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6" r:id="rId1"/>
  </p:sldMasterIdLst>
  <p:notesMasterIdLst>
    <p:notesMasterId r:id="rId11"/>
  </p:notesMasterIdLst>
  <p:sldIdLst>
    <p:sldId id="256" r:id="rId2"/>
    <p:sldId id="259" r:id="rId3"/>
    <p:sldId id="270" r:id="rId4"/>
    <p:sldId id="264" r:id="rId5"/>
    <p:sldId id="265" r:id="rId6"/>
    <p:sldId id="267" r:id="rId7"/>
    <p:sldId id="266" r:id="rId8"/>
    <p:sldId id="268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FF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3C9BB-72E2-4283-8DE8-50E875797B7C}" type="datetimeFigureOut">
              <a:rPr lang="es-AR" smtClean="0"/>
              <a:pPr/>
              <a:t>06/07/2011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EBAAB-EBB8-473E-9B6D-9EEDF5A7888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25000">
              <a:schemeClr val="tx1">
                <a:lumMod val="75000"/>
                <a:lumOff val="25000"/>
              </a:schemeClr>
            </a:gs>
            <a:gs pos="75000">
              <a:schemeClr val="tx1">
                <a:lumMod val="65000"/>
                <a:lumOff val="35000"/>
              </a:schemeClr>
            </a:gs>
            <a:gs pos="100000">
              <a:schemeClr val="bg1">
                <a:lumMod val="50000"/>
              </a:schemeClr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 rot="10800000">
            <a:off x="11874" y="0"/>
            <a:ext cx="9132125" cy="1981199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26" name="Picture 2" descr="E:\U.B.A.Files\Materias\75.45 Taller de Desarrollo de Proyectos I\TP\Trunk\Proyecto\web\site\ima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4489537" cy="1295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088443" y="666690"/>
            <a:ext cx="3598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solidFill>
                  <a:schemeClr val="bg1">
                    <a:lumMod val="50000"/>
                  </a:schemeClr>
                </a:solidFill>
              </a:rPr>
              <a:t>Centralización y análisis de datos</a:t>
            </a:r>
            <a:endParaRPr lang="es-A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4400" y="3843278"/>
            <a:ext cx="7696200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6000" dirty="0" err="1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Scoring</a:t>
            </a:r>
            <a:endParaRPr lang="es-AR" sz="6000" dirty="0" smtClean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Vehicular</a:t>
            </a: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	Estadístico</a:t>
            </a:r>
            <a:endParaRPr lang="es-AR" sz="6000" dirty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</p:txBody>
      </p:sp>
      <p:pic>
        <p:nvPicPr>
          <p:cNvPr id="1027" name="Picture 3" descr="E:\U.B.A.Files\Materias\75.45 Taller de Desarrollo de Proyectos I\TP\Trunk\Proyecto\web\site\images\page3_prod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809142"/>
            <a:ext cx="1371600" cy="1305658"/>
          </a:xfrm>
          <a:prstGeom prst="rect">
            <a:avLst/>
          </a:prstGeom>
          <a:noFill/>
        </p:spPr>
      </p:pic>
      <p:sp>
        <p:nvSpPr>
          <p:cNvPr id="45" name="TextBox 44"/>
          <p:cNvSpPr txBox="1"/>
          <p:nvPr/>
        </p:nvSpPr>
        <p:spPr>
          <a:xfrm>
            <a:off x="2446865" y="2791361"/>
            <a:ext cx="25061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0" b="1" dirty="0" smtClean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atin typeface="Copperplate Gothic Bold" pitchFamily="34" charset="0"/>
              </a:rPr>
              <a:t>SVE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1000" y="2209800"/>
            <a:ext cx="54772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 smtClean="0">
                <a:solidFill>
                  <a:schemeClr val="bg1"/>
                </a:solidFill>
                <a:latin typeface="Cooper Black" pitchFamily="18" charset="0"/>
              </a:rPr>
              <a:t>Especificaciones Técnicas</a:t>
            </a:r>
          </a:p>
          <a:p>
            <a:endParaRPr lang="es-AR" sz="3200" dirty="0">
              <a:solidFill>
                <a:schemeClr val="bg1"/>
              </a:solidFill>
              <a:latin typeface="Cooper Black" pitchFamily="18" charset="0"/>
            </a:endParaRPr>
          </a:p>
        </p:txBody>
      </p:sp>
      <p:pic>
        <p:nvPicPr>
          <p:cNvPr id="2" name="Picture 2" descr="E:\U.B.A.Files\Materias\75.45 Taller de Desarrollo de Proyectos I\TP\Trunk\Proyecto\web\site\images\bg_img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667375" y="1981200"/>
            <a:ext cx="3552825" cy="3952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445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grpSp>
        <p:nvGrpSpPr>
          <p:cNvPr id="28" name="Group 27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29" name="Round Same Side Corner Rectangle 28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1" name="TextBox 30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133600" y="1143000"/>
            <a:ext cx="49530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b="1" u="sng" dirty="0" smtClean="0"/>
              <a:t>Casos de Usos</a:t>
            </a:r>
            <a:endParaRPr lang="es-AR" sz="1600" u="sng" dirty="0"/>
          </a:p>
        </p:txBody>
      </p:sp>
      <p:grpSp>
        <p:nvGrpSpPr>
          <p:cNvPr id="91" name="90 Grupo"/>
          <p:cNvGrpSpPr/>
          <p:nvPr/>
        </p:nvGrpSpPr>
        <p:grpSpPr>
          <a:xfrm>
            <a:off x="762000" y="2133600"/>
            <a:ext cx="6248400" cy="3657600"/>
            <a:chOff x="1143000" y="2438400"/>
            <a:chExt cx="6248400" cy="3657600"/>
          </a:xfrm>
        </p:grpSpPr>
        <p:grpSp>
          <p:nvGrpSpPr>
            <p:cNvPr id="79" name="78 Grupo"/>
            <p:cNvGrpSpPr/>
            <p:nvPr/>
          </p:nvGrpSpPr>
          <p:grpSpPr>
            <a:xfrm>
              <a:off x="1524000" y="2514600"/>
              <a:ext cx="990600" cy="1600200"/>
              <a:chOff x="1524000" y="2514600"/>
              <a:chExt cx="990600" cy="1600200"/>
            </a:xfrm>
          </p:grpSpPr>
          <p:sp>
            <p:nvSpPr>
              <p:cNvPr id="53" name="52 Elipse"/>
              <p:cNvSpPr/>
              <p:nvPr/>
            </p:nvSpPr>
            <p:spPr>
              <a:xfrm>
                <a:off x="1828800" y="2514600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55" name="54 Conector recto"/>
              <p:cNvCxnSpPr>
                <a:stCxn id="53" idx="4"/>
              </p:cNvCxnSpPr>
              <p:nvPr/>
            </p:nvCxnSpPr>
            <p:spPr>
              <a:xfrm rot="5400000">
                <a:off x="1714500" y="3314700"/>
                <a:ext cx="6858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56 Conector recto"/>
              <p:cNvCxnSpPr/>
              <p:nvPr/>
            </p:nvCxnSpPr>
            <p:spPr>
              <a:xfrm rot="5400000">
                <a:off x="1638300" y="3695700"/>
                <a:ext cx="45720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58 Conector recto"/>
              <p:cNvCxnSpPr/>
              <p:nvPr/>
            </p:nvCxnSpPr>
            <p:spPr>
              <a:xfrm rot="16200000" flipH="1">
                <a:off x="1981200" y="3733800"/>
                <a:ext cx="457200" cy="304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60 Conector recto"/>
              <p:cNvCxnSpPr/>
              <p:nvPr/>
            </p:nvCxnSpPr>
            <p:spPr>
              <a:xfrm flipV="1">
                <a:off x="2057400" y="3048000"/>
                <a:ext cx="457200" cy="304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62 Conector recto"/>
              <p:cNvCxnSpPr/>
              <p:nvPr/>
            </p:nvCxnSpPr>
            <p:spPr>
              <a:xfrm rot="10800000">
                <a:off x="1524000" y="3048000"/>
                <a:ext cx="533400" cy="304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66 Elipse"/>
            <p:cNvSpPr/>
            <p:nvPr/>
          </p:nvSpPr>
          <p:spPr>
            <a:xfrm>
              <a:off x="3352800" y="3581400"/>
              <a:ext cx="28956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 smtClean="0"/>
                <a:t>Consulta datos de personas</a:t>
              </a:r>
              <a:endParaRPr lang="es-AR" sz="2000" b="1" dirty="0"/>
            </a:p>
          </p:txBody>
        </p:sp>
        <p:grpSp>
          <p:nvGrpSpPr>
            <p:cNvPr id="90" name="89 Grupo"/>
            <p:cNvGrpSpPr/>
            <p:nvPr/>
          </p:nvGrpSpPr>
          <p:grpSpPr>
            <a:xfrm>
              <a:off x="1143000" y="2438400"/>
              <a:ext cx="6248400" cy="3657600"/>
              <a:chOff x="1143000" y="2438400"/>
              <a:chExt cx="6248400" cy="3657600"/>
            </a:xfrm>
          </p:grpSpPr>
          <p:grpSp>
            <p:nvGrpSpPr>
              <p:cNvPr id="80" name="79 Grupo"/>
              <p:cNvGrpSpPr/>
              <p:nvPr/>
            </p:nvGrpSpPr>
            <p:grpSpPr>
              <a:xfrm>
                <a:off x="2133600" y="2438400"/>
                <a:ext cx="5257800" cy="3657600"/>
                <a:chOff x="2133600" y="2438400"/>
                <a:chExt cx="5257800" cy="3657600"/>
              </a:xfrm>
            </p:grpSpPr>
            <p:sp>
              <p:nvSpPr>
                <p:cNvPr id="65" name="64 Elipse"/>
                <p:cNvSpPr/>
                <p:nvPr/>
              </p:nvSpPr>
              <p:spPr>
                <a:xfrm>
                  <a:off x="3429000" y="2438400"/>
                  <a:ext cx="28194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sz="2000" b="1" dirty="0" smtClean="0"/>
                    <a:t>Acceder a cuenta de usuario</a:t>
                  </a:r>
                  <a:endParaRPr lang="es-AR" sz="2000" b="1" dirty="0"/>
                </a:p>
              </p:txBody>
            </p:sp>
            <p:sp>
              <p:nvSpPr>
                <p:cNvPr id="66" name="65 Elipse"/>
                <p:cNvSpPr/>
                <p:nvPr/>
              </p:nvSpPr>
              <p:spPr>
                <a:xfrm>
                  <a:off x="4495800" y="5105400"/>
                  <a:ext cx="2895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sz="2000" b="1" dirty="0" smtClean="0"/>
                    <a:t>Mantener cuentas de usuario</a:t>
                  </a:r>
                  <a:endParaRPr lang="es-AR" sz="2000" b="1" dirty="0"/>
                </a:p>
              </p:txBody>
            </p:sp>
            <p:sp>
              <p:nvSpPr>
                <p:cNvPr id="68" name="67 Elipse"/>
                <p:cNvSpPr/>
                <p:nvPr/>
              </p:nvSpPr>
              <p:spPr>
                <a:xfrm>
                  <a:off x="2209800" y="4724400"/>
                  <a:ext cx="28956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sz="2000" b="1" dirty="0" smtClean="0"/>
                    <a:t>Solicitar Informes y Análisis</a:t>
                  </a:r>
                  <a:endParaRPr lang="es-AR" sz="2000" b="1" dirty="0"/>
                </a:p>
              </p:txBody>
            </p:sp>
            <p:cxnSp>
              <p:nvCxnSpPr>
                <p:cNvPr id="70" name="69 Conector recto"/>
                <p:cNvCxnSpPr>
                  <a:endCxn id="65" idx="2"/>
                </p:cNvCxnSpPr>
                <p:nvPr/>
              </p:nvCxnSpPr>
              <p:spPr>
                <a:xfrm flipV="1">
                  <a:off x="2133600" y="2933700"/>
                  <a:ext cx="1295400" cy="4191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8" name="77 CuadroTexto"/>
              <p:cNvSpPr txBox="1"/>
              <p:nvPr/>
            </p:nvSpPr>
            <p:spPr>
              <a:xfrm>
                <a:off x="1143000" y="4419600"/>
                <a:ext cx="11991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2400" b="1" dirty="0" smtClean="0">
                    <a:solidFill>
                      <a:srgbClr val="FFFF00"/>
                    </a:solidFill>
                  </a:rPr>
                  <a:t>Clientes</a:t>
                </a:r>
                <a:endParaRPr lang="es-AR" sz="2400" b="1" dirty="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94" name="93 Elipse"/>
          <p:cNvSpPr/>
          <p:nvPr/>
        </p:nvSpPr>
        <p:spPr>
          <a:xfrm>
            <a:off x="7924800" y="13716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5" name="94 Conector recto"/>
          <p:cNvCxnSpPr>
            <a:stCxn id="94" idx="4"/>
          </p:cNvCxnSpPr>
          <p:nvPr/>
        </p:nvCxnSpPr>
        <p:spPr>
          <a:xfrm rot="5400000">
            <a:off x="7810500" y="2171700"/>
            <a:ext cx="685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95 Conector recto"/>
          <p:cNvCxnSpPr/>
          <p:nvPr/>
        </p:nvCxnSpPr>
        <p:spPr>
          <a:xfrm rot="5400000">
            <a:off x="7734300" y="2552700"/>
            <a:ext cx="45720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Conector recto"/>
          <p:cNvCxnSpPr/>
          <p:nvPr/>
        </p:nvCxnSpPr>
        <p:spPr>
          <a:xfrm rot="16200000" flipH="1">
            <a:off x="8077200" y="2590800"/>
            <a:ext cx="45720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Conector recto"/>
          <p:cNvCxnSpPr/>
          <p:nvPr/>
        </p:nvCxnSpPr>
        <p:spPr>
          <a:xfrm flipV="1">
            <a:off x="8153400" y="1905000"/>
            <a:ext cx="45720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recto"/>
          <p:cNvCxnSpPr/>
          <p:nvPr/>
        </p:nvCxnSpPr>
        <p:spPr>
          <a:xfrm rot="10800000">
            <a:off x="7620000" y="1905000"/>
            <a:ext cx="53340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99 Elipse"/>
          <p:cNvSpPr/>
          <p:nvPr/>
        </p:nvSpPr>
        <p:spPr>
          <a:xfrm>
            <a:off x="5791200" y="3657600"/>
            <a:ext cx="2895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 smtClean="0"/>
              <a:t>Actualizador de  la BD</a:t>
            </a:r>
            <a:endParaRPr lang="es-AR" sz="2000" b="1" dirty="0"/>
          </a:p>
        </p:txBody>
      </p:sp>
      <p:cxnSp>
        <p:nvCxnSpPr>
          <p:cNvPr id="102" name="101 Conector recto"/>
          <p:cNvCxnSpPr>
            <a:stCxn id="100" idx="0"/>
          </p:cNvCxnSpPr>
          <p:nvPr/>
        </p:nvCxnSpPr>
        <p:spPr>
          <a:xfrm rot="5400000" flipH="1" flipV="1">
            <a:off x="6858000" y="2667000"/>
            <a:ext cx="13716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104 CuadroTexto"/>
          <p:cNvSpPr txBox="1"/>
          <p:nvPr/>
        </p:nvSpPr>
        <p:spPr>
          <a:xfrm>
            <a:off x="7736563" y="2971800"/>
            <a:ext cx="140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smtClean="0">
                <a:solidFill>
                  <a:srgbClr val="FFFF00"/>
                </a:solidFill>
              </a:rPr>
              <a:t>Operador</a:t>
            </a:r>
            <a:endParaRPr lang="es-AR" sz="2400" b="1" dirty="0">
              <a:solidFill>
                <a:srgbClr val="FFFF00"/>
              </a:solidFill>
            </a:endParaRPr>
          </a:p>
        </p:txBody>
      </p:sp>
      <p:sp>
        <p:nvSpPr>
          <p:cNvPr id="106" name="105 Elipse"/>
          <p:cNvSpPr/>
          <p:nvPr/>
        </p:nvSpPr>
        <p:spPr>
          <a:xfrm>
            <a:off x="7543800" y="48006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7" name="106 Conector recto"/>
          <p:cNvCxnSpPr>
            <a:stCxn id="106" idx="4"/>
          </p:cNvCxnSpPr>
          <p:nvPr/>
        </p:nvCxnSpPr>
        <p:spPr>
          <a:xfrm rot="5400000">
            <a:off x="7429500" y="5600700"/>
            <a:ext cx="685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107 Conector recto"/>
          <p:cNvCxnSpPr/>
          <p:nvPr/>
        </p:nvCxnSpPr>
        <p:spPr>
          <a:xfrm rot="5400000">
            <a:off x="7353300" y="5981700"/>
            <a:ext cx="45720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108 Conector recto"/>
          <p:cNvCxnSpPr/>
          <p:nvPr/>
        </p:nvCxnSpPr>
        <p:spPr>
          <a:xfrm rot="16200000" flipH="1">
            <a:off x="7696200" y="6019800"/>
            <a:ext cx="45720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109 Conector recto"/>
          <p:cNvCxnSpPr/>
          <p:nvPr/>
        </p:nvCxnSpPr>
        <p:spPr>
          <a:xfrm flipV="1">
            <a:off x="7772400" y="5334000"/>
            <a:ext cx="45720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recto"/>
          <p:cNvCxnSpPr/>
          <p:nvPr/>
        </p:nvCxnSpPr>
        <p:spPr>
          <a:xfrm rot="10800000">
            <a:off x="7239000" y="5334000"/>
            <a:ext cx="53340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117 CuadroTexto"/>
          <p:cNvSpPr txBox="1"/>
          <p:nvPr/>
        </p:nvSpPr>
        <p:spPr>
          <a:xfrm>
            <a:off x="5486400" y="5786735"/>
            <a:ext cx="2022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smtClean="0">
                <a:solidFill>
                  <a:srgbClr val="FFFF00"/>
                </a:solidFill>
              </a:rPr>
              <a:t>Administrador</a:t>
            </a:r>
            <a:endParaRPr lang="es-AR" sz="2400" b="1" dirty="0">
              <a:solidFill>
                <a:srgbClr val="FFFF00"/>
              </a:solidFill>
            </a:endParaRPr>
          </a:p>
        </p:txBody>
      </p:sp>
      <p:cxnSp>
        <p:nvCxnSpPr>
          <p:cNvPr id="122" name="121 Conector recto"/>
          <p:cNvCxnSpPr>
            <a:endCxn id="67" idx="2"/>
          </p:cNvCxnSpPr>
          <p:nvPr/>
        </p:nvCxnSpPr>
        <p:spPr>
          <a:xfrm>
            <a:off x="1752600" y="3048000"/>
            <a:ext cx="12192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123 Conector recto"/>
          <p:cNvCxnSpPr>
            <a:endCxn id="68" idx="0"/>
          </p:cNvCxnSpPr>
          <p:nvPr/>
        </p:nvCxnSpPr>
        <p:spPr>
          <a:xfrm>
            <a:off x="1752600" y="3048000"/>
            <a:ext cx="15240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126 Conector recto"/>
          <p:cNvCxnSpPr>
            <a:stCxn id="66" idx="5"/>
          </p:cNvCxnSpPr>
          <p:nvPr/>
        </p:nvCxnSpPr>
        <p:spPr>
          <a:xfrm rot="16200000" flipH="1">
            <a:off x="7030639" y="5201839"/>
            <a:ext cx="145070" cy="1033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445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grpSp>
        <p:nvGrpSpPr>
          <p:cNvPr id="3" name="Group 27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29" name="Round Same Side Corner Rectangle 28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1" name="TextBox 30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133600" y="1143000"/>
            <a:ext cx="49530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b="1" u="sng" dirty="0" smtClean="0"/>
              <a:t>Arquitectura</a:t>
            </a:r>
            <a:endParaRPr lang="es-AR" sz="1600" u="sng" dirty="0"/>
          </a:p>
        </p:txBody>
      </p:sp>
      <p:sp>
        <p:nvSpPr>
          <p:cNvPr id="15" name="14 Rectángulo"/>
          <p:cNvSpPr/>
          <p:nvPr/>
        </p:nvSpPr>
        <p:spPr>
          <a:xfrm>
            <a:off x="1143000" y="2057400"/>
            <a:ext cx="5562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 smtClean="0"/>
          </a:p>
          <a:p>
            <a:pPr algn="ctr"/>
            <a:endParaRPr lang="es-AR" dirty="0" smtClean="0"/>
          </a:p>
          <a:p>
            <a:pPr algn="ctr"/>
            <a:endParaRPr lang="es-AR" dirty="0" smtClean="0"/>
          </a:p>
          <a:p>
            <a:pPr algn="ctr"/>
            <a:r>
              <a:rPr lang="es-AR" dirty="0" smtClean="0"/>
              <a:t>	</a:t>
            </a:r>
            <a:r>
              <a:rPr lang="es-AR" dirty="0" smtClean="0"/>
              <a:t>			       	</a:t>
            </a:r>
            <a:endParaRPr lang="es-AR" dirty="0"/>
          </a:p>
        </p:txBody>
      </p:sp>
      <p:sp>
        <p:nvSpPr>
          <p:cNvPr id="16" name="15 Rectángulo"/>
          <p:cNvSpPr/>
          <p:nvPr/>
        </p:nvSpPr>
        <p:spPr>
          <a:xfrm>
            <a:off x="1143000" y="3200400"/>
            <a:ext cx="5562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 smtClean="0"/>
          </a:p>
          <a:p>
            <a:pPr algn="ctr"/>
            <a:endParaRPr lang="es-AR" dirty="0" smtClean="0"/>
          </a:p>
          <a:p>
            <a:pPr algn="ctr"/>
            <a:endParaRPr lang="es-AR" dirty="0" smtClean="0"/>
          </a:p>
        </p:txBody>
      </p:sp>
      <p:sp>
        <p:nvSpPr>
          <p:cNvPr id="20" name="19 Rectángulo"/>
          <p:cNvSpPr/>
          <p:nvPr/>
        </p:nvSpPr>
        <p:spPr>
          <a:xfrm>
            <a:off x="1143000" y="4267200"/>
            <a:ext cx="55626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22 Rectángulo"/>
          <p:cNvSpPr/>
          <p:nvPr/>
        </p:nvSpPr>
        <p:spPr>
          <a:xfrm>
            <a:off x="2743200" y="2133600"/>
            <a:ext cx="2286000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Componentes, HTML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2743200" y="2590800"/>
            <a:ext cx="2286000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>
                <a:solidFill>
                  <a:schemeClr val="tx1"/>
                </a:solidFill>
              </a:rPr>
              <a:t>Wicket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1447800" y="3276600"/>
            <a:ext cx="1447800" cy="76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smtClean="0">
                <a:solidFill>
                  <a:schemeClr val="tx1"/>
                </a:solidFill>
              </a:rPr>
              <a:t>Clases de Dominio en Java</a:t>
            </a:r>
            <a:endParaRPr lang="es-AR" sz="1600" dirty="0">
              <a:solidFill>
                <a:schemeClr val="tx1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3276600" y="3276600"/>
            <a:ext cx="1371600" cy="76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smtClean="0">
                <a:solidFill>
                  <a:schemeClr val="tx1"/>
                </a:solidFill>
              </a:rPr>
              <a:t>Transacciones y Servicios</a:t>
            </a:r>
            <a:endParaRPr lang="es-AR" sz="1600" dirty="0">
              <a:solidFill>
                <a:schemeClr val="tx1"/>
              </a:solidFill>
            </a:endParaRPr>
          </a:p>
        </p:txBody>
      </p:sp>
      <p:sp>
        <p:nvSpPr>
          <p:cNvPr id="27" name="26 Rectángulo"/>
          <p:cNvSpPr/>
          <p:nvPr/>
        </p:nvSpPr>
        <p:spPr>
          <a:xfrm>
            <a:off x="4953000" y="3276600"/>
            <a:ext cx="1524000" cy="76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smtClean="0">
                <a:solidFill>
                  <a:schemeClr val="tx1"/>
                </a:solidFill>
              </a:rPr>
              <a:t>Actualización en la BD</a:t>
            </a:r>
            <a:endParaRPr lang="es-AR" sz="1600" dirty="0">
              <a:solidFill>
                <a:schemeClr val="tx1"/>
              </a:solidFill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1676400" y="4495800"/>
            <a:ext cx="4724400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err="1" smtClean="0">
                <a:solidFill>
                  <a:schemeClr val="tx1"/>
                </a:solidFill>
              </a:rPr>
              <a:t>Hibernate</a:t>
            </a:r>
            <a:endParaRPr lang="es-AR" sz="1600" dirty="0">
              <a:solidFill>
                <a:schemeClr val="tx1"/>
              </a:solidFill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1676400" y="5029200"/>
            <a:ext cx="1676400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smtClean="0">
                <a:solidFill>
                  <a:schemeClr val="tx1"/>
                </a:solidFill>
              </a:rPr>
              <a:t>JDBC</a:t>
            </a:r>
            <a:endParaRPr lang="es-AR" sz="1600" dirty="0">
              <a:solidFill>
                <a:schemeClr val="tx1"/>
              </a:solidFill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3429000" y="5029200"/>
            <a:ext cx="2971800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smtClean="0">
                <a:solidFill>
                  <a:schemeClr val="tx1"/>
                </a:solidFill>
              </a:rPr>
              <a:t>Soporte de lenguajes de consulta</a:t>
            </a:r>
            <a:endParaRPr lang="es-AR" sz="1600" dirty="0">
              <a:solidFill>
                <a:schemeClr val="tx1"/>
              </a:solidFill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1676400" y="5562600"/>
            <a:ext cx="4724400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smtClean="0">
                <a:solidFill>
                  <a:schemeClr val="tx1"/>
                </a:solidFill>
              </a:rPr>
              <a:t>Base de Datos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6858000" y="2362200"/>
            <a:ext cx="1565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>
                <a:solidFill>
                  <a:srgbClr val="FFFF00"/>
                </a:solidFill>
              </a:rPr>
              <a:t>Presentación</a:t>
            </a:r>
            <a:endParaRPr lang="es-AR" b="1" dirty="0">
              <a:solidFill>
                <a:srgbClr val="FFFF00"/>
              </a:solidFill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6705600" y="3429000"/>
            <a:ext cx="210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>
                <a:solidFill>
                  <a:srgbClr val="FFFF00"/>
                </a:solidFill>
              </a:rPr>
              <a:t>Lógica del modelo</a:t>
            </a:r>
            <a:endParaRPr lang="es-AR" sz="2000" b="1" dirty="0">
              <a:solidFill>
                <a:srgbClr val="FFFF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6781800" y="4800600"/>
            <a:ext cx="1448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>
                <a:solidFill>
                  <a:srgbClr val="FFFF00"/>
                </a:solidFill>
              </a:rPr>
              <a:t>Persistencia</a:t>
            </a:r>
            <a:endParaRPr lang="es-AR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Diagrama de Despliegue</a:t>
            </a:r>
            <a:endParaRPr lang="es-AR" sz="12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074" name="Picture 2" descr="C:\Users\Dario\Desktop\Taller Desarrollo I\Documentacion\Diagramas\diagrama_de_despliegu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209800"/>
            <a:ext cx="5791200" cy="39662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Modelo de Datos</a:t>
            </a:r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1026" name="Picture 2" descr="C:\Users\Dario\Desktop\Taller Desarrollo I\Investigacion\BBDD\Diagrama-M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133600"/>
            <a:ext cx="4572000" cy="40829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err="1" smtClean="0"/>
              <a:t>Frameworks</a:t>
            </a:r>
            <a:endParaRPr lang="es-AR" sz="4800" b="1" dirty="0" smtClean="0"/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5" name="Rectangle 13"/>
          <p:cNvSpPr/>
          <p:nvPr/>
        </p:nvSpPr>
        <p:spPr>
          <a:xfrm>
            <a:off x="1752600" y="31242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s-AR" sz="4400" b="1" dirty="0" smtClean="0"/>
              <a:t> </a:t>
            </a:r>
            <a:r>
              <a:rPr lang="es-AR" sz="4400" b="1" dirty="0" err="1" smtClean="0"/>
              <a:t>Wickets</a:t>
            </a:r>
            <a:endParaRPr lang="es-AR" sz="4400" b="1" dirty="0" smtClean="0"/>
          </a:p>
          <a:p>
            <a:pPr>
              <a:buFont typeface="Arial" pitchFamily="34" charset="0"/>
              <a:buChar char="•"/>
            </a:pPr>
            <a:r>
              <a:rPr lang="es-AR" sz="4400" b="1" dirty="0" smtClean="0"/>
              <a:t> </a:t>
            </a:r>
            <a:r>
              <a:rPr lang="es-AR" sz="4400" b="1" dirty="0" err="1" smtClean="0"/>
              <a:t>MySQL</a:t>
            </a:r>
            <a:r>
              <a:rPr lang="es-AR" sz="4400" b="1" dirty="0" smtClean="0"/>
              <a:t> (completar)</a:t>
            </a:r>
          </a:p>
          <a:p>
            <a:pPr algn="ctr"/>
            <a:endParaRPr lang="es-AR" sz="4800" b="1" dirty="0" smtClean="0"/>
          </a:p>
          <a:p>
            <a:pPr algn="ctr"/>
            <a:endParaRPr lang="es-AR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Seguridad</a:t>
            </a:r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Interfaces</a:t>
            </a:r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905000" y="2505075"/>
            <a:ext cx="5743575" cy="2809875"/>
            <a:chOff x="1875" y="3255"/>
            <a:chExt cx="9045" cy="4425"/>
          </a:xfrm>
        </p:grpSpPr>
        <p:sp>
          <p:nvSpPr>
            <p:cNvPr id="1027" name="AutoShape 3"/>
            <p:cNvSpPr>
              <a:spLocks noChangeArrowheads="1"/>
            </p:cNvSpPr>
            <p:nvPr/>
          </p:nvSpPr>
          <p:spPr bwMode="auto">
            <a:xfrm>
              <a:off x="7935" y="3255"/>
              <a:ext cx="1890" cy="1995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VTV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8" name="AutoShape 4"/>
            <p:cNvSpPr>
              <a:spLocks noChangeArrowheads="1"/>
            </p:cNvSpPr>
            <p:nvPr/>
          </p:nvSpPr>
          <p:spPr bwMode="auto">
            <a:xfrm>
              <a:off x="8250" y="3720"/>
              <a:ext cx="1890" cy="1995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INFRACCIONES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" name="AutoShape 5"/>
            <p:cNvSpPr>
              <a:spLocks noChangeArrowheads="1"/>
            </p:cNvSpPr>
            <p:nvPr/>
          </p:nvSpPr>
          <p:spPr bwMode="auto">
            <a:xfrm>
              <a:off x="8685" y="4350"/>
              <a:ext cx="1890" cy="1995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SCORING VEHICULAR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Text Box 6"/>
            <p:cNvSpPr txBox="1">
              <a:spLocks noChangeArrowheads="1"/>
            </p:cNvSpPr>
            <p:nvPr/>
          </p:nvSpPr>
          <p:spPr bwMode="auto">
            <a:xfrm>
              <a:off x="7605" y="5715"/>
              <a:ext cx="1080" cy="5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HTML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1" name="Text Box 7"/>
            <p:cNvSpPr txBox="1">
              <a:spLocks noChangeArrowheads="1"/>
            </p:cNvSpPr>
            <p:nvPr/>
          </p:nvSpPr>
          <p:spPr bwMode="auto">
            <a:xfrm>
              <a:off x="1995" y="3750"/>
              <a:ext cx="1080" cy="5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BCRA</a:t>
              </a:r>
              <a:endParaRPr kumimoji="0" 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2" name="AutoShape 8"/>
            <p:cNvSpPr>
              <a:spLocks noChangeArrowheads="1"/>
            </p:cNvSpPr>
            <p:nvPr/>
          </p:nvSpPr>
          <p:spPr bwMode="auto">
            <a:xfrm>
              <a:off x="4260" y="4815"/>
              <a:ext cx="2445" cy="1605"/>
            </a:xfrm>
            <a:prstGeom prst="flowChartMagneticDisk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cxnSp>
          <p:nvCxnSpPr>
            <p:cNvPr id="1033" name="AutoShape 9"/>
            <p:cNvCxnSpPr>
              <a:cxnSpLocks noChangeShapeType="1"/>
            </p:cNvCxnSpPr>
            <p:nvPr/>
          </p:nvCxnSpPr>
          <p:spPr bwMode="auto">
            <a:xfrm>
              <a:off x="2955" y="4350"/>
              <a:ext cx="1440" cy="5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1034" name="AutoShape 10"/>
            <p:cNvCxnSpPr>
              <a:cxnSpLocks noChangeShapeType="1"/>
            </p:cNvCxnSpPr>
            <p:nvPr/>
          </p:nvCxnSpPr>
          <p:spPr bwMode="auto">
            <a:xfrm flipH="1">
              <a:off x="6075" y="4680"/>
              <a:ext cx="1860" cy="1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sp>
          <p:nvSpPr>
            <p:cNvPr id="1035" name="AutoShape 11"/>
            <p:cNvSpPr>
              <a:spLocks noChangeArrowheads="1"/>
            </p:cNvSpPr>
            <p:nvPr/>
          </p:nvSpPr>
          <p:spPr bwMode="auto">
            <a:xfrm>
              <a:off x="9030" y="5115"/>
              <a:ext cx="1890" cy="1995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PODER JUDICIAL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36" name="AutoShape 12"/>
            <p:cNvCxnSpPr>
              <a:cxnSpLocks noChangeShapeType="1"/>
            </p:cNvCxnSpPr>
            <p:nvPr/>
          </p:nvCxnSpPr>
          <p:spPr bwMode="auto">
            <a:xfrm flipV="1">
              <a:off x="3285" y="6345"/>
              <a:ext cx="1110" cy="13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sp>
          <p:nvSpPr>
            <p:cNvPr id="1037" name="Text Box 13"/>
            <p:cNvSpPr txBox="1">
              <a:spLocks noChangeArrowheads="1"/>
            </p:cNvSpPr>
            <p:nvPr/>
          </p:nvSpPr>
          <p:spPr bwMode="auto">
            <a:xfrm>
              <a:off x="1875" y="6840"/>
              <a:ext cx="1620" cy="5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Aseguradoras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8" name="Text Box 14"/>
            <p:cNvSpPr txBox="1">
              <a:spLocks noChangeArrowheads="1"/>
            </p:cNvSpPr>
            <p:nvPr/>
          </p:nvSpPr>
          <p:spPr bwMode="auto">
            <a:xfrm>
              <a:off x="5099" y="5670"/>
              <a:ext cx="736" cy="5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BD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7" name="26 Imagen" descr="http://imagenes.autos-carros-coches.com.ar/wp-content/uploads/2010/10/caja_01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5334000"/>
            <a:ext cx="7905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27 Imagen" descr="http://transporteinformativo.com/wordpress/wp-content/uploads/Image/zurich-portal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5334000"/>
            <a:ext cx="12001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Data </a:t>
            </a:r>
            <a:r>
              <a:rPr lang="es-AR" sz="4800" b="1" dirty="0" err="1" smtClean="0"/>
              <a:t>Mining</a:t>
            </a:r>
            <a:endParaRPr lang="es-AR" sz="4800" b="1" dirty="0" smtClean="0"/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1016</TotalTime>
  <Words>136</Words>
  <Application>Microsoft Office PowerPoint</Application>
  <PresentationFormat>Presentación en pantalla (4:3)</PresentationFormat>
  <Paragraphs>57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Jerico</dc:creator>
  <cp:lastModifiedBy>dmpstaltari</cp:lastModifiedBy>
  <cp:revision>115</cp:revision>
  <dcterms:created xsi:type="dcterms:W3CDTF">2006-08-16T00:00:00Z</dcterms:created>
  <dcterms:modified xsi:type="dcterms:W3CDTF">2011-07-07T00:32:56Z</dcterms:modified>
</cp:coreProperties>
</file>