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16" r:id="rId1"/>
  </p:sldMasterIdLst>
  <p:notesMasterIdLst>
    <p:notesMasterId r:id="rId14"/>
  </p:notesMasterIdLst>
  <p:sldIdLst>
    <p:sldId id="256" r:id="rId2"/>
    <p:sldId id="257" r:id="rId3"/>
    <p:sldId id="270" r:id="rId4"/>
    <p:sldId id="259" r:id="rId5"/>
    <p:sldId id="271" r:id="rId6"/>
    <p:sldId id="264" r:id="rId7"/>
    <p:sldId id="267" r:id="rId8"/>
    <p:sldId id="265" r:id="rId9"/>
    <p:sldId id="272" r:id="rId10"/>
    <p:sldId id="266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31FF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667" autoAdjust="0"/>
  </p:normalViewPr>
  <p:slideViewPr>
    <p:cSldViewPr>
      <p:cViewPr>
        <p:scale>
          <a:sx n="66" d="100"/>
          <a:sy n="66" d="100"/>
        </p:scale>
        <p:origin x="-1278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3C9BB-72E2-4283-8DE8-50E875797B7C}" type="datetimeFigureOut">
              <a:rPr lang="es-AR" smtClean="0"/>
              <a:pPr/>
              <a:t>07/07/2011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CEBAAB-EBB8-473E-9B6D-9EEDF5A7888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7" r:id="rId1"/>
    <p:sldLayoutId id="2147484418" r:id="rId2"/>
    <p:sldLayoutId id="2147484419" r:id="rId3"/>
    <p:sldLayoutId id="2147484420" r:id="rId4"/>
    <p:sldLayoutId id="2147484421" r:id="rId5"/>
    <p:sldLayoutId id="2147484422" r:id="rId6"/>
    <p:sldLayoutId id="2147484423" r:id="rId7"/>
    <p:sldLayoutId id="2147484424" r:id="rId8"/>
    <p:sldLayoutId id="2147484425" r:id="rId9"/>
    <p:sldLayoutId id="2147484426" r:id="rId10"/>
    <p:sldLayoutId id="21474844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4.gif"/><Relationship Id="rId7" Type="http://schemas.openxmlformats.org/officeDocument/2006/relationships/image" Target="../media/image8.gif"/><Relationship Id="rId12" Type="http://schemas.openxmlformats.org/officeDocument/2006/relationships/image" Target="../media/image1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11" Type="http://schemas.openxmlformats.org/officeDocument/2006/relationships/image" Target="../media/image12.gif"/><Relationship Id="rId5" Type="http://schemas.openxmlformats.org/officeDocument/2006/relationships/image" Target="../media/image6.gif"/><Relationship Id="rId10" Type="http://schemas.openxmlformats.org/officeDocument/2006/relationships/image" Target="../media/image11.jpeg"/><Relationship Id="rId4" Type="http://schemas.openxmlformats.org/officeDocument/2006/relationships/image" Target="../media/image5.png"/><Relationship Id="rId9" Type="http://schemas.openxmlformats.org/officeDocument/2006/relationships/image" Target="../media/image10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25000">
              <a:schemeClr val="tx1">
                <a:lumMod val="75000"/>
                <a:lumOff val="25000"/>
              </a:schemeClr>
            </a:gs>
            <a:gs pos="75000">
              <a:schemeClr val="tx1">
                <a:lumMod val="65000"/>
                <a:lumOff val="35000"/>
              </a:schemeClr>
            </a:gs>
            <a:gs pos="100000">
              <a:schemeClr val="bg1">
                <a:lumMod val="50000"/>
              </a:schemeClr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/>
        </p:nvSpPr>
        <p:spPr>
          <a:xfrm rot="10800000">
            <a:off x="11874" y="0"/>
            <a:ext cx="9132125" cy="1981199"/>
          </a:xfrm>
          <a:prstGeom prst="round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1026" name="Picture 2" descr="E:\U.B.A.Files\Materias\75.45 Taller de Desarrollo de Proyectos I\TP\Trunk\Proyecto\web\site\images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"/>
            <a:ext cx="4489537" cy="12954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088443" y="666690"/>
            <a:ext cx="3598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smtClean="0">
                <a:solidFill>
                  <a:schemeClr val="bg1">
                    <a:lumMod val="50000"/>
                  </a:schemeClr>
                </a:solidFill>
              </a:rPr>
              <a:t>Centralización y análisis de datos</a:t>
            </a:r>
            <a:endParaRPr lang="es-A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14400" y="3843278"/>
            <a:ext cx="7696200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6000" dirty="0" err="1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pperplate Gothic Bold" pitchFamily="34" charset="0"/>
              </a:rPr>
              <a:t>Scoring</a:t>
            </a:r>
            <a:endParaRPr lang="es-AR" sz="6000" dirty="0" smtClean="0">
              <a:ln w="18415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50000">
                    <a:schemeClr val="bg1">
                      <a:lumMod val="6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 scaled="1"/>
                <a:tileRect/>
              </a:gra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pperplate Gothic Bold" pitchFamily="34" charset="0"/>
            </a:endParaRPr>
          </a:p>
          <a:p>
            <a:r>
              <a:rPr lang="es-AR" sz="6000" dirty="0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pperplate Gothic Bold" pitchFamily="34" charset="0"/>
              </a:rPr>
              <a:t>	Vehicular</a:t>
            </a:r>
          </a:p>
          <a:p>
            <a:r>
              <a:rPr lang="es-AR" sz="6000" dirty="0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pperplate Gothic Bold" pitchFamily="34" charset="0"/>
              </a:rPr>
              <a:t>		Estadístico</a:t>
            </a:r>
            <a:endParaRPr lang="es-AR" sz="6000" dirty="0">
              <a:ln w="18415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50000">
                    <a:schemeClr val="bg1">
                      <a:lumMod val="6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 scaled="1"/>
                <a:tileRect/>
              </a:gra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pperplate Gothic Bold" pitchFamily="34" charset="0"/>
            </a:endParaRPr>
          </a:p>
        </p:txBody>
      </p:sp>
      <p:pic>
        <p:nvPicPr>
          <p:cNvPr id="1027" name="Picture 3" descr="E:\U.B.A.Files\Materias\75.45 Taller de Desarrollo de Proyectos I\TP\Trunk\Proyecto\web\site\images\page3_prod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809142"/>
            <a:ext cx="1371600" cy="1305658"/>
          </a:xfrm>
          <a:prstGeom prst="rect">
            <a:avLst/>
          </a:prstGeom>
          <a:noFill/>
        </p:spPr>
      </p:pic>
      <p:sp>
        <p:nvSpPr>
          <p:cNvPr id="45" name="TextBox 44"/>
          <p:cNvSpPr txBox="1"/>
          <p:nvPr/>
        </p:nvSpPr>
        <p:spPr>
          <a:xfrm>
            <a:off x="2446865" y="2791361"/>
            <a:ext cx="25061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8000" b="1" dirty="0" smtClean="0">
                <a:ln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tx1">
                        <a:tint val="66000"/>
                        <a:satMod val="160000"/>
                      </a:schemeClr>
                    </a:gs>
                    <a:gs pos="50000">
                      <a:schemeClr val="tx1">
                        <a:tint val="44500"/>
                        <a:satMod val="160000"/>
                      </a:schemeClr>
                    </a:gs>
                    <a:gs pos="100000">
                      <a:schemeClr val="tx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atin typeface="Copperplate Gothic Bold" pitchFamily="34" charset="0"/>
              </a:rPr>
              <a:t>SVE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1000" y="2209800"/>
            <a:ext cx="547720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dirty="0" smtClean="0">
                <a:solidFill>
                  <a:schemeClr val="bg1"/>
                </a:solidFill>
                <a:latin typeface="Cooper Black" pitchFamily="18" charset="0"/>
              </a:rPr>
              <a:t>Especificaciones Técnicas</a:t>
            </a:r>
          </a:p>
          <a:p>
            <a:endParaRPr lang="es-AR" sz="3200" dirty="0">
              <a:solidFill>
                <a:schemeClr val="bg1"/>
              </a:solidFill>
              <a:latin typeface="Cooper Black" pitchFamily="18" charset="0"/>
            </a:endParaRPr>
          </a:p>
        </p:txBody>
      </p:sp>
      <p:pic>
        <p:nvPicPr>
          <p:cNvPr id="2" name="Picture 2" descr="E:\U.B.A.Files\Materias\75.45 Taller de Desarrollo de Proyectos I\TP\Trunk\Proyecto\web\site\images\bg_img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3">
                <a:lumMod val="75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667375" y="1981200"/>
            <a:ext cx="3552825" cy="3952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457200" y="457200"/>
            <a:ext cx="8229600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Rectangle 13"/>
          <p:cNvSpPr/>
          <p:nvPr/>
        </p:nvSpPr>
        <p:spPr>
          <a:xfrm>
            <a:off x="381000" y="12954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dirty="0" smtClean="0"/>
              <a:t>Seguridad</a:t>
            </a:r>
          </a:p>
          <a:p>
            <a:pPr algn="ctr"/>
            <a:endParaRPr lang="es-AR" sz="1200" dirty="0"/>
          </a:p>
        </p:txBody>
      </p:sp>
      <p:grpSp>
        <p:nvGrpSpPr>
          <p:cNvPr id="3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457200" y="457200"/>
            <a:ext cx="8229600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Rectangle 13"/>
          <p:cNvSpPr/>
          <p:nvPr/>
        </p:nvSpPr>
        <p:spPr>
          <a:xfrm>
            <a:off x="381000" y="12954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dirty="0" smtClean="0"/>
              <a:t>Interfaces</a:t>
            </a:r>
          </a:p>
          <a:p>
            <a:pPr algn="ctr"/>
            <a:endParaRPr lang="es-AR" sz="1200" dirty="0"/>
          </a:p>
        </p:txBody>
      </p:sp>
      <p:grpSp>
        <p:nvGrpSpPr>
          <p:cNvPr id="3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905000" y="2505075"/>
            <a:ext cx="5743575" cy="2809875"/>
            <a:chOff x="1875" y="3255"/>
            <a:chExt cx="9045" cy="4425"/>
          </a:xfrm>
        </p:grpSpPr>
        <p:sp>
          <p:nvSpPr>
            <p:cNvPr id="1027" name="AutoShape 3"/>
            <p:cNvSpPr>
              <a:spLocks noChangeArrowheads="1"/>
            </p:cNvSpPr>
            <p:nvPr/>
          </p:nvSpPr>
          <p:spPr bwMode="auto">
            <a:xfrm>
              <a:off x="7935" y="3255"/>
              <a:ext cx="1890" cy="1995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A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VTV</a:t>
              </a: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8" name="AutoShape 4"/>
            <p:cNvSpPr>
              <a:spLocks noChangeArrowheads="1"/>
            </p:cNvSpPr>
            <p:nvPr/>
          </p:nvSpPr>
          <p:spPr bwMode="auto">
            <a:xfrm>
              <a:off x="8250" y="3720"/>
              <a:ext cx="1890" cy="1995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A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INFRACCIONES</a:t>
              </a: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9" name="AutoShape 5"/>
            <p:cNvSpPr>
              <a:spLocks noChangeArrowheads="1"/>
            </p:cNvSpPr>
            <p:nvPr/>
          </p:nvSpPr>
          <p:spPr bwMode="auto">
            <a:xfrm>
              <a:off x="8685" y="4350"/>
              <a:ext cx="1890" cy="1995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A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SCORING VEHICULAR</a:t>
              </a: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0" name="Text Box 6"/>
            <p:cNvSpPr txBox="1">
              <a:spLocks noChangeArrowheads="1"/>
            </p:cNvSpPr>
            <p:nvPr/>
          </p:nvSpPr>
          <p:spPr bwMode="auto">
            <a:xfrm>
              <a:off x="7605" y="5715"/>
              <a:ext cx="1080" cy="5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AR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HTML</a:t>
              </a: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1" name="Text Box 7"/>
            <p:cNvSpPr txBox="1">
              <a:spLocks noChangeArrowheads="1"/>
            </p:cNvSpPr>
            <p:nvPr/>
          </p:nvSpPr>
          <p:spPr bwMode="auto">
            <a:xfrm>
              <a:off x="1995" y="3750"/>
              <a:ext cx="1080" cy="5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AR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BCRA</a:t>
              </a:r>
              <a:endParaRPr kumimoji="0" lang="es-A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2" name="AutoShape 8"/>
            <p:cNvSpPr>
              <a:spLocks noChangeArrowheads="1"/>
            </p:cNvSpPr>
            <p:nvPr/>
          </p:nvSpPr>
          <p:spPr bwMode="auto">
            <a:xfrm>
              <a:off x="4260" y="4815"/>
              <a:ext cx="2445" cy="1605"/>
            </a:xfrm>
            <a:prstGeom prst="flowChartMagneticDisk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cxnSp>
          <p:nvCxnSpPr>
            <p:cNvPr id="1033" name="AutoShape 9"/>
            <p:cNvCxnSpPr>
              <a:cxnSpLocks noChangeShapeType="1"/>
            </p:cNvCxnSpPr>
            <p:nvPr/>
          </p:nvCxnSpPr>
          <p:spPr bwMode="auto">
            <a:xfrm>
              <a:off x="2955" y="4350"/>
              <a:ext cx="1440" cy="57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1034" name="AutoShape 10"/>
            <p:cNvCxnSpPr>
              <a:cxnSpLocks noChangeShapeType="1"/>
            </p:cNvCxnSpPr>
            <p:nvPr/>
          </p:nvCxnSpPr>
          <p:spPr bwMode="auto">
            <a:xfrm flipH="1">
              <a:off x="6075" y="4680"/>
              <a:ext cx="1860" cy="1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  <p:sp>
          <p:nvSpPr>
            <p:cNvPr id="1035" name="AutoShape 11"/>
            <p:cNvSpPr>
              <a:spLocks noChangeArrowheads="1"/>
            </p:cNvSpPr>
            <p:nvPr/>
          </p:nvSpPr>
          <p:spPr bwMode="auto">
            <a:xfrm>
              <a:off x="9030" y="5115"/>
              <a:ext cx="1890" cy="1995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A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PODER JUDICIAL</a:t>
              </a: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36" name="AutoShape 12"/>
            <p:cNvCxnSpPr>
              <a:cxnSpLocks noChangeShapeType="1"/>
            </p:cNvCxnSpPr>
            <p:nvPr/>
          </p:nvCxnSpPr>
          <p:spPr bwMode="auto">
            <a:xfrm flipV="1">
              <a:off x="3285" y="6345"/>
              <a:ext cx="1110" cy="13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  <p:sp>
          <p:nvSpPr>
            <p:cNvPr id="1037" name="Text Box 13"/>
            <p:cNvSpPr txBox="1">
              <a:spLocks noChangeArrowheads="1"/>
            </p:cNvSpPr>
            <p:nvPr/>
          </p:nvSpPr>
          <p:spPr bwMode="auto">
            <a:xfrm>
              <a:off x="1875" y="6840"/>
              <a:ext cx="1620" cy="5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AR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Aseguradoras</a:t>
              </a: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8" name="Text Box 14"/>
            <p:cNvSpPr txBox="1">
              <a:spLocks noChangeArrowheads="1"/>
            </p:cNvSpPr>
            <p:nvPr/>
          </p:nvSpPr>
          <p:spPr bwMode="auto">
            <a:xfrm>
              <a:off x="5099" y="5670"/>
              <a:ext cx="736" cy="5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AR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BD</a:t>
              </a: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27" name="26 Imagen" descr="http://imagenes.autos-carros-coches.com.ar/wp-content/uploads/2010/10/caja_01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5334000"/>
            <a:ext cx="79057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27 Imagen" descr="http://transporteinformativo.com/wordpress/wp-content/uploads/Image/zurich-portal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90800" y="5334000"/>
            <a:ext cx="120015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457200" y="457200"/>
            <a:ext cx="8229600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Rectangle 13"/>
          <p:cNvSpPr/>
          <p:nvPr/>
        </p:nvSpPr>
        <p:spPr>
          <a:xfrm>
            <a:off x="381000" y="12954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dirty="0" smtClean="0"/>
              <a:t>Data </a:t>
            </a:r>
            <a:r>
              <a:rPr lang="es-AR" sz="4800" b="1" dirty="0" err="1" smtClean="0"/>
              <a:t>Mining</a:t>
            </a:r>
            <a:endParaRPr lang="es-AR" sz="4800" b="1" dirty="0" smtClean="0"/>
          </a:p>
          <a:p>
            <a:pPr algn="ctr"/>
            <a:endParaRPr lang="es-AR" sz="1200" dirty="0"/>
          </a:p>
        </p:txBody>
      </p:sp>
      <p:grpSp>
        <p:nvGrpSpPr>
          <p:cNvPr id="3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20" name="Rectangle 19"/>
          <p:cNvSpPr/>
          <p:nvPr/>
        </p:nvSpPr>
        <p:spPr>
          <a:xfrm>
            <a:off x="228600" y="1371600"/>
            <a:ext cx="85344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5400" b="1" u="sng" dirty="0" smtClean="0"/>
          </a:p>
          <a:p>
            <a:pPr algn="ctr"/>
            <a:r>
              <a:rPr lang="es-AR" sz="5400" b="1" dirty="0" smtClean="0"/>
              <a:t>Casos de uso (I)</a:t>
            </a:r>
          </a:p>
          <a:p>
            <a:pPr algn="ctr"/>
            <a:endParaRPr lang="es-AR" sz="20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30" name="Round Same Side Corner Rectangle 29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31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32" name="TextBox 31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9" name="58 Elipse"/>
          <p:cNvSpPr/>
          <p:nvPr/>
        </p:nvSpPr>
        <p:spPr>
          <a:xfrm>
            <a:off x="4648200" y="2590800"/>
            <a:ext cx="2667000" cy="6096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Acceder a su cuenta de usuario</a:t>
            </a:r>
            <a:endParaRPr lang="es-AR" sz="1400" dirty="0"/>
          </a:p>
        </p:txBody>
      </p:sp>
      <p:sp>
        <p:nvSpPr>
          <p:cNvPr id="60" name="59 Elipse"/>
          <p:cNvSpPr/>
          <p:nvPr/>
        </p:nvSpPr>
        <p:spPr>
          <a:xfrm>
            <a:off x="4648200" y="3505200"/>
            <a:ext cx="2667000" cy="6096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Mantener cuenta de usuario</a:t>
            </a:r>
            <a:endParaRPr lang="es-AR" sz="1400" dirty="0"/>
          </a:p>
        </p:txBody>
      </p:sp>
      <p:sp>
        <p:nvSpPr>
          <p:cNvPr id="61" name="60 Elipse"/>
          <p:cNvSpPr/>
          <p:nvPr/>
        </p:nvSpPr>
        <p:spPr>
          <a:xfrm>
            <a:off x="4648200" y="4419600"/>
            <a:ext cx="2667000" cy="6096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Consultar datos sobre una persona</a:t>
            </a:r>
            <a:endParaRPr lang="es-AR" sz="1400" dirty="0"/>
          </a:p>
        </p:txBody>
      </p:sp>
      <p:sp>
        <p:nvSpPr>
          <p:cNvPr id="62" name="61 Elipse"/>
          <p:cNvSpPr/>
          <p:nvPr/>
        </p:nvSpPr>
        <p:spPr>
          <a:xfrm>
            <a:off x="4648200" y="5410200"/>
            <a:ext cx="2667000" cy="6096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Solicitar informes y análisis</a:t>
            </a:r>
            <a:endParaRPr lang="es-AR" sz="1400" dirty="0"/>
          </a:p>
        </p:txBody>
      </p:sp>
      <p:cxnSp>
        <p:nvCxnSpPr>
          <p:cNvPr id="64" name="63 Conector recto"/>
          <p:cNvCxnSpPr>
            <a:stCxn id="59" idx="2"/>
          </p:cNvCxnSpPr>
          <p:nvPr/>
        </p:nvCxnSpPr>
        <p:spPr>
          <a:xfrm rot="10800000" flipV="1">
            <a:off x="2438400" y="2895600"/>
            <a:ext cx="2209800" cy="1676400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67" name="66 Conector recto"/>
          <p:cNvCxnSpPr>
            <a:endCxn id="61" idx="2"/>
          </p:cNvCxnSpPr>
          <p:nvPr/>
        </p:nvCxnSpPr>
        <p:spPr>
          <a:xfrm>
            <a:off x="2438400" y="4724400"/>
            <a:ext cx="2209800" cy="1588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76" name="75 Conector recto"/>
          <p:cNvCxnSpPr>
            <a:stCxn id="60" idx="2"/>
          </p:cNvCxnSpPr>
          <p:nvPr/>
        </p:nvCxnSpPr>
        <p:spPr>
          <a:xfrm rot="10800000" flipV="1">
            <a:off x="2438400" y="3810000"/>
            <a:ext cx="2209800" cy="838200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78" name="77 Conector recto"/>
          <p:cNvCxnSpPr>
            <a:stCxn id="62" idx="2"/>
          </p:cNvCxnSpPr>
          <p:nvPr/>
        </p:nvCxnSpPr>
        <p:spPr>
          <a:xfrm rot="10800000">
            <a:off x="2438400" y="4800600"/>
            <a:ext cx="2209800" cy="914400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grpSp>
        <p:nvGrpSpPr>
          <p:cNvPr id="80" name="79 Grupo"/>
          <p:cNvGrpSpPr/>
          <p:nvPr/>
        </p:nvGrpSpPr>
        <p:grpSpPr>
          <a:xfrm>
            <a:off x="1524000" y="4419600"/>
            <a:ext cx="575975" cy="1167982"/>
            <a:chOff x="1302036" y="3733799"/>
            <a:chExt cx="838884" cy="1701117"/>
          </a:xfrm>
        </p:grpSpPr>
        <p:sp>
          <p:nvSpPr>
            <p:cNvPr id="15" name="14 Elipse"/>
            <p:cNvSpPr/>
            <p:nvPr/>
          </p:nvSpPr>
          <p:spPr>
            <a:xfrm>
              <a:off x="1676400" y="3733799"/>
              <a:ext cx="457200" cy="457200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27" name="26 Conector recto"/>
            <p:cNvCxnSpPr/>
            <p:nvPr/>
          </p:nvCxnSpPr>
          <p:spPr>
            <a:xfrm rot="5400000">
              <a:off x="1715294" y="4380706"/>
              <a:ext cx="381000" cy="158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3" name="32 Conector recto"/>
            <p:cNvCxnSpPr/>
            <p:nvPr/>
          </p:nvCxnSpPr>
          <p:spPr>
            <a:xfrm rot="5400000">
              <a:off x="1638300" y="4610100"/>
              <a:ext cx="304800" cy="2286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8" name="47 Conector recto"/>
            <p:cNvCxnSpPr/>
            <p:nvPr/>
          </p:nvCxnSpPr>
          <p:spPr>
            <a:xfrm>
              <a:off x="1677194" y="4341018"/>
              <a:ext cx="457200" cy="158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8" name="57 Conector recto"/>
            <p:cNvCxnSpPr/>
            <p:nvPr/>
          </p:nvCxnSpPr>
          <p:spPr>
            <a:xfrm rot="16200000" flipH="1">
              <a:off x="1866900" y="4610100"/>
              <a:ext cx="304800" cy="2286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79" name="78 CuadroTexto"/>
            <p:cNvSpPr txBox="1"/>
            <p:nvPr/>
          </p:nvSpPr>
          <p:spPr>
            <a:xfrm>
              <a:off x="1302036" y="5065584"/>
              <a:ext cx="838884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s-AR" dirty="0" smtClean="0"/>
                <a:t>Cliente</a:t>
              </a:r>
              <a:endParaRPr lang="es-AR" dirty="0"/>
            </a:p>
          </p:txBody>
        </p:sp>
      </p:grpSp>
      <p:grpSp>
        <p:nvGrpSpPr>
          <p:cNvPr id="81" name="80 Grupo"/>
          <p:cNvGrpSpPr/>
          <p:nvPr/>
        </p:nvGrpSpPr>
        <p:grpSpPr>
          <a:xfrm>
            <a:off x="1219200" y="2754868"/>
            <a:ext cx="1525482" cy="1272064"/>
            <a:chOff x="860267" y="3733799"/>
            <a:chExt cx="2221800" cy="1852708"/>
          </a:xfrm>
        </p:grpSpPr>
        <p:sp>
          <p:nvSpPr>
            <p:cNvPr id="82" name="81 Elipse"/>
            <p:cNvSpPr/>
            <p:nvPr/>
          </p:nvSpPr>
          <p:spPr>
            <a:xfrm>
              <a:off x="1676400" y="3733799"/>
              <a:ext cx="457200" cy="457200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83" name="82 Conector recto"/>
            <p:cNvCxnSpPr/>
            <p:nvPr/>
          </p:nvCxnSpPr>
          <p:spPr>
            <a:xfrm rot="5400000">
              <a:off x="1715294" y="4380706"/>
              <a:ext cx="381000" cy="158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84" name="83 Conector recto"/>
            <p:cNvCxnSpPr/>
            <p:nvPr/>
          </p:nvCxnSpPr>
          <p:spPr>
            <a:xfrm rot="5400000">
              <a:off x="1638300" y="4610100"/>
              <a:ext cx="304800" cy="2286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85" name="84 Conector recto"/>
            <p:cNvCxnSpPr/>
            <p:nvPr/>
          </p:nvCxnSpPr>
          <p:spPr>
            <a:xfrm>
              <a:off x="1677194" y="4341018"/>
              <a:ext cx="457200" cy="158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86" name="85 Conector recto"/>
            <p:cNvCxnSpPr/>
            <p:nvPr/>
          </p:nvCxnSpPr>
          <p:spPr>
            <a:xfrm rot="16200000" flipH="1">
              <a:off x="1866900" y="4610100"/>
              <a:ext cx="304800" cy="2286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87" name="86 CuadroTexto"/>
            <p:cNvSpPr txBox="1"/>
            <p:nvPr/>
          </p:nvSpPr>
          <p:spPr>
            <a:xfrm>
              <a:off x="860267" y="5048590"/>
              <a:ext cx="2221800" cy="537917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s-AR" dirty="0" smtClean="0"/>
                <a:t>Administrador</a:t>
              </a:r>
              <a:endParaRPr lang="es-AR" dirty="0"/>
            </a:p>
          </p:txBody>
        </p:sp>
      </p:grpSp>
      <p:cxnSp>
        <p:nvCxnSpPr>
          <p:cNvPr id="94" name="93 Conector recto"/>
          <p:cNvCxnSpPr>
            <a:endCxn id="59" idx="2"/>
          </p:cNvCxnSpPr>
          <p:nvPr/>
        </p:nvCxnSpPr>
        <p:spPr>
          <a:xfrm>
            <a:off x="2438400" y="2895600"/>
            <a:ext cx="2209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96 Conector recto"/>
          <p:cNvCxnSpPr>
            <a:endCxn id="60" idx="2"/>
          </p:cNvCxnSpPr>
          <p:nvPr/>
        </p:nvCxnSpPr>
        <p:spPr>
          <a:xfrm>
            <a:off x="2438400" y="3048000"/>
            <a:ext cx="2209800" cy="76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98 Conector recto"/>
          <p:cNvCxnSpPr/>
          <p:nvPr/>
        </p:nvCxnSpPr>
        <p:spPr>
          <a:xfrm>
            <a:off x="2438400" y="3200400"/>
            <a:ext cx="2209800" cy="1447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100 Conector recto"/>
          <p:cNvCxnSpPr>
            <a:endCxn id="62" idx="2"/>
          </p:cNvCxnSpPr>
          <p:nvPr/>
        </p:nvCxnSpPr>
        <p:spPr>
          <a:xfrm rot="16200000" flipH="1">
            <a:off x="2362200" y="3429000"/>
            <a:ext cx="2286000" cy="2286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5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1" name="Rectangle 19"/>
          <p:cNvSpPr/>
          <p:nvPr/>
        </p:nvSpPr>
        <p:spPr>
          <a:xfrm>
            <a:off x="228600" y="1371600"/>
            <a:ext cx="85344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5400" b="1" u="sng" dirty="0" smtClean="0"/>
          </a:p>
          <a:p>
            <a:pPr algn="ctr"/>
            <a:r>
              <a:rPr lang="es-AR" sz="5400" b="1" dirty="0" smtClean="0"/>
              <a:t>Casos de uso (II)</a:t>
            </a:r>
          </a:p>
          <a:p>
            <a:pPr algn="ctr"/>
            <a:endParaRPr lang="es-AR" sz="2000" dirty="0"/>
          </a:p>
        </p:txBody>
      </p:sp>
      <p:grpSp>
        <p:nvGrpSpPr>
          <p:cNvPr id="12" name="Group 28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3" name="Round Same Side Corner Rectangle 29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14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15" name="TextBox 31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1" name="20 Elipse"/>
          <p:cNvSpPr/>
          <p:nvPr/>
        </p:nvSpPr>
        <p:spPr>
          <a:xfrm>
            <a:off x="4495800" y="3429000"/>
            <a:ext cx="2667000" cy="6096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Actualizar Base de datos</a:t>
            </a:r>
            <a:endParaRPr lang="es-AR" sz="1400" dirty="0"/>
          </a:p>
        </p:txBody>
      </p:sp>
      <p:sp>
        <p:nvSpPr>
          <p:cNvPr id="22" name="21 Elipse"/>
          <p:cNvSpPr/>
          <p:nvPr/>
        </p:nvSpPr>
        <p:spPr>
          <a:xfrm>
            <a:off x="4419600" y="4495800"/>
            <a:ext cx="2667000" cy="6096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Respaldar base de datos</a:t>
            </a:r>
            <a:endParaRPr lang="es-AR" sz="1400" dirty="0"/>
          </a:p>
        </p:txBody>
      </p:sp>
      <p:cxnSp>
        <p:nvCxnSpPr>
          <p:cNvPr id="25" name="24 Conector recto"/>
          <p:cNvCxnSpPr>
            <a:stCxn id="21" idx="2"/>
          </p:cNvCxnSpPr>
          <p:nvPr/>
        </p:nvCxnSpPr>
        <p:spPr>
          <a:xfrm rot="10800000" flipV="1">
            <a:off x="2362200" y="3733800"/>
            <a:ext cx="2133600" cy="838200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7" name="26 Conector recto"/>
          <p:cNvCxnSpPr>
            <a:stCxn id="22" idx="2"/>
          </p:cNvCxnSpPr>
          <p:nvPr/>
        </p:nvCxnSpPr>
        <p:spPr>
          <a:xfrm rot="10800000">
            <a:off x="2362200" y="4800600"/>
            <a:ext cx="2057400" cy="1588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grpSp>
        <p:nvGrpSpPr>
          <p:cNvPr id="32" name="31 Grupo"/>
          <p:cNvGrpSpPr/>
          <p:nvPr/>
        </p:nvGrpSpPr>
        <p:grpSpPr>
          <a:xfrm>
            <a:off x="1219200" y="2754868"/>
            <a:ext cx="1525482" cy="1272064"/>
            <a:chOff x="860267" y="3733799"/>
            <a:chExt cx="2221800" cy="1852708"/>
          </a:xfrm>
        </p:grpSpPr>
        <p:sp>
          <p:nvSpPr>
            <p:cNvPr id="33" name="32 Elipse"/>
            <p:cNvSpPr/>
            <p:nvPr/>
          </p:nvSpPr>
          <p:spPr>
            <a:xfrm>
              <a:off x="1676400" y="3733799"/>
              <a:ext cx="457200" cy="457200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34" name="33 Conector recto"/>
            <p:cNvCxnSpPr/>
            <p:nvPr/>
          </p:nvCxnSpPr>
          <p:spPr>
            <a:xfrm rot="5400000">
              <a:off x="1715294" y="4380706"/>
              <a:ext cx="381000" cy="158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5" name="34 Conector recto"/>
            <p:cNvCxnSpPr/>
            <p:nvPr/>
          </p:nvCxnSpPr>
          <p:spPr>
            <a:xfrm rot="5400000">
              <a:off x="1638300" y="4610100"/>
              <a:ext cx="304800" cy="2286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6" name="35 Conector recto"/>
            <p:cNvCxnSpPr/>
            <p:nvPr/>
          </p:nvCxnSpPr>
          <p:spPr>
            <a:xfrm>
              <a:off x="1677194" y="4341018"/>
              <a:ext cx="457200" cy="158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7" name="36 Conector recto"/>
            <p:cNvCxnSpPr/>
            <p:nvPr/>
          </p:nvCxnSpPr>
          <p:spPr>
            <a:xfrm rot="16200000" flipH="1">
              <a:off x="1866900" y="4610100"/>
              <a:ext cx="304800" cy="2286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38" name="37 CuadroTexto"/>
            <p:cNvSpPr txBox="1"/>
            <p:nvPr/>
          </p:nvSpPr>
          <p:spPr>
            <a:xfrm>
              <a:off x="860267" y="5048590"/>
              <a:ext cx="2221800" cy="537917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s-AR" dirty="0" smtClean="0"/>
                <a:t>Administrador</a:t>
              </a:r>
              <a:endParaRPr lang="es-AR" dirty="0"/>
            </a:p>
          </p:txBody>
        </p:sp>
      </p:grpSp>
      <p:grpSp>
        <p:nvGrpSpPr>
          <p:cNvPr id="39" name="38 Grupo"/>
          <p:cNvGrpSpPr/>
          <p:nvPr/>
        </p:nvGrpSpPr>
        <p:grpSpPr>
          <a:xfrm>
            <a:off x="1447800" y="4419600"/>
            <a:ext cx="1084015" cy="1283732"/>
            <a:chOff x="1304195" y="3733799"/>
            <a:chExt cx="1578822" cy="1869702"/>
          </a:xfrm>
        </p:grpSpPr>
        <p:sp>
          <p:nvSpPr>
            <p:cNvPr id="40" name="39 Elipse"/>
            <p:cNvSpPr/>
            <p:nvPr/>
          </p:nvSpPr>
          <p:spPr>
            <a:xfrm>
              <a:off x="1676400" y="3733799"/>
              <a:ext cx="457200" cy="457200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41" name="40 Conector recto"/>
            <p:cNvCxnSpPr/>
            <p:nvPr/>
          </p:nvCxnSpPr>
          <p:spPr>
            <a:xfrm rot="5400000">
              <a:off x="1715294" y="4380706"/>
              <a:ext cx="381000" cy="158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2" name="41 Conector recto"/>
            <p:cNvCxnSpPr/>
            <p:nvPr/>
          </p:nvCxnSpPr>
          <p:spPr>
            <a:xfrm rot="5400000">
              <a:off x="1638300" y="4610100"/>
              <a:ext cx="304800" cy="2286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42 Conector recto"/>
            <p:cNvCxnSpPr/>
            <p:nvPr/>
          </p:nvCxnSpPr>
          <p:spPr>
            <a:xfrm>
              <a:off x="1677194" y="4341018"/>
              <a:ext cx="457200" cy="158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4" name="43 Conector recto"/>
            <p:cNvCxnSpPr/>
            <p:nvPr/>
          </p:nvCxnSpPr>
          <p:spPr>
            <a:xfrm rot="16200000" flipH="1">
              <a:off x="1866900" y="4610100"/>
              <a:ext cx="304800" cy="2286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45" name="44 CuadroTexto"/>
            <p:cNvSpPr txBox="1"/>
            <p:nvPr/>
          </p:nvSpPr>
          <p:spPr>
            <a:xfrm>
              <a:off x="1304195" y="5065584"/>
              <a:ext cx="1578822" cy="537917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s-AR" dirty="0" smtClean="0"/>
                <a:t>Operador</a:t>
              </a:r>
              <a:endParaRPr lang="es-AR" dirty="0"/>
            </a:p>
          </p:txBody>
        </p:sp>
      </p:grpSp>
      <p:cxnSp>
        <p:nvCxnSpPr>
          <p:cNvPr id="49" name="48 Conector recto"/>
          <p:cNvCxnSpPr/>
          <p:nvPr/>
        </p:nvCxnSpPr>
        <p:spPr>
          <a:xfrm>
            <a:off x="2514600" y="3200400"/>
            <a:ext cx="213360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"/>
          <p:cNvCxnSpPr/>
          <p:nvPr/>
        </p:nvCxnSpPr>
        <p:spPr>
          <a:xfrm>
            <a:off x="2514600" y="3429000"/>
            <a:ext cx="2057400" cy="1219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grpSp>
        <p:nvGrpSpPr>
          <p:cNvPr id="28" name="Group 27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29" name="Round Same Side Corner Rectangle 28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3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31" name="TextBox 30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2095500" y="1219200"/>
            <a:ext cx="49530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400" b="1" dirty="0" smtClean="0"/>
              <a:t>Arquitectura</a:t>
            </a:r>
            <a:endParaRPr lang="es-AR" sz="2000" dirty="0"/>
          </a:p>
        </p:txBody>
      </p:sp>
      <p:grpSp>
        <p:nvGrpSpPr>
          <p:cNvPr id="47" name="46 Grupo"/>
          <p:cNvGrpSpPr/>
          <p:nvPr/>
        </p:nvGrpSpPr>
        <p:grpSpPr>
          <a:xfrm>
            <a:off x="1981200" y="2286000"/>
            <a:ext cx="5181600" cy="3352800"/>
            <a:chOff x="1981200" y="2362200"/>
            <a:chExt cx="5181600" cy="3352800"/>
          </a:xfrm>
        </p:grpSpPr>
        <p:sp>
          <p:nvSpPr>
            <p:cNvPr id="15" name="14 Rectángulo"/>
            <p:cNvSpPr/>
            <p:nvPr/>
          </p:nvSpPr>
          <p:spPr>
            <a:xfrm>
              <a:off x="1981200" y="2362200"/>
              <a:ext cx="5181600" cy="11430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23" name="22 CuadroTexto"/>
            <p:cNvSpPr txBox="1"/>
            <p:nvPr/>
          </p:nvSpPr>
          <p:spPr>
            <a:xfrm>
              <a:off x="5715000" y="3200400"/>
              <a:ext cx="1290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AR" sz="1200" b="1" i="1" dirty="0" smtClean="0"/>
                <a:t>Presentación</a:t>
              </a:r>
              <a:endParaRPr lang="es-AR" sz="1200" b="1" i="1" dirty="0"/>
            </a:p>
          </p:txBody>
        </p:sp>
        <p:sp>
          <p:nvSpPr>
            <p:cNvPr id="27" name="26 Rectángulo"/>
            <p:cNvSpPr/>
            <p:nvPr/>
          </p:nvSpPr>
          <p:spPr>
            <a:xfrm>
              <a:off x="2209800" y="2514600"/>
              <a:ext cx="4800600" cy="30480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200" dirty="0" smtClean="0"/>
                <a:t>Componentes, HTML</a:t>
              </a:r>
              <a:endParaRPr lang="es-AR" sz="1200" dirty="0"/>
            </a:p>
          </p:txBody>
        </p:sp>
        <p:sp>
          <p:nvSpPr>
            <p:cNvPr id="32" name="31 Rectángulo"/>
            <p:cNvSpPr/>
            <p:nvPr/>
          </p:nvSpPr>
          <p:spPr>
            <a:xfrm>
              <a:off x="2209800" y="2895600"/>
              <a:ext cx="4800600" cy="30600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200" dirty="0" err="1" smtClean="0"/>
                <a:t>Wicket</a:t>
              </a:r>
              <a:endParaRPr lang="es-AR" sz="1200" dirty="0"/>
            </a:p>
          </p:txBody>
        </p:sp>
        <p:sp>
          <p:nvSpPr>
            <p:cNvPr id="33" name="32 Rectángulo"/>
            <p:cNvSpPr/>
            <p:nvPr/>
          </p:nvSpPr>
          <p:spPr>
            <a:xfrm>
              <a:off x="1981200" y="3505200"/>
              <a:ext cx="5181600" cy="1066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34" name="33 CuadroTexto"/>
            <p:cNvSpPr txBox="1"/>
            <p:nvPr/>
          </p:nvSpPr>
          <p:spPr>
            <a:xfrm>
              <a:off x="5029200" y="4295001"/>
              <a:ext cx="19763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AR" sz="1200" b="1" i="1" dirty="0" smtClean="0"/>
                <a:t>Lógica del negocio</a:t>
              </a:r>
              <a:endParaRPr lang="es-AR" sz="1200" b="1" i="1" dirty="0"/>
            </a:p>
          </p:txBody>
        </p:sp>
        <p:sp>
          <p:nvSpPr>
            <p:cNvPr id="38" name="37 Rectángulo"/>
            <p:cNvSpPr/>
            <p:nvPr/>
          </p:nvSpPr>
          <p:spPr>
            <a:xfrm>
              <a:off x="2209800" y="3657600"/>
              <a:ext cx="1524000" cy="53340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200" dirty="0" smtClean="0"/>
                <a:t>Clases de dominio en Java</a:t>
              </a:r>
              <a:endParaRPr lang="es-AR" sz="1200" dirty="0"/>
            </a:p>
          </p:txBody>
        </p:sp>
        <p:sp>
          <p:nvSpPr>
            <p:cNvPr id="39" name="38 Rectángulo"/>
            <p:cNvSpPr/>
            <p:nvPr/>
          </p:nvSpPr>
          <p:spPr>
            <a:xfrm>
              <a:off x="3810000" y="3657600"/>
              <a:ext cx="1524000" cy="53340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200" dirty="0" smtClean="0"/>
                <a:t>Transacciones y servicios</a:t>
              </a:r>
              <a:endParaRPr lang="es-AR" sz="1200" dirty="0"/>
            </a:p>
          </p:txBody>
        </p:sp>
        <p:sp>
          <p:nvSpPr>
            <p:cNvPr id="41" name="40 Rectángulo"/>
            <p:cNvSpPr/>
            <p:nvPr/>
          </p:nvSpPr>
          <p:spPr>
            <a:xfrm>
              <a:off x="5410200" y="3657600"/>
              <a:ext cx="1600200" cy="53340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200" dirty="0" smtClean="0"/>
                <a:t>Actualización (JXL) y recuperación de la Base de datos</a:t>
              </a:r>
              <a:endParaRPr lang="es-AR" sz="1200" dirty="0"/>
            </a:p>
          </p:txBody>
        </p:sp>
        <p:sp>
          <p:nvSpPr>
            <p:cNvPr id="42" name="41 Rectángulo"/>
            <p:cNvSpPr/>
            <p:nvPr/>
          </p:nvSpPr>
          <p:spPr>
            <a:xfrm>
              <a:off x="1981200" y="4572000"/>
              <a:ext cx="5181600" cy="11430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43" name="42 CuadroTexto"/>
            <p:cNvSpPr txBox="1"/>
            <p:nvPr/>
          </p:nvSpPr>
          <p:spPr>
            <a:xfrm>
              <a:off x="6019800" y="5410200"/>
              <a:ext cx="9857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AR" sz="1200" b="1" i="1" dirty="0" smtClean="0"/>
                <a:t>Persistencia</a:t>
              </a:r>
              <a:endParaRPr lang="es-AR" sz="1200" b="1" i="1" dirty="0"/>
            </a:p>
          </p:txBody>
        </p:sp>
        <p:sp>
          <p:nvSpPr>
            <p:cNvPr id="44" name="43 Rectángulo"/>
            <p:cNvSpPr/>
            <p:nvPr/>
          </p:nvSpPr>
          <p:spPr>
            <a:xfrm>
              <a:off x="2209800" y="4724400"/>
              <a:ext cx="4800600" cy="30480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200" dirty="0" err="1" smtClean="0"/>
                <a:t>Hibernate</a:t>
              </a:r>
              <a:endParaRPr lang="es-AR" sz="1200" dirty="0"/>
            </a:p>
          </p:txBody>
        </p:sp>
        <p:sp>
          <p:nvSpPr>
            <p:cNvPr id="45" name="44 Rectángulo"/>
            <p:cNvSpPr/>
            <p:nvPr/>
          </p:nvSpPr>
          <p:spPr>
            <a:xfrm>
              <a:off x="2209799" y="5105400"/>
              <a:ext cx="2307771" cy="30600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200" dirty="0" smtClean="0"/>
                <a:t>JDBC</a:t>
              </a:r>
              <a:endParaRPr lang="es-AR" sz="1200" dirty="0"/>
            </a:p>
          </p:txBody>
        </p:sp>
        <p:sp>
          <p:nvSpPr>
            <p:cNvPr id="46" name="45 Rectángulo"/>
            <p:cNvSpPr/>
            <p:nvPr/>
          </p:nvSpPr>
          <p:spPr>
            <a:xfrm>
              <a:off x="4572000" y="5105400"/>
              <a:ext cx="2438400" cy="30600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200" dirty="0" smtClean="0"/>
                <a:t>Soporte de lenguajes de consultas</a:t>
              </a:r>
              <a:endParaRPr lang="es-AR" sz="1200" dirty="0"/>
            </a:p>
          </p:txBody>
        </p:sp>
      </p:grpSp>
      <p:cxnSp>
        <p:nvCxnSpPr>
          <p:cNvPr id="67" name="66 Conector recto de flecha"/>
          <p:cNvCxnSpPr/>
          <p:nvPr/>
        </p:nvCxnSpPr>
        <p:spPr>
          <a:xfrm rot="5400000" flipH="1" flipV="1">
            <a:off x="4648200" y="5790406"/>
            <a:ext cx="3048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47 Cilindro"/>
          <p:cNvSpPr/>
          <p:nvPr/>
        </p:nvSpPr>
        <p:spPr>
          <a:xfrm>
            <a:off x="4191000" y="5867400"/>
            <a:ext cx="762000" cy="30480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BD</a:t>
            </a:r>
            <a:endParaRPr lang="es-AR" sz="1400" dirty="0"/>
          </a:p>
        </p:txBody>
      </p:sp>
      <p:cxnSp>
        <p:nvCxnSpPr>
          <p:cNvPr id="69" name="68 Conector recto de flecha"/>
          <p:cNvCxnSpPr/>
          <p:nvPr/>
        </p:nvCxnSpPr>
        <p:spPr>
          <a:xfrm rot="5400000">
            <a:off x="4229100" y="5753100"/>
            <a:ext cx="2286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"/>
          <p:cNvGrpSpPr/>
          <p:nvPr/>
        </p:nvGrpSpPr>
        <p:grpSpPr>
          <a:xfrm>
            <a:off x="304800" y="2286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5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grpSp>
        <p:nvGrpSpPr>
          <p:cNvPr id="11" name="Group 27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2" name="Round Same Side Corner Rectangle 28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13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14" name="TextBox 30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5" name="Rectangle 13"/>
          <p:cNvSpPr/>
          <p:nvPr/>
        </p:nvSpPr>
        <p:spPr>
          <a:xfrm>
            <a:off x="457200" y="1219200"/>
            <a:ext cx="82296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400" b="1" dirty="0" smtClean="0"/>
              <a:t>Diagrama de componentes</a:t>
            </a:r>
            <a:endParaRPr lang="es-AR" sz="2000" dirty="0"/>
          </a:p>
        </p:txBody>
      </p:sp>
      <p:grpSp>
        <p:nvGrpSpPr>
          <p:cNvPr id="34" name="33 Grupo"/>
          <p:cNvGrpSpPr/>
          <p:nvPr/>
        </p:nvGrpSpPr>
        <p:grpSpPr>
          <a:xfrm>
            <a:off x="609600" y="3733800"/>
            <a:ext cx="1295400" cy="566738"/>
            <a:chOff x="1291771" y="3439884"/>
            <a:chExt cx="1219200" cy="533400"/>
          </a:xfrm>
        </p:grpSpPr>
        <p:grpSp>
          <p:nvGrpSpPr>
            <p:cNvPr id="35" name="32 Grupo"/>
            <p:cNvGrpSpPr/>
            <p:nvPr/>
          </p:nvGrpSpPr>
          <p:grpSpPr>
            <a:xfrm>
              <a:off x="1291771" y="3439884"/>
              <a:ext cx="1219200" cy="533400"/>
              <a:chOff x="1603828" y="4113242"/>
              <a:chExt cx="1981201" cy="990600"/>
            </a:xfrm>
          </p:grpSpPr>
          <p:sp>
            <p:nvSpPr>
              <p:cNvPr id="38" name="37 Rectángulo"/>
              <p:cNvSpPr/>
              <p:nvPr/>
            </p:nvSpPr>
            <p:spPr>
              <a:xfrm>
                <a:off x="1603828" y="4113242"/>
                <a:ext cx="1981201" cy="9906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AR" sz="900" dirty="0" smtClean="0"/>
                  <a:t>&lt;&lt;UI&gt;&gt;</a:t>
                </a:r>
              </a:p>
              <a:p>
                <a:pPr algn="ctr"/>
                <a:r>
                  <a:rPr lang="es-AR" sz="1200" dirty="0" err="1" smtClean="0"/>
                  <a:t>Website</a:t>
                </a:r>
                <a:endParaRPr lang="es-AR" sz="1200" dirty="0"/>
              </a:p>
            </p:txBody>
          </p:sp>
          <p:sp>
            <p:nvSpPr>
              <p:cNvPr id="39" name="38 Rectángulo"/>
              <p:cNvSpPr/>
              <p:nvPr/>
            </p:nvSpPr>
            <p:spPr>
              <a:xfrm>
                <a:off x="3289581" y="4265641"/>
                <a:ext cx="185634" cy="304800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 sz="1600"/>
              </a:p>
            </p:txBody>
          </p:sp>
        </p:grpSp>
        <p:sp>
          <p:nvSpPr>
            <p:cNvPr id="36" name="35 Rectángulo"/>
            <p:cNvSpPr/>
            <p:nvPr/>
          </p:nvSpPr>
          <p:spPr>
            <a:xfrm>
              <a:off x="2282372" y="3628725"/>
              <a:ext cx="107282" cy="39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600"/>
            </a:p>
          </p:txBody>
        </p:sp>
        <p:sp>
          <p:nvSpPr>
            <p:cNvPr id="37" name="36 Rectángulo"/>
            <p:cNvSpPr/>
            <p:nvPr/>
          </p:nvSpPr>
          <p:spPr>
            <a:xfrm>
              <a:off x="2282372" y="3552525"/>
              <a:ext cx="107282" cy="39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600"/>
            </a:p>
          </p:txBody>
        </p:sp>
      </p:grpSp>
      <p:sp>
        <p:nvSpPr>
          <p:cNvPr id="72" name="71 Rectángulo"/>
          <p:cNvSpPr/>
          <p:nvPr/>
        </p:nvSpPr>
        <p:spPr>
          <a:xfrm>
            <a:off x="2514600" y="2590800"/>
            <a:ext cx="1295400" cy="566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dirty="0" smtClean="0"/>
              <a:t>&lt;&lt;</a:t>
            </a:r>
            <a:r>
              <a:rPr lang="es-AR" sz="900" dirty="0" err="1" smtClean="0"/>
              <a:t>component</a:t>
            </a:r>
            <a:r>
              <a:rPr lang="es-AR" sz="900" dirty="0" smtClean="0"/>
              <a:t>&gt;&gt;</a:t>
            </a:r>
          </a:p>
          <a:p>
            <a:pPr algn="ctr"/>
            <a:r>
              <a:rPr lang="es-AR" sz="1200" dirty="0" smtClean="0"/>
              <a:t>Sesiones</a:t>
            </a:r>
            <a:endParaRPr lang="es-AR" sz="1200" dirty="0"/>
          </a:p>
        </p:txBody>
      </p:sp>
      <p:sp>
        <p:nvSpPr>
          <p:cNvPr id="73" name="72 Rectángulo"/>
          <p:cNvSpPr/>
          <p:nvPr/>
        </p:nvSpPr>
        <p:spPr>
          <a:xfrm>
            <a:off x="3616823" y="2677990"/>
            <a:ext cx="121376" cy="174381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74" name="73 Rectángulo"/>
          <p:cNvSpPr/>
          <p:nvPr/>
        </p:nvSpPr>
        <p:spPr>
          <a:xfrm>
            <a:off x="3567114" y="2791444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75" name="74 Rectángulo"/>
          <p:cNvSpPr/>
          <p:nvPr/>
        </p:nvSpPr>
        <p:spPr>
          <a:xfrm>
            <a:off x="3567114" y="2710481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76" name="75 Rectángulo"/>
          <p:cNvSpPr/>
          <p:nvPr/>
        </p:nvSpPr>
        <p:spPr>
          <a:xfrm>
            <a:off x="2514600" y="4919662"/>
            <a:ext cx="1295400" cy="566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dirty="0" smtClean="0"/>
              <a:t>&lt;&lt;</a:t>
            </a:r>
            <a:r>
              <a:rPr lang="es-AR" sz="900" dirty="0" err="1" smtClean="0"/>
              <a:t>component</a:t>
            </a:r>
            <a:r>
              <a:rPr lang="es-AR" sz="900" dirty="0" smtClean="0"/>
              <a:t>&gt;&gt;</a:t>
            </a:r>
          </a:p>
          <a:p>
            <a:pPr algn="ctr"/>
            <a:r>
              <a:rPr lang="es-AR" sz="1200" dirty="0" smtClean="0"/>
              <a:t>Consultas</a:t>
            </a:r>
            <a:endParaRPr lang="es-AR" sz="1200" dirty="0"/>
          </a:p>
        </p:txBody>
      </p:sp>
      <p:sp>
        <p:nvSpPr>
          <p:cNvPr id="80" name="79 Rectángulo"/>
          <p:cNvSpPr/>
          <p:nvPr/>
        </p:nvSpPr>
        <p:spPr>
          <a:xfrm>
            <a:off x="4419600" y="2590800"/>
            <a:ext cx="1295400" cy="566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dirty="0" smtClean="0"/>
              <a:t>&lt;&lt;</a:t>
            </a:r>
            <a:r>
              <a:rPr lang="es-AR" sz="900" dirty="0" err="1" smtClean="0"/>
              <a:t>component</a:t>
            </a:r>
            <a:r>
              <a:rPr lang="es-AR" sz="900" dirty="0" smtClean="0"/>
              <a:t>&gt;&gt;</a:t>
            </a:r>
          </a:p>
          <a:p>
            <a:pPr algn="ctr"/>
            <a:r>
              <a:rPr lang="es-AR" sz="1200" dirty="0" smtClean="0"/>
              <a:t>Clientes</a:t>
            </a:r>
            <a:endParaRPr lang="es-AR" sz="1200" dirty="0"/>
          </a:p>
        </p:txBody>
      </p:sp>
      <p:sp>
        <p:nvSpPr>
          <p:cNvPr id="84" name="83 Rectángulo"/>
          <p:cNvSpPr/>
          <p:nvPr/>
        </p:nvSpPr>
        <p:spPr>
          <a:xfrm>
            <a:off x="4419600" y="3657600"/>
            <a:ext cx="1295400" cy="566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dirty="0" smtClean="0"/>
              <a:t>&lt;&lt;</a:t>
            </a:r>
            <a:r>
              <a:rPr lang="es-AR" sz="900" dirty="0" err="1" smtClean="0"/>
              <a:t>component</a:t>
            </a:r>
            <a:r>
              <a:rPr lang="es-AR" sz="900" dirty="0" smtClean="0"/>
              <a:t>&gt;&gt;</a:t>
            </a:r>
          </a:p>
          <a:p>
            <a:pPr algn="ctr"/>
            <a:r>
              <a:rPr lang="es-AR" sz="1200" dirty="0" smtClean="0"/>
              <a:t>Seguridad</a:t>
            </a:r>
            <a:endParaRPr lang="es-AR" sz="1200" dirty="0"/>
          </a:p>
        </p:txBody>
      </p:sp>
      <p:sp>
        <p:nvSpPr>
          <p:cNvPr id="85" name="84 Rectángulo"/>
          <p:cNvSpPr/>
          <p:nvPr/>
        </p:nvSpPr>
        <p:spPr>
          <a:xfrm>
            <a:off x="5521823" y="3744790"/>
            <a:ext cx="121376" cy="174381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86" name="85 Rectángulo"/>
          <p:cNvSpPr/>
          <p:nvPr/>
        </p:nvSpPr>
        <p:spPr>
          <a:xfrm>
            <a:off x="5472114" y="3858244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87" name="86 Rectángulo"/>
          <p:cNvSpPr/>
          <p:nvPr/>
        </p:nvSpPr>
        <p:spPr>
          <a:xfrm>
            <a:off x="5472114" y="3777281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88" name="87 Rectángulo"/>
          <p:cNvSpPr/>
          <p:nvPr/>
        </p:nvSpPr>
        <p:spPr>
          <a:xfrm>
            <a:off x="4419600" y="4919662"/>
            <a:ext cx="1295400" cy="566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dirty="0" smtClean="0"/>
              <a:t>&lt;&lt;</a:t>
            </a:r>
            <a:r>
              <a:rPr lang="es-AR" sz="900" dirty="0" err="1" smtClean="0"/>
              <a:t>component</a:t>
            </a:r>
            <a:r>
              <a:rPr lang="es-AR" sz="900" dirty="0" smtClean="0"/>
              <a:t>&gt;&gt;</a:t>
            </a:r>
          </a:p>
          <a:p>
            <a:pPr algn="ctr"/>
            <a:r>
              <a:rPr lang="es-AR" sz="1200" dirty="0" smtClean="0"/>
              <a:t>Informes</a:t>
            </a:r>
            <a:endParaRPr lang="es-AR" sz="1200" dirty="0"/>
          </a:p>
        </p:txBody>
      </p:sp>
      <p:sp>
        <p:nvSpPr>
          <p:cNvPr id="89" name="88 Rectángulo"/>
          <p:cNvSpPr/>
          <p:nvPr/>
        </p:nvSpPr>
        <p:spPr>
          <a:xfrm>
            <a:off x="5521823" y="5040190"/>
            <a:ext cx="121376" cy="174381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90" name="89 Rectángulo"/>
          <p:cNvSpPr/>
          <p:nvPr/>
        </p:nvSpPr>
        <p:spPr>
          <a:xfrm>
            <a:off x="5472114" y="5153644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91" name="90 Rectángulo"/>
          <p:cNvSpPr/>
          <p:nvPr/>
        </p:nvSpPr>
        <p:spPr>
          <a:xfrm>
            <a:off x="5472114" y="5072681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92" name="91 Rectángulo"/>
          <p:cNvSpPr/>
          <p:nvPr/>
        </p:nvSpPr>
        <p:spPr>
          <a:xfrm>
            <a:off x="6477000" y="3657600"/>
            <a:ext cx="1295400" cy="566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dirty="0" smtClean="0"/>
              <a:t>&lt;&lt;</a:t>
            </a:r>
            <a:r>
              <a:rPr lang="es-AR" sz="900" dirty="0" err="1" smtClean="0"/>
              <a:t>infrastructure</a:t>
            </a:r>
            <a:r>
              <a:rPr lang="es-AR" sz="900" dirty="0" smtClean="0"/>
              <a:t>&gt;&gt;</a:t>
            </a:r>
          </a:p>
          <a:p>
            <a:pPr algn="ctr"/>
            <a:r>
              <a:rPr lang="es-AR" sz="1200" dirty="0" smtClean="0"/>
              <a:t>Persistencia</a:t>
            </a:r>
            <a:endParaRPr lang="es-AR" sz="1200" dirty="0"/>
          </a:p>
        </p:txBody>
      </p:sp>
      <p:sp>
        <p:nvSpPr>
          <p:cNvPr id="96" name="95 Rectángulo"/>
          <p:cNvSpPr/>
          <p:nvPr/>
        </p:nvSpPr>
        <p:spPr>
          <a:xfrm>
            <a:off x="6477000" y="2743200"/>
            <a:ext cx="1295400" cy="566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dirty="0" smtClean="0"/>
              <a:t>&lt;&lt;</a:t>
            </a:r>
            <a:r>
              <a:rPr lang="es-AR" sz="900" dirty="0" err="1" smtClean="0"/>
              <a:t>database</a:t>
            </a:r>
            <a:r>
              <a:rPr lang="es-AR" sz="900" dirty="0" smtClean="0"/>
              <a:t>&gt;&gt;</a:t>
            </a:r>
          </a:p>
          <a:p>
            <a:pPr algn="ctr"/>
            <a:r>
              <a:rPr lang="es-AR" sz="1200" dirty="0" smtClean="0"/>
              <a:t>Base de datos</a:t>
            </a:r>
            <a:endParaRPr lang="es-AR" sz="1200" dirty="0"/>
          </a:p>
        </p:txBody>
      </p:sp>
      <p:sp>
        <p:nvSpPr>
          <p:cNvPr id="97" name="96 Rectángulo"/>
          <p:cNvSpPr/>
          <p:nvPr/>
        </p:nvSpPr>
        <p:spPr>
          <a:xfrm>
            <a:off x="7593509" y="2819400"/>
            <a:ext cx="121376" cy="174381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98" name="97 Rectángulo"/>
          <p:cNvSpPr/>
          <p:nvPr/>
        </p:nvSpPr>
        <p:spPr>
          <a:xfrm>
            <a:off x="7543800" y="2932854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99" name="98 Rectángulo"/>
          <p:cNvSpPr/>
          <p:nvPr/>
        </p:nvSpPr>
        <p:spPr>
          <a:xfrm>
            <a:off x="7543800" y="2851891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100" name="99 Rectángulo"/>
          <p:cNvSpPr/>
          <p:nvPr/>
        </p:nvSpPr>
        <p:spPr>
          <a:xfrm>
            <a:off x="6477000" y="4876800"/>
            <a:ext cx="1295400" cy="566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dirty="0" smtClean="0"/>
              <a:t>&lt;&lt;</a:t>
            </a:r>
            <a:r>
              <a:rPr lang="es-AR" sz="900" dirty="0" err="1" smtClean="0"/>
              <a:t>component</a:t>
            </a:r>
            <a:r>
              <a:rPr lang="es-AR" sz="900" dirty="0" smtClean="0"/>
              <a:t>&gt;&gt;</a:t>
            </a:r>
          </a:p>
          <a:p>
            <a:pPr algn="ctr"/>
            <a:r>
              <a:rPr lang="es-AR" sz="900" dirty="0" smtClean="0"/>
              <a:t>Actualización de la base de datos</a:t>
            </a:r>
            <a:endParaRPr lang="es-AR" sz="900" dirty="0"/>
          </a:p>
        </p:txBody>
      </p:sp>
      <p:sp>
        <p:nvSpPr>
          <p:cNvPr id="110" name="109 Rectángulo"/>
          <p:cNvSpPr/>
          <p:nvPr/>
        </p:nvSpPr>
        <p:spPr>
          <a:xfrm>
            <a:off x="5536109" y="2645019"/>
            <a:ext cx="121376" cy="174381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111" name="110 Rectángulo"/>
          <p:cNvSpPr/>
          <p:nvPr/>
        </p:nvSpPr>
        <p:spPr>
          <a:xfrm>
            <a:off x="5486400" y="2758473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112" name="111 Rectángulo"/>
          <p:cNvSpPr/>
          <p:nvPr/>
        </p:nvSpPr>
        <p:spPr>
          <a:xfrm>
            <a:off x="5486400" y="2677510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119" name="118 Rectángulo"/>
          <p:cNvSpPr/>
          <p:nvPr/>
        </p:nvSpPr>
        <p:spPr>
          <a:xfrm>
            <a:off x="3631109" y="4963371"/>
            <a:ext cx="121376" cy="174381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120" name="119 Rectángulo"/>
          <p:cNvSpPr/>
          <p:nvPr/>
        </p:nvSpPr>
        <p:spPr>
          <a:xfrm>
            <a:off x="3581400" y="5076825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121" name="120 Rectángulo"/>
          <p:cNvSpPr/>
          <p:nvPr/>
        </p:nvSpPr>
        <p:spPr>
          <a:xfrm>
            <a:off x="3581400" y="4995862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122" name="121 Rectángulo"/>
          <p:cNvSpPr/>
          <p:nvPr/>
        </p:nvSpPr>
        <p:spPr>
          <a:xfrm>
            <a:off x="7574824" y="3733800"/>
            <a:ext cx="121376" cy="174381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123" name="122 Rectángulo"/>
          <p:cNvSpPr/>
          <p:nvPr/>
        </p:nvSpPr>
        <p:spPr>
          <a:xfrm>
            <a:off x="7525115" y="3847254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124" name="123 Rectángulo"/>
          <p:cNvSpPr/>
          <p:nvPr/>
        </p:nvSpPr>
        <p:spPr>
          <a:xfrm>
            <a:off x="7525115" y="3766291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125" name="124 Rectángulo"/>
          <p:cNvSpPr/>
          <p:nvPr/>
        </p:nvSpPr>
        <p:spPr>
          <a:xfrm>
            <a:off x="7593509" y="4915746"/>
            <a:ext cx="121376" cy="174381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126" name="125 Rectángulo"/>
          <p:cNvSpPr/>
          <p:nvPr/>
        </p:nvSpPr>
        <p:spPr>
          <a:xfrm>
            <a:off x="7543800" y="5029200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127" name="126 Rectángulo"/>
          <p:cNvSpPr/>
          <p:nvPr/>
        </p:nvSpPr>
        <p:spPr>
          <a:xfrm>
            <a:off x="7543800" y="4948237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cxnSp>
        <p:nvCxnSpPr>
          <p:cNvPr id="53" name="52 Conector recto de flecha"/>
          <p:cNvCxnSpPr>
            <a:endCxn id="72" idx="1"/>
          </p:cNvCxnSpPr>
          <p:nvPr/>
        </p:nvCxnSpPr>
        <p:spPr>
          <a:xfrm rot="5400000" flipH="1" flipV="1">
            <a:off x="1703786" y="3075386"/>
            <a:ext cx="1012031" cy="60959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54 Conector recto de flecha"/>
          <p:cNvCxnSpPr/>
          <p:nvPr/>
        </p:nvCxnSpPr>
        <p:spPr>
          <a:xfrm>
            <a:off x="1905000" y="4017169"/>
            <a:ext cx="609601" cy="118586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58 Conector recto de flecha"/>
          <p:cNvCxnSpPr>
            <a:stCxn id="72" idx="3"/>
            <a:endCxn id="80" idx="1"/>
          </p:cNvCxnSpPr>
          <p:nvPr/>
        </p:nvCxnSpPr>
        <p:spPr>
          <a:xfrm>
            <a:off x="3810000" y="2874169"/>
            <a:ext cx="6096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60 Conector recto de flecha"/>
          <p:cNvCxnSpPr>
            <a:endCxn id="84" idx="1"/>
          </p:cNvCxnSpPr>
          <p:nvPr/>
        </p:nvCxnSpPr>
        <p:spPr>
          <a:xfrm rot="16200000" flipH="1">
            <a:off x="3668316" y="3189684"/>
            <a:ext cx="892969" cy="6096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63 Conector recto de flecha"/>
          <p:cNvCxnSpPr>
            <a:stCxn id="76" idx="3"/>
            <a:endCxn id="88" idx="1"/>
          </p:cNvCxnSpPr>
          <p:nvPr/>
        </p:nvCxnSpPr>
        <p:spPr>
          <a:xfrm>
            <a:off x="3810000" y="5203031"/>
            <a:ext cx="6096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65 Conector recto de flecha"/>
          <p:cNvCxnSpPr>
            <a:stCxn id="84" idx="3"/>
            <a:endCxn id="92" idx="1"/>
          </p:cNvCxnSpPr>
          <p:nvPr/>
        </p:nvCxnSpPr>
        <p:spPr>
          <a:xfrm>
            <a:off x="5715000" y="3940969"/>
            <a:ext cx="7620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67 Conector recto de flecha"/>
          <p:cNvCxnSpPr>
            <a:stCxn id="100" idx="0"/>
            <a:endCxn id="92" idx="2"/>
          </p:cNvCxnSpPr>
          <p:nvPr/>
        </p:nvCxnSpPr>
        <p:spPr>
          <a:xfrm rot="5400000" flipH="1" flipV="1">
            <a:off x="6798469" y="4550569"/>
            <a:ext cx="652462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69 Conector recto de flecha"/>
          <p:cNvCxnSpPr>
            <a:stCxn id="80" idx="3"/>
          </p:cNvCxnSpPr>
          <p:nvPr/>
        </p:nvCxnSpPr>
        <p:spPr>
          <a:xfrm>
            <a:off x="5715000" y="2874169"/>
            <a:ext cx="914400" cy="78343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76 Conector recto de flecha"/>
          <p:cNvCxnSpPr/>
          <p:nvPr/>
        </p:nvCxnSpPr>
        <p:spPr>
          <a:xfrm rot="5400000" flipH="1" flipV="1">
            <a:off x="6935653" y="3503747"/>
            <a:ext cx="304006" cy="211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94 CuadroTexto"/>
          <p:cNvSpPr txBox="1"/>
          <p:nvPr/>
        </p:nvSpPr>
        <p:spPr>
          <a:xfrm>
            <a:off x="7162800" y="3352800"/>
            <a:ext cx="8963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50" i="1" dirty="0" smtClean="0"/>
              <a:t>&lt;&lt;</a:t>
            </a:r>
            <a:r>
              <a:rPr lang="es-AR" sz="1050" i="1" dirty="0" err="1" smtClean="0"/>
              <a:t>requires</a:t>
            </a:r>
            <a:r>
              <a:rPr lang="es-AR" sz="1050" i="1" dirty="0" smtClean="0"/>
              <a:t>&gt;&gt;</a:t>
            </a:r>
            <a:endParaRPr lang="es-AR" sz="105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533400"/>
            <a:ext cx="8229600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Rectangle 13"/>
          <p:cNvSpPr/>
          <p:nvPr/>
        </p:nvSpPr>
        <p:spPr>
          <a:xfrm>
            <a:off x="381000" y="12954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dirty="0" smtClean="0"/>
              <a:t>Diagrama de Despliegue</a:t>
            </a:r>
            <a:endParaRPr lang="es-AR" sz="12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5" name="54 Rectángulo"/>
          <p:cNvSpPr/>
          <p:nvPr/>
        </p:nvSpPr>
        <p:spPr>
          <a:xfrm>
            <a:off x="1371600" y="2362200"/>
            <a:ext cx="4495800" cy="1066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sz="1200" dirty="0" smtClean="0"/>
              <a:t>SVE.war</a:t>
            </a:r>
            <a:endParaRPr lang="es-AR" sz="1200" dirty="0"/>
          </a:p>
        </p:txBody>
      </p:sp>
      <p:sp>
        <p:nvSpPr>
          <p:cNvPr id="56" name="55 Rectángulo"/>
          <p:cNvSpPr/>
          <p:nvPr/>
        </p:nvSpPr>
        <p:spPr>
          <a:xfrm>
            <a:off x="6324600" y="2362200"/>
            <a:ext cx="1524000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i="1" dirty="0" smtClean="0"/>
              <a:t>&lt;&lt;</a:t>
            </a:r>
            <a:r>
              <a:rPr lang="es-AR" sz="900" i="1" dirty="0" err="1" smtClean="0"/>
              <a:t>deployment</a:t>
            </a:r>
            <a:r>
              <a:rPr lang="es-AR" sz="900" i="1" dirty="0" smtClean="0"/>
              <a:t> </a:t>
            </a:r>
            <a:r>
              <a:rPr lang="es-AR" sz="900" i="1" dirty="0" err="1" smtClean="0"/>
              <a:t>spec</a:t>
            </a:r>
            <a:r>
              <a:rPr lang="es-AR" sz="900" i="1" dirty="0" smtClean="0"/>
              <a:t>&gt;&gt;</a:t>
            </a:r>
          </a:p>
          <a:p>
            <a:pPr algn="ctr"/>
            <a:r>
              <a:rPr lang="es-AR" sz="900" dirty="0" smtClean="0"/>
              <a:t>pom.xml</a:t>
            </a:r>
            <a:endParaRPr lang="es-AR" sz="900" dirty="0"/>
          </a:p>
        </p:txBody>
      </p:sp>
      <p:sp>
        <p:nvSpPr>
          <p:cNvPr id="58" name="57 Rectángulo"/>
          <p:cNvSpPr/>
          <p:nvPr/>
        </p:nvSpPr>
        <p:spPr>
          <a:xfrm>
            <a:off x="6324600" y="2743200"/>
            <a:ext cx="1524000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i="1" dirty="0" smtClean="0"/>
              <a:t>&lt;&lt;</a:t>
            </a:r>
            <a:r>
              <a:rPr lang="es-AR" sz="900" i="1" dirty="0" err="1" smtClean="0"/>
              <a:t>deployment</a:t>
            </a:r>
            <a:r>
              <a:rPr lang="es-AR" sz="900" i="1" dirty="0" smtClean="0"/>
              <a:t> </a:t>
            </a:r>
            <a:r>
              <a:rPr lang="es-AR" sz="900" i="1" dirty="0" err="1" smtClean="0"/>
              <a:t>spec</a:t>
            </a:r>
            <a:r>
              <a:rPr lang="es-AR" sz="900" i="1" dirty="0" smtClean="0"/>
              <a:t>&gt;&gt;</a:t>
            </a:r>
          </a:p>
          <a:p>
            <a:pPr algn="ctr"/>
            <a:r>
              <a:rPr lang="es-AR" sz="900" dirty="0" smtClean="0"/>
              <a:t>web.xml</a:t>
            </a:r>
            <a:endParaRPr lang="es-AR" sz="900" dirty="0"/>
          </a:p>
        </p:txBody>
      </p:sp>
      <p:sp>
        <p:nvSpPr>
          <p:cNvPr id="59" name="58 Rectángulo"/>
          <p:cNvSpPr/>
          <p:nvPr/>
        </p:nvSpPr>
        <p:spPr>
          <a:xfrm>
            <a:off x="6324600" y="3124200"/>
            <a:ext cx="1524000" cy="228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dirty="0" err="1" smtClean="0"/>
              <a:t>Hibernate.cfg.xml</a:t>
            </a:r>
            <a:endParaRPr lang="es-AR" sz="900" dirty="0"/>
          </a:p>
        </p:txBody>
      </p:sp>
      <p:cxnSp>
        <p:nvCxnSpPr>
          <p:cNvPr id="61" name="60 Conector recto de flecha"/>
          <p:cNvCxnSpPr>
            <a:stCxn id="56" idx="1"/>
          </p:cNvCxnSpPr>
          <p:nvPr/>
        </p:nvCxnSpPr>
        <p:spPr>
          <a:xfrm rot="10800000" flipV="1">
            <a:off x="5867400" y="2514600"/>
            <a:ext cx="457200" cy="1524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62 Conector recto de flecha"/>
          <p:cNvCxnSpPr>
            <a:stCxn id="58" idx="1"/>
            <a:endCxn id="55" idx="3"/>
          </p:cNvCxnSpPr>
          <p:nvPr/>
        </p:nvCxnSpPr>
        <p:spPr>
          <a:xfrm rot="10800000">
            <a:off x="5867400" y="2895600"/>
            <a:ext cx="4572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64 Conector recto de flecha"/>
          <p:cNvCxnSpPr>
            <a:stCxn id="59" idx="1"/>
          </p:cNvCxnSpPr>
          <p:nvPr/>
        </p:nvCxnSpPr>
        <p:spPr>
          <a:xfrm rot="10800000">
            <a:off x="5867400" y="3048000"/>
            <a:ext cx="457200" cy="1905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65 Cubo"/>
          <p:cNvSpPr/>
          <p:nvPr/>
        </p:nvSpPr>
        <p:spPr>
          <a:xfrm>
            <a:off x="838200" y="3810000"/>
            <a:ext cx="1828800" cy="1143000"/>
          </a:xfrm>
          <a:prstGeom prst="cube">
            <a:avLst>
              <a:gd name="adj" fmla="val 930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sz="1200" dirty="0" smtClean="0"/>
              <a:t>Cliente</a:t>
            </a:r>
            <a:endParaRPr lang="es-AR" sz="1200" dirty="0"/>
          </a:p>
        </p:txBody>
      </p:sp>
      <p:grpSp>
        <p:nvGrpSpPr>
          <p:cNvPr id="70" name="41 Grupo"/>
          <p:cNvGrpSpPr/>
          <p:nvPr/>
        </p:nvGrpSpPr>
        <p:grpSpPr>
          <a:xfrm>
            <a:off x="990601" y="4267200"/>
            <a:ext cx="1390026" cy="533400"/>
            <a:chOff x="1981200" y="2819399"/>
            <a:chExt cx="2286000" cy="762000"/>
          </a:xfrm>
        </p:grpSpPr>
        <p:grpSp>
          <p:nvGrpSpPr>
            <p:cNvPr id="83" name="32 Grupo"/>
            <p:cNvGrpSpPr/>
            <p:nvPr/>
          </p:nvGrpSpPr>
          <p:grpSpPr>
            <a:xfrm>
              <a:off x="1981200" y="2819399"/>
              <a:ext cx="2286000" cy="762000"/>
              <a:chOff x="1981200" y="2819399"/>
              <a:chExt cx="2971802" cy="990600"/>
            </a:xfrm>
          </p:grpSpPr>
          <p:sp>
            <p:nvSpPr>
              <p:cNvPr id="86" name="85 Rectángulo"/>
              <p:cNvSpPr/>
              <p:nvPr/>
            </p:nvSpPr>
            <p:spPr>
              <a:xfrm>
                <a:off x="1981200" y="2819399"/>
                <a:ext cx="2971802" cy="9906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AR" sz="900" i="1" dirty="0" smtClean="0"/>
                  <a:t>&lt;&lt;web browser&gt;&gt;</a:t>
                </a:r>
              </a:p>
              <a:p>
                <a:pPr algn="ctr"/>
                <a:r>
                  <a:rPr lang="es-AR" sz="900" dirty="0" err="1" smtClean="0"/>
                  <a:t>Firefox</a:t>
                </a:r>
                <a:r>
                  <a:rPr lang="es-AR" sz="900" dirty="0" smtClean="0"/>
                  <a:t>, Google </a:t>
                </a:r>
                <a:r>
                  <a:rPr lang="es-AR" sz="900" dirty="0" err="1" smtClean="0"/>
                  <a:t>Chrome</a:t>
                </a:r>
                <a:r>
                  <a:rPr lang="es-AR" sz="900" dirty="0" smtClean="0"/>
                  <a:t>, </a:t>
                </a:r>
                <a:r>
                  <a:rPr lang="es-AR" sz="900" dirty="0" err="1" smtClean="0"/>
                  <a:t>etc</a:t>
                </a:r>
                <a:endParaRPr lang="es-AR" sz="900" dirty="0"/>
              </a:p>
            </p:txBody>
          </p:sp>
          <p:sp>
            <p:nvSpPr>
              <p:cNvPr id="87" name="86 Rectángulo"/>
              <p:cNvSpPr/>
              <p:nvPr/>
            </p:nvSpPr>
            <p:spPr>
              <a:xfrm>
                <a:off x="4688576" y="2939140"/>
                <a:ext cx="185634" cy="304802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 sz="1600"/>
              </a:p>
            </p:txBody>
          </p:sp>
        </p:grpSp>
        <p:sp>
          <p:nvSpPr>
            <p:cNvPr id="84" name="83 Rectángulo"/>
            <p:cNvSpPr/>
            <p:nvPr/>
          </p:nvSpPr>
          <p:spPr>
            <a:xfrm>
              <a:off x="3986262" y="3037113"/>
              <a:ext cx="134103" cy="653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600"/>
            </a:p>
          </p:txBody>
        </p:sp>
        <p:sp>
          <p:nvSpPr>
            <p:cNvPr id="85" name="84 Rectángulo"/>
            <p:cNvSpPr/>
            <p:nvPr/>
          </p:nvSpPr>
          <p:spPr>
            <a:xfrm>
              <a:off x="3986262" y="2946678"/>
              <a:ext cx="134103" cy="56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600"/>
            </a:p>
          </p:txBody>
        </p:sp>
      </p:grpSp>
      <p:grpSp>
        <p:nvGrpSpPr>
          <p:cNvPr id="114" name="113 Grupo"/>
          <p:cNvGrpSpPr/>
          <p:nvPr/>
        </p:nvGrpSpPr>
        <p:grpSpPr>
          <a:xfrm>
            <a:off x="1524000" y="2743200"/>
            <a:ext cx="1219200" cy="533400"/>
            <a:chOff x="1524000" y="2743200"/>
            <a:chExt cx="1219200" cy="533400"/>
          </a:xfrm>
        </p:grpSpPr>
        <p:grpSp>
          <p:nvGrpSpPr>
            <p:cNvPr id="33" name="32 Grupo"/>
            <p:cNvGrpSpPr/>
            <p:nvPr/>
          </p:nvGrpSpPr>
          <p:grpSpPr>
            <a:xfrm>
              <a:off x="1524000" y="2743200"/>
              <a:ext cx="1219200" cy="533400"/>
              <a:chOff x="1981200" y="2819400"/>
              <a:chExt cx="1981201" cy="990600"/>
            </a:xfrm>
          </p:grpSpPr>
          <p:sp>
            <p:nvSpPr>
              <p:cNvPr id="24" name="23 Rectángulo"/>
              <p:cNvSpPr/>
              <p:nvPr/>
            </p:nvSpPr>
            <p:spPr>
              <a:xfrm>
                <a:off x="1981200" y="2819400"/>
                <a:ext cx="1981201" cy="9906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AR" sz="1200" dirty="0" err="1" smtClean="0"/>
                  <a:t>Wicket</a:t>
                </a:r>
                <a:endParaRPr lang="es-AR" sz="1200" dirty="0"/>
              </a:p>
            </p:txBody>
          </p:sp>
          <p:sp>
            <p:nvSpPr>
              <p:cNvPr id="25" name="24 Rectángulo"/>
              <p:cNvSpPr/>
              <p:nvPr/>
            </p:nvSpPr>
            <p:spPr>
              <a:xfrm>
                <a:off x="3666954" y="2971799"/>
                <a:ext cx="185634" cy="304801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 sz="1600"/>
              </a:p>
            </p:txBody>
          </p:sp>
        </p:grpSp>
        <p:sp>
          <p:nvSpPr>
            <p:cNvPr id="111" name="110 Rectángulo"/>
            <p:cNvSpPr/>
            <p:nvPr/>
          </p:nvSpPr>
          <p:spPr>
            <a:xfrm>
              <a:off x="2514600" y="2932040"/>
              <a:ext cx="107282" cy="39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600"/>
            </a:p>
          </p:txBody>
        </p:sp>
        <p:sp>
          <p:nvSpPr>
            <p:cNvPr id="112" name="111 Rectángulo"/>
            <p:cNvSpPr/>
            <p:nvPr/>
          </p:nvSpPr>
          <p:spPr>
            <a:xfrm>
              <a:off x="2514600" y="2855840"/>
              <a:ext cx="107282" cy="39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600"/>
            </a:p>
          </p:txBody>
        </p:sp>
      </p:grpSp>
      <p:grpSp>
        <p:nvGrpSpPr>
          <p:cNvPr id="115" name="114 Grupo"/>
          <p:cNvGrpSpPr/>
          <p:nvPr/>
        </p:nvGrpSpPr>
        <p:grpSpPr>
          <a:xfrm>
            <a:off x="2971800" y="2743200"/>
            <a:ext cx="1219200" cy="533400"/>
            <a:chOff x="1524000" y="2743200"/>
            <a:chExt cx="1219200" cy="533400"/>
          </a:xfrm>
        </p:grpSpPr>
        <p:grpSp>
          <p:nvGrpSpPr>
            <p:cNvPr id="116" name="32 Grupo"/>
            <p:cNvGrpSpPr/>
            <p:nvPr/>
          </p:nvGrpSpPr>
          <p:grpSpPr>
            <a:xfrm>
              <a:off x="1524000" y="2743200"/>
              <a:ext cx="1219200" cy="533400"/>
              <a:chOff x="1981200" y="2819400"/>
              <a:chExt cx="1981201" cy="990600"/>
            </a:xfrm>
          </p:grpSpPr>
          <p:sp>
            <p:nvSpPr>
              <p:cNvPr id="119" name="118 Rectángulo"/>
              <p:cNvSpPr/>
              <p:nvPr/>
            </p:nvSpPr>
            <p:spPr>
              <a:xfrm>
                <a:off x="1981200" y="2819400"/>
                <a:ext cx="1981201" cy="9906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AR" sz="1200" dirty="0" err="1" smtClean="0"/>
                  <a:t>Hibernate</a:t>
                </a:r>
                <a:endParaRPr lang="es-AR" sz="1200" dirty="0"/>
              </a:p>
            </p:txBody>
          </p:sp>
          <p:sp>
            <p:nvSpPr>
              <p:cNvPr id="120" name="119 Rectángulo"/>
              <p:cNvSpPr/>
              <p:nvPr/>
            </p:nvSpPr>
            <p:spPr>
              <a:xfrm>
                <a:off x="3666954" y="2971799"/>
                <a:ext cx="185634" cy="304801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 sz="1600"/>
              </a:p>
            </p:txBody>
          </p:sp>
        </p:grpSp>
        <p:sp>
          <p:nvSpPr>
            <p:cNvPr id="117" name="116 Rectángulo"/>
            <p:cNvSpPr/>
            <p:nvPr/>
          </p:nvSpPr>
          <p:spPr>
            <a:xfrm>
              <a:off x="2514600" y="2932040"/>
              <a:ext cx="107282" cy="39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600"/>
            </a:p>
          </p:txBody>
        </p:sp>
        <p:sp>
          <p:nvSpPr>
            <p:cNvPr id="118" name="117 Rectángulo"/>
            <p:cNvSpPr/>
            <p:nvPr/>
          </p:nvSpPr>
          <p:spPr>
            <a:xfrm>
              <a:off x="2514600" y="2855840"/>
              <a:ext cx="107282" cy="39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600"/>
            </a:p>
          </p:txBody>
        </p:sp>
      </p:grpSp>
      <p:grpSp>
        <p:nvGrpSpPr>
          <p:cNvPr id="121" name="120 Grupo"/>
          <p:cNvGrpSpPr/>
          <p:nvPr/>
        </p:nvGrpSpPr>
        <p:grpSpPr>
          <a:xfrm>
            <a:off x="4419600" y="2743200"/>
            <a:ext cx="1219200" cy="533400"/>
            <a:chOff x="1524000" y="2743200"/>
            <a:chExt cx="1219200" cy="533400"/>
          </a:xfrm>
        </p:grpSpPr>
        <p:grpSp>
          <p:nvGrpSpPr>
            <p:cNvPr id="122" name="32 Grupo"/>
            <p:cNvGrpSpPr/>
            <p:nvPr/>
          </p:nvGrpSpPr>
          <p:grpSpPr>
            <a:xfrm>
              <a:off x="1524000" y="2743200"/>
              <a:ext cx="1219200" cy="533400"/>
              <a:chOff x="1981200" y="2819400"/>
              <a:chExt cx="1981201" cy="990600"/>
            </a:xfrm>
          </p:grpSpPr>
          <p:sp>
            <p:nvSpPr>
              <p:cNvPr id="125" name="124 Rectángulo"/>
              <p:cNvSpPr/>
              <p:nvPr/>
            </p:nvSpPr>
            <p:spPr>
              <a:xfrm>
                <a:off x="1981200" y="2819400"/>
                <a:ext cx="1981201" cy="9906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AR" sz="1200" dirty="0" smtClean="0"/>
                  <a:t>Clases de dominio y JXL</a:t>
                </a:r>
                <a:endParaRPr lang="es-AR" sz="1200" dirty="0"/>
              </a:p>
            </p:txBody>
          </p:sp>
          <p:sp>
            <p:nvSpPr>
              <p:cNvPr id="126" name="125 Rectángulo"/>
              <p:cNvSpPr/>
              <p:nvPr/>
            </p:nvSpPr>
            <p:spPr>
              <a:xfrm>
                <a:off x="3666954" y="2971799"/>
                <a:ext cx="185634" cy="304801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 sz="1600"/>
              </a:p>
            </p:txBody>
          </p:sp>
        </p:grpSp>
        <p:sp>
          <p:nvSpPr>
            <p:cNvPr id="123" name="122 Rectángulo"/>
            <p:cNvSpPr/>
            <p:nvPr/>
          </p:nvSpPr>
          <p:spPr>
            <a:xfrm>
              <a:off x="2514600" y="2932040"/>
              <a:ext cx="107282" cy="39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600"/>
            </a:p>
          </p:txBody>
        </p:sp>
        <p:sp>
          <p:nvSpPr>
            <p:cNvPr id="124" name="123 Rectángulo"/>
            <p:cNvSpPr/>
            <p:nvPr/>
          </p:nvSpPr>
          <p:spPr>
            <a:xfrm>
              <a:off x="2514600" y="2855840"/>
              <a:ext cx="107282" cy="39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600"/>
            </a:p>
          </p:txBody>
        </p:sp>
      </p:grpSp>
      <p:grpSp>
        <p:nvGrpSpPr>
          <p:cNvPr id="129" name="128 Grupo"/>
          <p:cNvGrpSpPr/>
          <p:nvPr/>
        </p:nvGrpSpPr>
        <p:grpSpPr>
          <a:xfrm>
            <a:off x="3124200" y="3810000"/>
            <a:ext cx="2895600" cy="2362200"/>
            <a:chOff x="3048000" y="3657600"/>
            <a:chExt cx="2895600" cy="2362200"/>
          </a:xfrm>
        </p:grpSpPr>
        <p:sp>
          <p:nvSpPr>
            <p:cNvPr id="110" name="109 Cubo"/>
            <p:cNvSpPr/>
            <p:nvPr/>
          </p:nvSpPr>
          <p:spPr>
            <a:xfrm>
              <a:off x="3048000" y="3657600"/>
              <a:ext cx="2895600" cy="2362200"/>
            </a:xfrm>
            <a:prstGeom prst="cube">
              <a:avLst>
                <a:gd name="adj" fmla="val 4064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s-AR" sz="1200" i="1" dirty="0" smtClean="0"/>
                <a:t>&lt;&lt;</a:t>
              </a:r>
              <a:r>
                <a:rPr lang="es-AR" sz="1200" i="1" dirty="0" err="1" smtClean="0"/>
                <a:t>device</a:t>
              </a:r>
              <a:r>
                <a:rPr lang="es-AR" sz="1200" i="1" dirty="0" smtClean="0"/>
                <a:t>&gt;&gt;</a:t>
              </a:r>
            </a:p>
            <a:p>
              <a:pPr algn="ctr"/>
              <a:r>
                <a:rPr lang="es-AR" sz="1200" dirty="0" err="1" smtClean="0"/>
                <a:t>Application</a:t>
              </a:r>
              <a:r>
                <a:rPr lang="es-AR" sz="1200" dirty="0" smtClean="0"/>
                <a:t> server</a:t>
              </a:r>
              <a:endParaRPr lang="es-AR" sz="1200" dirty="0"/>
            </a:p>
          </p:txBody>
        </p:sp>
        <p:sp>
          <p:nvSpPr>
            <p:cNvPr id="127" name="126 Cubo"/>
            <p:cNvSpPr/>
            <p:nvPr/>
          </p:nvSpPr>
          <p:spPr>
            <a:xfrm>
              <a:off x="3200400" y="4267200"/>
              <a:ext cx="2438400" cy="1600200"/>
            </a:xfrm>
            <a:prstGeom prst="cube">
              <a:avLst>
                <a:gd name="adj" fmla="val 4064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s-AR" sz="1200" i="1" dirty="0" smtClean="0"/>
                <a:t>&lt;&lt;server&gt;&gt;</a:t>
              </a:r>
            </a:p>
            <a:p>
              <a:pPr algn="ctr"/>
              <a:r>
                <a:rPr lang="es-AR" sz="1200" dirty="0" err="1" smtClean="0"/>
                <a:t>Tomcat</a:t>
              </a:r>
              <a:endParaRPr lang="es-AR" sz="1200" dirty="0"/>
            </a:p>
          </p:txBody>
        </p:sp>
        <p:sp>
          <p:nvSpPr>
            <p:cNvPr id="128" name="127 Cubo"/>
            <p:cNvSpPr/>
            <p:nvPr/>
          </p:nvSpPr>
          <p:spPr>
            <a:xfrm>
              <a:off x="3352800" y="4876800"/>
              <a:ext cx="2057400" cy="838200"/>
            </a:xfrm>
            <a:prstGeom prst="cube">
              <a:avLst>
                <a:gd name="adj" fmla="val 4064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s-AR" sz="1200" i="1" dirty="0" smtClean="0"/>
                <a:t>&lt;&lt;</a:t>
              </a:r>
              <a:r>
                <a:rPr lang="es-AR" sz="1200" i="1" dirty="0" err="1" smtClean="0"/>
                <a:t>execution</a:t>
              </a:r>
              <a:r>
                <a:rPr lang="es-AR" sz="1200" i="1" dirty="0" smtClean="0"/>
                <a:t> </a:t>
              </a:r>
              <a:r>
                <a:rPr lang="es-AR" sz="1200" i="1" dirty="0" err="1" smtClean="0"/>
                <a:t>environment</a:t>
              </a:r>
              <a:r>
                <a:rPr lang="es-AR" sz="1200" i="1" dirty="0" smtClean="0"/>
                <a:t>&gt;&gt;</a:t>
              </a:r>
            </a:p>
            <a:p>
              <a:pPr algn="ctr"/>
              <a:r>
                <a:rPr lang="es-AR" sz="1200" dirty="0" smtClean="0"/>
                <a:t>Catalina </a:t>
              </a:r>
              <a:r>
                <a:rPr lang="es-AR" sz="1200" dirty="0" err="1" smtClean="0"/>
                <a:t>Servlet</a:t>
              </a:r>
              <a:r>
                <a:rPr lang="es-AR" sz="1200" dirty="0" smtClean="0"/>
                <a:t> 2.4</a:t>
              </a:r>
              <a:endParaRPr lang="es-AR" sz="1200" dirty="0"/>
            </a:p>
          </p:txBody>
        </p:sp>
      </p:grpSp>
      <p:sp>
        <p:nvSpPr>
          <p:cNvPr id="130" name="129 Cubo"/>
          <p:cNvSpPr/>
          <p:nvPr/>
        </p:nvSpPr>
        <p:spPr>
          <a:xfrm>
            <a:off x="838200" y="5105400"/>
            <a:ext cx="1828800" cy="1143000"/>
          </a:xfrm>
          <a:prstGeom prst="cube">
            <a:avLst>
              <a:gd name="adj" fmla="val 930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sz="1200" dirty="0" smtClean="0"/>
              <a:t>Operador</a:t>
            </a:r>
            <a:endParaRPr lang="es-AR" sz="1200" dirty="0"/>
          </a:p>
        </p:txBody>
      </p:sp>
      <p:grpSp>
        <p:nvGrpSpPr>
          <p:cNvPr id="131" name="41 Grupo"/>
          <p:cNvGrpSpPr/>
          <p:nvPr/>
        </p:nvGrpSpPr>
        <p:grpSpPr>
          <a:xfrm>
            <a:off x="914401" y="5562600"/>
            <a:ext cx="1390026" cy="533400"/>
            <a:chOff x="1981200" y="2819399"/>
            <a:chExt cx="2286000" cy="762000"/>
          </a:xfrm>
        </p:grpSpPr>
        <p:grpSp>
          <p:nvGrpSpPr>
            <p:cNvPr id="132" name="32 Grupo"/>
            <p:cNvGrpSpPr/>
            <p:nvPr/>
          </p:nvGrpSpPr>
          <p:grpSpPr>
            <a:xfrm>
              <a:off x="1981200" y="2819399"/>
              <a:ext cx="2286000" cy="762000"/>
              <a:chOff x="1981200" y="2819399"/>
              <a:chExt cx="2971802" cy="990600"/>
            </a:xfrm>
          </p:grpSpPr>
          <p:sp>
            <p:nvSpPr>
              <p:cNvPr id="135" name="134 Rectángulo"/>
              <p:cNvSpPr/>
              <p:nvPr/>
            </p:nvSpPr>
            <p:spPr>
              <a:xfrm>
                <a:off x="1981200" y="2819399"/>
                <a:ext cx="2971802" cy="9906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AR" sz="900" i="1" dirty="0" smtClean="0"/>
                  <a:t>&lt;&lt;web browser&gt;&gt;</a:t>
                </a:r>
              </a:p>
              <a:p>
                <a:pPr algn="ctr"/>
                <a:r>
                  <a:rPr lang="es-AR" sz="900" dirty="0" err="1" smtClean="0"/>
                  <a:t>Firefox</a:t>
                </a:r>
                <a:r>
                  <a:rPr lang="es-AR" sz="900" dirty="0" smtClean="0"/>
                  <a:t>, Google </a:t>
                </a:r>
                <a:r>
                  <a:rPr lang="es-AR" sz="900" dirty="0" err="1" smtClean="0"/>
                  <a:t>Chrome</a:t>
                </a:r>
                <a:r>
                  <a:rPr lang="es-AR" sz="900" dirty="0" smtClean="0"/>
                  <a:t>, </a:t>
                </a:r>
                <a:r>
                  <a:rPr lang="es-AR" sz="900" dirty="0" err="1" smtClean="0"/>
                  <a:t>etc</a:t>
                </a:r>
                <a:endParaRPr lang="es-AR" sz="900" dirty="0"/>
              </a:p>
            </p:txBody>
          </p:sp>
          <p:sp>
            <p:nvSpPr>
              <p:cNvPr id="136" name="135 Rectángulo"/>
              <p:cNvSpPr/>
              <p:nvPr/>
            </p:nvSpPr>
            <p:spPr>
              <a:xfrm>
                <a:off x="4688576" y="2939140"/>
                <a:ext cx="185634" cy="304802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 sz="1600"/>
              </a:p>
            </p:txBody>
          </p:sp>
        </p:grpSp>
        <p:sp>
          <p:nvSpPr>
            <p:cNvPr id="133" name="132 Rectángulo"/>
            <p:cNvSpPr/>
            <p:nvPr/>
          </p:nvSpPr>
          <p:spPr>
            <a:xfrm>
              <a:off x="3986262" y="3037113"/>
              <a:ext cx="134103" cy="653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600"/>
            </a:p>
          </p:txBody>
        </p:sp>
        <p:sp>
          <p:nvSpPr>
            <p:cNvPr id="134" name="133 Rectángulo"/>
            <p:cNvSpPr/>
            <p:nvPr/>
          </p:nvSpPr>
          <p:spPr>
            <a:xfrm>
              <a:off x="3986262" y="2946678"/>
              <a:ext cx="134103" cy="56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600"/>
            </a:p>
          </p:txBody>
        </p:sp>
      </p:grpSp>
      <p:sp>
        <p:nvSpPr>
          <p:cNvPr id="138" name="137 Cubo"/>
          <p:cNvSpPr/>
          <p:nvPr/>
        </p:nvSpPr>
        <p:spPr>
          <a:xfrm>
            <a:off x="6477000" y="3810000"/>
            <a:ext cx="1905000" cy="2362200"/>
          </a:xfrm>
          <a:prstGeom prst="cube">
            <a:avLst>
              <a:gd name="adj" fmla="val 406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sz="1200" i="1" dirty="0" smtClean="0"/>
              <a:t>&lt;&lt;server&gt;&gt;</a:t>
            </a:r>
          </a:p>
          <a:p>
            <a:pPr algn="ctr"/>
            <a:r>
              <a:rPr lang="es-AR" sz="1200" dirty="0" smtClean="0"/>
              <a:t>DB Server</a:t>
            </a:r>
            <a:endParaRPr lang="es-AR" sz="1200" dirty="0"/>
          </a:p>
        </p:txBody>
      </p:sp>
      <p:sp>
        <p:nvSpPr>
          <p:cNvPr id="141" name="140 Cilindro"/>
          <p:cNvSpPr/>
          <p:nvPr/>
        </p:nvSpPr>
        <p:spPr>
          <a:xfrm>
            <a:off x="7010400" y="4572000"/>
            <a:ext cx="762000" cy="76200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050" dirty="0" err="1" smtClean="0"/>
              <a:t>MySQL</a:t>
            </a:r>
            <a:r>
              <a:rPr lang="es-AR" sz="1050" dirty="0" smtClean="0"/>
              <a:t> DB</a:t>
            </a:r>
            <a:endParaRPr lang="es-AR" sz="1050" dirty="0"/>
          </a:p>
        </p:txBody>
      </p:sp>
      <p:cxnSp>
        <p:nvCxnSpPr>
          <p:cNvPr id="143" name="142 Conector recto de flecha"/>
          <p:cNvCxnSpPr/>
          <p:nvPr/>
        </p:nvCxnSpPr>
        <p:spPr>
          <a:xfrm rot="5400000">
            <a:off x="4076571" y="3618577"/>
            <a:ext cx="380206" cy="264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144 CuadroTexto"/>
          <p:cNvSpPr txBox="1"/>
          <p:nvPr/>
        </p:nvSpPr>
        <p:spPr>
          <a:xfrm>
            <a:off x="4267200" y="3456801"/>
            <a:ext cx="1267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i="1" dirty="0" smtClean="0"/>
              <a:t>&lt;&lt;</a:t>
            </a:r>
            <a:r>
              <a:rPr lang="es-AR" sz="1200" i="1" dirty="0" err="1" smtClean="0"/>
              <a:t>deployed</a:t>
            </a:r>
            <a:r>
              <a:rPr lang="es-AR" sz="1200" i="1" dirty="0" smtClean="0"/>
              <a:t> </a:t>
            </a:r>
            <a:r>
              <a:rPr lang="es-AR" sz="1200" i="1" dirty="0" err="1" smtClean="0"/>
              <a:t>on</a:t>
            </a:r>
            <a:r>
              <a:rPr lang="es-AR" sz="1200" i="1" dirty="0" smtClean="0"/>
              <a:t>&gt;&gt;</a:t>
            </a:r>
            <a:endParaRPr lang="es-AR" sz="1200" i="1" dirty="0"/>
          </a:p>
        </p:txBody>
      </p:sp>
      <p:cxnSp>
        <p:nvCxnSpPr>
          <p:cNvPr id="155" name="154 Conector recto de flecha"/>
          <p:cNvCxnSpPr/>
          <p:nvPr/>
        </p:nvCxnSpPr>
        <p:spPr>
          <a:xfrm>
            <a:off x="2667000" y="44196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156 CuadroTexto"/>
          <p:cNvSpPr txBox="1"/>
          <p:nvPr/>
        </p:nvSpPr>
        <p:spPr>
          <a:xfrm>
            <a:off x="2667000" y="4191000"/>
            <a:ext cx="482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50" dirty="0" smtClean="0"/>
              <a:t>HTTP</a:t>
            </a:r>
            <a:endParaRPr lang="es-AR" dirty="0"/>
          </a:p>
        </p:txBody>
      </p:sp>
      <p:cxnSp>
        <p:nvCxnSpPr>
          <p:cNvPr id="159" name="158 Conector recto de flecha"/>
          <p:cNvCxnSpPr/>
          <p:nvPr/>
        </p:nvCxnSpPr>
        <p:spPr>
          <a:xfrm>
            <a:off x="2667000" y="568199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159 CuadroTexto"/>
          <p:cNvSpPr txBox="1"/>
          <p:nvPr/>
        </p:nvSpPr>
        <p:spPr>
          <a:xfrm>
            <a:off x="2667000" y="5453390"/>
            <a:ext cx="482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50" dirty="0" smtClean="0"/>
              <a:t>HTTP</a:t>
            </a:r>
            <a:endParaRPr lang="es-AR" dirty="0"/>
          </a:p>
        </p:txBody>
      </p:sp>
      <p:cxnSp>
        <p:nvCxnSpPr>
          <p:cNvPr id="161" name="160 Conector recto de flecha"/>
          <p:cNvCxnSpPr/>
          <p:nvPr/>
        </p:nvCxnSpPr>
        <p:spPr>
          <a:xfrm>
            <a:off x="5994176" y="51054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161 CuadroTexto"/>
          <p:cNvSpPr txBox="1"/>
          <p:nvPr/>
        </p:nvSpPr>
        <p:spPr>
          <a:xfrm>
            <a:off x="5994176" y="4876800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50" dirty="0" smtClean="0"/>
              <a:t>JDBC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457200" y="457200"/>
            <a:ext cx="8229600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Rectangle 13"/>
          <p:cNvSpPr/>
          <p:nvPr/>
        </p:nvSpPr>
        <p:spPr>
          <a:xfrm>
            <a:off x="381000" y="12954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dirty="0" smtClean="0"/>
              <a:t>Tecnologías y </a:t>
            </a:r>
            <a:r>
              <a:rPr lang="es-AR" sz="4800" b="1" dirty="0" err="1" smtClean="0"/>
              <a:t>Frameworks</a:t>
            </a:r>
            <a:endParaRPr lang="es-AR" sz="4800" b="1" dirty="0" smtClean="0"/>
          </a:p>
          <a:p>
            <a:pPr algn="ctr"/>
            <a:endParaRPr lang="es-AR" sz="1200" dirty="0"/>
          </a:p>
        </p:txBody>
      </p:sp>
      <p:grpSp>
        <p:nvGrpSpPr>
          <p:cNvPr id="3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38" name="37 Imagen" descr="wicket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362200"/>
            <a:ext cx="867676" cy="860281"/>
          </a:xfrm>
          <a:prstGeom prst="rect">
            <a:avLst/>
          </a:prstGeom>
        </p:spPr>
      </p:pic>
      <p:sp>
        <p:nvSpPr>
          <p:cNvPr id="39" name="38 CuadroTexto"/>
          <p:cNvSpPr txBox="1"/>
          <p:nvPr/>
        </p:nvSpPr>
        <p:spPr>
          <a:xfrm>
            <a:off x="838200" y="3048000"/>
            <a:ext cx="1581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Apache </a:t>
            </a:r>
            <a:r>
              <a:rPr lang="es-AR" dirty="0" err="1" smtClean="0"/>
              <a:t>Wicket</a:t>
            </a:r>
            <a:endParaRPr lang="es-AR" dirty="0"/>
          </a:p>
        </p:txBody>
      </p:sp>
      <p:pic>
        <p:nvPicPr>
          <p:cNvPr id="41" name="40 Imagen" descr="eclips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5029200"/>
            <a:ext cx="1628775" cy="866775"/>
          </a:xfrm>
          <a:prstGeom prst="rect">
            <a:avLst/>
          </a:prstGeom>
        </p:spPr>
      </p:pic>
      <p:pic>
        <p:nvPicPr>
          <p:cNvPr id="42" name="41 Imagen" descr="hibernate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0" y="2590800"/>
            <a:ext cx="2819400" cy="469453"/>
          </a:xfrm>
          <a:prstGeom prst="rect">
            <a:avLst/>
          </a:prstGeom>
          <a:ln w="0">
            <a:noFill/>
          </a:ln>
          <a:effectLst>
            <a:outerShdw blurRad="12700" dist="25400" dir="600000" algn="ctr" rotWithShape="0">
              <a:schemeClr val="tx1"/>
            </a:outerShdw>
          </a:effectLst>
        </p:spPr>
      </p:pic>
      <p:pic>
        <p:nvPicPr>
          <p:cNvPr id="44" name="43 Imagen" descr="JXL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9400" y="2514600"/>
            <a:ext cx="685800" cy="685800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50800" dir="5400000" algn="ctr" rotWithShape="0">
              <a:schemeClr val="tx1"/>
            </a:outerShdw>
          </a:effectLst>
        </p:spPr>
      </p:pic>
      <p:sp>
        <p:nvSpPr>
          <p:cNvPr id="45" name="44 CuadroTexto"/>
          <p:cNvSpPr txBox="1"/>
          <p:nvPr/>
        </p:nvSpPr>
        <p:spPr>
          <a:xfrm>
            <a:off x="6781800" y="3276600"/>
            <a:ext cx="474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JXL</a:t>
            </a:r>
            <a:endParaRPr lang="es-AR" dirty="0"/>
          </a:p>
        </p:txBody>
      </p:sp>
      <p:pic>
        <p:nvPicPr>
          <p:cNvPr id="46" name="45 Imagen" descr="maven.g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7400" y="3962400"/>
            <a:ext cx="2438400" cy="466405"/>
          </a:xfrm>
          <a:prstGeom prst="rect">
            <a:avLst/>
          </a:prstGeom>
          <a:effectLst>
            <a:outerShdw blurRad="12700" dist="12700" dir="1200000" algn="ctr" rotWithShape="0">
              <a:schemeClr val="tx1"/>
            </a:outerShdw>
          </a:effectLst>
        </p:spPr>
      </p:pic>
      <p:pic>
        <p:nvPicPr>
          <p:cNvPr id="47" name="46 Imagen" descr="mysql.gi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52800" y="3276600"/>
            <a:ext cx="1760562" cy="914400"/>
          </a:xfrm>
          <a:prstGeom prst="rect">
            <a:avLst/>
          </a:prstGeom>
          <a:effectLst>
            <a:outerShdw blurRad="12700" dist="12700" dir="600000" algn="l" rotWithShape="0">
              <a:prstClr val="black">
                <a:alpha val="40000"/>
              </a:prstClr>
            </a:outerShdw>
          </a:effectLst>
        </p:spPr>
      </p:pic>
      <p:pic>
        <p:nvPicPr>
          <p:cNvPr id="48" name="47 Imagen" descr="tomcat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7800" y="3581400"/>
            <a:ext cx="1076739" cy="762000"/>
          </a:xfrm>
          <a:prstGeom prst="rect">
            <a:avLst/>
          </a:prstGeom>
        </p:spPr>
      </p:pic>
      <p:sp>
        <p:nvSpPr>
          <p:cNvPr id="49" name="48 CuadroTexto"/>
          <p:cNvSpPr txBox="1"/>
          <p:nvPr/>
        </p:nvSpPr>
        <p:spPr>
          <a:xfrm>
            <a:off x="1219200" y="4495800"/>
            <a:ext cx="1617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Apache </a:t>
            </a:r>
            <a:r>
              <a:rPr lang="es-AR" dirty="0" err="1" smtClean="0"/>
              <a:t>Tomcat</a:t>
            </a:r>
            <a:endParaRPr lang="es-AR" dirty="0"/>
          </a:p>
        </p:txBody>
      </p:sp>
      <p:pic>
        <p:nvPicPr>
          <p:cNvPr id="50" name="49 Imagen" descr="svn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53000" y="4876800"/>
            <a:ext cx="609600" cy="609600"/>
          </a:xfrm>
          <a:prstGeom prst="rect">
            <a:avLst/>
          </a:prstGeom>
        </p:spPr>
      </p:pic>
      <p:sp>
        <p:nvSpPr>
          <p:cNvPr id="51" name="50 CuadroTexto"/>
          <p:cNvSpPr txBox="1"/>
          <p:nvPr/>
        </p:nvSpPr>
        <p:spPr>
          <a:xfrm>
            <a:off x="4953000" y="54864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SVN</a:t>
            </a:r>
            <a:endParaRPr lang="es-AR" dirty="0"/>
          </a:p>
        </p:txBody>
      </p:sp>
      <p:pic>
        <p:nvPicPr>
          <p:cNvPr id="26" name="25 Imagen" descr="Toad 50x50.gif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05200" y="4876800"/>
            <a:ext cx="609600" cy="609600"/>
          </a:xfrm>
          <a:prstGeom prst="rect">
            <a:avLst/>
          </a:prstGeom>
        </p:spPr>
      </p:pic>
      <p:sp>
        <p:nvSpPr>
          <p:cNvPr id="27" name="26 CuadroTexto"/>
          <p:cNvSpPr txBox="1"/>
          <p:nvPr/>
        </p:nvSpPr>
        <p:spPr>
          <a:xfrm>
            <a:off x="3505200" y="5486400"/>
            <a:ext cx="630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 smtClean="0"/>
              <a:t>Toad</a:t>
            </a:r>
            <a:endParaRPr lang="es-AR" dirty="0"/>
          </a:p>
        </p:txBody>
      </p:sp>
      <p:pic>
        <p:nvPicPr>
          <p:cNvPr id="30" name="29 Imagen" descr="java.gif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52600" y="5029200"/>
            <a:ext cx="524011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457200" y="457200"/>
            <a:ext cx="8229600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Rectangle 13"/>
          <p:cNvSpPr/>
          <p:nvPr/>
        </p:nvSpPr>
        <p:spPr>
          <a:xfrm>
            <a:off x="381000" y="12954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dirty="0" smtClean="0"/>
              <a:t>Modelo de Datos (I)</a:t>
            </a:r>
          </a:p>
          <a:p>
            <a:pPr algn="ctr"/>
            <a:endParaRPr lang="es-AR" sz="1200" dirty="0"/>
          </a:p>
        </p:txBody>
      </p:sp>
      <p:grpSp>
        <p:nvGrpSpPr>
          <p:cNvPr id="3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25" name="24 Imagen" descr="parte1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133600"/>
            <a:ext cx="6511672" cy="4329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5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0" name="Freeform 39"/>
          <p:cNvSpPr/>
          <p:nvPr/>
        </p:nvSpPr>
        <p:spPr>
          <a:xfrm>
            <a:off x="457200" y="457200"/>
            <a:ext cx="8229600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1" name="Rectangle 13"/>
          <p:cNvSpPr/>
          <p:nvPr/>
        </p:nvSpPr>
        <p:spPr>
          <a:xfrm>
            <a:off x="381000" y="12954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dirty="0" smtClean="0"/>
              <a:t>Modelo de Datos (II)</a:t>
            </a:r>
          </a:p>
          <a:p>
            <a:pPr algn="ctr"/>
            <a:endParaRPr lang="es-AR" sz="1200" dirty="0"/>
          </a:p>
        </p:txBody>
      </p:sp>
      <p:grpSp>
        <p:nvGrpSpPr>
          <p:cNvPr id="12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3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14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15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19" name="18 Imagen" descr="parte2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2133600"/>
            <a:ext cx="4409831" cy="406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971</TotalTime>
  <Words>303</Words>
  <Application>Microsoft Office PowerPoint</Application>
  <PresentationFormat>Presentación en pantalla (4:3)</PresentationFormat>
  <Paragraphs>112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Office Theme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Jerico</dc:creator>
  <cp:lastModifiedBy>Usuario</cp:lastModifiedBy>
  <cp:revision>126</cp:revision>
  <dcterms:created xsi:type="dcterms:W3CDTF">2006-08-16T00:00:00Z</dcterms:created>
  <dcterms:modified xsi:type="dcterms:W3CDTF">2011-07-07T05:12:41Z</dcterms:modified>
</cp:coreProperties>
</file>