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7"/>
  </p:notesMasterIdLst>
  <p:sldIdLst>
    <p:sldId id="256" r:id="rId2"/>
    <p:sldId id="275" r:id="rId3"/>
    <p:sldId id="276" r:id="rId4"/>
    <p:sldId id="257" r:id="rId5"/>
    <p:sldId id="270" r:id="rId6"/>
    <p:sldId id="259" r:id="rId7"/>
    <p:sldId id="271" r:id="rId8"/>
    <p:sldId id="264" r:id="rId9"/>
    <p:sldId id="267" r:id="rId10"/>
    <p:sldId id="265" r:id="rId11"/>
    <p:sldId id="272" r:id="rId12"/>
    <p:sldId id="273" r:id="rId13"/>
    <p:sldId id="274" r:id="rId14"/>
    <p:sldId id="269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67" autoAdjust="0"/>
  </p:normalViewPr>
  <p:slideViewPr>
    <p:cSldViewPr>
      <p:cViewPr>
        <p:scale>
          <a:sx n="66" d="100"/>
          <a:sy n="66" d="100"/>
        </p:scale>
        <p:origin x="-12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08/07/2011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Datos (I)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24 Imagen" descr="parte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6511672" cy="432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Datos (II)</a:t>
            </a:r>
          </a:p>
          <a:p>
            <a:pPr algn="ctr"/>
            <a:endParaRPr lang="es-AR" sz="1200" dirty="0"/>
          </a:p>
        </p:txBody>
      </p:sp>
      <p:grpSp>
        <p:nvGrpSpPr>
          <p:cNvPr id="12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parte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133600"/>
            <a:ext cx="4409831" cy="40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1371600" y="2316301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4000" dirty="0" smtClean="0"/>
              <a:t>Control de acceso</a:t>
            </a:r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URL encriptado</a:t>
            </a:r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Validación de campos</a:t>
            </a:r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SQL </a:t>
            </a:r>
            <a:r>
              <a:rPr lang="es-AR" sz="4000" dirty="0" err="1" smtClean="0"/>
              <a:t>injection</a:t>
            </a:r>
            <a:endParaRPr lang="es-AR" sz="4000" dirty="0" smtClean="0"/>
          </a:p>
          <a:p>
            <a:pPr>
              <a:buFont typeface="Arial" pitchFamily="34" charset="0"/>
              <a:buChar char="•"/>
            </a:pPr>
            <a:r>
              <a:rPr lang="es-AR" sz="4000" dirty="0" smtClean="0"/>
              <a:t> Cross </a:t>
            </a:r>
            <a:r>
              <a:rPr lang="es-AR" sz="4000" dirty="0" err="1" smtClean="0"/>
              <a:t>Site</a:t>
            </a:r>
            <a:r>
              <a:rPr lang="es-AR" sz="4000" dirty="0" smtClean="0"/>
              <a:t> Scripting (XSS)</a:t>
            </a:r>
            <a:endParaRPr lang="es-A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362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810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19800" y="4724400"/>
            <a:ext cx="1200150" cy="126682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INFRACCIONES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315200" y="4724400"/>
            <a:ext cx="1200150" cy="126682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SCORING VEHICULAR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343275" y="3419475"/>
            <a:ext cx="1552575" cy="1019175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cxnSp>
        <p:nvCxnSpPr>
          <p:cNvPr id="1033" name="AutoShape 9"/>
          <p:cNvCxnSpPr>
            <a:cxnSpLocks noChangeShapeType="1"/>
            <a:stCxn id="2058" idx="3"/>
          </p:cNvCxnSpPr>
          <p:nvPr/>
        </p:nvCxnSpPr>
        <p:spPr bwMode="auto">
          <a:xfrm>
            <a:off x="2438400" y="2601503"/>
            <a:ext cx="990600" cy="88464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34" name="AutoShape 10"/>
          <p:cNvCxnSpPr>
            <a:cxnSpLocks noChangeShapeType="1"/>
            <a:stCxn id="2060" idx="2"/>
          </p:cNvCxnSpPr>
          <p:nvPr/>
        </p:nvCxnSpPr>
        <p:spPr bwMode="auto">
          <a:xfrm rot="5400000">
            <a:off x="6139932" y="2063231"/>
            <a:ext cx="331237" cy="285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36" name="AutoShape 12"/>
          <p:cNvCxnSpPr>
            <a:cxnSpLocks noChangeShapeType="1"/>
            <a:stCxn id="28" idx="0"/>
          </p:cNvCxnSpPr>
          <p:nvPr/>
        </p:nvCxnSpPr>
        <p:spPr bwMode="auto">
          <a:xfrm rot="5400000" flipH="1" flipV="1">
            <a:off x="3067050" y="4667251"/>
            <a:ext cx="638174" cy="857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3876040" y="3886200"/>
            <a:ext cx="54356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A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BD</a:t>
            </a:r>
            <a:endParaRPr kumimoji="0" lang="es-A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1447800" cy="154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37 CuadroTexto"/>
          <p:cNvSpPr txBox="1"/>
          <p:nvPr/>
        </p:nvSpPr>
        <p:spPr>
          <a:xfrm>
            <a:off x="1307733" y="30904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  <a:latin typeface="Arial Black" pitchFamily="34" charset="0"/>
              </a:rPr>
              <a:t>BCRA</a:t>
            </a:r>
            <a:endParaRPr lang="es-AR" sz="1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447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CD</a:t>
            </a:r>
            <a:endParaRPr lang="es-AR" b="1" dirty="0">
              <a:solidFill>
                <a:srgbClr val="FFFF00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133600"/>
            <a:ext cx="95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2057400"/>
            <a:ext cx="1295400" cy="12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3657600"/>
            <a:ext cx="1981199" cy="68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43 Conector recto"/>
          <p:cNvCxnSpPr>
            <a:stCxn id="1028" idx="0"/>
            <a:endCxn id="2061" idx="2"/>
          </p:cNvCxnSpPr>
          <p:nvPr/>
        </p:nvCxnSpPr>
        <p:spPr>
          <a:xfrm rot="5400000" flipH="1" flipV="1">
            <a:off x="6776513" y="4185714"/>
            <a:ext cx="382048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061" idx="2"/>
            <a:endCxn id="1029" idx="0"/>
          </p:cNvCxnSpPr>
          <p:nvPr/>
        </p:nvCxnSpPr>
        <p:spPr>
          <a:xfrm rot="16200000" flipH="1">
            <a:off x="7424213" y="4233338"/>
            <a:ext cx="382048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AutoShape 10"/>
          <p:cNvCxnSpPr>
            <a:cxnSpLocks noChangeShapeType="1"/>
            <a:stCxn id="2059" idx="1"/>
          </p:cNvCxnSpPr>
          <p:nvPr/>
        </p:nvCxnSpPr>
        <p:spPr bwMode="auto">
          <a:xfrm rot="10800000" flipV="1">
            <a:off x="4876800" y="2705100"/>
            <a:ext cx="10668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61" name="AutoShape 10"/>
          <p:cNvCxnSpPr>
            <a:cxnSpLocks noChangeShapeType="1"/>
            <a:stCxn id="2061" idx="1"/>
          </p:cNvCxnSpPr>
          <p:nvPr/>
        </p:nvCxnSpPr>
        <p:spPr bwMode="auto">
          <a:xfrm rot="10800000">
            <a:off x="4876800" y="3657600"/>
            <a:ext cx="1447800" cy="34237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63" name="62 CuadroTexto"/>
          <p:cNvSpPr txBox="1"/>
          <p:nvPr/>
        </p:nvSpPr>
        <p:spPr>
          <a:xfrm>
            <a:off x="6781800" y="16002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Sitios</a:t>
            </a:r>
            <a:endParaRPr lang="es-AR" b="1" dirty="0">
              <a:solidFill>
                <a:srgbClr val="FFFF00"/>
              </a:solidFill>
            </a:endParaRPr>
          </a:p>
        </p:txBody>
      </p:sp>
      <p:pic>
        <p:nvPicPr>
          <p:cNvPr id="64" name="63 Imagen" descr="http://3.bp.blogspot.com/_9T0GcqbAe6I/SwXhBSvmq6I/AAAAAAAATC4/As8GGgEkapg/s400/LOGO+MAPFRE+ACTUALIZADO.jpg"/>
          <p:cNvPicPr/>
          <p:nvPr/>
        </p:nvPicPr>
        <p:blipFill>
          <a:blip r:embed="rId7" cstate="print"/>
          <a:srcRect r="46121" b="13889"/>
          <a:stretch>
            <a:fillRect/>
          </a:stretch>
        </p:blipFill>
        <p:spPr bwMode="auto">
          <a:xfrm>
            <a:off x="838200" y="55626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64 CuadroTexto"/>
          <p:cNvSpPr txBox="1"/>
          <p:nvPr/>
        </p:nvSpPr>
        <p:spPr>
          <a:xfrm>
            <a:off x="2743200" y="5867400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Aseguradoras</a:t>
            </a:r>
            <a:endParaRPr lang="es-AR" b="1" dirty="0">
              <a:solidFill>
                <a:srgbClr val="FFFF00"/>
              </a:solidFill>
            </a:endParaRPr>
          </a:p>
        </p:txBody>
      </p:sp>
      <p:cxnSp>
        <p:nvCxnSpPr>
          <p:cNvPr id="68" name="AutoShape 12"/>
          <p:cNvCxnSpPr>
            <a:cxnSpLocks noChangeShapeType="1"/>
            <a:stCxn id="64" idx="0"/>
          </p:cNvCxnSpPr>
          <p:nvPr/>
        </p:nvCxnSpPr>
        <p:spPr bwMode="auto">
          <a:xfrm rot="5400000" flipH="1" flipV="1">
            <a:off x="1895476" y="4086226"/>
            <a:ext cx="1219198" cy="173355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66" name="AutoShape 12"/>
          <p:cNvCxnSpPr>
            <a:cxnSpLocks noChangeShapeType="1"/>
            <a:stCxn id="27" idx="3"/>
          </p:cNvCxnSpPr>
          <p:nvPr/>
        </p:nvCxnSpPr>
        <p:spPr bwMode="auto">
          <a:xfrm flipV="1">
            <a:off x="2438400" y="4343402"/>
            <a:ext cx="933450" cy="34289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50292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4038600"/>
            <a:ext cx="137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828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Diferencias</a:t>
            </a:r>
          </a:p>
          <a:p>
            <a:pPr algn="ctr"/>
            <a:r>
              <a:rPr lang="es-AR" sz="3200" b="1" dirty="0" smtClean="0"/>
              <a:t>(entre el prototipo y el sistema real)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685800" y="2895600"/>
            <a:ext cx="7467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Contratos y convenios con las diferentes entidades para obtener los datos.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Montaje de la base de datos y de la web en un </a:t>
            </a:r>
            <a:r>
              <a:rPr lang="es-AR" sz="2800" dirty="0" err="1" smtClean="0"/>
              <a:t>datacenter</a:t>
            </a:r>
            <a:r>
              <a:rPr lang="es-AR" sz="28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Análisis y estimación de riesgos realizado por un actuario u otro tipo de profesional.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Procesos de actualización de la base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4" name="Rectangle 13"/>
          <p:cNvSpPr/>
          <p:nvPr/>
        </p:nvSpPr>
        <p:spPr>
          <a:xfrm>
            <a:off x="381000" y="1828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Mejoras</a:t>
            </a:r>
            <a:endParaRPr lang="es-AR" sz="32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2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8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685800" y="2895600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Estimación de riesgos mediante Data </a:t>
            </a:r>
            <a:r>
              <a:rPr lang="es-AR" sz="2800" dirty="0" err="1" smtClean="0"/>
              <a:t>Mining</a:t>
            </a:r>
            <a:r>
              <a:rPr lang="es-AR" sz="28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Análisis estadístico de los clientes de la empresa.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Informe coloquial sobre el comportamiento del individuo y una </a:t>
            </a:r>
            <a:r>
              <a:rPr lang="es-AR" sz="2800" dirty="0" err="1" smtClean="0"/>
              <a:t>definicion</a:t>
            </a:r>
            <a:r>
              <a:rPr lang="es-AR" sz="2800" dirty="0" smtClean="0"/>
              <a:t> en cuanto a riesgos.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Premisas</a:t>
            </a:r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914400" y="2286000"/>
            <a:ext cx="7696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Control de acceso 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Centralización de datos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Compatibilidad multiplataforma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Inmediatez  y masividad de acceso</a:t>
            </a:r>
          </a:p>
          <a:p>
            <a:pPr lvl="0">
              <a:buFont typeface="Arial" pitchFamily="34" charset="0"/>
              <a:buChar char="•"/>
            </a:pPr>
            <a:r>
              <a:rPr lang="es-AR" sz="3600" dirty="0" smtClean="0"/>
              <a:t> Facilidad de distribución</a:t>
            </a:r>
          </a:p>
          <a:p>
            <a:pPr lvl="0">
              <a:buFont typeface="Arial" pitchFamily="34" charset="0"/>
              <a:buChar char="•"/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Funcionalidades</a:t>
            </a:r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609600" y="20574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Integración de información proveniente de diversas fuentes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Control de acceso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Acceso remoto a datos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Análisis de datos sobre conductores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Automatización de procesos de actualización y recuperación de la base de datos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Administración de cuentas de usuarios</a:t>
            </a:r>
          </a:p>
          <a:p>
            <a:pPr lvl="0">
              <a:buFont typeface="Arial" pitchFamily="34" charset="0"/>
              <a:buChar char="•"/>
            </a:pPr>
            <a:r>
              <a:rPr lang="es-AR" sz="2800" dirty="0" smtClean="0"/>
              <a:t> Usabilidad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de uso (I)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58 Elipse"/>
          <p:cNvSpPr/>
          <p:nvPr/>
        </p:nvSpPr>
        <p:spPr>
          <a:xfrm>
            <a:off x="4648200" y="2590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Acceder a su cuenta de usuario</a:t>
            </a:r>
            <a:endParaRPr lang="es-AR" sz="1400" dirty="0"/>
          </a:p>
        </p:txBody>
      </p:sp>
      <p:sp>
        <p:nvSpPr>
          <p:cNvPr id="60" name="59 Elipse"/>
          <p:cNvSpPr/>
          <p:nvPr/>
        </p:nvSpPr>
        <p:spPr>
          <a:xfrm>
            <a:off x="4648200" y="3505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Mantener cuenta de usuario</a:t>
            </a:r>
            <a:endParaRPr lang="es-AR" sz="1400" dirty="0"/>
          </a:p>
        </p:txBody>
      </p:sp>
      <p:sp>
        <p:nvSpPr>
          <p:cNvPr id="61" name="60 Elipse"/>
          <p:cNvSpPr/>
          <p:nvPr/>
        </p:nvSpPr>
        <p:spPr>
          <a:xfrm>
            <a:off x="4648200" y="44196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Consultar datos sobre una persona</a:t>
            </a:r>
            <a:endParaRPr lang="es-AR" sz="1400" dirty="0"/>
          </a:p>
        </p:txBody>
      </p:sp>
      <p:sp>
        <p:nvSpPr>
          <p:cNvPr id="62" name="61 Elipse"/>
          <p:cNvSpPr/>
          <p:nvPr/>
        </p:nvSpPr>
        <p:spPr>
          <a:xfrm>
            <a:off x="4648200" y="5410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Solicitar informes y análisis</a:t>
            </a:r>
            <a:endParaRPr lang="es-AR" sz="1400" dirty="0"/>
          </a:p>
        </p:txBody>
      </p:sp>
      <p:cxnSp>
        <p:nvCxnSpPr>
          <p:cNvPr id="64" name="63 Conector recto"/>
          <p:cNvCxnSpPr>
            <a:stCxn id="59" idx="2"/>
          </p:cNvCxnSpPr>
          <p:nvPr/>
        </p:nvCxnSpPr>
        <p:spPr>
          <a:xfrm rot="10800000" flipV="1">
            <a:off x="2438400" y="2895600"/>
            <a:ext cx="2209800" cy="1676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endCxn id="61" idx="2"/>
          </p:cNvCxnSpPr>
          <p:nvPr/>
        </p:nvCxnSpPr>
        <p:spPr>
          <a:xfrm>
            <a:off x="2438400" y="47244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6" name="75 Conector recto"/>
          <p:cNvCxnSpPr>
            <a:stCxn id="60" idx="2"/>
          </p:cNvCxnSpPr>
          <p:nvPr/>
        </p:nvCxnSpPr>
        <p:spPr>
          <a:xfrm rot="10800000" flipV="1">
            <a:off x="2438400" y="3810000"/>
            <a:ext cx="22098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77 Conector recto"/>
          <p:cNvCxnSpPr>
            <a:stCxn id="62" idx="2"/>
          </p:cNvCxnSpPr>
          <p:nvPr/>
        </p:nvCxnSpPr>
        <p:spPr>
          <a:xfrm rot="10800000">
            <a:off x="2438400" y="4800600"/>
            <a:ext cx="22098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80" name="79 Grupo"/>
          <p:cNvGrpSpPr/>
          <p:nvPr/>
        </p:nvGrpSpPr>
        <p:grpSpPr>
          <a:xfrm>
            <a:off x="1524000" y="4419600"/>
            <a:ext cx="575975" cy="1167982"/>
            <a:chOff x="1302036" y="3733799"/>
            <a:chExt cx="838884" cy="1701117"/>
          </a:xfrm>
        </p:grpSpPr>
        <p:sp>
          <p:nvSpPr>
            <p:cNvPr id="15" name="14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7" name="26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1302036" y="5065584"/>
              <a:ext cx="83888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Cliente</a:t>
              </a:r>
              <a:endParaRPr lang="es-AR" dirty="0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82" name="81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3" name="82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86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cxnSp>
        <p:nvCxnSpPr>
          <p:cNvPr id="94" name="93 Conector recto"/>
          <p:cNvCxnSpPr>
            <a:endCxn id="59" idx="2"/>
          </p:cNvCxnSpPr>
          <p:nvPr/>
        </p:nvCxnSpPr>
        <p:spPr>
          <a:xfrm>
            <a:off x="2438400" y="2895600"/>
            <a:ext cx="2209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endCxn id="60" idx="2"/>
          </p:cNvCxnSpPr>
          <p:nvPr/>
        </p:nvCxnSpPr>
        <p:spPr>
          <a:xfrm>
            <a:off x="2438400" y="3048000"/>
            <a:ext cx="22098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2438400" y="3200400"/>
            <a:ext cx="2209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endCxn id="62" idx="2"/>
          </p:cNvCxnSpPr>
          <p:nvPr/>
        </p:nvCxnSpPr>
        <p:spPr>
          <a:xfrm rot="16200000" flipH="1">
            <a:off x="2362200" y="3429000"/>
            <a:ext cx="228600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de uso (II)</a:t>
            </a:r>
          </a:p>
          <a:p>
            <a:pPr algn="ctr"/>
            <a:endParaRPr lang="es-AR" sz="2000" dirty="0"/>
          </a:p>
        </p:txBody>
      </p:sp>
      <p:grpSp>
        <p:nvGrpSpPr>
          <p:cNvPr id="12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20 Elipse"/>
          <p:cNvSpPr/>
          <p:nvPr/>
        </p:nvSpPr>
        <p:spPr>
          <a:xfrm>
            <a:off x="4495800" y="34290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Actualizar Base de datos</a:t>
            </a:r>
            <a:endParaRPr lang="es-AR" sz="1400" dirty="0"/>
          </a:p>
        </p:txBody>
      </p:sp>
      <p:sp>
        <p:nvSpPr>
          <p:cNvPr id="22" name="21 Elipse"/>
          <p:cNvSpPr/>
          <p:nvPr/>
        </p:nvSpPr>
        <p:spPr>
          <a:xfrm>
            <a:off x="4419600" y="4495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Respaldar base de datos</a:t>
            </a:r>
            <a:endParaRPr lang="es-AR" sz="1400" dirty="0"/>
          </a:p>
        </p:txBody>
      </p:sp>
      <p:cxnSp>
        <p:nvCxnSpPr>
          <p:cNvPr id="25" name="24 Conector recto"/>
          <p:cNvCxnSpPr>
            <a:stCxn id="21" idx="2"/>
          </p:cNvCxnSpPr>
          <p:nvPr/>
        </p:nvCxnSpPr>
        <p:spPr>
          <a:xfrm rot="10800000" flipV="1">
            <a:off x="2362200" y="3733800"/>
            <a:ext cx="21336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26 Conector recto"/>
          <p:cNvCxnSpPr>
            <a:stCxn id="22" idx="2"/>
          </p:cNvCxnSpPr>
          <p:nvPr/>
        </p:nvCxnSpPr>
        <p:spPr>
          <a:xfrm rot="10800000">
            <a:off x="2362200" y="48006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2" name="31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33" name="32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1447800" y="4419600"/>
            <a:ext cx="1084015" cy="1283732"/>
            <a:chOff x="1304195" y="3733799"/>
            <a:chExt cx="1578822" cy="1869702"/>
          </a:xfrm>
        </p:grpSpPr>
        <p:sp>
          <p:nvSpPr>
            <p:cNvPr id="40" name="39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1" name="40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304195" y="5065584"/>
              <a:ext cx="1578822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Operador</a:t>
              </a:r>
              <a:endParaRPr lang="es-AR" dirty="0"/>
            </a:p>
          </p:txBody>
        </p:sp>
      </p:grpSp>
      <p:cxnSp>
        <p:nvCxnSpPr>
          <p:cNvPr id="49" name="48 Conector recto"/>
          <p:cNvCxnSpPr/>
          <p:nvPr/>
        </p:nvCxnSpPr>
        <p:spPr>
          <a:xfrm>
            <a:off x="2514600" y="3200400"/>
            <a:ext cx="2133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514600" y="3429000"/>
            <a:ext cx="20574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Diagrama de componentes</a:t>
            </a:r>
            <a:endParaRPr lang="es-AR" sz="2000" u="sng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&lt;&lt;infrastructure&gt;&gt;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&lt;&lt;database&gt;&gt;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&lt;&lt;requires&gt;&gt;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Diagrama de Despliegue</a:t>
            </a:r>
            <a:endParaRPr lang="es-AR" sz="12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&lt;&lt;device&gt;&gt;</a:t>
              </a:r>
            </a:p>
            <a:p>
              <a:pPr algn="ctr"/>
              <a:r>
                <a:rPr lang="es-AR" sz="1200" dirty="0" smtClean="0"/>
                <a:t>Application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&lt;&lt;deployed on&gt;&gt;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Tecnologías y </a:t>
            </a:r>
            <a:r>
              <a:rPr lang="es-AR" sz="4800" b="1" u="sng" dirty="0" err="1" smtClean="0"/>
              <a:t>Frameworks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38200" y="3048000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Wicket</a:t>
            </a:r>
            <a:endParaRPr lang="es-AR" dirty="0"/>
          </a:p>
        </p:txBody>
      </p:sp>
      <p:pic>
        <p:nvPicPr>
          <p:cNvPr id="41" name="40 Imagen" descr="eclip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5029200"/>
            <a:ext cx="1628775" cy="866775"/>
          </a:xfrm>
          <a:prstGeom prst="rect">
            <a:avLst/>
          </a:prstGeom>
        </p:spPr>
      </p:pic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25908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2514600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3276600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39624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2800" y="32766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7800" y="35814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1219200" y="4495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Tomcat</a:t>
            </a:r>
            <a:endParaRPr lang="es-AR" dirty="0"/>
          </a:p>
        </p:txBody>
      </p:sp>
      <p:pic>
        <p:nvPicPr>
          <p:cNvPr id="50" name="49 Imagen" descr="sv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53000" y="4876800"/>
            <a:ext cx="609600" cy="60960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4953000" y="5486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</a:t>
            </a:r>
            <a:endParaRPr lang="es-AR" dirty="0"/>
          </a:p>
        </p:txBody>
      </p:sp>
      <p:pic>
        <p:nvPicPr>
          <p:cNvPr id="26" name="25 Imagen" descr="Toad 50x50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5200" y="4876800"/>
            <a:ext cx="609600" cy="609600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3505200" y="5486400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Toad</a:t>
            </a:r>
            <a:endParaRPr lang="es-AR" dirty="0"/>
          </a:p>
        </p:txBody>
      </p:sp>
      <p:pic>
        <p:nvPicPr>
          <p:cNvPr id="30" name="29 Imagen" descr="java.g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2600" y="50292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496</Words>
  <Application>Microsoft Office PowerPoint</Application>
  <PresentationFormat>Presentación en pantalla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Usuario</cp:lastModifiedBy>
  <cp:revision>133</cp:revision>
  <dcterms:created xsi:type="dcterms:W3CDTF">2006-08-16T00:00:00Z</dcterms:created>
  <dcterms:modified xsi:type="dcterms:W3CDTF">2011-07-08T22:01:00Z</dcterms:modified>
</cp:coreProperties>
</file>