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3"/>
  </p:notesMasterIdLst>
  <p:sldIdLst>
    <p:sldId id="256" r:id="rId2"/>
    <p:sldId id="257" r:id="rId3"/>
    <p:sldId id="270" r:id="rId4"/>
    <p:sldId id="259" r:id="rId5"/>
    <p:sldId id="271" r:id="rId6"/>
    <p:sldId id="264" r:id="rId7"/>
    <p:sldId id="265" r:id="rId8"/>
    <p:sldId id="267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67" autoAdjust="0"/>
  </p:normalViewPr>
  <p:slideViewPr>
    <p:cSldViewPr>
      <p:cViewPr>
        <p:scale>
          <a:sx n="100" d="100"/>
          <a:sy n="100" d="100"/>
        </p:scale>
        <p:origin x="-288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06/07/2011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4772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Especificaciones Técnicas</a:t>
            </a:r>
          </a:p>
          <a:p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Interfaces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905000" y="2505075"/>
            <a:ext cx="5743575" cy="2809875"/>
            <a:chOff x="1875" y="3255"/>
            <a:chExt cx="9045" cy="4425"/>
          </a:xfrm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7935" y="325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VTV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8250" y="372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INFRACCIONES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8685" y="4350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SCORING VEHICULAR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605" y="5715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1995" y="3750"/>
              <a:ext cx="108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BCRA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4260" y="4815"/>
              <a:ext cx="2445" cy="1605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2955" y="4350"/>
              <a:ext cx="144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 flipH="1">
              <a:off x="6075" y="4680"/>
              <a:ext cx="1860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030" y="5115"/>
              <a:ext cx="1890" cy="1995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PODER JUDICIAL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 flipV="1">
              <a:off x="3285" y="6345"/>
              <a:ext cx="111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1875" y="6840"/>
              <a:ext cx="1620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Aseguradoras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099" y="5670"/>
              <a:ext cx="736" cy="5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BD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7" name="26 Imagen" descr="http://imagenes.autos-carros-coches.com.ar/wp-content/uploads/2010/10/caja_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5334000"/>
            <a:ext cx="7905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27 Imagen" descr="http://transporteinformativo.com/wordpress/wp-content/uploads/Image/zurich-portal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334000"/>
            <a:ext cx="120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Data </a:t>
            </a:r>
            <a:r>
              <a:rPr lang="es-AR" sz="4800" b="1" dirty="0" err="1" smtClean="0"/>
              <a:t>Mining</a:t>
            </a:r>
            <a:endParaRPr lang="es-AR" sz="4800" b="1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de uso (I)</a:t>
            </a:r>
          </a:p>
          <a:p>
            <a:pPr algn="ctr"/>
            <a:endParaRPr lang="es-AR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58 Elipse"/>
          <p:cNvSpPr/>
          <p:nvPr/>
        </p:nvSpPr>
        <p:spPr>
          <a:xfrm>
            <a:off x="4648200" y="2590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Acceder a su cuenta de usuario</a:t>
            </a:r>
            <a:endParaRPr lang="es-AR" sz="1400" dirty="0"/>
          </a:p>
        </p:txBody>
      </p:sp>
      <p:sp>
        <p:nvSpPr>
          <p:cNvPr id="60" name="59 Elipse"/>
          <p:cNvSpPr/>
          <p:nvPr/>
        </p:nvSpPr>
        <p:spPr>
          <a:xfrm>
            <a:off x="4648200" y="3505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Mantener cuenta de usuario</a:t>
            </a:r>
            <a:endParaRPr lang="es-AR" sz="1400" dirty="0"/>
          </a:p>
        </p:txBody>
      </p:sp>
      <p:sp>
        <p:nvSpPr>
          <p:cNvPr id="61" name="60 Elipse"/>
          <p:cNvSpPr/>
          <p:nvPr/>
        </p:nvSpPr>
        <p:spPr>
          <a:xfrm>
            <a:off x="4648200" y="44196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Consultar datos sobre una persona</a:t>
            </a:r>
            <a:endParaRPr lang="es-AR" sz="1400" dirty="0"/>
          </a:p>
        </p:txBody>
      </p:sp>
      <p:sp>
        <p:nvSpPr>
          <p:cNvPr id="62" name="61 Elipse"/>
          <p:cNvSpPr/>
          <p:nvPr/>
        </p:nvSpPr>
        <p:spPr>
          <a:xfrm>
            <a:off x="4648200" y="54102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Solicitar informes y análisis</a:t>
            </a:r>
            <a:endParaRPr lang="es-AR" sz="1400" dirty="0"/>
          </a:p>
        </p:txBody>
      </p:sp>
      <p:cxnSp>
        <p:nvCxnSpPr>
          <p:cNvPr id="64" name="63 Conector recto"/>
          <p:cNvCxnSpPr>
            <a:stCxn id="59" idx="2"/>
          </p:cNvCxnSpPr>
          <p:nvPr/>
        </p:nvCxnSpPr>
        <p:spPr>
          <a:xfrm rot="10800000" flipV="1">
            <a:off x="2438400" y="2895600"/>
            <a:ext cx="2209800" cy="1676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66 Conector recto"/>
          <p:cNvCxnSpPr>
            <a:endCxn id="61" idx="2"/>
          </p:cNvCxnSpPr>
          <p:nvPr/>
        </p:nvCxnSpPr>
        <p:spPr>
          <a:xfrm>
            <a:off x="2438400" y="4724400"/>
            <a:ext cx="22098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6" name="75 Conector recto"/>
          <p:cNvCxnSpPr>
            <a:stCxn id="60" idx="2"/>
          </p:cNvCxnSpPr>
          <p:nvPr/>
        </p:nvCxnSpPr>
        <p:spPr>
          <a:xfrm rot="10800000" flipV="1">
            <a:off x="2438400" y="3810000"/>
            <a:ext cx="22098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77 Conector recto"/>
          <p:cNvCxnSpPr>
            <a:stCxn id="62" idx="2"/>
          </p:cNvCxnSpPr>
          <p:nvPr/>
        </p:nvCxnSpPr>
        <p:spPr>
          <a:xfrm rot="10800000">
            <a:off x="2438400" y="4800600"/>
            <a:ext cx="2209800" cy="914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80" name="79 Grupo"/>
          <p:cNvGrpSpPr/>
          <p:nvPr/>
        </p:nvGrpSpPr>
        <p:grpSpPr>
          <a:xfrm>
            <a:off x="1524000" y="4419600"/>
            <a:ext cx="575975" cy="1167982"/>
            <a:chOff x="1302036" y="3733799"/>
            <a:chExt cx="838884" cy="1701117"/>
          </a:xfrm>
        </p:grpSpPr>
        <p:sp>
          <p:nvSpPr>
            <p:cNvPr id="15" name="14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27" name="26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78 CuadroTexto"/>
            <p:cNvSpPr txBox="1"/>
            <p:nvPr/>
          </p:nvSpPr>
          <p:spPr>
            <a:xfrm>
              <a:off x="1302036" y="5065584"/>
              <a:ext cx="83888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Cliente</a:t>
              </a:r>
              <a:endParaRPr lang="es-AR" dirty="0"/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82" name="81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83" name="82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87" name="86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cxnSp>
        <p:nvCxnSpPr>
          <p:cNvPr id="94" name="93 Conector recto"/>
          <p:cNvCxnSpPr>
            <a:endCxn id="59" idx="2"/>
          </p:cNvCxnSpPr>
          <p:nvPr/>
        </p:nvCxnSpPr>
        <p:spPr>
          <a:xfrm>
            <a:off x="2438400" y="2895600"/>
            <a:ext cx="2209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>
            <a:endCxn id="60" idx="2"/>
          </p:cNvCxnSpPr>
          <p:nvPr/>
        </p:nvCxnSpPr>
        <p:spPr>
          <a:xfrm>
            <a:off x="2438400" y="3048000"/>
            <a:ext cx="22098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"/>
          <p:cNvCxnSpPr/>
          <p:nvPr/>
        </p:nvCxnSpPr>
        <p:spPr>
          <a:xfrm>
            <a:off x="2438400" y="3200400"/>
            <a:ext cx="22098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>
            <a:endCxn id="62" idx="2"/>
          </p:cNvCxnSpPr>
          <p:nvPr/>
        </p:nvCxnSpPr>
        <p:spPr>
          <a:xfrm rot="16200000" flipH="1">
            <a:off x="2362200" y="3429000"/>
            <a:ext cx="228600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1" name="Rectangle 19"/>
          <p:cNvSpPr/>
          <p:nvPr/>
        </p:nvSpPr>
        <p:spPr>
          <a:xfrm>
            <a:off x="228600" y="1371600"/>
            <a:ext cx="8534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5400" b="1" u="sng" dirty="0" smtClean="0"/>
          </a:p>
          <a:p>
            <a:pPr algn="ctr"/>
            <a:r>
              <a:rPr lang="es-AR" sz="5400" b="1" u="sng" dirty="0" smtClean="0"/>
              <a:t>Casos de uso (II)</a:t>
            </a:r>
          </a:p>
          <a:p>
            <a:pPr algn="ctr"/>
            <a:endParaRPr lang="es-AR" sz="2000" dirty="0"/>
          </a:p>
        </p:txBody>
      </p:sp>
      <p:grpSp>
        <p:nvGrpSpPr>
          <p:cNvPr id="12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3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5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20 Elipse"/>
          <p:cNvSpPr/>
          <p:nvPr/>
        </p:nvSpPr>
        <p:spPr>
          <a:xfrm>
            <a:off x="4495800" y="34290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Actualizar Base de datos</a:t>
            </a:r>
            <a:endParaRPr lang="es-AR" sz="1400" dirty="0"/>
          </a:p>
        </p:txBody>
      </p:sp>
      <p:sp>
        <p:nvSpPr>
          <p:cNvPr id="22" name="21 Elipse"/>
          <p:cNvSpPr/>
          <p:nvPr/>
        </p:nvSpPr>
        <p:spPr>
          <a:xfrm>
            <a:off x="4419600" y="4495800"/>
            <a:ext cx="26670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Respaldar base de datos</a:t>
            </a:r>
            <a:endParaRPr lang="es-AR" sz="1400" dirty="0"/>
          </a:p>
        </p:txBody>
      </p:sp>
      <p:cxnSp>
        <p:nvCxnSpPr>
          <p:cNvPr id="25" name="24 Conector recto"/>
          <p:cNvCxnSpPr>
            <a:stCxn id="21" idx="2"/>
          </p:cNvCxnSpPr>
          <p:nvPr/>
        </p:nvCxnSpPr>
        <p:spPr>
          <a:xfrm rot="10800000" flipV="1">
            <a:off x="2362200" y="3733800"/>
            <a:ext cx="2133600" cy="8382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26 Conector recto"/>
          <p:cNvCxnSpPr>
            <a:stCxn id="22" idx="2"/>
          </p:cNvCxnSpPr>
          <p:nvPr/>
        </p:nvCxnSpPr>
        <p:spPr>
          <a:xfrm rot="10800000">
            <a:off x="2362200" y="4800600"/>
            <a:ext cx="2057400" cy="1588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2" name="31 Grupo"/>
          <p:cNvGrpSpPr/>
          <p:nvPr/>
        </p:nvGrpSpPr>
        <p:grpSpPr>
          <a:xfrm>
            <a:off x="1219200" y="2754868"/>
            <a:ext cx="1525482" cy="1272064"/>
            <a:chOff x="860267" y="3733799"/>
            <a:chExt cx="2221800" cy="1852708"/>
          </a:xfrm>
        </p:grpSpPr>
        <p:sp>
          <p:nvSpPr>
            <p:cNvPr id="33" name="32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4" name="33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37 CuadroTexto"/>
            <p:cNvSpPr txBox="1"/>
            <p:nvPr/>
          </p:nvSpPr>
          <p:spPr>
            <a:xfrm>
              <a:off x="860267" y="5048590"/>
              <a:ext cx="2221800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Administrador</a:t>
              </a:r>
              <a:endParaRPr lang="es-AR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1447800" y="4419600"/>
            <a:ext cx="1084015" cy="1283732"/>
            <a:chOff x="1304195" y="3733799"/>
            <a:chExt cx="1578822" cy="1869702"/>
          </a:xfrm>
        </p:grpSpPr>
        <p:sp>
          <p:nvSpPr>
            <p:cNvPr id="40" name="39 Elipse"/>
            <p:cNvSpPr/>
            <p:nvPr/>
          </p:nvSpPr>
          <p:spPr>
            <a:xfrm>
              <a:off x="1676400" y="3733799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1" name="40 Conector recto"/>
            <p:cNvCxnSpPr/>
            <p:nvPr/>
          </p:nvCxnSpPr>
          <p:spPr>
            <a:xfrm rot="5400000">
              <a:off x="1715294" y="4380706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16383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1677194" y="4341018"/>
              <a:ext cx="457200" cy="15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 rot="16200000" flipH="1">
              <a:off x="1866900" y="4610100"/>
              <a:ext cx="304800" cy="2286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1304195" y="5065584"/>
              <a:ext cx="1578822" cy="53791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AR" dirty="0" smtClean="0"/>
                <a:t>Operador</a:t>
              </a:r>
              <a:endParaRPr lang="es-AR" dirty="0"/>
            </a:p>
          </p:txBody>
        </p:sp>
      </p:grpSp>
      <p:cxnSp>
        <p:nvCxnSpPr>
          <p:cNvPr id="49" name="48 Conector recto"/>
          <p:cNvCxnSpPr/>
          <p:nvPr/>
        </p:nvCxnSpPr>
        <p:spPr>
          <a:xfrm>
            <a:off x="2514600" y="3200400"/>
            <a:ext cx="2133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2514600" y="3429000"/>
            <a:ext cx="20574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2192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Arquitectura</a:t>
            </a:r>
            <a:endParaRPr lang="es-AR" sz="2000" u="sng" dirty="0"/>
          </a:p>
        </p:txBody>
      </p:sp>
      <p:grpSp>
        <p:nvGrpSpPr>
          <p:cNvPr id="47" name="46 Grupo"/>
          <p:cNvGrpSpPr/>
          <p:nvPr/>
        </p:nvGrpSpPr>
        <p:grpSpPr>
          <a:xfrm>
            <a:off x="1981200" y="2286000"/>
            <a:ext cx="5181600" cy="3352800"/>
            <a:chOff x="1981200" y="2362200"/>
            <a:chExt cx="5181600" cy="3352800"/>
          </a:xfrm>
        </p:grpSpPr>
        <p:sp>
          <p:nvSpPr>
            <p:cNvPr id="15" name="14 Rectángulo"/>
            <p:cNvSpPr/>
            <p:nvPr/>
          </p:nvSpPr>
          <p:spPr>
            <a:xfrm>
              <a:off x="1981200" y="23622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5715000" y="3200400"/>
              <a:ext cx="1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Presentación</a:t>
              </a:r>
              <a:endParaRPr lang="es-AR" sz="1200" b="1" i="1" dirty="0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2209800" y="25146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Componentes, HTML</a:t>
              </a:r>
              <a:endParaRPr lang="es-AR" sz="1200" dirty="0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2209800" y="2895600"/>
              <a:ext cx="48006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 smtClean="0"/>
                <a:t>Wicket</a:t>
              </a:r>
              <a:endParaRPr lang="es-AR" sz="1200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1981200" y="3505200"/>
              <a:ext cx="5181600" cy="1066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4" name="33 CuadroTexto"/>
            <p:cNvSpPr txBox="1"/>
            <p:nvPr/>
          </p:nvSpPr>
          <p:spPr>
            <a:xfrm>
              <a:off x="5029200" y="4295001"/>
              <a:ext cx="1976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Lógica del negocio</a:t>
              </a:r>
              <a:endParaRPr lang="es-AR" sz="1200" b="1" i="1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22098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Clases de dominio en Java</a:t>
              </a:r>
              <a:endParaRPr lang="es-AR" sz="1200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3810000" y="3657600"/>
              <a:ext cx="15240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Transacciones y servicios</a:t>
              </a:r>
              <a:endParaRPr lang="es-AR" sz="1200" dirty="0"/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5410200" y="3657600"/>
              <a:ext cx="1600200" cy="5334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Actualización (JXL) y recuperación de la Base de datos</a:t>
              </a:r>
              <a:endParaRPr lang="es-AR" sz="1200" dirty="0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981200" y="4572000"/>
              <a:ext cx="5181600" cy="1143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6019800" y="5410200"/>
              <a:ext cx="98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sz="1200" b="1" i="1" dirty="0" smtClean="0"/>
                <a:t>Persistencia</a:t>
              </a:r>
              <a:endParaRPr lang="es-AR" sz="1200" b="1" i="1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2209800" y="4724400"/>
              <a:ext cx="4800600" cy="3048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 smtClean="0"/>
                <a:t>Hibernate</a:t>
              </a:r>
              <a:endParaRPr lang="es-AR" sz="1200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2209799" y="5105400"/>
              <a:ext cx="2307771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JDBC</a:t>
              </a:r>
              <a:endParaRPr lang="es-AR" sz="1200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4572000" y="5105400"/>
              <a:ext cx="2438400" cy="306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smtClean="0"/>
                <a:t>Soporte de lenguajes de consultas</a:t>
              </a:r>
              <a:endParaRPr lang="es-AR" sz="1200" dirty="0"/>
            </a:p>
          </p:txBody>
        </p:sp>
      </p:grpSp>
      <p:cxnSp>
        <p:nvCxnSpPr>
          <p:cNvPr id="67" name="66 Conector recto de flecha"/>
          <p:cNvCxnSpPr/>
          <p:nvPr/>
        </p:nvCxnSpPr>
        <p:spPr>
          <a:xfrm rot="5400000" flipH="1" flipV="1">
            <a:off x="4648200" y="5790406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47 Cilindro"/>
          <p:cNvSpPr/>
          <p:nvPr/>
        </p:nvSpPr>
        <p:spPr>
          <a:xfrm>
            <a:off x="4191000" y="5867400"/>
            <a:ext cx="762000" cy="3048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BD</a:t>
            </a:r>
            <a:endParaRPr lang="es-AR" sz="1400" dirty="0"/>
          </a:p>
        </p:txBody>
      </p:sp>
      <p:cxnSp>
        <p:nvCxnSpPr>
          <p:cNvPr id="69" name="68 Conector recto de flecha"/>
          <p:cNvCxnSpPr/>
          <p:nvPr/>
        </p:nvCxnSpPr>
        <p:spPr>
          <a:xfrm rot="5400000">
            <a:off x="4229100" y="5753100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5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1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2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3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4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3"/>
          <p:cNvSpPr/>
          <p:nvPr/>
        </p:nvSpPr>
        <p:spPr>
          <a:xfrm>
            <a:off x="457200" y="1219200"/>
            <a:ext cx="82296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Diagrama de componentes</a:t>
            </a:r>
            <a:endParaRPr lang="es-AR" sz="2000" u="sng" dirty="0"/>
          </a:p>
        </p:txBody>
      </p:sp>
      <p:grpSp>
        <p:nvGrpSpPr>
          <p:cNvPr id="34" name="33 Grupo"/>
          <p:cNvGrpSpPr/>
          <p:nvPr/>
        </p:nvGrpSpPr>
        <p:grpSpPr>
          <a:xfrm>
            <a:off x="762000" y="3428997"/>
            <a:ext cx="1295400" cy="566738"/>
            <a:chOff x="1291771" y="3439884"/>
            <a:chExt cx="1219200" cy="533400"/>
          </a:xfrm>
        </p:grpSpPr>
        <p:grpSp>
          <p:nvGrpSpPr>
            <p:cNvPr id="35" name="32 Grupo"/>
            <p:cNvGrpSpPr/>
            <p:nvPr/>
          </p:nvGrpSpPr>
          <p:grpSpPr>
            <a:xfrm>
              <a:off x="1291771" y="3439884"/>
              <a:ext cx="1219200" cy="533400"/>
              <a:chOff x="1603828" y="4113242"/>
              <a:chExt cx="1981201" cy="990600"/>
            </a:xfrm>
          </p:grpSpPr>
          <p:sp>
            <p:nvSpPr>
              <p:cNvPr id="38" name="37 Rectángulo"/>
              <p:cNvSpPr/>
              <p:nvPr/>
            </p:nvSpPr>
            <p:spPr>
              <a:xfrm>
                <a:off x="1603828" y="4113242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dirty="0" smtClean="0"/>
                  <a:t>&lt;&lt;UI&gt;&gt;</a:t>
                </a:r>
              </a:p>
              <a:p>
                <a:pPr algn="ctr"/>
                <a:r>
                  <a:rPr lang="es-AR" sz="1200" dirty="0" err="1" smtClean="0"/>
                  <a:t>Website</a:t>
                </a:r>
                <a:endParaRPr lang="es-AR" sz="1200" dirty="0"/>
              </a:p>
            </p:txBody>
          </p:sp>
          <p:sp>
            <p:nvSpPr>
              <p:cNvPr id="39" name="38 Rectángulo"/>
              <p:cNvSpPr/>
              <p:nvPr/>
            </p:nvSpPr>
            <p:spPr>
              <a:xfrm>
                <a:off x="3289581" y="4265641"/>
                <a:ext cx="185634" cy="3048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36" name="35 Rectángulo"/>
            <p:cNvSpPr/>
            <p:nvPr/>
          </p:nvSpPr>
          <p:spPr>
            <a:xfrm>
              <a:off x="2282372" y="36287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2282372" y="3552525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72" name="71 Rectángulo"/>
          <p:cNvSpPr/>
          <p:nvPr/>
        </p:nvSpPr>
        <p:spPr>
          <a:xfrm>
            <a:off x="2286000" y="2590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Sesiones</a:t>
            </a:r>
            <a:endParaRPr lang="es-AR" sz="1200" dirty="0"/>
          </a:p>
        </p:txBody>
      </p:sp>
      <p:sp>
        <p:nvSpPr>
          <p:cNvPr id="73" name="72 Rectángulo"/>
          <p:cNvSpPr/>
          <p:nvPr/>
        </p:nvSpPr>
        <p:spPr>
          <a:xfrm>
            <a:off x="3388223" y="26779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4" name="73 Rectángulo"/>
          <p:cNvSpPr/>
          <p:nvPr/>
        </p:nvSpPr>
        <p:spPr>
          <a:xfrm>
            <a:off x="3338514" y="27914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5" name="74 Rectángulo"/>
          <p:cNvSpPr/>
          <p:nvPr/>
        </p:nvSpPr>
        <p:spPr>
          <a:xfrm>
            <a:off x="3338514" y="27104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76" name="75 Rectángulo"/>
          <p:cNvSpPr/>
          <p:nvPr/>
        </p:nvSpPr>
        <p:spPr>
          <a:xfrm>
            <a:off x="2286000" y="4419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Consultas</a:t>
            </a:r>
            <a:endParaRPr lang="es-AR" sz="1200" dirty="0"/>
          </a:p>
        </p:txBody>
      </p:sp>
      <p:sp>
        <p:nvSpPr>
          <p:cNvPr id="80" name="79 Rectángulo"/>
          <p:cNvSpPr/>
          <p:nvPr/>
        </p:nvSpPr>
        <p:spPr>
          <a:xfrm>
            <a:off x="3886200" y="26670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Clientes</a:t>
            </a:r>
            <a:endParaRPr lang="es-AR" sz="1200" dirty="0"/>
          </a:p>
        </p:txBody>
      </p:sp>
      <p:sp>
        <p:nvSpPr>
          <p:cNvPr id="84" name="83 Rectángulo"/>
          <p:cNvSpPr/>
          <p:nvPr/>
        </p:nvSpPr>
        <p:spPr>
          <a:xfrm>
            <a:off x="3886200" y="36576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Seguridad</a:t>
            </a:r>
            <a:endParaRPr lang="es-AR" sz="1200" dirty="0"/>
          </a:p>
        </p:txBody>
      </p:sp>
      <p:sp>
        <p:nvSpPr>
          <p:cNvPr id="85" name="84 Rectángulo"/>
          <p:cNvSpPr/>
          <p:nvPr/>
        </p:nvSpPr>
        <p:spPr>
          <a:xfrm>
            <a:off x="4988423" y="37447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6" name="85 Rectángulo"/>
          <p:cNvSpPr/>
          <p:nvPr/>
        </p:nvSpPr>
        <p:spPr>
          <a:xfrm>
            <a:off x="4938714" y="38582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7" name="86 Rectángulo"/>
          <p:cNvSpPr/>
          <p:nvPr/>
        </p:nvSpPr>
        <p:spPr>
          <a:xfrm>
            <a:off x="4938714" y="37772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88" name="87 Rectángulo"/>
          <p:cNvSpPr/>
          <p:nvPr/>
        </p:nvSpPr>
        <p:spPr>
          <a:xfrm>
            <a:off x="3886200" y="49530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Informes</a:t>
            </a:r>
            <a:endParaRPr lang="es-AR" sz="1200" dirty="0"/>
          </a:p>
        </p:txBody>
      </p:sp>
      <p:sp>
        <p:nvSpPr>
          <p:cNvPr id="89" name="88 Rectángulo"/>
          <p:cNvSpPr/>
          <p:nvPr/>
        </p:nvSpPr>
        <p:spPr>
          <a:xfrm>
            <a:off x="4988423" y="50401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0" name="89 Rectángulo"/>
          <p:cNvSpPr/>
          <p:nvPr/>
        </p:nvSpPr>
        <p:spPr>
          <a:xfrm>
            <a:off x="4938714" y="51536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1" name="90 Rectángulo"/>
          <p:cNvSpPr/>
          <p:nvPr/>
        </p:nvSpPr>
        <p:spPr>
          <a:xfrm>
            <a:off x="4938714" y="50726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2" name="91 Rectángulo"/>
          <p:cNvSpPr/>
          <p:nvPr/>
        </p:nvSpPr>
        <p:spPr>
          <a:xfrm>
            <a:off x="5638800" y="37338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infrastructure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Persistencia</a:t>
            </a:r>
            <a:endParaRPr lang="es-AR" sz="1200" dirty="0"/>
          </a:p>
        </p:txBody>
      </p:sp>
      <p:sp>
        <p:nvSpPr>
          <p:cNvPr id="96" name="95 Rectángulo"/>
          <p:cNvSpPr/>
          <p:nvPr/>
        </p:nvSpPr>
        <p:spPr>
          <a:xfrm>
            <a:off x="7162800" y="35814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database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1200" dirty="0" smtClean="0"/>
              <a:t>Base de datos</a:t>
            </a:r>
            <a:endParaRPr lang="es-AR" sz="1200" dirty="0"/>
          </a:p>
        </p:txBody>
      </p:sp>
      <p:sp>
        <p:nvSpPr>
          <p:cNvPr id="97" name="96 Rectángulo"/>
          <p:cNvSpPr/>
          <p:nvPr/>
        </p:nvSpPr>
        <p:spPr>
          <a:xfrm>
            <a:off x="8265023" y="366859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8" name="97 Rectángulo"/>
          <p:cNvSpPr/>
          <p:nvPr/>
        </p:nvSpPr>
        <p:spPr>
          <a:xfrm>
            <a:off x="8215314" y="378204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99" name="98 Rectángulo"/>
          <p:cNvSpPr/>
          <p:nvPr/>
        </p:nvSpPr>
        <p:spPr>
          <a:xfrm>
            <a:off x="8215314" y="370108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00" name="99 Rectángulo"/>
          <p:cNvSpPr/>
          <p:nvPr/>
        </p:nvSpPr>
        <p:spPr>
          <a:xfrm>
            <a:off x="5715000" y="4724400"/>
            <a:ext cx="1295400" cy="5667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smtClean="0"/>
              <a:t>&lt;&lt;</a:t>
            </a:r>
            <a:r>
              <a:rPr lang="es-AR" sz="900" dirty="0" err="1" smtClean="0"/>
              <a:t>component</a:t>
            </a:r>
            <a:r>
              <a:rPr lang="es-AR" sz="900" dirty="0" smtClean="0"/>
              <a:t>&gt;&gt;</a:t>
            </a:r>
          </a:p>
          <a:p>
            <a:pPr algn="ctr"/>
            <a:r>
              <a:rPr lang="es-AR" sz="900" dirty="0" smtClean="0"/>
              <a:t>Actualización de la base de datos</a:t>
            </a:r>
            <a:endParaRPr lang="es-AR" sz="900" dirty="0"/>
          </a:p>
        </p:txBody>
      </p:sp>
      <p:sp>
        <p:nvSpPr>
          <p:cNvPr id="110" name="109 Rectángulo"/>
          <p:cNvSpPr/>
          <p:nvPr/>
        </p:nvSpPr>
        <p:spPr>
          <a:xfrm>
            <a:off x="5002709" y="271070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1" name="110 Rectángulo"/>
          <p:cNvSpPr/>
          <p:nvPr/>
        </p:nvSpPr>
        <p:spPr>
          <a:xfrm>
            <a:off x="4953000" y="282416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2" name="111 Rectángulo"/>
          <p:cNvSpPr/>
          <p:nvPr/>
        </p:nvSpPr>
        <p:spPr>
          <a:xfrm>
            <a:off x="4953000" y="27432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19" name="118 Rectángulo"/>
          <p:cNvSpPr/>
          <p:nvPr/>
        </p:nvSpPr>
        <p:spPr>
          <a:xfrm>
            <a:off x="3402509" y="4463309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0" name="119 Rectángulo"/>
          <p:cNvSpPr/>
          <p:nvPr/>
        </p:nvSpPr>
        <p:spPr>
          <a:xfrm>
            <a:off x="3352800" y="4576763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1" name="120 Rectángulo"/>
          <p:cNvSpPr/>
          <p:nvPr/>
        </p:nvSpPr>
        <p:spPr>
          <a:xfrm>
            <a:off x="3352800" y="44958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2" name="121 Rectángulo"/>
          <p:cNvSpPr/>
          <p:nvPr/>
        </p:nvSpPr>
        <p:spPr>
          <a:xfrm>
            <a:off x="6705600" y="3810000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3" name="122 Rectángulo"/>
          <p:cNvSpPr/>
          <p:nvPr/>
        </p:nvSpPr>
        <p:spPr>
          <a:xfrm>
            <a:off x="6655891" y="3923454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4" name="123 Rectángulo"/>
          <p:cNvSpPr/>
          <p:nvPr/>
        </p:nvSpPr>
        <p:spPr>
          <a:xfrm>
            <a:off x="6655891" y="3842491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5" name="124 Rectángulo"/>
          <p:cNvSpPr/>
          <p:nvPr/>
        </p:nvSpPr>
        <p:spPr>
          <a:xfrm>
            <a:off x="6831509" y="4763346"/>
            <a:ext cx="121376" cy="17438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6" name="125 Rectángulo"/>
          <p:cNvSpPr/>
          <p:nvPr/>
        </p:nvSpPr>
        <p:spPr>
          <a:xfrm>
            <a:off x="6781800" y="4876800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  <p:sp>
        <p:nvSpPr>
          <p:cNvPr id="127" name="126 Rectángulo"/>
          <p:cNvSpPr/>
          <p:nvPr/>
        </p:nvSpPr>
        <p:spPr>
          <a:xfrm>
            <a:off x="6781800" y="4795837"/>
            <a:ext cx="113987" cy="422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5334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Diagrama de Despliegue</a:t>
            </a:r>
            <a:endParaRPr lang="es-AR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54 Rectángulo"/>
          <p:cNvSpPr/>
          <p:nvPr/>
        </p:nvSpPr>
        <p:spPr>
          <a:xfrm>
            <a:off x="1371600" y="2362200"/>
            <a:ext cx="4495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SVE.war</a:t>
            </a:r>
            <a:endParaRPr lang="es-AR" sz="1200" dirty="0"/>
          </a:p>
        </p:txBody>
      </p:sp>
      <p:sp>
        <p:nvSpPr>
          <p:cNvPr id="56" name="55 Rectángulo"/>
          <p:cNvSpPr/>
          <p:nvPr/>
        </p:nvSpPr>
        <p:spPr>
          <a:xfrm>
            <a:off x="6324600" y="2362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</a:t>
            </a:r>
            <a:r>
              <a:rPr lang="es-AR" sz="900" i="1" dirty="0" err="1" smtClean="0"/>
              <a:t>deployment</a:t>
            </a:r>
            <a:r>
              <a:rPr lang="es-AR" sz="900" i="1" dirty="0" smtClean="0"/>
              <a:t> </a:t>
            </a:r>
            <a:r>
              <a:rPr lang="es-AR" sz="900" i="1" dirty="0" err="1" smtClean="0"/>
              <a:t>spec</a:t>
            </a:r>
            <a:r>
              <a:rPr lang="es-AR" sz="900" i="1" dirty="0" smtClean="0"/>
              <a:t>&gt;&gt;</a:t>
            </a:r>
          </a:p>
          <a:p>
            <a:pPr algn="ctr"/>
            <a:r>
              <a:rPr lang="es-AR" sz="900" dirty="0" smtClean="0"/>
              <a:t>pom.xml</a:t>
            </a:r>
            <a:endParaRPr lang="es-AR" sz="900" dirty="0"/>
          </a:p>
        </p:txBody>
      </p:sp>
      <p:sp>
        <p:nvSpPr>
          <p:cNvPr id="58" name="57 Rectángulo"/>
          <p:cNvSpPr/>
          <p:nvPr/>
        </p:nvSpPr>
        <p:spPr>
          <a:xfrm>
            <a:off x="6324600" y="2743200"/>
            <a:ext cx="15240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i="1" dirty="0" smtClean="0"/>
              <a:t>&lt;&lt;</a:t>
            </a:r>
            <a:r>
              <a:rPr lang="es-AR" sz="900" i="1" dirty="0" err="1" smtClean="0"/>
              <a:t>deployment</a:t>
            </a:r>
            <a:r>
              <a:rPr lang="es-AR" sz="900" i="1" dirty="0" smtClean="0"/>
              <a:t> </a:t>
            </a:r>
            <a:r>
              <a:rPr lang="es-AR" sz="900" i="1" dirty="0" err="1" smtClean="0"/>
              <a:t>spec</a:t>
            </a:r>
            <a:r>
              <a:rPr lang="es-AR" sz="900" i="1" dirty="0" smtClean="0"/>
              <a:t>&gt;&gt;</a:t>
            </a:r>
          </a:p>
          <a:p>
            <a:pPr algn="ctr"/>
            <a:r>
              <a:rPr lang="es-AR" sz="900" dirty="0" smtClean="0"/>
              <a:t>web.xml</a:t>
            </a:r>
            <a:endParaRPr lang="es-AR" sz="900" dirty="0"/>
          </a:p>
        </p:txBody>
      </p:sp>
      <p:sp>
        <p:nvSpPr>
          <p:cNvPr id="59" name="58 Rectángulo"/>
          <p:cNvSpPr/>
          <p:nvPr/>
        </p:nvSpPr>
        <p:spPr>
          <a:xfrm>
            <a:off x="6324600" y="3124200"/>
            <a:ext cx="15240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dirty="0" err="1" smtClean="0"/>
              <a:t>Hibernate.cfg.xml</a:t>
            </a:r>
            <a:endParaRPr lang="es-AR" sz="900" dirty="0"/>
          </a:p>
        </p:txBody>
      </p:sp>
      <p:cxnSp>
        <p:nvCxnSpPr>
          <p:cNvPr id="61" name="60 Conector recto de flecha"/>
          <p:cNvCxnSpPr>
            <a:stCxn id="56" idx="1"/>
          </p:cNvCxnSpPr>
          <p:nvPr/>
        </p:nvCxnSpPr>
        <p:spPr>
          <a:xfrm rot="10800000" flipV="1">
            <a:off x="5867400" y="2514600"/>
            <a:ext cx="457200" cy="152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>
            <a:stCxn id="58" idx="1"/>
            <a:endCxn id="55" idx="3"/>
          </p:cNvCxnSpPr>
          <p:nvPr/>
        </p:nvCxnSpPr>
        <p:spPr>
          <a:xfrm rot="10800000">
            <a:off x="5867400" y="2895600"/>
            <a:ext cx="4572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59" idx="1"/>
          </p:cNvCxnSpPr>
          <p:nvPr/>
        </p:nvCxnSpPr>
        <p:spPr>
          <a:xfrm rot="10800000">
            <a:off x="5867400" y="3048000"/>
            <a:ext cx="457200" cy="1905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65 Cubo"/>
          <p:cNvSpPr/>
          <p:nvPr/>
        </p:nvSpPr>
        <p:spPr>
          <a:xfrm>
            <a:off x="838200" y="38100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Cliente</a:t>
            </a:r>
            <a:endParaRPr lang="es-AR" sz="1200" dirty="0"/>
          </a:p>
        </p:txBody>
      </p:sp>
      <p:grpSp>
        <p:nvGrpSpPr>
          <p:cNvPr id="70" name="41 Grupo"/>
          <p:cNvGrpSpPr/>
          <p:nvPr/>
        </p:nvGrpSpPr>
        <p:grpSpPr>
          <a:xfrm>
            <a:off x="990601" y="4267200"/>
            <a:ext cx="1390026" cy="533400"/>
            <a:chOff x="1981200" y="2819399"/>
            <a:chExt cx="2286000" cy="762000"/>
          </a:xfrm>
        </p:grpSpPr>
        <p:grpSp>
          <p:nvGrpSpPr>
            <p:cNvPr id="83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86" name="85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87" name="86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84" name="83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4" name="113 Grupo"/>
          <p:cNvGrpSpPr/>
          <p:nvPr/>
        </p:nvGrpSpPr>
        <p:grpSpPr>
          <a:xfrm>
            <a:off x="1524000" y="2743200"/>
            <a:ext cx="1219200" cy="533400"/>
            <a:chOff x="1524000" y="2743200"/>
            <a:chExt cx="1219200" cy="533400"/>
          </a:xfrm>
        </p:grpSpPr>
        <p:grpSp>
          <p:nvGrpSpPr>
            <p:cNvPr id="33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24" name="23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err="1" smtClean="0"/>
                  <a:t>Wicket</a:t>
                </a:r>
                <a:endParaRPr lang="es-AR" sz="1200" dirty="0"/>
              </a:p>
            </p:txBody>
          </p:sp>
          <p:sp>
            <p:nvSpPr>
              <p:cNvPr id="25" name="24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1" name="110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2" name="111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15" name="114 Grupo"/>
          <p:cNvGrpSpPr/>
          <p:nvPr/>
        </p:nvGrpSpPr>
        <p:grpSpPr>
          <a:xfrm>
            <a:off x="2971800" y="2743200"/>
            <a:ext cx="1219200" cy="533400"/>
            <a:chOff x="1524000" y="2743200"/>
            <a:chExt cx="1219200" cy="533400"/>
          </a:xfrm>
        </p:grpSpPr>
        <p:grpSp>
          <p:nvGrpSpPr>
            <p:cNvPr id="116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19" name="118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err="1" smtClean="0"/>
                  <a:t>Hibernate</a:t>
                </a:r>
                <a:endParaRPr lang="es-AR" sz="1200" dirty="0"/>
              </a:p>
            </p:txBody>
          </p:sp>
          <p:sp>
            <p:nvSpPr>
              <p:cNvPr id="120" name="119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17" name="116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18" name="117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1" name="120 Grupo"/>
          <p:cNvGrpSpPr/>
          <p:nvPr/>
        </p:nvGrpSpPr>
        <p:grpSpPr>
          <a:xfrm>
            <a:off x="4419600" y="2743200"/>
            <a:ext cx="1219200" cy="533400"/>
            <a:chOff x="1524000" y="2743200"/>
            <a:chExt cx="1219200" cy="533400"/>
          </a:xfrm>
        </p:grpSpPr>
        <p:grpSp>
          <p:nvGrpSpPr>
            <p:cNvPr id="122" name="32 Grupo"/>
            <p:cNvGrpSpPr/>
            <p:nvPr/>
          </p:nvGrpSpPr>
          <p:grpSpPr>
            <a:xfrm>
              <a:off x="1524000" y="2743200"/>
              <a:ext cx="1219200" cy="533400"/>
              <a:chOff x="1981200" y="2819400"/>
              <a:chExt cx="1981201" cy="990600"/>
            </a:xfrm>
          </p:grpSpPr>
          <p:sp>
            <p:nvSpPr>
              <p:cNvPr id="125" name="124 Rectángulo"/>
              <p:cNvSpPr/>
              <p:nvPr/>
            </p:nvSpPr>
            <p:spPr>
              <a:xfrm>
                <a:off x="1981200" y="2819400"/>
                <a:ext cx="1981201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200" dirty="0" smtClean="0"/>
                  <a:t>Clases de </a:t>
                </a:r>
                <a:r>
                  <a:rPr lang="es-AR" sz="1200" dirty="0" smtClean="0"/>
                  <a:t>dominio y JXL</a:t>
                </a:r>
                <a:endParaRPr lang="es-AR" sz="1200" dirty="0"/>
              </a:p>
            </p:txBody>
          </p:sp>
          <p:sp>
            <p:nvSpPr>
              <p:cNvPr id="126" name="125 Rectángulo"/>
              <p:cNvSpPr/>
              <p:nvPr/>
            </p:nvSpPr>
            <p:spPr>
              <a:xfrm>
                <a:off x="3666954" y="2971799"/>
                <a:ext cx="185634" cy="30480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23" name="122 Rectángulo"/>
            <p:cNvSpPr/>
            <p:nvPr/>
          </p:nvSpPr>
          <p:spPr>
            <a:xfrm>
              <a:off x="2514600" y="29320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24" name="123 Rectángulo"/>
            <p:cNvSpPr/>
            <p:nvPr/>
          </p:nvSpPr>
          <p:spPr>
            <a:xfrm>
              <a:off x="2514600" y="2855840"/>
              <a:ext cx="107282" cy="39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grpSp>
        <p:nvGrpSpPr>
          <p:cNvPr id="129" name="128 Grupo"/>
          <p:cNvGrpSpPr/>
          <p:nvPr/>
        </p:nvGrpSpPr>
        <p:grpSpPr>
          <a:xfrm>
            <a:off x="3124200" y="3810000"/>
            <a:ext cx="2895600" cy="2362200"/>
            <a:chOff x="3048000" y="3657600"/>
            <a:chExt cx="2895600" cy="2362200"/>
          </a:xfrm>
        </p:grpSpPr>
        <p:sp>
          <p:nvSpPr>
            <p:cNvPr id="110" name="109 Cubo"/>
            <p:cNvSpPr/>
            <p:nvPr/>
          </p:nvSpPr>
          <p:spPr>
            <a:xfrm>
              <a:off x="3048000" y="3657600"/>
              <a:ext cx="2895600" cy="2362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device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err="1" smtClean="0"/>
                <a:t>Application</a:t>
              </a:r>
              <a:r>
                <a:rPr lang="es-AR" sz="1200" dirty="0" smtClean="0"/>
                <a:t> server</a:t>
              </a:r>
              <a:endParaRPr lang="es-AR" sz="1200" dirty="0"/>
            </a:p>
          </p:txBody>
        </p:sp>
        <p:sp>
          <p:nvSpPr>
            <p:cNvPr id="127" name="126 Cubo"/>
            <p:cNvSpPr/>
            <p:nvPr/>
          </p:nvSpPr>
          <p:spPr>
            <a:xfrm>
              <a:off x="3200400" y="4267200"/>
              <a:ext cx="2438400" cy="1600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&lt;&lt;server&gt;&gt;</a:t>
              </a:r>
            </a:p>
            <a:p>
              <a:pPr algn="ctr"/>
              <a:r>
                <a:rPr lang="es-AR" sz="1200" dirty="0" err="1" smtClean="0"/>
                <a:t>Tomcat</a:t>
              </a:r>
              <a:endParaRPr lang="es-AR" sz="1200" dirty="0"/>
            </a:p>
          </p:txBody>
        </p:sp>
        <p:sp>
          <p:nvSpPr>
            <p:cNvPr id="128" name="127 Cubo"/>
            <p:cNvSpPr/>
            <p:nvPr/>
          </p:nvSpPr>
          <p:spPr>
            <a:xfrm>
              <a:off x="3352800" y="4876800"/>
              <a:ext cx="2057400" cy="838200"/>
            </a:xfrm>
            <a:prstGeom prst="cube">
              <a:avLst>
                <a:gd name="adj" fmla="val 406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s-AR" sz="1200" i="1" dirty="0" smtClean="0"/>
                <a:t>&lt;&lt;</a:t>
              </a:r>
              <a:r>
                <a:rPr lang="es-AR" sz="1200" i="1" dirty="0" err="1" smtClean="0"/>
                <a:t>execution</a:t>
              </a:r>
              <a:r>
                <a:rPr lang="es-AR" sz="1200" i="1" dirty="0" smtClean="0"/>
                <a:t> </a:t>
              </a:r>
              <a:r>
                <a:rPr lang="es-AR" sz="1200" i="1" dirty="0" err="1" smtClean="0"/>
                <a:t>environment</a:t>
              </a:r>
              <a:r>
                <a:rPr lang="es-AR" sz="1200" i="1" dirty="0" smtClean="0"/>
                <a:t>&gt;&gt;</a:t>
              </a:r>
            </a:p>
            <a:p>
              <a:pPr algn="ctr"/>
              <a:r>
                <a:rPr lang="es-AR" sz="1200" dirty="0" smtClean="0"/>
                <a:t>Catalina </a:t>
              </a:r>
              <a:r>
                <a:rPr lang="es-AR" sz="1200" dirty="0" err="1" smtClean="0"/>
                <a:t>Servlet</a:t>
              </a:r>
              <a:r>
                <a:rPr lang="es-AR" sz="1200" dirty="0" smtClean="0"/>
                <a:t> 2.4</a:t>
              </a:r>
              <a:endParaRPr lang="es-AR" sz="1200" dirty="0"/>
            </a:p>
          </p:txBody>
        </p:sp>
      </p:grpSp>
      <p:sp>
        <p:nvSpPr>
          <p:cNvPr id="130" name="129 Cubo"/>
          <p:cNvSpPr/>
          <p:nvPr/>
        </p:nvSpPr>
        <p:spPr>
          <a:xfrm>
            <a:off x="838200" y="5105400"/>
            <a:ext cx="1828800" cy="1143000"/>
          </a:xfrm>
          <a:prstGeom prst="cube">
            <a:avLst>
              <a:gd name="adj" fmla="val 93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dirty="0" smtClean="0"/>
              <a:t>Operador</a:t>
            </a:r>
            <a:endParaRPr lang="es-AR" sz="1200" dirty="0"/>
          </a:p>
        </p:txBody>
      </p:sp>
      <p:grpSp>
        <p:nvGrpSpPr>
          <p:cNvPr id="131" name="41 Grupo"/>
          <p:cNvGrpSpPr/>
          <p:nvPr/>
        </p:nvGrpSpPr>
        <p:grpSpPr>
          <a:xfrm>
            <a:off x="914401" y="5562600"/>
            <a:ext cx="1390026" cy="533400"/>
            <a:chOff x="1981200" y="2819399"/>
            <a:chExt cx="2286000" cy="762000"/>
          </a:xfrm>
        </p:grpSpPr>
        <p:grpSp>
          <p:nvGrpSpPr>
            <p:cNvPr id="132" name="32 Grupo"/>
            <p:cNvGrpSpPr/>
            <p:nvPr/>
          </p:nvGrpSpPr>
          <p:grpSpPr>
            <a:xfrm>
              <a:off x="1981200" y="2819399"/>
              <a:ext cx="2286000" cy="762000"/>
              <a:chOff x="1981200" y="2819399"/>
              <a:chExt cx="2971802" cy="990600"/>
            </a:xfrm>
          </p:grpSpPr>
          <p:sp>
            <p:nvSpPr>
              <p:cNvPr id="135" name="134 Rectángulo"/>
              <p:cNvSpPr/>
              <p:nvPr/>
            </p:nvSpPr>
            <p:spPr>
              <a:xfrm>
                <a:off x="1981200" y="2819399"/>
                <a:ext cx="2971802" cy="990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900" i="1" dirty="0" smtClean="0"/>
                  <a:t>&lt;&lt;web browser&gt;&gt;</a:t>
                </a:r>
              </a:p>
              <a:p>
                <a:pPr algn="ctr"/>
                <a:r>
                  <a:rPr lang="es-AR" sz="900" dirty="0" err="1" smtClean="0"/>
                  <a:t>Firefox</a:t>
                </a:r>
                <a:r>
                  <a:rPr lang="es-AR" sz="900" dirty="0" smtClean="0"/>
                  <a:t>, Google </a:t>
                </a:r>
                <a:r>
                  <a:rPr lang="es-AR" sz="900" dirty="0" err="1" smtClean="0"/>
                  <a:t>Chrome</a:t>
                </a:r>
                <a:r>
                  <a:rPr lang="es-AR" sz="900" dirty="0" smtClean="0"/>
                  <a:t>, </a:t>
                </a:r>
                <a:r>
                  <a:rPr lang="es-AR" sz="900" dirty="0" err="1" smtClean="0"/>
                  <a:t>etc</a:t>
                </a:r>
                <a:endParaRPr lang="es-AR" sz="900" dirty="0"/>
              </a:p>
            </p:txBody>
          </p:sp>
          <p:sp>
            <p:nvSpPr>
              <p:cNvPr id="136" name="135 Rectángulo"/>
              <p:cNvSpPr/>
              <p:nvPr/>
            </p:nvSpPr>
            <p:spPr>
              <a:xfrm>
                <a:off x="4688576" y="2939140"/>
                <a:ext cx="185634" cy="30480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sz="1600"/>
              </a:p>
            </p:txBody>
          </p:sp>
        </p:grpSp>
        <p:sp>
          <p:nvSpPr>
            <p:cNvPr id="133" name="132 Rectángulo"/>
            <p:cNvSpPr/>
            <p:nvPr/>
          </p:nvSpPr>
          <p:spPr>
            <a:xfrm>
              <a:off x="3986262" y="3037113"/>
              <a:ext cx="134103" cy="65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4" name="133 Rectángulo"/>
            <p:cNvSpPr/>
            <p:nvPr/>
          </p:nvSpPr>
          <p:spPr>
            <a:xfrm>
              <a:off x="3986262" y="2946678"/>
              <a:ext cx="134103" cy="5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</p:grpSp>
      <p:sp>
        <p:nvSpPr>
          <p:cNvPr id="138" name="137 Cubo"/>
          <p:cNvSpPr/>
          <p:nvPr/>
        </p:nvSpPr>
        <p:spPr>
          <a:xfrm>
            <a:off x="6477000" y="3810000"/>
            <a:ext cx="1905000" cy="2362200"/>
          </a:xfrm>
          <a:prstGeom prst="cube">
            <a:avLst>
              <a:gd name="adj" fmla="val 40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sz="1200" i="1" dirty="0" smtClean="0"/>
              <a:t>&lt;&lt;server&gt;&gt;</a:t>
            </a:r>
          </a:p>
          <a:p>
            <a:pPr algn="ctr"/>
            <a:r>
              <a:rPr lang="es-AR" sz="1200" dirty="0" smtClean="0"/>
              <a:t>DB Server</a:t>
            </a:r>
            <a:endParaRPr lang="es-AR" sz="1200" dirty="0"/>
          </a:p>
        </p:txBody>
      </p:sp>
      <p:sp>
        <p:nvSpPr>
          <p:cNvPr id="141" name="140 Cilindro"/>
          <p:cNvSpPr/>
          <p:nvPr/>
        </p:nvSpPr>
        <p:spPr>
          <a:xfrm>
            <a:off x="7010400" y="4572000"/>
            <a:ext cx="762000" cy="762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 err="1" smtClean="0"/>
              <a:t>MySQL</a:t>
            </a:r>
            <a:r>
              <a:rPr lang="es-AR" sz="1050" dirty="0" smtClean="0"/>
              <a:t> DB</a:t>
            </a:r>
            <a:endParaRPr lang="es-AR" sz="1050" dirty="0"/>
          </a:p>
        </p:txBody>
      </p:sp>
      <p:cxnSp>
        <p:nvCxnSpPr>
          <p:cNvPr id="143" name="142 Conector recto de flecha"/>
          <p:cNvCxnSpPr/>
          <p:nvPr/>
        </p:nvCxnSpPr>
        <p:spPr>
          <a:xfrm rot="5400000">
            <a:off x="4076571" y="3618577"/>
            <a:ext cx="380206" cy="2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144 CuadroTexto"/>
          <p:cNvSpPr txBox="1"/>
          <p:nvPr/>
        </p:nvSpPr>
        <p:spPr>
          <a:xfrm>
            <a:off x="4267200" y="3456801"/>
            <a:ext cx="1267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i="1" dirty="0" smtClean="0"/>
              <a:t>&lt;&lt;</a:t>
            </a:r>
            <a:r>
              <a:rPr lang="es-AR" sz="1200" i="1" dirty="0" err="1" smtClean="0"/>
              <a:t>deployed</a:t>
            </a:r>
            <a:r>
              <a:rPr lang="es-AR" sz="1200" i="1" dirty="0" smtClean="0"/>
              <a:t> </a:t>
            </a:r>
            <a:r>
              <a:rPr lang="es-AR" sz="1200" i="1" dirty="0" err="1" smtClean="0"/>
              <a:t>on</a:t>
            </a:r>
            <a:r>
              <a:rPr lang="es-AR" sz="1200" i="1" dirty="0" smtClean="0"/>
              <a:t>&gt;&gt;</a:t>
            </a:r>
            <a:endParaRPr lang="es-AR" sz="1200" i="1" dirty="0"/>
          </a:p>
        </p:txBody>
      </p:sp>
      <p:cxnSp>
        <p:nvCxnSpPr>
          <p:cNvPr id="155" name="154 Conector recto de flecha"/>
          <p:cNvCxnSpPr/>
          <p:nvPr/>
        </p:nvCxnSpPr>
        <p:spPr>
          <a:xfrm>
            <a:off x="2667000" y="4419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156 CuadroTexto"/>
          <p:cNvSpPr txBox="1"/>
          <p:nvPr/>
        </p:nvSpPr>
        <p:spPr>
          <a:xfrm>
            <a:off x="2667000" y="419100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59" name="158 Conector recto de flecha"/>
          <p:cNvCxnSpPr/>
          <p:nvPr/>
        </p:nvCxnSpPr>
        <p:spPr>
          <a:xfrm>
            <a:off x="2667000" y="568199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159 CuadroTexto"/>
          <p:cNvSpPr txBox="1"/>
          <p:nvPr/>
        </p:nvSpPr>
        <p:spPr>
          <a:xfrm>
            <a:off x="2667000" y="545339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HTTP</a:t>
            </a:r>
            <a:endParaRPr lang="es-AR" dirty="0"/>
          </a:p>
        </p:txBody>
      </p:sp>
      <p:cxnSp>
        <p:nvCxnSpPr>
          <p:cNvPr id="161" name="160 Conector recto de flecha"/>
          <p:cNvCxnSpPr/>
          <p:nvPr/>
        </p:nvCxnSpPr>
        <p:spPr>
          <a:xfrm>
            <a:off x="5994176" y="5105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161 CuadroTexto"/>
          <p:cNvSpPr txBox="1"/>
          <p:nvPr/>
        </p:nvSpPr>
        <p:spPr>
          <a:xfrm>
            <a:off x="5994176" y="4876800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dirty="0" smtClean="0"/>
              <a:t>JDBC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Modelo de Datos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26" name="Picture 2" descr="C:\Users\Dario\Desktop\Taller Desarrollo I\Investigacion\BBDD\Diagrama-M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133600"/>
            <a:ext cx="4572000" cy="40829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Tecnologías y </a:t>
            </a:r>
            <a:r>
              <a:rPr lang="es-AR" sz="4800" b="1" u="sng" dirty="0" err="1" smtClean="0"/>
              <a:t>Frameworks</a:t>
            </a:r>
            <a:endParaRPr lang="es-AR" sz="4800" b="1" u="sng" dirty="0" smtClean="0"/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8" name="37 Imagen" descr="wicke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62200"/>
            <a:ext cx="867676" cy="860281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838200" y="3048000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</a:t>
            </a:r>
            <a:r>
              <a:rPr lang="es-AR" dirty="0" err="1" smtClean="0"/>
              <a:t>Wicket</a:t>
            </a:r>
            <a:endParaRPr lang="es-AR" dirty="0"/>
          </a:p>
        </p:txBody>
      </p:sp>
      <p:pic>
        <p:nvPicPr>
          <p:cNvPr id="41" name="40 Imagen" descr="eclip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1628775" cy="866775"/>
          </a:xfrm>
          <a:prstGeom prst="rect">
            <a:avLst/>
          </a:prstGeom>
        </p:spPr>
      </p:pic>
      <p:pic>
        <p:nvPicPr>
          <p:cNvPr id="42" name="41 Imagen" descr="hibernat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2590800"/>
            <a:ext cx="2819400" cy="469453"/>
          </a:xfrm>
          <a:prstGeom prst="rect">
            <a:avLst/>
          </a:prstGeom>
          <a:ln w="0">
            <a:noFill/>
          </a:ln>
          <a:effectLst>
            <a:outerShdw blurRad="12700" dist="25400" dir="600000" algn="ctr" rotWithShape="0">
              <a:schemeClr val="tx1"/>
            </a:outerShdw>
          </a:effectLst>
        </p:spPr>
      </p:pic>
      <p:pic>
        <p:nvPicPr>
          <p:cNvPr id="44" name="43 Imagen" descr="JX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2514600"/>
            <a:ext cx="685800" cy="6858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45" name="44 CuadroTexto"/>
          <p:cNvSpPr txBox="1"/>
          <p:nvPr/>
        </p:nvSpPr>
        <p:spPr>
          <a:xfrm>
            <a:off x="6781800" y="3276600"/>
            <a:ext cx="4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JXL</a:t>
            </a:r>
            <a:endParaRPr lang="es-AR" dirty="0"/>
          </a:p>
        </p:txBody>
      </p:sp>
      <p:pic>
        <p:nvPicPr>
          <p:cNvPr id="46" name="45 Imagen" descr="maven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3962400"/>
            <a:ext cx="2438400" cy="466405"/>
          </a:xfrm>
          <a:prstGeom prst="rect">
            <a:avLst/>
          </a:prstGeom>
          <a:effectLst>
            <a:outerShdw blurRad="12700" dist="12700" dir="1200000" algn="ctr" rotWithShape="0">
              <a:schemeClr val="tx1"/>
            </a:outerShdw>
          </a:effectLst>
        </p:spPr>
      </p:pic>
      <p:pic>
        <p:nvPicPr>
          <p:cNvPr id="47" name="46 Imagen" descr="mysql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3276600"/>
            <a:ext cx="1760562" cy="914400"/>
          </a:xfrm>
          <a:prstGeom prst="rect">
            <a:avLst/>
          </a:prstGeom>
          <a:effectLst>
            <a:outerShdw blurRad="12700" dist="12700" dir="600000" algn="l" rotWithShape="0">
              <a:prstClr val="black">
                <a:alpha val="40000"/>
              </a:prstClr>
            </a:outerShdw>
          </a:effectLst>
        </p:spPr>
      </p:pic>
      <p:pic>
        <p:nvPicPr>
          <p:cNvPr id="48" name="47 Imagen" descr="tomcat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3581400"/>
            <a:ext cx="1076739" cy="762000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1219200" y="4495800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Apache </a:t>
            </a:r>
            <a:r>
              <a:rPr lang="es-AR" dirty="0" err="1" smtClean="0"/>
              <a:t>Tomcat</a:t>
            </a:r>
            <a:endParaRPr lang="es-AR" dirty="0"/>
          </a:p>
        </p:txBody>
      </p:sp>
      <p:pic>
        <p:nvPicPr>
          <p:cNvPr id="50" name="49 Imagen" descr="svn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3000" y="4876800"/>
            <a:ext cx="609600" cy="60960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4953000" y="5486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SVN</a:t>
            </a:r>
            <a:endParaRPr lang="es-AR" dirty="0"/>
          </a:p>
        </p:txBody>
      </p:sp>
      <p:pic>
        <p:nvPicPr>
          <p:cNvPr id="26" name="25 Imagen" descr="Toad 50x50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5200" y="4876800"/>
            <a:ext cx="609600" cy="609600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3505200" y="5486400"/>
            <a:ext cx="63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Toad</a:t>
            </a:r>
            <a:endParaRPr lang="es-AR" dirty="0"/>
          </a:p>
        </p:txBody>
      </p:sp>
      <p:pic>
        <p:nvPicPr>
          <p:cNvPr id="30" name="29 Imagen" descr="java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2600" y="5029200"/>
            <a:ext cx="52401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7200" y="457200"/>
            <a:ext cx="8229600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2954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dirty="0" smtClean="0"/>
              <a:t>Seguridad</a:t>
            </a:r>
          </a:p>
          <a:p>
            <a:pPr algn="ctr"/>
            <a:endParaRPr lang="es-AR" sz="1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286</Words>
  <Application>Microsoft Office PowerPoint</Application>
  <PresentationFormat>Presentación en pantalla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Usuario</cp:lastModifiedBy>
  <cp:revision>120</cp:revision>
  <dcterms:created xsi:type="dcterms:W3CDTF">2006-08-16T00:00:00Z</dcterms:created>
  <dcterms:modified xsi:type="dcterms:W3CDTF">2011-07-07T04:39:27Z</dcterms:modified>
</cp:coreProperties>
</file>