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5"/>
  </p:notesMasterIdLst>
  <p:sldIdLst>
    <p:sldId id="256" r:id="rId2"/>
    <p:sldId id="275" r:id="rId3"/>
    <p:sldId id="276" r:id="rId4"/>
    <p:sldId id="278" r:id="rId5"/>
    <p:sldId id="259" r:id="rId6"/>
    <p:sldId id="271" r:id="rId7"/>
    <p:sldId id="264" r:id="rId8"/>
    <p:sldId id="267" r:id="rId9"/>
    <p:sldId id="274" r:id="rId10"/>
    <p:sldId id="265" r:id="rId11"/>
    <p:sldId id="273" r:id="rId12"/>
    <p:sldId id="269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7" autoAdjust="0"/>
  </p:normalViewPr>
  <p:slideViewPr>
    <p:cSldViewPr>
      <p:cViewPr>
        <p:scale>
          <a:sx n="100" d="100"/>
          <a:sy n="100" d="100"/>
        </p:scale>
        <p:origin x="-28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09/07/2011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4592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Técnica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81000" y="3810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1430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Datos</a:t>
            </a:r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6477000" y="3014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EXPEDIENTE JUDICIAL</a:t>
            </a:r>
            <a:endParaRPr lang="es-AR" sz="2000" dirty="0"/>
          </a:p>
        </p:txBody>
      </p:sp>
      <p:sp>
        <p:nvSpPr>
          <p:cNvPr id="25" name="24 Rectángulo"/>
          <p:cNvSpPr/>
          <p:nvPr/>
        </p:nvSpPr>
        <p:spPr>
          <a:xfrm>
            <a:off x="5791200" y="20574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DEUDA SISITEMA FINANCIERO</a:t>
            </a:r>
            <a:endParaRPr lang="es-AR" sz="2000" dirty="0"/>
          </a:p>
        </p:txBody>
      </p:sp>
      <p:sp>
        <p:nvSpPr>
          <p:cNvPr id="26" name="25 Rectángulo"/>
          <p:cNvSpPr/>
          <p:nvPr/>
        </p:nvSpPr>
        <p:spPr>
          <a:xfrm>
            <a:off x="3429000" y="2971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CONDUCTOR</a:t>
            </a:r>
            <a:endParaRPr lang="es-AR" sz="1200" dirty="0"/>
          </a:p>
        </p:txBody>
      </p:sp>
      <p:sp>
        <p:nvSpPr>
          <p:cNvPr id="27" name="26 Rectángulo"/>
          <p:cNvSpPr/>
          <p:nvPr/>
        </p:nvSpPr>
        <p:spPr>
          <a:xfrm>
            <a:off x="5181600" y="55292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SINIESTRO</a:t>
            </a:r>
            <a:endParaRPr lang="es-AR" sz="1200" dirty="0" smtClean="0"/>
          </a:p>
        </p:txBody>
      </p:sp>
      <p:sp>
        <p:nvSpPr>
          <p:cNvPr id="28" name="27 Rectángulo"/>
          <p:cNvSpPr/>
          <p:nvPr/>
        </p:nvSpPr>
        <p:spPr>
          <a:xfrm>
            <a:off x="6629400" y="4648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VERIFICACIÓN TÉCNICA</a:t>
            </a:r>
            <a:endParaRPr lang="es-AR" sz="1200" dirty="0"/>
          </a:p>
        </p:txBody>
      </p:sp>
      <p:sp>
        <p:nvSpPr>
          <p:cNvPr id="29" name="28 Rectángulo"/>
          <p:cNvSpPr/>
          <p:nvPr/>
        </p:nvSpPr>
        <p:spPr>
          <a:xfrm>
            <a:off x="3429000" y="4648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VEHÍCULO</a:t>
            </a:r>
            <a:endParaRPr lang="es-AR" sz="1200" dirty="0"/>
          </a:p>
        </p:txBody>
      </p:sp>
      <p:sp>
        <p:nvSpPr>
          <p:cNvPr id="30" name="29 Rectángulo"/>
          <p:cNvSpPr/>
          <p:nvPr/>
        </p:nvSpPr>
        <p:spPr>
          <a:xfrm>
            <a:off x="609600" y="46910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INFRACCIÓN</a:t>
            </a:r>
            <a:endParaRPr lang="es-AR" sz="1200" dirty="0"/>
          </a:p>
        </p:txBody>
      </p:sp>
      <p:sp>
        <p:nvSpPr>
          <p:cNvPr id="31" name="30 Rombo"/>
          <p:cNvSpPr/>
          <p:nvPr/>
        </p:nvSpPr>
        <p:spPr>
          <a:xfrm>
            <a:off x="762000" y="3505200"/>
            <a:ext cx="9906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900" b="1" dirty="0"/>
          </a:p>
        </p:txBody>
      </p:sp>
      <p:sp>
        <p:nvSpPr>
          <p:cNvPr id="32" name="31 Rombo"/>
          <p:cNvSpPr/>
          <p:nvPr/>
        </p:nvSpPr>
        <p:spPr>
          <a:xfrm>
            <a:off x="2209800" y="4724400"/>
            <a:ext cx="9144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1000" b="1" dirty="0"/>
          </a:p>
        </p:txBody>
      </p:sp>
      <p:sp>
        <p:nvSpPr>
          <p:cNvPr id="33" name="32 Rombo"/>
          <p:cNvSpPr/>
          <p:nvPr/>
        </p:nvSpPr>
        <p:spPr>
          <a:xfrm>
            <a:off x="5105400" y="3048000"/>
            <a:ext cx="9906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1000" b="1" dirty="0"/>
          </a:p>
        </p:txBody>
      </p:sp>
      <p:sp>
        <p:nvSpPr>
          <p:cNvPr id="34" name="33 Rombo"/>
          <p:cNvSpPr/>
          <p:nvPr/>
        </p:nvSpPr>
        <p:spPr>
          <a:xfrm>
            <a:off x="3657600" y="3995738"/>
            <a:ext cx="838200" cy="3810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200" b="1" dirty="0" smtClean="0"/>
              <a:t>TIENE</a:t>
            </a:r>
            <a:endParaRPr lang="es-AR" sz="1000" b="1" dirty="0"/>
          </a:p>
        </p:txBody>
      </p:sp>
      <p:sp>
        <p:nvSpPr>
          <p:cNvPr id="35" name="34 Rombo"/>
          <p:cNvSpPr/>
          <p:nvPr/>
        </p:nvSpPr>
        <p:spPr>
          <a:xfrm>
            <a:off x="3733800" y="2133600"/>
            <a:ext cx="7620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000" b="1" dirty="0" smtClean="0"/>
              <a:t>APLICADA</a:t>
            </a:r>
            <a:endParaRPr lang="es-AR" sz="1000" b="1" dirty="0"/>
          </a:p>
        </p:txBody>
      </p:sp>
      <p:sp>
        <p:nvSpPr>
          <p:cNvPr id="36" name="35 Rombo"/>
          <p:cNvSpPr/>
          <p:nvPr/>
        </p:nvSpPr>
        <p:spPr>
          <a:xfrm>
            <a:off x="5181600" y="4724400"/>
            <a:ext cx="9906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APLICADA</a:t>
            </a:r>
            <a:endParaRPr lang="es-AR" sz="1000" b="1" dirty="0"/>
          </a:p>
        </p:txBody>
      </p:sp>
      <p:sp>
        <p:nvSpPr>
          <p:cNvPr id="37" name="36 Rombo"/>
          <p:cNvSpPr/>
          <p:nvPr/>
        </p:nvSpPr>
        <p:spPr>
          <a:xfrm>
            <a:off x="3505200" y="5562600"/>
            <a:ext cx="1066800" cy="45720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AR" sz="1100" b="1" dirty="0" smtClean="0"/>
              <a:t>INVOLUCRA</a:t>
            </a:r>
            <a:endParaRPr lang="es-AR" sz="1000" b="1" dirty="0"/>
          </a:p>
        </p:txBody>
      </p:sp>
      <p:cxnSp>
        <p:nvCxnSpPr>
          <p:cNvPr id="39" name="38 Conector recto"/>
          <p:cNvCxnSpPr>
            <a:stCxn id="30" idx="0"/>
            <a:endCxn id="31" idx="2"/>
          </p:cNvCxnSpPr>
          <p:nvPr/>
        </p:nvCxnSpPr>
        <p:spPr>
          <a:xfrm rot="5400000" flipH="1" flipV="1">
            <a:off x="892969" y="4326731"/>
            <a:ext cx="728662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Forma"/>
          <p:cNvCxnSpPr>
            <a:stCxn id="31" idx="0"/>
            <a:endCxn id="26" idx="1"/>
          </p:cNvCxnSpPr>
          <p:nvPr/>
        </p:nvCxnSpPr>
        <p:spPr>
          <a:xfrm rot="5400000" flipH="1" flipV="1">
            <a:off x="2218135" y="2294335"/>
            <a:ext cx="250031" cy="2171700"/>
          </a:xfrm>
          <a:prstGeom prst="bentConnector2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4495800" y="2362200"/>
            <a:ext cx="12954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flipV="1">
            <a:off x="1905000" y="4952999"/>
            <a:ext cx="304800" cy="1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26" idx="2"/>
            <a:endCxn id="34" idx="0"/>
          </p:cNvCxnSpPr>
          <p:nvPr/>
        </p:nvCxnSpPr>
        <p:spPr>
          <a:xfrm rot="5400000">
            <a:off x="3848100" y="3767138"/>
            <a:ext cx="4572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29" idx="0"/>
            <a:endCxn id="34" idx="2"/>
          </p:cNvCxnSpPr>
          <p:nvPr/>
        </p:nvCxnSpPr>
        <p:spPr>
          <a:xfrm rot="5400000" flipH="1" flipV="1">
            <a:off x="3940969" y="4512469"/>
            <a:ext cx="271462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flipV="1">
            <a:off x="3124200" y="4953000"/>
            <a:ext cx="304800" cy="1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rot="5400000" flipH="1" flipV="1">
            <a:off x="3924300" y="2781300"/>
            <a:ext cx="3810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rot="5400000" flipH="1" flipV="1">
            <a:off x="3864769" y="5388769"/>
            <a:ext cx="347662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4572000" y="5791200"/>
            <a:ext cx="6096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4724400" y="4953000"/>
            <a:ext cx="4572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4724400" y="3276600"/>
            <a:ext cx="3810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6096000" y="3276600"/>
            <a:ext cx="3810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6172200" y="4953000"/>
            <a:ext cx="457200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ounded Rectangle 32"/>
          <p:cNvSpPr/>
          <p:nvPr/>
        </p:nvSpPr>
        <p:spPr>
          <a:xfrm>
            <a:off x="914400" y="2286000"/>
            <a:ext cx="3048000" cy="2971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Control de acceso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SQL injection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Cross Site Scripting</a:t>
            </a:r>
            <a:endParaRPr lang="es-AR" dirty="0" smtClean="0"/>
          </a:p>
          <a:p>
            <a:pPr algn="ctr"/>
            <a:endParaRPr lang="es-AR" b="1" dirty="0"/>
          </a:p>
        </p:txBody>
      </p:sp>
      <p:sp>
        <p:nvSpPr>
          <p:cNvPr id="26" name="Rounded Rectangle 32"/>
          <p:cNvSpPr/>
          <p:nvPr/>
        </p:nvSpPr>
        <p:spPr>
          <a:xfrm>
            <a:off x="5334000" y="2362200"/>
            <a:ext cx="3049200" cy="297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endParaRPr lang="es-AR" sz="2400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Framework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Hardware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Validaciones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URL encriptado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 algn="ctr"/>
            <a:r>
              <a:rPr lang="es-AR" b="1" dirty="0" smtClean="0"/>
              <a:t> </a:t>
            </a:r>
            <a:endParaRPr lang="es-A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Flecha derecha"/>
          <p:cNvSpPr/>
          <p:nvPr/>
        </p:nvSpPr>
        <p:spPr>
          <a:xfrm>
            <a:off x="4191000" y="3429000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192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b="1" u="sng" dirty="0" smtClean="0"/>
              <a:t>Prototipo vs Sistema Real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685800" y="2362200"/>
            <a:ext cx="746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Contratos y convenios 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Montaje BBDD  y Web en Datacenter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Análisis y estimación de riesgos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Automatización y monitoreo de procesos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Estadísticas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Mejoras</a:t>
            </a:r>
            <a:endParaRPr lang="es-AR" sz="32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2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8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685800" y="2514600"/>
            <a:ext cx="8077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Estimación de riesgos mediante Data Mining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Informe coloquial de comportamiento y riesgos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Categorización de usuarios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Alcance a nivel nacional</a:t>
            </a:r>
          </a:p>
          <a:p>
            <a:pPr lvl="0">
              <a:spcAft>
                <a:spcPts val="1200"/>
              </a:spcAft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Requisitos</a:t>
            </a:r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914400" y="2286000"/>
            <a:ext cx="76962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s-AR" sz="3600" dirty="0" smtClean="0"/>
              <a:t> </a:t>
            </a:r>
            <a:r>
              <a:rPr lang="es-AR" sz="3400" dirty="0" smtClean="0"/>
              <a:t>Centralización de datos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Control de acceso 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Compatibilidad multiplataforma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Facilidad de distribución</a:t>
            </a:r>
          </a:p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Usabilidad</a:t>
            </a:r>
          </a:p>
          <a:p>
            <a:pPr lvl="0">
              <a:spcAft>
                <a:spcPts val="600"/>
              </a:spcAft>
              <a:buFont typeface="Arial" pitchFamily="34" charset="0"/>
              <a:buChar char="•"/>
            </a:pPr>
            <a:endParaRPr lang="es-AR" sz="3600" dirty="0" smtClean="0"/>
          </a:p>
          <a:p>
            <a:pPr lvl="0">
              <a:buFont typeface="Arial" pitchFamily="34" charset="0"/>
              <a:buChar char="•"/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Funcionalidad</a:t>
            </a:r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609600" y="2372886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600" dirty="0" smtClean="0"/>
              <a:t> </a:t>
            </a:r>
            <a:r>
              <a:rPr lang="es-AR" sz="3400" dirty="0" smtClean="0"/>
              <a:t>Integración de información 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Análisis de datos 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Automatización y monitoreo de procesos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Administración y estadísticas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4800" b="1" u="sng" dirty="0" smtClean="0"/>
              <a:t>Perfiles</a:t>
            </a:r>
            <a:endParaRPr lang="es-AR" sz="5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914400" y="2057400"/>
          <a:ext cx="7391400" cy="40103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2287"/>
                <a:gridCol w="1526485"/>
                <a:gridCol w="1526485"/>
                <a:gridCol w="1446143"/>
              </a:tblGrid>
              <a:tr h="445589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Cliente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Admin.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Operador</a:t>
                      </a:r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Acceso</a:t>
                      </a:r>
                      <a:r>
                        <a:rPr lang="es-AR" sz="1800" b="1" baseline="0" dirty="0" smtClean="0"/>
                        <a:t> cuenta 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Consulta</a:t>
                      </a:r>
                      <a:r>
                        <a:rPr lang="es-AR" sz="1800" b="1" baseline="0" dirty="0" smtClean="0"/>
                        <a:t> cuenta 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Mantener</a:t>
                      </a:r>
                      <a:r>
                        <a:rPr lang="es-AR" sz="1800" b="1" baseline="0" dirty="0" smtClean="0"/>
                        <a:t> </a:t>
                      </a:r>
                      <a:r>
                        <a:rPr lang="es-AR" sz="1800" b="1" dirty="0" smtClean="0"/>
                        <a:t>cuenta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Solicitar Informes y análisis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Estadísticas</a:t>
                      </a:r>
                      <a:r>
                        <a:rPr lang="es-AR" sz="1800" b="1" baseline="0" dirty="0" smtClean="0"/>
                        <a:t> usuarios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Actualizar base de datos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Respaldar</a:t>
                      </a:r>
                      <a:r>
                        <a:rPr lang="es-AR" sz="1800" b="1" baseline="0" dirty="0" smtClean="0"/>
                        <a:t> base de datos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Monitorear procesos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251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4724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2971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971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638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343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Diagrama de componentes</a:t>
            </a:r>
            <a:endParaRPr lang="es-AR" sz="2000" u="sng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&lt;&lt;infrastructure&gt;&gt;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&lt;&lt;database&gt;&gt;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&lt;&lt;requires&gt;&gt;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Diagrama de Despliegue</a:t>
            </a:r>
            <a:endParaRPr lang="es-AR" sz="12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&lt;&lt;device&gt;&gt;</a:t>
              </a:r>
            </a:p>
            <a:p>
              <a:pPr algn="ctr"/>
              <a:r>
                <a:rPr lang="es-AR" sz="1200" dirty="0" smtClean="0"/>
                <a:t>Application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&lt;&lt;deployed on&gt;&gt;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5207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Tecnologías y </a:t>
            </a:r>
            <a:r>
              <a:rPr lang="es-AR" sz="4800" b="1" u="sng" dirty="0" err="1" smtClean="0"/>
              <a:t>Frameworks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1357" y="2754868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56557" y="3440668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Wicket</a:t>
            </a:r>
            <a:endParaRPr lang="es-AR" dirty="0"/>
          </a:p>
        </p:txBody>
      </p:sp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28956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812268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5574268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38862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41148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2162" y="44958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973562" y="5257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Tomcat</a:t>
            </a:r>
            <a:endParaRPr lang="es-AR" dirty="0"/>
          </a:p>
        </p:txBody>
      </p:sp>
      <p:pic>
        <p:nvPicPr>
          <p:cNvPr id="29" name="28 Imagen" descr="java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7389" y="25146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Fuentes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44" name="43 Conector recto"/>
          <p:cNvCxnSpPr>
            <a:endCxn id="2061" idx="2"/>
          </p:cNvCxnSpPr>
          <p:nvPr/>
        </p:nvCxnSpPr>
        <p:spPr>
          <a:xfrm rot="16200000" flipH="1">
            <a:off x="6286326" y="4754197"/>
            <a:ext cx="532352" cy="93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061" idx="2"/>
          </p:cNvCxnSpPr>
          <p:nvPr/>
        </p:nvCxnSpPr>
        <p:spPr>
          <a:xfrm rot="5400000" flipH="1" flipV="1">
            <a:off x="6934026" y="5038551"/>
            <a:ext cx="532352" cy="36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32"/>
          <p:cNvSpPr/>
          <p:nvPr/>
        </p:nvSpPr>
        <p:spPr>
          <a:xfrm>
            <a:off x="1143000" y="2133600"/>
            <a:ext cx="1752600" cy="16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BCRA</a:t>
            </a:r>
            <a:endParaRPr lang="es-AR" b="1" dirty="0"/>
          </a:p>
        </p:txBody>
      </p:sp>
      <p:sp>
        <p:nvSpPr>
          <p:cNvPr id="50" name="Rounded Rectangle 32"/>
          <p:cNvSpPr/>
          <p:nvPr/>
        </p:nvSpPr>
        <p:spPr>
          <a:xfrm>
            <a:off x="6096000" y="2286000"/>
            <a:ext cx="2286000" cy="350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Otras Entidades</a:t>
            </a:r>
            <a:endParaRPr lang="es-AR" b="1" dirty="0"/>
          </a:p>
        </p:txBody>
      </p:sp>
      <p:sp>
        <p:nvSpPr>
          <p:cNvPr id="51" name="Rounded Rectangle 32"/>
          <p:cNvSpPr/>
          <p:nvPr/>
        </p:nvSpPr>
        <p:spPr>
          <a:xfrm>
            <a:off x="1066800" y="4267200"/>
            <a:ext cx="1905000" cy="16230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Aseguradoras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914400" cy="87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590800"/>
            <a:ext cx="1123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638800"/>
            <a:ext cx="99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562600"/>
            <a:ext cx="1000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64659" y="2820448"/>
            <a:ext cx="838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8" cstate="print"/>
          <a:srcRect l="3878" t="3333" r="4694" b="3333"/>
          <a:stretch>
            <a:fillRect/>
          </a:stretch>
        </p:blipFill>
        <p:spPr bwMode="auto">
          <a:xfrm>
            <a:off x="7179059" y="3811048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954048"/>
            <a:ext cx="1540259" cy="53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3581400" y="2895600"/>
            <a:ext cx="190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72 Flecha curvada hacia abajo"/>
          <p:cNvSpPr/>
          <p:nvPr/>
        </p:nvSpPr>
        <p:spPr>
          <a:xfrm rot="1320500">
            <a:off x="3006756" y="2345384"/>
            <a:ext cx="1219200" cy="4572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4" name="73 Flecha curvada hacia arriba"/>
          <p:cNvSpPr/>
          <p:nvPr/>
        </p:nvSpPr>
        <p:spPr>
          <a:xfrm rot="19885400">
            <a:off x="3110816" y="4724277"/>
            <a:ext cx="1396245" cy="618244"/>
          </a:xfrm>
          <a:prstGeom prst="curvedUpArrow">
            <a:avLst>
              <a:gd name="adj1" fmla="val 25000"/>
              <a:gd name="adj2" fmla="val 50000"/>
              <a:gd name="adj3" fmla="val 2349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5" name="74 Flecha izquierda"/>
          <p:cNvSpPr/>
          <p:nvPr/>
        </p:nvSpPr>
        <p:spPr>
          <a:xfrm>
            <a:off x="5257800" y="3429000"/>
            <a:ext cx="685800" cy="457200"/>
          </a:xfrm>
          <a:prstGeom prst="leftArrow">
            <a:avLst>
              <a:gd name="adj1" fmla="val 28740"/>
              <a:gd name="adj2" fmla="val 526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410</Words>
  <Application>Microsoft Office PowerPoint</Application>
  <PresentationFormat>Presentación en pantalla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168</cp:revision>
  <dcterms:created xsi:type="dcterms:W3CDTF">2006-08-16T00:00:00Z</dcterms:created>
  <dcterms:modified xsi:type="dcterms:W3CDTF">2011-07-10T02:08:17Z</dcterms:modified>
</cp:coreProperties>
</file>