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5"/>
  </p:notesMasterIdLst>
  <p:sldIdLst>
    <p:sldId id="256" r:id="rId2"/>
    <p:sldId id="275" r:id="rId3"/>
    <p:sldId id="276" r:id="rId4"/>
    <p:sldId id="278" r:id="rId5"/>
    <p:sldId id="259" r:id="rId6"/>
    <p:sldId id="271" r:id="rId7"/>
    <p:sldId id="264" r:id="rId8"/>
    <p:sldId id="267" r:id="rId9"/>
    <p:sldId id="274" r:id="rId10"/>
    <p:sldId id="265" r:id="rId11"/>
    <p:sldId id="273" r:id="rId12"/>
    <p:sldId id="269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67" autoAdjust="0"/>
  </p:normalViewPr>
  <p:slideViewPr>
    <p:cSldViewPr>
      <p:cViewPr>
        <p:scale>
          <a:sx n="100" d="100"/>
          <a:sy n="100" d="100"/>
        </p:scale>
        <p:origin x="-516" y="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14/07/2011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82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8.jpeg"/><Relationship Id="rId4" Type="http://schemas.openxmlformats.org/officeDocument/2006/relationships/image" Target="../media/image7.gif"/><Relationship Id="rId9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45922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Presentación Técnica</a:t>
            </a:r>
          </a:p>
          <a:p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381000" y="3810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1430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Modelo de Datos</a:t>
            </a:r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23 Rectángulo"/>
          <p:cNvSpPr/>
          <p:nvPr/>
        </p:nvSpPr>
        <p:spPr>
          <a:xfrm>
            <a:off x="6477000" y="3014662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EXPEDIENTE JUDICIAL</a:t>
            </a:r>
            <a:endParaRPr lang="es-AR" sz="2000" dirty="0"/>
          </a:p>
        </p:txBody>
      </p:sp>
      <p:sp>
        <p:nvSpPr>
          <p:cNvPr id="25" name="24 Rectángulo"/>
          <p:cNvSpPr/>
          <p:nvPr/>
        </p:nvSpPr>
        <p:spPr>
          <a:xfrm>
            <a:off x="5791200" y="20574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DEUDA SISITEMA FINANCIERO</a:t>
            </a:r>
            <a:endParaRPr lang="es-AR" sz="2000" dirty="0"/>
          </a:p>
        </p:txBody>
      </p:sp>
      <p:sp>
        <p:nvSpPr>
          <p:cNvPr id="26" name="25 Rectángulo"/>
          <p:cNvSpPr/>
          <p:nvPr/>
        </p:nvSpPr>
        <p:spPr>
          <a:xfrm>
            <a:off x="3429000" y="2971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CONDUCTOR</a:t>
            </a:r>
            <a:endParaRPr lang="es-AR" sz="1200" dirty="0"/>
          </a:p>
        </p:txBody>
      </p:sp>
      <p:sp>
        <p:nvSpPr>
          <p:cNvPr id="27" name="26 Rectángulo"/>
          <p:cNvSpPr/>
          <p:nvPr/>
        </p:nvSpPr>
        <p:spPr>
          <a:xfrm>
            <a:off x="5181600" y="5529262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SINIESTRO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6629400" y="46482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VERIFICACIÓN TÉCNICA</a:t>
            </a:r>
            <a:endParaRPr lang="es-AR" sz="1200" dirty="0"/>
          </a:p>
        </p:txBody>
      </p:sp>
      <p:sp>
        <p:nvSpPr>
          <p:cNvPr id="29" name="28 Rectángulo"/>
          <p:cNvSpPr/>
          <p:nvPr/>
        </p:nvSpPr>
        <p:spPr>
          <a:xfrm>
            <a:off x="3429000" y="46482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VEHÍCULO</a:t>
            </a:r>
            <a:endParaRPr lang="es-AR" sz="1200" dirty="0"/>
          </a:p>
        </p:txBody>
      </p:sp>
      <p:sp>
        <p:nvSpPr>
          <p:cNvPr id="30" name="29 Rectángulo"/>
          <p:cNvSpPr/>
          <p:nvPr/>
        </p:nvSpPr>
        <p:spPr>
          <a:xfrm>
            <a:off x="609600" y="4691062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INFRACCIÓN</a:t>
            </a:r>
            <a:endParaRPr lang="es-AR" sz="1200" dirty="0"/>
          </a:p>
        </p:txBody>
      </p:sp>
      <p:sp>
        <p:nvSpPr>
          <p:cNvPr id="31" name="30 Rombo"/>
          <p:cNvSpPr/>
          <p:nvPr/>
        </p:nvSpPr>
        <p:spPr>
          <a:xfrm>
            <a:off x="762000" y="3505200"/>
            <a:ext cx="990600" cy="457200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AR" sz="1100" b="1" dirty="0" smtClean="0"/>
              <a:t>APLICADA</a:t>
            </a:r>
            <a:endParaRPr lang="es-AR" sz="900" b="1" dirty="0"/>
          </a:p>
        </p:txBody>
      </p:sp>
      <p:sp>
        <p:nvSpPr>
          <p:cNvPr id="32" name="31 Rombo"/>
          <p:cNvSpPr/>
          <p:nvPr/>
        </p:nvSpPr>
        <p:spPr>
          <a:xfrm>
            <a:off x="2209800" y="4724400"/>
            <a:ext cx="914400" cy="457200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AR" sz="1100" b="1" dirty="0" smtClean="0"/>
              <a:t>APLICADA</a:t>
            </a:r>
            <a:endParaRPr lang="es-AR" sz="1000" b="1" dirty="0"/>
          </a:p>
        </p:txBody>
      </p:sp>
      <p:sp>
        <p:nvSpPr>
          <p:cNvPr id="33" name="32 Rombo"/>
          <p:cNvSpPr/>
          <p:nvPr/>
        </p:nvSpPr>
        <p:spPr>
          <a:xfrm>
            <a:off x="5105400" y="3048000"/>
            <a:ext cx="990600" cy="457200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AR" sz="1100" b="1" dirty="0" smtClean="0"/>
              <a:t>APLICADA</a:t>
            </a:r>
            <a:endParaRPr lang="es-AR" sz="1000" b="1" dirty="0"/>
          </a:p>
        </p:txBody>
      </p:sp>
      <p:sp>
        <p:nvSpPr>
          <p:cNvPr id="34" name="33 Rombo"/>
          <p:cNvSpPr/>
          <p:nvPr/>
        </p:nvSpPr>
        <p:spPr>
          <a:xfrm>
            <a:off x="3657600" y="3995738"/>
            <a:ext cx="838200" cy="381000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AR" sz="1200" b="1" dirty="0" smtClean="0"/>
              <a:t>TIENE</a:t>
            </a:r>
            <a:endParaRPr lang="es-AR" sz="1000" b="1" dirty="0"/>
          </a:p>
        </p:txBody>
      </p:sp>
      <p:sp>
        <p:nvSpPr>
          <p:cNvPr id="35" name="34 Rombo"/>
          <p:cNvSpPr/>
          <p:nvPr/>
        </p:nvSpPr>
        <p:spPr>
          <a:xfrm>
            <a:off x="3733800" y="2133600"/>
            <a:ext cx="762000" cy="457200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AR" sz="1000" b="1" dirty="0" smtClean="0"/>
              <a:t>APLICADA</a:t>
            </a:r>
            <a:endParaRPr lang="es-AR" sz="1000" b="1" dirty="0"/>
          </a:p>
        </p:txBody>
      </p:sp>
      <p:sp>
        <p:nvSpPr>
          <p:cNvPr id="36" name="35 Rombo"/>
          <p:cNvSpPr/>
          <p:nvPr/>
        </p:nvSpPr>
        <p:spPr>
          <a:xfrm>
            <a:off x="5181600" y="4724400"/>
            <a:ext cx="990600" cy="457200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AR" sz="1100" b="1" dirty="0" smtClean="0"/>
              <a:t>APLICADA</a:t>
            </a:r>
            <a:endParaRPr lang="es-AR" sz="1000" b="1" dirty="0"/>
          </a:p>
        </p:txBody>
      </p:sp>
      <p:sp>
        <p:nvSpPr>
          <p:cNvPr id="37" name="36 Rombo"/>
          <p:cNvSpPr/>
          <p:nvPr/>
        </p:nvSpPr>
        <p:spPr>
          <a:xfrm>
            <a:off x="3505200" y="5562600"/>
            <a:ext cx="1066800" cy="457200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AR" sz="1100" b="1" dirty="0" smtClean="0"/>
              <a:t>INVOLUCRA</a:t>
            </a:r>
            <a:endParaRPr lang="es-AR" sz="1000" b="1" dirty="0"/>
          </a:p>
        </p:txBody>
      </p:sp>
      <p:cxnSp>
        <p:nvCxnSpPr>
          <p:cNvPr id="39" name="38 Conector recto"/>
          <p:cNvCxnSpPr>
            <a:stCxn id="30" idx="0"/>
            <a:endCxn id="31" idx="2"/>
          </p:cNvCxnSpPr>
          <p:nvPr/>
        </p:nvCxnSpPr>
        <p:spPr>
          <a:xfrm rot="5400000" flipH="1" flipV="1">
            <a:off x="892969" y="4326731"/>
            <a:ext cx="728662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43 Forma"/>
          <p:cNvCxnSpPr>
            <a:stCxn id="31" idx="0"/>
            <a:endCxn id="26" idx="1"/>
          </p:cNvCxnSpPr>
          <p:nvPr/>
        </p:nvCxnSpPr>
        <p:spPr>
          <a:xfrm rot="5400000" flipH="1" flipV="1">
            <a:off x="2218135" y="2294335"/>
            <a:ext cx="250031" cy="2171700"/>
          </a:xfrm>
          <a:prstGeom prst="bentConnector2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4495800" y="2362200"/>
            <a:ext cx="1295400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 flipV="1">
            <a:off x="1905000" y="4952999"/>
            <a:ext cx="304800" cy="1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stCxn id="26" idx="2"/>
            <a:endCxn id="34" idx="0"/>
          </p:cNvCxnSpPr>
          <p:nvPr/>
        </p:nvCxnSpPr>
        <p:spPr>
          <a:xfrm rot="5400000">
            <a:off x="3848100" y="3767138"/>
            <a:ext cx="457200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stCxn id="29" idx="0"/>
            <a:endCxn id="34" idx="2"/>
          </p:cNvCxnSpPr>
          <p:nvPr/>
        </p:nvCxnSpPr>
        <p:spPr>
          <a:xfrm rot="5400000" flipH="1" flipV="1">
            <a:off x="3940969" y="4512469"/>
            <a:ext cx="271462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 flipV="1">
            <a:off x="3124200" y="4953000"/>
            <a:ext cx="304800" cy="1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 rot="5400000" flipH="1" flipV="1">
            <a:off x="3924300" y="2781300"/>
            <a:ext cx="381000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 rot="5400000" flipH="1" flipV="1">
            <a:off x="3864769" y="5388769"/>
            <a:ext cx="347662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4572000" y="5791200"/>
            <a:ext cx="609600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"/>
          <p:cNvCxnSpPr/>
          <p:nvPr/>
        </p:nvCxnSpPr>
        <p:spPr>
          <a:xfrm>
            <a:off x="4724400" y="4953000"/>
            <a:ext cx="457200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/>
          <p:nvPr/>
        </p:nvCxnSpPr>
        <p:spPr>
          <a:xfrm>
            <a:off x="4724400" y="3276600"/>
            <a:ext cx="381000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/>
          <p:nvPr/>
        </p:nvCxnSpPr>
        <p:spPr>
          <a:xfrm>
            <a:off x="6096000" y="3276600"/>
            <a:ext cx="381000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"/>
          <p:cNvCxnSpPr/>
          <p:nvPr/>
        </p:nvCxnSpPr>
        <p:spPr>
          <a:xfrm>
            <a:off x="6172200" y="4953000"/>
            <a:ext cx="457200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Seguridad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Rounded Rectangle 32"/>
          <p:cNvSpPr/>
          <p:nvPr/>
        </p:nvSpPr>
        <p:spPr>
          <a:xfrm>
            <a:off x="914400" y="2286000"/>
            <a:ext cx="3048000" cy="2971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AR" sz="2400" dirty="0" smtClean="0"/>
              <a:t> Control de acceso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AR" sz="2400" dirty="0" smtClean="0"/>
              <a:t> SQL injection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AR" sz="2400" dirty="0" smtClean="0"/>
              <a:t> Cross Site Scripting</a:t>
            </a:r>
            <a:endParaRPr lang="es-AR" dirty="0" smtClean="0"/>
          </a:p>
          <a:p>
            <a:pPr algn="ctr"/>
            <a:endParaRPr lang="es-AR" b="1" dirty="0"/>
          </a:p>
        </p:txBody>
      </p:sp>
      <p:sp>
        <p:nvSpPr>
          <p:cNvPr id="26" name="Rounded Rectangle 32"/>
          <p:cNvSpPr/>
          <p:nvPr/>
        </p:nvSpPr>
        <p:spPr>
          <a:xfrm>
            <a:off x="5334000" y="2362200"/>
            <a:ext cx="3049200" cy="297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endParaRPr lang="es-AR" sz="2400" dirty="0" smtClean="0"/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AR" sz="2400" dirty="0" smtClean="0"/>
              <a:t> Framework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AR" sz="2400" dirty="0" smtClean="0"/>
              <a:t> Hardware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AR" sz="2400" dirty="0" smtClean="0"/>
              <a:t> Validaciones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AR" sz="2400" dirty="0" smtClean="0"/>
              <a:t> URL encriptado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pPr algn="ctr"/>
            <a:r>
              <a:rPr lang="es-AR" b="1" dirty="0" smtClean="0"/>
              <a:t> </a:t>
            </a:r>
            <a:endParaRPr lang="es-A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46482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2200" y="46482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Flecha derecha"/>
          <p:cNvSpPr/>
          <p:nvPr/>
        </p:nvSpPr>
        <p:spPr>
          <a:xfrm>
            <a:off x="4191000" y="3429000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192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600" b="1" u="sng" dirty="0" smtClean="0"/>
              <a:t>Prototipo vs Sistema Real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14 Rectángulo"/>
          <p:cNvSpPr/>
          <p:nvPr/>
        </p:nvSpPr>
        <p:spPr>
          <a:xfrm>
            <a:off x="685800" y="2362200"/>
            <a:ext cx="7467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200" dirty="0" smtClean="0"/>
              <a:t> Contratos y convenios 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200" dirty="0" smtClean="0"/>
              <a:t> Montaje BBDD  y Web en Datacenter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200" dirty="0" smtClean="0"/>
              <a:t> Análisis y estimación de riesgos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200" dirty="0" smtClean="0"/>
              <a:t> Automatización y monitoreo de procesos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200" dirty="0" smtClean="0"/>
              <a:t> Estadísticas de usuarios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3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Mejoras</a:t>
            </a:r>
            <a:endParaRPr lang="es-AR" sz="3200" b="1" u="sng" dirty="0" smtClean="0"/>
          </a:p>
          <a:p>
            <a:pPr algn="ctr"/>
            <a:endParaRPr lang="es-AR" sz="1200" dirty="0"/>
          </a:p>
        </p:txBody>
      </p:sp>
      <p:grpSp>
        <p:nvGrpSpPr>
          <p:cNvPr id="2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8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28 Rectángulo"/>
          <p:cNvSpPr/>
          <p:nvPr/>
        </p:nvSpPr>
        <p:spPr>
          <a:xfrm>
            <a:off x="685800" y="2514600"/>
            <a:ext cx="80772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000" dirty="0" smtClean="0"/>
              <a:t> Estimación de riesgos mediante Data Mining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000" dirty="0" smtClean="0"/>
              <a:t> Informe coloquial de comportamiento y riesgos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000" dirty="0" smtClean="0"/>
              <a:t> Categorización de usuarios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000" dirty="0" smtClean="0"/>
              <a:t> Alcance a nivel nacional</a:t>
            </a:r>
          </a:p>
          <a:p>
            <a:pPr lvl="0">
              <a:spcAft>
                <a:spcPts val="1200"/>
              </a:spcAft>
            </a:pPr>
            <a:endParaRPr lang="es-A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>
              <a:buFont typeface="Arial" pitchFamily="34" charset="0"/>
              <a:buChar char="•"/>
            </a:pPr>
            <a:endParaRPr lang="es-AR" b="1" dirty="0" smtClean="0"/>
          </a:p>
          <a:p>
            <a:pPr algn="ctr">
              <a:buFont typeface="Arial" pitchFamily="34" charset="0"/>
              <a:buChar char="•"/>
            </a:pPr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28600" y="1143000"/>
            <a:ext cx="853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4400" b="1" u="sng" dirty="0" smtClean="0"/>
              <a:t>Requerimientos</a:t>
            </a:r>
            <a:r>
              <a:rPr lang="es-AR" sz="4000" b="1" u="sng" dirty="0" smtClean="0"/>
              <a:t> No Funcionales</a:t>
            </a:r>
            <a:endParaRPr lang="es-AR" sz="5400" b="1" u="sng" dirty="0" smtClean="0"/>
          </a:p>
          <a:p>
            <a:pPr algn="ctr"/>
            <a:endParaRPr lang="es-AR" sz="2000" dirty="0"/>
          </a:p>
        </p:txBody>
      </p:sp>
      <p:grpSp>
        <p:nvGrpSpPr>
          <p:cNvPr id="3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2" name="41 CuadroTexto"/>
          <p:cNvSpPr txBox="1"/>
          <p:nvPr/>
        </p:nvSpPr>
        <p:spPr>
          <a:xfrm>
            <a:off x="914400" y="2286000"/>
            <a:ext cx="769620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Blip>
                <a:blip r:embed="rId3"/>
              </a:buBlip>
            </a:pPr>
            <a:r>
              <a:rPr lang="es-AR" sz="3600" dirty="0" smtClean="0"/>
              <a:t> </a:t>
            </a:r>
            <a:r>
              <a:rPr lang="es-AR" sz="3400" dirty="0" smtClean="0"/>
              <a:t>Centralización de datos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400" dirty="0" smtClean="0"/>
              <a:t> </a:t>
            </a:r>
            <a:r>
              <a:rPr lang="es-AR" sz="3400" dirty="0" smtClean="0"/>
              <a:t>Seguridad </a:t>
            </a:r>
            <a:endParaRPr lang="es-AR" sz="3400" dirty="0" smtClean="0"/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400" dirty="0" smtClean="0"/>
              <a:t> </a:t>
            </a:r>
            <a:r>
              <a:rPr lang="es-AR" sz="3400" dirty="0" smtClean="0"/>
              <a:t>Compatibilidad</a:t>
            </a:r>
            <a:endParaRPr lang="es-AR" sz="3400" dirty="0" smtClean="0"/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400" dirty="0" smtClean="0"/>
              <a:t> Facilidad de distribución</a:t>
            </a:r>
          </a:p>
          <a:p>
            <a:pPr>
              <a:spcAft>
                <a:spcPts val="1200"/>
              </a:spcAft>
              <a:buBlip>
                <a:blip r:embed="rId3"/>
              </a:buBlip>
            </a:pPr>
            <a:r>
              <a:rPr lang="es-AR" sz="3400" dirty="0" smtClean="0"/>
              <a:t> Usabilidad</a:t>
            </a:r>
          </a:p>
          <a:p>
            <a:pPr lvl="0">
              <a:spcAft>
                <a:spcPts val="600"/>
              </a:spcAft>
              <a:buFont typeface="Arial" pitchFamily="34" charset="0"/>
              <a:buChar char="•"/>
            </a:pPr>
            <a:endParaRPr lang="es-AR" sz="3600" dirty="0" smtClean="0"/>
          </a:p>
          <a:p>
            <a:pPr lvl="0">
              <a:buFont typeface="Arial" pitchFamily="34" charset="0"/>
              <a:buChar char="•"/>
            </a:pPr>
            <a:endParaRPr lang="es-A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>
              <a:buFont typeface="Arial" pitchFamily="34" charset="0"/>
              <a:buChar char="•"/>
            </a:pPr>
            <a:endParaRPr lang="es-AR" b="1" dirty="0" smtClean="0"/>
          </a:p>
          <a:p>
            <a:pPr algn="ctr">
              <a:buFont typeface="Arial" pitchFamily="34" charset="0"/>
              <a:buChar char="•"/>
            </a:pPr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28600" y="1143000"/>
            <a:ext cx="853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4400" b="1" u="sng" dirty="0" smtClean="0"/>
              <a:t>Requerimientos Funcionales</a:t>
            </a:r>
            <a:endParaRPr lang="es-AR" sz="4400" b="1" u="sng" dirty="0" smtClean="0"/>
          </a:p>
          <a:p>
            <a:pPr algn="ctr"/>
            <a:endParaRPr lang="es-AR" sz="2000" dirty="0"/>
          </a:p>
        </p:txBody>
      </p:sp>
      <p:grpSp>
        <p:nvGrpSpPr>
          <p:cNvPr id="3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2" name="41 CuadroTexto"/>
          <p:cNvSpPr txBox="1"/>
          <p:nvPr/>
        </p:nvSpPr>
        <p:spPr>
          <a:xfrm>
            <a:off x="609600" y="2372886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400"/>
              </a:spcBef>
              <a:buBlip>
                <a:blip r:embed="rId3"/>
              </a:buBlip>
            </a:pPr>
            <a:r>
              <a:rPr lang="es-AR" sz="3600" dirty="0" smtClean="0"/>
              <a:t> </a:t>
            </a:r>
            <a:r>
              <a:rPr lang="es-AR" sz="3400" dirty="0" smtClean="0"/>
              <a:t>Integración de información </a:t>
            </a:r>
          </a:p>
          <a:p>
            <a:pPr lvl="0">
              <a:spcBef>
                <a:spcPts val="2400"/>
              </a:spcBef>
              <a:buBlip>
                <a:blip r:embed="rId3"/>
              </a:buBlip>
            </a:pPr>
            <a:r>
              <a:rPr lang="es-AR" sz="3400" dirty="0" smtClean="0"/>
              <a:t> Análisis de datos </a:t>
            </a:r>
          </a:p>
          <a:p>
            <a:pPr lvl="0">
              <a:spcBef>
                <a:spcPts val="2400"/>
              </a:spcBef>
              <a:buBlip>
                <a:blip r:embed="rId3"/>
              </a:buBlip>
            </a:pPr>
            <a:r>
              <a:rPr lang="es-AR" sz="3400" dirty="0" smtClean="0"/>
              <a:t> Automatización y monitoreo de procesos</a:t>
            </a:r>
          </a:p>
          <a:p>
            <a:pPr lvl="0">
              <a:spcBef>
                <a:spcPts val="2400"/>
              </a:spcBef>
              <a:buBlip>
                <a:blip r:embed="rId3"/>
              </a:buBlip>
            </a:pPr>
            <a:r>
              <a:rPr lang="es-AR" sz="3400" dirty="0" smtClean="0"/>
              <a:t> Administración y estadísticas de usuarios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>
              <a:buFont typeface="Arial" pitchFamily="34" charset="0"/>
              <a:buChar char="•"/>
            </a:pPr>
            <a:endParaRPr lang="es-AR" b="1" dirty="0" smtClean="0"/>
          </a:p>
          <a:p>
            <a:pPr algn="ctr">
              <a:buFont typeface="Arial" pitchFamily="34" charset="0"/>
              <a:buChar char="•"/>
            </a:pPr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28600" y="1104900"/>
            <a:ext cx="853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4400" b="1" u="sng" dirty="0" smtClean="0"/>
              <a:t>Perfiles</a:t>
            </a:r>
            <a:endParaRPr lang="es-AR" sz="4800" b="1" u="sng" dirty="0" smtClean="0"/>
          </a:p>
          <a:p>
            <a:pPr algn="ctr"/>
            <a:endParaRPr lang="es-AR" sz="2000" dirty="0"/>
          </a:p>
        </p:txBody>
      </p:sp>
      <p:grpSp>
        <p:nvGrpSpPr>
          <p:cNvPr id="3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914400" y="2057400"/>
          <a:ext cx="7391400" cy="40103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92287"/>
                <a:gridCol w="1526485"/>
                <a:gridCol w="1526485"/>
                <a:gridCol w="1446143"/>
              </a:tblGrid>
              <a:tr h="445589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Cliente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Admin.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Operador</a:t>
                      </a:r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Acceso</a:t>
                      </a:r>
                      <a:r>
                        <a:rPr lang="es-AR" sz="1800" b="1" baseline="0" dirty="0" smtClean="0"/>
                        <a:t> cuenta  usuario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Consulta</a:t>
                      </a:r>
                      <a:r>
                        <a:rPr lang="es-AR" sz="1800" b="1" baseline="0" dirty="0" smtClean="0"/>
                        <a:t> cuenta  usuario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Mantener</a:t>
                      </a:r>
                      <a:r>
                        <a:rPr lang="es-AR" sz="1800" b="1" baseline="0" dirty="0" smtClean="0"/>
                        <a:t> </a:t>
                      </a:r>
                      <a:r>
                        <a:rPr lang="es-AR" sz="1800" b="1" dirty="0" smtClean="0"/>
                        <a:t>cuenta usuario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Solicitar Informes y análisis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Estadísticas</a:t>
                      </a:r>
                      <a:r>
                        <a:rPr lang="es-AR" sz="1800" b="1" baseline="0" dirty="0" smtClean="0"/>
                        <a:t> usuarios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Actualizar base de datos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Respaldar</a:t>
                      </a:r>
                      <a:r>
                        <a:rPr lang="es-AR" sz="1800" b="1" baseline="0" dirty="0" smtClean="0"/>
                        <a:t> base de datos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Monitorear procesos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251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4724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2971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3886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251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2971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3886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5638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4343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2192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Arquitectura</a:t>
            </a:r>
            <a:endParaRPr lang="es-AR" sz="2000" u="sng" dirty="0"/>
          </a:p>
        </p:txBody>
      </p:sp>
      <p:grpSp>
        <p:nvGrpSpPr>
          <p:cNvPr id="47" name="46 Grupo"/>
          <p:cNvGrpSpPr/>
          <p:nvPr/>
        </p:nvGrpSpPr>
        <p:grpSpPr>
          <a:xfrm>
            <a:off x="1981200" y="2286000"/>
            <a:ext cx="5181600" cy="3352800"/>
            <a:chOff x="1981200" y="2362200"/>
            <a:chExt cx="5181600" cy="3352800"/>
          </a:xfrm>
        </p:grpSpPr>
        <p:sp>
          <p:nvSpPr>
            <p:cNvPr id="15" name="14 Rectángulo"/>
            <p:cNvSpPr/>
            <p:nvPr/>
          </p:nvSpPr>
          <p:spPr>
            <a:xfrm>
              <a:off x="1981200" y="2362200"/>
              <a:ext cx="5181600" cy="1143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5715000" y="3200400"/>
              <a:ext cx="1290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Presentación</a:t>
              </a:r>
              <a:endParaRPr lang="es-AR" sz="1200" b="1" i="1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2209800" y="2514600"/>
              <a:ext cx="4800600" cy="3048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Componentes, HTML</a:t>
              </a:r>
              <a:endParaRPr lang="es-AR" sz="1200" dirty="0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2209800" y="2895600"/>
              <a:ext cx="4800600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Wicket</a:t>
              </a:r>
              <a:endParaRPr lang="es-AR" sz="1200" dirty="0"/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1981200" y="3505200"/>
              <a:ext cx="5181600" cy="1066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5029200" y="4295001"/>
              <a:ext cx="19763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Lógica del negocio</a:t>
              </a:r>
              <a:endParaRPr lang="es-AR" sz="1200" b="1" i="1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2209800" y="3657600"/>
              <a:ext cx="15240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Clases de dominio en Java</a:t>
              </a:r>
              <a:endParaRPr lang="es-AR" sz="1200" dirty="0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3810000" y="3657600"/>
              <a:ext cx="15240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Transacciones y servicios</a:t>
              </a:r>
              <a:endParaRPr lang="es-AR" sz="1200" dirty="0"/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5410200" y="3657600"/>
              <a:ext cx="16002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Actualización (JXL) y recuperación de la Base de datos</a:t>
              </a:r>
              <a:endParaRPr lang="es-AR" sz="1200" dirty="0"/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1981200" y="4572000"/>
              <a:ext cx="5181600" cy="1143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6019800" y="5410200"/>
              <a:ext cx="98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Persistencia</a:t>
              </a:r>
              <a:endParaRPr lang="es-AR" sz="1200" b="1" i="1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2209800" y="4724400"/>
              <a:ext cx="4800600" cy="3048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Hibernate</a:t>
              </a:r>
              <a:endParaRPr lang="es-AR" sz="1200" dirty="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2209799" y="5105400"/>
              <a:ext cx="2307771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JDBC</a:t>
              </a:r>
              <a:endParaRPr lang="es-AR" sz="1200" dirty="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4572000" y="5105400"/>
              <a:ext cx="2438400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Soporte de lenguajes de consultas</a:t>
              </a:r>
              <a:endParaRPr lang="es-AR" sz="1200" dirty="0"/>
            </a:p>
          </p:txBody>
        </p:sp>
      </p:grpSp>
      <p:cxnSp>
        <p:nvCxnSpPr>
          <p:cNvPr id="67" name="66 Conector recto de flecha"/>
          <p:cNvCxnSpPr/>
          <p:nvPr/>
        </p:nvCxnSpPr>
        <p:spPr>
          <a:xfrm rot="5400000" flipH="1" flipV="1">
            <a:off x="4648200" y="5790406"/>
            <a:ext cx="304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47 Cilindro"/>
          <p:cNvSpPr/>
          <p:nvPr/>
        </p:nvSpPr>
        <p:spPr>
          <a:xfrm>
            <a:off x="4191000" y="5867400"/>
            <a:ext cx="762000" cy="3048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BD</a:t>
            </a:r>
            <a:endParaRPr lang="es-AR" sz="1400" dirty="0"/>
          </a:p>
        </p:txBody>
      </p:sp>
      <p:cxnSp>
        <p:nvCxnSpPr>
          <p:cNvPr id="69" name="68 Conector recto de flecha"/>
          <p:cNvCxnSpPr/>
          <p:nvPr/>
        </p:nvCxnSpPr>
        <p:spPr>
          <a:xfrm rot="5400000">
            <a:off x="4229100" y="5753100"/>
            <a:ext cx="228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304800" y="2286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5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6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7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8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1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11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2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3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4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Rectangle 13"/>
          <p:cNvSpPr/>
          <p:nvPr/>
        </p:nvSpPr>
        <p:spPr>
          <a:xfrm>
            <a:off x="457200" y="1219200"/>
            <a:ext cx="82296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Diagrama de componentes</a:t>
            </a:r>
            <a:endParaRPr lang="es-AR" sz="2000" u="sng" dirty="0"/>
          </a:p>
        </p:txBody>
      </p:sp>
      <p:grpSp>
        <p:nvGrpSpPr>
          <p:cNvPr id="34" name="33 Grupo"/>
          <p:cNvGrpSpPr/>
          <p:nvPr/>
        </p:nvGrpSpPr>
        <p:grpSpPr>
          <a:xfrm>
            <a:off x="609600" y="3733800"/>
            <a:ext cx="1295400" cy="566738"/>
            <a:chOff x="1291771" y="3439884"/>
            <a:chExt cx="1219200" cy="533400"/>
          </a:xfrm>
        </p:grpSpPr>
        <p:grpSp>
          <p:nvGrpSpPr>
            <p:cNvPr id="35" name="32 Grupo"/>
            <p:cNvGrpSpPr/>
            <p:nvPr/>
          </p:nvGrpSpPr>
          <p:grpSpPr>
            <a:xfrm>
              <a:off x="1291771" y="3439884"/>
              <a:ext cx="1219200" cy="533400"/>
              <a:chOff x="1603828" y="4113242"/>
              <a:chExt cx="1981201" cy="990600"/>
            </a:xfrm>
          </p:grpSpPr>
          <p:sp>
            <p:nvSpPr>
              <p:cNvPr id="38" name="37 Rectángulo"/>
              <p:cNvSpPr/>
              <p:nvPr/>
            </p:nvSpPr>
            <p:spPr>
              <a:xfrm>
                <a:off x="1603828" y="4113242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dirty="0" smtClean="0"/>
                  <a:t>&lt;&lt;UI&gt;&gt;</a:t>
                </a:r>
              </a:p>
              <a:p>
                <a:pPr algn="ctr"/>
                <a:r>
                  <a:rPr lang="es-AR" sz="1200" dirty="0" smtClean="0"/>
                  <a:t>Website</a:t>
                </a:r>
                <a:endParaRPr lang="es-AR" sz="1200" dirty="0"/>
              </a:p>
            </p:txBody>
          </p:sp>
          <p:sp>
            <p:nvSpPr>
              <p:cNvPr id="39" name="38 Rectángulo"/>
              <p:cNvSpPr/>
              <p:nvPr/>
            </p:nvSpPr>
            <p:spPr>
              <a:xfrm>
                <a:off x="3289581" y="4265641"/>
                <a:ext cx="185634" cy="3048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 dirty="0"/>
              </a:p>
            </p:txBody>
          </p:sp>
        </p:grpSp>
        <p:sp>
          <p:nvSpPr>
            <p:cNvPr id="36" name="35 Rectángulo"/>
            <p:cNvSpPr/>
            <p:nvPr/>
          </p:nvSpPr>
          <p:spPr>
            <a:xfrm>
              <a:off x="2282372" y="3628725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 dirty="0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2282372" y="3552525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 dirty="0"/>
            </a:p>
          </p:txBody>
        </p:sp>
      </p:grpSp>
      <p:sp>
        <p:nvSpPr>
          <p:cNvPr id="72" name="71 Rectángulo"/>
          <p:cNvSpPr/>
          <p:nvPr/>
        </p:nvSpPr>
        <p:spPr>
          <a:xfrm>
            <a:off x="2514600" y="2590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Sesiones</a:t>
            </a:r>
            <a:endParaRPr lang="es-AR" sz="1200" dirty="0"/>
          </a:p>
        </p:txBody>
      </p:sp>
      <p:sp>
        <p:nvSpPr>
          <p:cNvPr id="73" name="72 Rectángulo"/>
          <p:cNvSpPr/>
          <p:nvPr/>
        </p:nvSpPr>
        <p:spPr>
          <a:xfrm>
            <a:off x="3616823" y="26779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74" name="73 Rectángulo"/>
          <p:cNvSpPr/>
          <p:nvPr/>
        </p:nvSpPr>
        <p:spPr>
          <a:xfrm>
            <a:off x="3567114" y="27914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75" name="74 Rectángulo"/>
          <p:cNvSpPr/>
          <p:nvPr/>
        </p:nvSpPr>
        <p:spPr>
          <a:xfrm>
            <a:off x="3567114" y="27104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76" name="75 Rectángulo"/>
          <p:cNvSpPr/>
          <p:nvPr/>
        </p:nvSpPr>
        <p:spPr>
          <a:xfrm>
            <a:off x="2514600" y="4919662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Consultas</a:t>
            </a:r>
            <a:endParaRPr lang="es-AR" sz="1200" dirty="0"/>
          </a:p>
        </p:txBody>
      </p:sp>
      <p:sp>
        <p:nvSpPr>
          <p:cNvPr id="80" name="79 Rectángulo"/>
          <p:cNvSpPr/>
          <p:nvPr/>
        </p:nvSpPr>
        <p:spPr>
          <a:xfrm>
            <a:off x="4419600" y="2590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Clientes</a:t>
            </a:r>
            <a:endParaRPr lang="es-AR" sz="1200" dirty="0"/>
          </a:p>
        </p:txBody>
      </p:sp>
      <p:sp>
        <p:nvSpPr>
          <p:cNvPr id="84" name="83 Rectángulo"/>
          <p:cNvSpPr/>
          <p:nvPr/>
        </p:nvSpPr>
        <p:spPr>
          <a:xfrm>
            <a:off x="4419600" y="36576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Seguridad</a:t>
            </a:r>
            <a:endParaRPr lang="es-AR" sz="1200" dirty="0"/>
          </a:p>
        </p:txBody>
      </p:sp>
      <p:sp>
        <p:nvSpPr>
          <p:cNvPr id="85" name="84 Rectángulo"/>
          <p:cNvSpPr/>
          <p:nvPr/>
        </p:nvSpPr>
        <p:spPr>
          <a:xfrm>
            <a:off x="5521823" y="37447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86" name="85 Rectángulo"/>
          <p:cNvSpPr/>
          <p:nvPr/>
        </p:nvSpPr>
        <p:spPr>
          <a:xfrm>
            <a:off x="5472114" y="38582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87" name="86 Rectángulo"/>
          <p:cNvSpPr/>
          <p:nvPr/>
        </p:nvSpPr>
        <p:spPr>
          <a:xfrm>
            <a:off x="5472114" y="37772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88" name="87 Rectángulo"/>
          <p:cNvSpPr/>
          <p:nvPr/>
        </p:nvSpPr>
        <p:spPr>
          <a:xfrm>
            <a:off x="4419600" y="4919662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Informes</a:t>
            </a:r>
            <a:endParaRPr lang="es-AR" sz="1200" dirty="0"/>
          </a:p>
        </p:txBody>
      </p:sp>
      <p:sp>
        <p:nvSpPr>
          <p:cNvPr id="89" name="88 Rectángulo"/>
          <p:cNvSpPr/>
          <p:nvPr/>
        </p:nvSpPr>
        <p:spPr>
          <a:xfrm>
            <a:off x="5521823" y="50401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90" name="89 Rectángulo"/>
          <p:cNvSpPr/>
          <p:nvPr/>
        </p:nvSpPr>
        <p:spPr>
          <a:xfrm>
            <a:off x="5472114" y="51536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91" name="90 Rectángulo"/>
          <p:cNvSpPr/>
          <p:nvPr/>
        </p:nvSpPr>
        <p:spPr>
          <a:xfrm>
            <a:off x="5472114" y="50726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92" name="91 Rectángulo"/>
          <p:cNvSpPr/>
          <p:nvPr/>
        </p:nvSpPr>
        <p:spPr>
          <a:xfrm>
            <a:off x="6477000" y="36576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&lt;&lt;infrastructure&gt;&gt;</a:t>
            </a:r>
          </a:p>
          <a:p>
            <a:pPr algn="ctr"/>
            <a:r>
              <a:rPr lang="es-AR" sz="1200" dirty="0" smtClean="0"/>
              <a:t>Persistencia</a:t>
            </a:r>
            <a:endParaRPr lang="es-AR" sz="1200" dirty="0"/>
          </a:p>
        </p:txBody>
      </p:sp>
      <p:sp>
        <p:nvSpPr>
          <p:cNvPr id="96" name="95 Rectángulo"/>
          <p:cNvSpPr/>
          <p:nvPr/>
        </p:nvSpPr>
        <p:spPr>
          <a:xfrm>
            <a:off x="6477000" y="27432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&lt;&lt;database&gt;&gt;</a:t>
            </a:r>
          </a:p>
          <a:p>
            <a:pPr algn="ctr"/>
            <a:r>
              <a:rPr lang="es-AR" sz="1200" dirty="0" smtClean="0"/>
              <a:t>Base de datos</a:t>
            </a:r>
            <a:endParaRPr lang="es-AR" sz="1200" dirty="0"/>
          </a:p>
        </p:txBody>
      </p:sp>
      <p:sp>
        <p:nvSpPr>
          <p:cNvPr id="97" name="96 Rectángulo"/>
          <p:cNvSpPr/>
          <p:nvPr/>
        </p:nvSpPr>
        <p:spPr>
          <a:xfrm>
            <a:off x="7593509" y="281940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98" name="97 Rectángulo"/>
          <p:cNvSpPr/>
          <p:nvPr/>
        </p:nvSpPr>
        <p:spPr>
          <a:xfrm>
            <a:off x="7543800" y="293285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99" name="98 Rectángulo"/>
          <p:cNvSpPr/>
          <p:nvPr/>
        </p:nvSpPr>
        <p:spPr>
          <a:xfrm>
            <a:off x="7543800" y="285189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00" name="99 Rectángulo"/>
          <p:cNvSpPr/>
          <p:nvPr/>
        </p:nvSpPr>
        <p:spPr>
          <a:xfrm>
            <a:off x="6477000" y="4876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900" dirty="0" smtClean="0"/>
              <a:t>Actualización de la base de datos</a:t>
            </a:r>
            <a:endParaRPr lang="es-AR" sz="900" dirty="0"/>
          </a:p>
        </p:txBody>
      </p:sp>
      <p:sp>
        <p:nvSpPr>
          <p:cNvPr id="110" name="109 Rectángulo"/>
          <p:cNvSpPr/>
          <p:nvPr/>
        </p:nvSpPr>
        <p:spPr>
          <a:xfrm>
            <a:off x="5536109" y="2645019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11" name="110 Rectángulo"/>
          <p:cNvSpPr/>
          <p:nvPr/>
        </p:nvSpPr>
        <p:spPr>
          <a:xfrm>
            <a:off x="5486400" y="2758473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12" name="111 Rectángulo"/>
          <p:cNvSpPr/>
          <p:nvPr/>
        </p:nvSpPr>
        <p:spPr>
          <a:xfrm>
            <a:off x="5486400" y="2677510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19" name="118 Rectángulo"/>
          <p:cNvSpPr/>
          <p:nvPr/>
        </p:nvSpPr>
        <p:spPr>
          <a:xfrm>
            <a:off x="3631109" y="4963371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20" name="119 Rectángulo"/>
          <p:cNvSpPr/>
          <p:nvPr/>
        </p:nvSpPr>
        <p:spPr>
          <a:xfrm>
            <a:off x="3581400" y="5076825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21" name="120 Rectángulo"/>
          <p:cNvSpPr/>
          <p:nvPr/>
        </p:nvSpPr>
        <p:spPr>
          <a:xfrm>
            <a:off x="3581400" y="4995862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22" name="121 Rectángulo"/>
          <p:cNvSpPr/>
          <p:nvPr/>
        </p:nvSpPr>
        <p:spPr>
          <a:xfrm>
            <a:off x="7574824" y="373380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23" name="122 Rectángulo"/>
          <p:cNvSpPr/>
          <p:nvPr/>
        </p:nvSpPr>
        <p:spPr>
          <a:xfrm>
            <a:off x="7525115" y="384725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24" name="123 Rectángulo"/>
          <p:cNvSpPr/>
          <p:nvPr/>
        </p:nvSpPr>
        <p:spPr>
          <a:xfrm>
            <a:off x="7525115" y="376629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25" name="124 Rectángulo"/>
          <p:cNvSpPr/>
          <p:nvPr/>
        </p:nvSpPr>
        <p:spPr>
          <a:xfrm>
            <a:off x="7593509" y="4915746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26" name="125 Rectángulo"/>
          <p:cNvSpPr/>
          <p:nvPr/>
        </p:nvSpPr>
        <p:spPr>
          <a:xfrm>
            <a:off x="7543800" y="5029200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27" name="126 Rectángulo"/>
          <p:cNvSpPr/>
          <p:nvPr/>
        </p:nvSpPr>
        <p:spPr>
          <a:xfrm>
            <a:off x="7543800" y="4948237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cxnSp>
        <p:nvCxnSpPr>
          <p:cNvPr id="53" name="52 Conector recto de flecha"/>
          <p:cNvCxnSpPr>
            <a:endCxn id="72" idx="1"/>
          </p:cNvCxnSpPr>
          <p:nvPr/>
        </p:nvCxnSpPr>
        <p:spPr>
          <a:xfrm rot="5400000" flipH="1" flipV="1">
            <a:off x="1703786" y="3075386"/>
            <a:ext cx="1012031" cy="6095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1905000" y="4017169"/>
            <a:ext cx="609601" cy="11858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72" idx="3"/>
            <a:endCxn id="80" idx="1"/>
          </p:cNvCxnSpPr>
          <p:nvPr/>
        </p:nvCxnSpPr>
        <p:spPr>
          <a:xfrm>
            <a:off x="3810000" y="2874169"/>
            <a:ext cx="609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>
            <a:endCxn id="84" idx="1"/>
          </p:cNvCxnSpPr>
          <p:nvPr/>
        </p:nvCxnSpPr>
        <p:spPr>
          <a:xfrm rot="16200000" flipH="1">
            <a:off x="3668316" y="3189684"/>
            <a:ext cx="892969" cy="609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>
            <a:stCxn id="76" idx="3"/>
            <a:endCxn id="88" idx="1"/>
          </p:cNvCxnSpPr>
          <p:nvPr/>
        </p:nvCxnSpPr>
        <p:spPr>
          <a:xfrm>
            <a:off x="3810000" y="5203031"/>
            <a:ext cx="609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stCxn id="84" idx="3"/>
            <a:endCxn id="92" idx="1"/>
          </p:cNvCxnSpPr>
          <p:nvPr/>
        </p:nvCxnSpPr>
        <p:spPr>
          <a:xfrm>
            <a:off x="5715000" y="3940969"/>
            <a:ext cx="762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stCxn id="100" idx="0"/>
            <a:endCxn id="92" idx="2"/>
          </p:cNvCxnSpPr>
          <p:nvPr/>
        </p:nvCxnSpPr>
        <p:spPr>
          <a:xfrm rot="5400000" flipH="1" flipV="1">
            <a:off x="6798469" y="4550569"/>
            <a:ext cx="652462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80" idx="3"/>
          </p:cNvCxnSpPr>
          <p:nvPr/>
        </p:nvCxnSpPr>
        <p:spPr>
          <a:xfrm>
            <a:off x="5715000" y="2874169"/>
            <a:ext cx="914400" cy="7834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/>
          <p:nvPr/>
        </p:nvCxnSpPr>
        <p:spPr>
          <a:xfrm rot="5400000" flipH="1" flipV="1">
            <a:off x="6935653" y="3503747"/>
            <a:ext cx="304006" cy="21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94 CuadroTexto"/>
          <p:cNvSpPr txBox="1"/>
          <p:nvPr/>
        </p:nvSpPr>
        <p:spPr>
          <a:xfrm>
            <a:off x="7162800" y="3352800"/>
            <a:ext cx="8963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i="1" dirty="0" smtClean="0"/>
              <a:t>&lt;&lt;requires&gt;&gt;</a:t>
            </a:r>
            <a:endParaRPr lang="es-AR" sz="105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5334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Diagrama de Despliegue</a:t>
            </a:r>
            <a:endParaRPr lang="es-AR" sz="1200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54 Rectángulo"/>
          <p:cNvSpPr/>
          <p:nvPr/>
        </p:nvSpPr>
        <p:spPr>
          <a:xfrm>
            <a:off x="1371600" y="2362200"/>
            <a:ext cx="44958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SVE.war</a:t>
            </a:r>
            <a:endParaRPr lang="es-AR" sz="1200" dirty="0"/>
          </a:p>
        </p:txBody>
      </p:sp>
      <p:sp>
        <p:nvSpPr>
          <p:cNvPr id="56" name="55 Rectángulo"/>
          <p:cNvSpPr/>
          <p:nvPr/>
        </p:nvSpPr>
        <p:spPr>
          <a:xfrm>
            <a:off x="6324600" y="2362200"/>
            <a:ext cx="1524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i="1" dirty="0" smtClean="0"/>
              <a:t>&lt;&lt;deployment spec&gt;&gt;</a:t>
            </a:r>
          </a:p>
          <a:p>
            <a:pPr algn="ctr"/>
            <a:r>
              <a:rPr lang="es-AR" sz="900" dirty="0" smtClean="0"/>
              <a:t>pom.xml</a:t>
            </a:r>
            <a:endParaRPr lang="es-AR" sz="900" dirty="0"/>
          </a:p>
        </p:txBody>
      </p:sp>
      <p:sp>
        <p:nvSpPr>
          <p:cNvPr id="58" name="57 Rectángulo"/>
          <p:cNvSpPr/>
          <p:nvPr/>
        </p:nvSpPr>
        <p:spPr>
          <a:xfrm>
            <a:off x="6324600" y="2743200"/>
            <a:ext cx="1524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i="1" dirty="0" smtClean="0"/>
              <a:t>&lt;&lt;deployment spec&gt;&gt;</a:t>
            </a:r>
          </a:p>
          <a:p>
            <a:pPr algn="ctr"/>
            <a:r>
              <a:rPr lang="es-AR" sz="900" dirty="0" smtClean="0"/>
              <a:t>web.xml</a:t>
            </a:r>
            <a:endParaRPr lang="es-AR" sz="900" dirty="0"/>
          </a:p>
        </p:txBody>
      </p:sp>
      <p:sp>
        <p:nvSpPr>
          <p:cNvPr id="59" name="58 Rectángulo"/>
          <p:cNvSpPr/>
          <p:nvPr/>
        </p:nvSpPr>
        <p:spPr>
          <a:xfrm>
            <a:off x="6324600" y="3124200"/>
            <a:ext cx="15240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Hibernate.cfg.xml</a:t>
            </a:r>
            <a:endParaRPr lang="es-AR" sz="900" dirty="0"/>
          </a:p>
        </p:txBody>
      </p:sp>
      <p:cxnSp>
        <p:nvCxnSpPr>
          <p:cNvPr id="61" name="60 Conector recto de flecha"/>
          <p:cNvCxnSpPr>
            <a:stCxn id="56" idx="1"/>
          </p:cNvCxnSpPr>
          <p:nvPr/>
        </p:nvCxnSpPr>
        <p:spPr>
          <a:xfrm rot="10800000" flipV="1">
            <a:off x="5867400" y="2514600"/>
            <a:ext cx="457200" cy="152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8" idx="1"/>
            <a:endCxn id="55" idx="3"/>
          </p:cNvCxnSpPr>
          <p:nvPr/>
        </p:nvCxnSpPr>
        <p:spPr>
          <a:xfrm rot="10800000">
            <a:off x="5867400" y="2895600"/>
            <a:ext cx="4572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59" idx="1"/>
          </p:cNvCxnSpPr>
          <p:nvPr/>
        </p:nvCxnSpPr>
        <p:spPr>
          <a:xfrm rot="10800000">
            <a:off x="5867400" y="3048000"/>
            <a:ext cx="457200" cy="1905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65 Cubo"/>
          <p:cNvSpPr/>
          <p:nvPr/>
        </p:nvSpPr>
        <p:spPr>
          <a:xfrm>
            <a:off x="838200" y="3810000"/>
            <a:ext cx="1828800" cy="1143000"/>
          </a:xfrm>
          <a:prstGeom prst="cube">
            <a:avLst>
              <a:gd name="adj" fmla="val 930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Cliente</a:t>
            </a:r>
            <a:endParaRPr lang="es-AR" sz="1200" dirty="0"/>
          </a:p>
        </p:txBody>
      </p:sp>
      <p:grpSp>
        <p:nvGrpSpPr>
          <p:cNvPr id="70" name="41 Grupo"/>
          <p:cNvGrpSpPr/>
          <p:nvPr/>
        </p:nvGrpSpPr>
        <p:grpSpPr>
          <a:xfrm>
            <a:off x="990601" y="4267200"/>
            <a:ext cx="1390026" cy="533400"/>
            <a:chOff x="1981200" y="2819399"/>
            <a:chExt cx="2286000" cy="762000"/>
          </a:xfrm>
        </p:grpSpPr>
        <p:grpSp>
          <p:nvGrpSpPr>
            <p:cNvPr id="83" name="32 Grupo"/>
            <p:cNvGrpSpPr/>
            <p:nvPr/>
          </p:nvGrpSpPr>
          <p:grpSpPr>
            <a:xfrm>
              <a:off x="1981200" y="2819399"/>
              <a:ext cx="2286000" cy="762000"/>
              <a:chOff x="1981200" y="2819399"/>
              <a:chExt cx="2971802" cy="990600"/>
            </a:xfrm>
          </p:grpSpPr>
          <p:sp>
            <p:nvSpPr>
              <p:cNvPr id="86" name="85 Rectángulo"/>
              <p:cNvSpPr/>
              <p:nvPr/>
            </p:nvSpPr>
            <p:spPr>
              <a:xfrm>
                <a:off x="1981200" y="2819399"/>
                <a:ext cx="2971802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i="1" dirty="0" smtClean="0"/>
                  <a:t>&lt;&lt;web browser&gt;&gt;</a:t>
                </a:r>
              </a:p>
              <a:p>
                <a:pPr algn="ctr"/>
                <a:r>
                  <a:rPr lang="es-AR" sz="900" dirty="0" smtClean="0"/>
                  <a:t>Firefox, Google </a:t>
                </a:r>
                <a:r>
                  <a:rPr lang="es-AR" sz="900" dirty="0" err="1" smtClean="0"/>
                  <a:t>Chrome</a:t>
                </a:r>
                <a:r>
                  <a:rPr lang="es-AR" sz="900" dirty="0" smtClean="0"/>
                  <a:t>, </a:t>
                </a:r>
                <a:r>
                  <a:rPr lang="es-AR" sz="900" dirty="0" err="1" smtClean="0"/>
                  <a:t>etc</a:t>
                </a:r>
                <a:endParaRPr lang="es-AR" sz="900" dirty="0"/>
              </a:p>
            </p:txBody>
          </p:sp>
          <p:sp>
            <p:nvSpPr>
              <p:cNvPr id="87" name="86 Rectángulo"/>
              <p:cNvSpPr/>
              <p:nvPr/>
            </p:nvSpPr>
            <p:spPr>
              <a:xfrm>
                <a:off x="4688576" y="2939140"/>
                <a:ext cx="185634" cy="30480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84" name="83 Rectángulo"/>
            <p:cNvSpPr/>
            <p:nvPr/>
          </p:nvSpPr>
          <p:spPr>
            <a:xfrm>
              <a:off x="3986262" y="3037113"/>
              <a:ext cx="134103" cy="65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3986262" y="2946678"/>
              <a:ext cx="134103" cy="56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14" name="113 Grupo"/>
          <p:cNvGrpSpPr/>
          <p:nvPr/>
        </p:nvGrpSpPr>
        <p:grpSpPr>
          <a:xfrm>
            <a:off x="1524000" y="2743200"/>
            <a:ext cx="1219200" cy="533400"/>
            <a:chOff x="1524000" y="2743200"/>
            <a:chExt cx="1219200" cy="533400"/>
          </a:xfrm>
        </p:grpSpPr>
        <p:grpSp>
          <p:nvGrpSpPr>
            <p:cNvPr id="33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24" name="23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smtClean="0"/>
                  <a:t>Wicket</a:t>
                </a:r>
                <a:endParaRPr lang="es-AR" sz="1200" dirty="0"/>
              </a:p>
            </p:txBody>
          </p:sp>
          <p:sp>
            <p:nvSpPr>
              <p:cNvPr id="25" name="24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11" name="110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12" name="111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15" name="114 Grupo"/>
          <p:cNvGrpSpPr/>
          <p:nvPr/>
        </p:nvGrpSpPr>
        <p:grpSpPr>
          <a:xfrm>
            <a:off x="2971800" y="2743200"/>
            <a:ext cx="1219200" cy="533400"/>
            <a:chOff x="1524000" y="2743200"/>
            <a:chExt cx="1219200" cy="533400"/>
          </a:xfrm>
        </p:grpSpPr>
        <p:grpSp>
          <p:nvGrpSpPr>
            <p:cNvPr id="116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119" name="118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smtClean="0"/>
                  <a:t>Hibernate</a:t>
                </a:r>
                <a:endParaRPr lang="es-AR" sz="1200" dirty="0"/>
              </a:p>
            </p:txBody>
          </p:sp>
          <p:sp>
            <p:nvSpPr>
              <p:cNvPr id="120" name="119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17" name="116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21" name="120 Grupo"/>
          <p:cNvGrpSpPr/>
          <p:nvPr/>
        </p:nvGrpSpPr>
        <p:grpSpPr>
          <a:xfrm>
            <a:off x="4419600" y="2743200"/>
            <a:ext cx="1219200" cy="533400"/>
            <a:chOff x="1524000" y="2743200"/>
            <a:chExt cx="1219200" cy="533400"/>
          </a:xfrm>
        </p:grpSpPr>
        <p:grpSp>
          <p:nvGrpSpPr>
            <p:cNvPr id="122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125" name="124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smtClean="0"/>
                  <a:t>Clases de dominio y JXL</a:t>
                </a:r>
                <a:endParaRPr lang="es-AR" sz="1200" dirty="0"/>
              </a:p>
            </p:txBody>
          </p:sp>
          <p:sp>
            <p:nvSpPr>
              <p:cNvPr id="126" name="125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23" name="122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24" name="123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29" name="128 Grupo"/>
          <p:cNvGrpSpPr/>
          <p:nvPr/>
        </p:nvGrpSpPr>
        <p:grpSpPr>
          <a:xfrm>
            <a:off x="3124200" y="3810000"/>
            <a:ext cx="2895600" cy="2362200"/>
            <a:chOff x="3048000" y="3657600"/>
            <a:chExt cx="2895600" cy="2362200"/>
          </a:xfrm>
        </p:grpSpPr>
        <p:sp>
          <p:nvSpPr>
            <p:cNvPr id="110" name="109 Cubo"/>
            <p:cNvSpPr/>
            <p:nvPr/>
          </p:nvSpPr>
          <p:spPr>
            <a:xfrm>
              <a:off x="3048000" y="3657600"/>
              <a:ext cx="2895600" cy="2362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&lt;&lt;device&gt;&gt;</a:t>
              </a:r>
            </a:p>
            <a:p>
              <a:pPr algn="ctr"/>
              <a:r>
                <a:rPr lang="es-AR" sz="1200" dirty="0" smtClean="0"/>
                <a:t>Application server</a:t>
              </a:r>
              <a:endParaRPr lang="es-AR" sz="1200" dirty="0"/>
            </a:p>
          </p:txBody>
        </p:sp>
        <p:sp>
          <p:nvSpPr>
            <p:cNvPr id="127" name="126 Cubo"/>
            <p:cNvSpPr/>
            <p:nvPr/>
          </p:nvSpPr>
          <p:spPr>
            <a:xfrm>
              <a:off x="3200400" y="4267200"/>
              <a:ext cx="2438400" cy="1600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&lt;&lt;server&gt;&gt;</a:t>
              </a:r>
            </a:p>
            <a:p>
              <a:pPr algn="ctr"/>
              <a:r>
                <a:rPr lang="es-AR" sz="1200" dirty="0" smtClean="0"/>
                <a:t>Tomcat</a:t>
              </a:r>
              <a:endParaRPr lang="es-AR" sz="1200" dirty="0"/>
            </a:p>
          </p:txBody>
        </p:sp>
        <p:sp>
          <p:nvSpPr>
            <p:cNvPr id="128" name="127 Cubo"/>
            <p:cNvSpPr/>
            <p:nvPr/>
          </p:nvSpPr>
          <p:spPr>
            <a:xfrm>
              <a:off x="3352800" y="4876800"/>
              <a:ext cx="2057400" cy="838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</a:t>
              </a:r>
              <a:r>
                <a:rPr lang="es-AR" sz="1200" i="1" dirty="0" err="1" smtClean="0"/>
                <a:t>execution</a:t>
              </a:r>
              <a:r>
                <a:rPr lang="es-AR" sz="1200" i="1" dirty="0" smtClean="0"/>
                <a:t> </a:t>
              </a:r>
              <a:r>
                <a:rPr lang="es-AR" sz="1200" i="1" dirty="0" err="1" smtClean="0"/>
                <a:t>environment</a:t>
              </a:r>
              <a:r>
                <a:rPr lang="es-AR" sz="1200" i="1" dirty="0" smtClean="0"/>
                <a:t>&gt;&gt;</a:t>
              </a:r>
            </a:p>
            <a:p>
              <a:pPr algn="ctr"/>
              <a:r>
                <a:rPr lang="es-AR" sz="1200" dirty="0" smtClean="0"/>
                <a:t>Catalina </a:t>
              </a:r>
              <a:r>
                <a:rPr lang="es-AR" sz="1200" dirty="0" err="1" smtClean="0"/>
                <a:t>Servlet</a:t>
              </a:r>
              <a:r>
                <a:rPr lang="es-AR" sz="1200" dirty="0" smtClean="0"/>
                <a:t> 2.4</a:t>
              </a:r>
              <a:endParaRPr lang="es-AR" sz="1200" dirty="0"/>
            </a:p>
          </p:txBody>
        </p:sp>
      </p:grpSp>
      <p:sp>
        <p:nvSpPr>
          <p:cNvPr id="130" name="129 Cubo"/>
          <p:cNvSpPr/>
          <p:nvPr/>
        </p:nvSpPr>
        <p:spPr>
          <a:xfrm>
            <a:off x="838200" y="5105400"/>
            <a:ext cx="1828800" cy="1143000"/>
          </a:xfrm>
          <a:prstGeom prst="cube">
            <a:avLst>
              <a:gd name="adj" fmla="val 930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Operador</a:t>
            </a:r>
            <a:endParaRPr lang="es-AR" sz="1200" dirty="0"/>
          </a:p>
        </p:txBody>
      </p:sp>
      <p:grpSp>
        <p:nvGrpSpPr>
          <p:cNvPr id="131" name="41 Grupo"/>
          <p:cNvGrpSpPr/>
          <p:nvPr/>
        </p:nvGrpSpPr>
        <p:grpSpPr>
          <a:xfrm>
            <a:off x="914401" y="5562600"/>
            <a:ext cx="1390026" cy="533400"/>
            <a:chOff x="1981200" y="2819399"/>
            <a:chExt cx="2286000" cy="762000"/>
          </a:xfrm>
        </p:grpSpPr>
        <p:grpSp>
          <p:nvGrpSpPr>
            <p:cNvPr id="132" name="32 Grupo"/>
            <p:cNvGrpSpPr/>
            <p:nvPr/>
          </p:nvGrpSpPr>
          <p:grpSpPr>
            <a:xfrm>
              <a:off x="1981200" y="2819399"/>
              <a:ext cx="2286000" cy="762000"/>
              <a:chOff x="1981200" y="2819399"/>
              <a:chExt cx="2971802" cy="990600"/>
            </a:xfrm>
          </p:grpSpPr>
          <p:sp>
            <p:nvSpPr>
              <p:cNvPr id="135" name="134 Rectángulo"/>
              <p:cNvSpPr/>
              <p:nvPr/>
            </p:nvSpPr>
            <p:spPr>
              <a:xfrm>
                <a:off x="1981200" y="2819399"/>
                <a:ext cx="2971802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i="1" dirty="0" smtClean="0"/>
                  <a:t>&lt;&lt;web browser&gt;&gt;</a:t>
                </a:r>
              </a:p>
              <a:p>
                <a:pPr algn="ctr"/>
                <a:r>
                  <a:rPr lang="es-AR" sz="900" dirty="0" err="1" smtClean="0"/>
                  <a:t>Firefox</a:t>
                </a:r>
                <a:r>
                  <a:rPr lang="es-AR" sz="900" dirty="0" smtClean="0"/>
                  <a:t>, Google </a:t>
                </a:r>
                <a:r>
                  <a:rPr lang="es-AR" sz="900" dirty="0" err="1" smtClean="0"/>
                  <a:t>Chrome</a:t>
                </a:r>
                <a:r>
                  <a:rPr lang="es-AR" sz="900" dirty="0" smtClean="0"/>
                  <a:t>, </a:t>
                </a:r>
                <a:r>
                  <a:rPr lang="es-AR" sz="900" dirty="0" err="1" smtClean="0"/>
                  <a:t>etc</a:t>
                </a:r>
                <a:endParaRPr lang="es-AR" sz="900" dirty="0"/>
              </a:p>
            </p:txBody>
          </p:sp>
          <p:sp>
            <p:nvSpPr>
              <p:cNvPr id="136" name="135 Rectángulo"/>
              <p:cNvSpPr/>
              <p:nvPr/>
            </p:nvSpPr>
            <p:spPr>
              <a:xfrm>
                <a:off x="4688576" y="2939140"/>
                <a:ext cx="185634" cy="30480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33" name="132 Rectángulo"/>
            <p:cNvSpPr/>
            <p:nvPr/>
          </p:nvSpPr>
          <p:spPr>
            <a:xfrm>
              <a:off x="3986262" y="3037113"/>
              <a:ext cx="134103" cy="65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34" name="133 Rectángulo"/>
            <p:cNvSpPr/>
            <p:nvPr/>
          </p:nvSpPr>
          <p:spPr>
            <a:xfrm>
              <a:off x="3986262" y="2946678"/>
              <a:ext cx="134103" cy="56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sp>
        <p:nvSpPr>
          <p:cNvPr id="138" name="137 Cubo"/>
          <p:cNvSpPr/>
          <p:nvPr/>
        </p:nvSpPr>
        <p:spPr>
          <a:xfrm>
            <a:off x="6477000" y="3810000"/>
            <a:ext cx="1905000" cy="2362200"/>
          </a:xfrm>
          <a:prstGeom prst="cube">
            <a:avLst>
              <a:gd name="adj" fmla="val 40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i="1" dirty="0" smtClean="0"/>
              <a:t>&lt;&lt;server&gt;&gt;</a:t>
            </a:r>
          </a:p>
          <a:p>
            <a:pPr algn="ctr"/>
            <a:r>
              <a:rPr lang="es-AR" sz="1200" dirty="0" smtClean="0"/>
              <a:t>DB Server</a:t>
            </a:r>
            <a:endParaRPr lang="es-AR" sz="1200" dirty="0"/>
          </a:p>
        </p:txBody>
      </p:sp>
      <p:sp>
        <p:nvSpPr>
          <p:cNvPr id="141" name="140 Cilindro"/>
          <p:cNvSpPr/>
          <p:nvPr/>
        </p:nvSpPr>
        <p:spPr>
          <a:xfrm>
            <a:off x="7010400" y="4572000"/>
            <a:ext cx="762000" cy="762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dirty="0" err="1" smtClean="0"/>
              <a:t>MySQL</a:t>
            </a:r>
            <a:r>
              <a:rPr lang="es-AR" sz="1050" dirty="0" smtClean="0"/>
              <a:t> DB</a:t>
            </a:r>
            <a:endParaRPr lang="es-AR" sz="1050" dirty="0"/>
          </a:p>
        </p:txBody>
      </p:sp>
      <p:cxnSp>
        <p:nvCxnSpPr>
          <p:cNvPr id="143" name="142 Conector recto de flecha"/>
          <p:cNvCxnSpPr/>
          <p:nvPr/>
        </p:nvCxnSpPr>
        <p:spPr>
          <a:xfrm rot="5400000">
            <a:off x="4076571" y="3618577"/>
            <a:ext cx="380206" cy="26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144 CuadroTexto"/>
          <p:cNvSpPr txBox="1"/>
          <p:nvPr/>
        </p:nvSpPr>
        <p:spPr>
          <a:xfrm>
            <a:off x="4267200" y="3456801"/>
            <a:ext cx="1267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i="1" dirty="0" smtClean="0"/>
              <a:t>&lt;&lt;deployed on&gt;&gt;</a:t>
            </a:r>
            <a:endParaRPr lang="es-AR" sz="1200" i="1" dirty="0"/>
          </a:p>
        </p:txBody>
      </p:sp>
      <p:cxnSp>
        <p:nvCxnSpPr>
          <p:cNvPr id="155" name="154 Conector recto de flecha"/>
          <p:cNvCxnSpPr/>
          <p:nvPr/>
        </p:nvCxnSpPr>
        <p:spPr>
          <a:xfrm>
            <a:off x="2667000" y="4419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156 CuadroTexto"/>
          <p:cNvSpPr txBox="1"/>
          <p:nvPr/>
        </p:nvSpPr>
        <p:spPr>
          <a:xfrm>
            <a:off x="2667000" y="4191000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HTTP</a:t>
            </a:r>
            <a:endParaRPr lang="es-AR" dirty="0"/>
          </a:p>
        </p:txBody>
      </p:sp>
      <p:cxnSp>
        <p:nvCxnSpPr>
          <p:cNvPr id="159" name="158 Conector recto de flecha"/>
          <p:cNvCxnSpPr/>
          <p:nvPr/>
        </p:nvCxnSpPr>
        <p:spPr>
          <a:xfrm>
            <a:off x="2667000" y="568199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159 CuadroTexto"/>
          <p:cNvSpPr txBox="1"/>
          <p:nvPr/>
        </p:nvSpPr>
        <p:spPr>
          <a:xfrm>
            <a:off x="2667000" y="5453390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HTTP</a:t>
            </a:r>
            <a:endParaRPr lang="es-AR" dirty="0"/>
          </a:p>
        </p:txBody>
      </p:sp>
      <p:cxnSp>
        <p:nvCxnSpPr>
          <p:cNvPr id="161" name="160 Conector recto de flecha"/>
          <p:cNvCxnSpPr/>
          <p:nvPr/>
        </p:nvCxnSpPr>
        <p:spPr>
          <a:xfrm>
            <a:off x="5994176" y="5105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161 CuadroTexto"/>
          <p:cNvSpPr txBox="1"/>
          <p:nvPr/>
        </p:nvSpPr>
        <p:spPr>
          <a:xfrm>
            <a:off x="5994176" y="4876800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JDBC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5207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Tecnologías y Frameworks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6 Grupo"/>
          <p:cNvGrpSpPr/>
          <p:nvPr/>
        </p:nvGrpSpPr>
        <p:grpSpPr>
          <a:xfrm>
            <a:off x="1058810" y="2655443"/>
            <a:ext cx="1581843" cy="1044947"/>
            <a:chOff x="856557" y="2765053"/>
            <a:chExt cx="1581843" cy="1044947"/>
          </a:xfrm>
        </p:grpSpPr>
        <p:pic>
          <p:nvPicPr>
            <p:cNvPr id="38" name="37 Imagen" descr="wicket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3640" y="2765053"/>
              <a:ext cx="867676" cy="860281"/>
            </a:xfrm>
            <a:prstGeom prst="rect">
              <a:avLst/>
            </a:prstGeom>
          </p:spPr>
        </p:pic>
        <p:sp>
          <p:nvSpPr>
            <p:cNvPr id="39" name="38 CuadroTexto"/>
            <p:cNvSpPr txBox="1"/>
            <p:nvPr/>
          </p:nvSpPr>
          <p:spPr>
            <a:xfrm>
              <a:off x="856557" y="3440668"/>
              <a:ext cx="1581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Apache Wicket</a:t>
              </a:r>
              <a:endParaRPr lang="es-AR" dirty="0"/>
            </a:p>
          </p:txBody>
        </p:sp>
      </p:grpSp>
      <p:pic>
        <p:nvPicPr>
          <p:cNvPr id="42" name="41 Imagen" descr="hibernate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19426" y="4362449"/>
            <a:ext cx="2467302" cy="544489"/>
          </a:xfrm>
          <a:prstGeom prst="rect">
            <a:avLst/>
          </a:prstGeom>
          <a:ln w="0">
            <a:noFill/>
          </a:ln>
          <a:effectLst>
            <a:outerShdw blurRad="12700" dist="25400" dir="600000" algn="ctr" rotWithShape="0">
              <a:schemeClr val="tx1"/>
            </a:outerShdw>
          </a:effectLst>
        </p:spPr>
      </p:pic>
      <p:grpSp>
        <p:nvGrpSpPr>
          <p:cNvPr id="5" name="4 Grupo"/>
          <p:cNvGrpSpPr/>
          <p:nvPr/>
        </p:nvGrpSpPr>
        <p:grpSpPr>
          <a:xfrm>
            <a:off x="6657974" y="4237292"/>
            <a:ext cx="685800" cy="1071029"/>
            <a:chOff x="5767180" y="5091066"/>
            <a:chExt cx="685800" cy="1071029"/>
          </a:xfrm>
        </p:grpSpPr>
        <p:pic>
          <p:nvPicPr>
            <p:cNvPr id="44" name="43 Imagen" descr="JXL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7180" y="5091066"/>
              <a:ext cx="685800" cy="685800"/>
            </a:xfrm>
            <a:prstGeom prst="rect">
              <a:avLst/>
            </a:prstGeom>
            <a:ln w="3175"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sp>
          <p:nvSpPr>
            <p:cNvPr id="45" name="44 CuadroTexto"/>
            <p:cNvSpPr txBox="1"/>
            <p:nvPr/>
          </p:nvSpPr>
          <p:spPr>
            <a:xfrm>
              <a:off x="5872995" y="5792763"/>
              <a:ext cx="474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JXL</a:t>
              </a:r>
              <a:endParaRPr lang="es-AR" dirty="0"/>
            </a:p>
          </p:txBody>
        </p:sp>
      </p:grpSp>
      <p:pic>
        <p:nvPicPr>
          <p:cNvPr id="46" name="45 Imagen" descr="maven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30434" y="5422660"/>
            <a:ext cx="2113944" cy="508480"/>
          </a:xfrm>
          <a:prstGeom prst="rect">
            <a:avLst/>
          </a:prstGeom>
          <a:effectLst>
            <a:outerShdw blurRad="12700" dist="12700" dir="1200000" algn="ctr" rotWithShape="0">
              <a:schemeClr val="tx1"/>
            </a:outerShdw>
          </a:effectLst>
        </p:spPr>
      </p:pic>
      <p:pic>
        <p:nvPicPr>
          <p:cNvPr id="47" name="46 Imagen" descr="mysql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3834" y="3905249"/>
            <a:ext cx="1760562" cy="914400"/>
          </a:xfrm>
          <a:prstGeom prst="rect">
            <a:avLst/>
          </a:prstGeom>
          <a:effectLst>
            <a:outerShdw blurRad="12700" dist="12700" dir="6000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5 Grupo"/>
          <p:cNvGrpSpPr/>
          <p:nvPr/>
        </p:nvGrpSpPr>
        <p:grpSpPr>
          <a:xfrm>
            <a:off x="6220128" y="2584450"/>
            <a:ext cx="1617238" cy="1149350"/>
            <a:chOff x="6191553" y="2660650"/>
            <a:chExt cx="1617238" cy="1149350"/>
          </a:xfrm>
        </p:grpSpPr>
        <p:pic>
          <p:nvPicPr>
            <p:cNvPr id="48" name="47 Imagen" descr="tomcat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3930" y="2660650"/>
              <a:ext cx="1076739" cy="762000"/>
            </a:xfrm>
            <a:prstGeom prst="rect">
              <a:avLst/>
            </a:prstGeom>
          </p:spPr>
        </p:pic>
        <p:sp>
          <p:nvSpPr>
            <p:cNvPr id="49" name="48 CuadroTexto"/>
            <p:cNvSpPr txBox="1"/>
            <p:nvPr/>
          </p:nvSpPr>
          <p:spPr>
            <a:xfrm>
              <a:off x="6191553" y="3440668"/>
              <a:ext cx="1617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Apache Tomcat</a:t>
              </a:r>
              <a:endParaRPr lang="es-AR" dirty="0"/>
            </a:p>
          </p:txBody>
        </p:sp>
      </p:grpSp>
      <p:pic>
        <p:nvPicPr>
          <p:cNvPr id="4" name="3 Imagen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34" y="2286000"/>
            <a:ext cx="2356294" cy="1447800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Fuentes de datos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44" name="43 Conector recto"/>
          <p:cNvCxnSpPr>
            <a:endCxn id="2061" idx="2"/>
          </p:cNvCxnSpPr>
          <p:nvPr/>
        </p:nvCxnSpPr>
        <p:spPr>
          <a:xfrm rot="16200000" flipH="1">
            <a:off x="6286326" y="4754197"/>
            <a:ext cx="532352" cy="93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2061" idx="2"/>
          </p:cNvCxnSpPr>
          <p:nvPr/>
        </p:nvCxnSpPr>
        <p:spPr>
          <a:xfrm rot="5400000" flipH="1" flipV="1">
            <a:off x="6934026" y="5038551"/>
            <a:ext cx="532352" cy="363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32"/>
          <p:cNvSpPr/>
          <p:nvPr/>
        </p:nvSpPr>
        <p:spPr>
          <a:xfrm>
            <a:off x="1143000" y="2133600"/>
            <a:ext cx="1752600" cy="1600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 smtClean="0"/>
              <a:t>BCRA</a:t>
            </a:r>
            <a:endParaRPr lang="es-AR" b="1" dirty="0"/>
          </a:p>
        </p:txBody>
      </p:sp>
      <p:sp>
        <p:nvSpPr>
          <p:cNvPr id="50" name="Rounded Rectangle 32"/>
          <p:cNvSpPr/>
          <p:nvPr/>
        </p:nvSpPr>
        <p:spPr>
          <a:xfrm>
            <a:off x="6096000" y="2286000"/>
            <a:ext cx="2286000" cy="3505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 smtClean="0"/>
              <a:t>Otras Entidades</a:t>
            </a:r>
            <a:endParaRPr lang="es-AR" b="1" dirty="0"/>
          </a:p>
        </p:txBody>
      </p:sp>
      <p:sp>
        <p:nvSpPr>
          <p:cNvPr id="51" name="Rounded Rectangle 32"/>
          <p:cNvSpPr/>
          <p:nvPr/>
        </p:nvSpPr>
        <p:spPr>
          <a:xfrm>
            <a:off x="1066800" y="4267200"/>
            <a:ext cx="1905000" cy="16230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Aseguradoras</a:t>
            </a:r>
            <a:endParaRPr lang="es-A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86200"/>
            <a:ext cx="914400" cy="87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2590800"/>
            <a:ext cx="11239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5638800"/>
            <a:ext cx="990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5562600"/>
            <a:ext cx="1000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64659" y="2820448"/>
            <a:ext cx="83820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8" cstate="print"/>
          <a:srcRect l="3878" t="3333" r="4694" b="3333"/>
          <a:stretch>
            <a:fillRect/>
          </a:stretch>
        </p:blipFill>
        <p:spPr bwMode="auto">
          <a:xfrm>
            <a:off x="7179059" y="3811048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48400" y="4954048"/>
            <a:ext cx="1540259" cy="532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3581400" y="2895600"/>
            <a:ext cx="1905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72 Flecha curvada hacia abajo"/>
          <p:cNvSpPr/>
          <p:nvPr/>
        </p:nvSpPr>
        <p:spPr>
          <a:xfrm rot="1320500">
            <a:off x="3006756" y="2345384"/>
            <a:ext cx="1219200" cy="457200"/>
          </a:xfrm>
          <a:prstGeom prst="curved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74" name="73 Flecha curvada hacia arriba"/>
          <p:cNvSpPr/>
          <p:nvPr/>
        </p:nvSpPr>
        <p:spPr>
          <a:xfrm rot="19885400">
            <a:off x="3110816" y="4724277"/>
            <a:ext cx="1396245" cy="618244"/>
          </a:xfrm>
          <a:prstGeom prst="curvedUpArrow">
            <a:avLst>
              <a:gd name="adj1" fmla="val 25000"/>
              <a:gd name="adj2" fmla="val 50000"/>
              <a:gd name="adj3" fmla="val 2349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75" name="74 Flecha izquierda"/>
          <p:cNvSpPr/>
          <p:nvPr/>
        </p:nvSpPr>
        <p:spPr>
          <a:xfrm>
            <a:off x="5257800" y="3429000"/>
            <a:ext cx="685800" cy="457200"/>
          </a:xfrm>
          <a:prstGeom prst="leftArrow">
            <a:avLst>
              <a:gd name="adj1" fmla="val 28740"/>
              <a:gd name="adj2" fmla="val 5265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</TotalTime>
  <Words>410</Words>
  <Application>Microsoft Office PowerPoint</Application>
  <PresentationFormat>Presentación en pantalla (4:3)</PresentationFormat>
  <Paragraphs>150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Dario Martin Perez Staltari</cp:lastModifiedBy>
  <cp:revision>175</cp:revision>
  <dcterms:created xsi:type="dcterms:W3CDTF">2006-08-16T00:00:00Z</dcterms:created>
  <dcterms:modified xsi:type="dcterms:W3CDTF">2011-07-14T05:51:56Z</dcterms:modified>
</cp:coreProperties>
</file>