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a day" userId="69cce8f8ccc7345b" providerId="LiveId" clId="{CCD94D40-18E2-4359-9EDA-0166B8F519B2}"/>
    <pc:docChg chg="undo custSel modSld">
      <pc:chgData name="adriana day" userId="69cce8f8ccc7345b" providerId="LiveId" clId="{CCD94D40-18E2-4359-9EDA-0166B8F519B2}" dt="2018-02-28T16:11:00.058" v="45" actId="20577"/>
      <pc:docMkLst>
        <pc:docMk/>
      </pc:docMkLst>
      <pc:sldChg chg="modSp">
        <pc:chgData name="adriana day" userId="69cce8f8ccc7345b" providerId="LiveId" clId="{CCD94D40-18E2-4359-9EDA-0166B8F519B2}" dt="2018-02-28T15:13:34.715" v="10" actId="27636"/>
        <pc:sldMkLst>
          <pc:docMk/>
          <pc:sldMk cId="2974168501" sldId="257"/>
        </pc:sldMkLst>
        <pc:spChg chg="mod">
          <ac:chgData name="adriana day" userId="69cce8f8ccc7345b" providerId="LiveId" clId="{CCD94D40-18E2-4359-9EDA-0166B8F519B2}" dt="2018-02-28T15:13:34.715" v="10" actId="27636"/>
          <ac:spMkLst>
            <pc:docMk/>
            <pc:sldMk cId="2974168501" sldId="257"/>
            <ac:spMk id="3" creationId="{91876E4A-053D-47A6-B0E4-F8147D31B664}"/>
          </ac:spMkLst>
        </pc:spChg>
      </pc:sldChg>
      <pc:sldChg chg="modSp">
        <pc:chgData name="adriana day" userId="69cce8f8ccc7345b" providerId="LiveId" clId="{CCD94D40-18E2-4359-9EDA-0166B8F519B2}" dt="2018-02-28T15:15:17.864" v="17" actId="27636"/>
        <pc:sldMkLst>
          <pc:docMk/>
          <pc:sldMk cId="3427060255" sldId="262"/>
        </pc:sldMkLst>
        <pc:spChg chg="mod">
          <ac:chgData name="adriana day" userId="69cce8f8ccc7345b" providerId="LiveId" clId="{CCD94D40-18E2-4359-9EDA-0166B8F519B2}" dt="2018-02-28T15:15:17.864" v="17" actId="27636"/>
          <ac:spMkLst>
            <pc:docMk/>
            <pc:sldMk cId="3427060255" sldId="262"/>
            <ac:spMk id="3" creationId="{F44D54B8-A002-4968-ADFF-6AF7736B2ACA}"/>
          </ac:spMkLst>
        </pc:spChg>
      </pc:sldChg>
      <pc:sldChg chg="modSp">
        <pc:chgData name="adriana day" userId="69cce8f8ccc7345b" providerId="LiveId" clId="{CCD94D40-18E2-4359-9EDA-0166B8F519B2}" dt="2018-02-28T15:15:17.935" v="18" actId="27636"/>
        <pc:sldMkLst>
          <pc:docMk/>
          <pc:sldMk cId="3060754347" sldId="263"/>
        </pc:sldMkLst>
        <pc:spChg chg="mod">
          <ac:chgData name="adriana day" userId="69cce8f8ccc7345b" providerId="LiveId" clId="{CCD94D40-18E2-4359-9EDA-0166B8F519B2}" dt="2018-02-28T15:15:17.935" v="18" actId="27636"/>
          <ac:spMkLst>
            <pc:docMk/>
            <pc:sldMk cId="3060754347" sldId="263"/>
            <ac:spMk id="3" creationId="{CD74D8F2-788F-4D9A-9721-1C908B022EB0}"/>
          </ac:spMkLst>
        </pc:spChg>
      </pc:sldChg>
      <pc:sldChg chg="modSp">
        <pc:chgData name="adriana day" userId="69cce8f8ccc7345b" providerId="LiveId" clId="{CCD94D40-18E2-4359-9EDA-0166B8F519B2}" dt="2018-02-28T15:13:15.773" v="6" actId="1076"/>
        <pc:sldMkLst>
          <pc:docMk/>
          <pc:sldMk cId="316954814" sldId="264"/>
        </pc:sldMkLst>
        <pc:spChg chg="mod">
          <ac:chgData name="adriana day" userId="69cce8f8ccc7345b" providerId="LiveId" clId="{CCD94D40-18E2-4359-9EDA-0166B8F519B2}" dt="2018-02-28T15:13:15.773" v="6" actId="1076"/>
          <ac:spMkLst>
            <pc:docMk/>
            <pc:sldMk cId="316954814" sldId="264"/>
            <ac:spMk id="3" creationId="{8A1376B4-6234-48CF-9D2B-8F84BE9530E1}"/>
          </ac:spMkLst>
        </pc:spChg>
      </pc:sldChg>
      <pc:sldChg chg="modSp">
        <pc:chgData name="adriana day" userId="69cce8f8ccc7345b" providerId="LiveId" clId="{CCD94D40-18E2-4359-9EDA-0166B8F519B2}" dt="2018-02-28T15:13:35.542" v="13" actId="27636"/>
        <pc:sldMkLst>
          <pc:docMk/>
          <pc:sldMk cId="3894569039" sldId="265"/>
        </pc:sldMkLst>
        <pc:spChg chg="mod">
          <ac:chgData name="adriana day" userId="69cce8f8ccc7345b" providerId="LiveId" clId="{CCD94D40-18E2-4359-9EDA-0166B8F519B2}" dt="2018-02-28T15:13:35.542" v="13" actId="27636"/>
          <ac:spMkLst>
            <pc:docMk/>
            <pc:sldMk cId="3894569039" sldId="265"/>
            <ac:spMk id="2" creationId="{6C32218E-35DA-497E-A063-6FC176C569C3}"/>
          </ac:spMkLst>
        </pc:spChg>
      </pc:sldChg>
      <pc:sldChg chg="modSp">
        <pc:chgData name="adriana day" userId="69cce8f8ccc7345b" providerId="LiveId" clId="{CCD94D40-18E2-4359-9EDA-0166B8F519B2}" dt="2018-02-28T15:13:47.448" v="15" actId="1076"/>
        <pc:sldMkLst>
          <pc:docMk/>
          <pc:sldMk cId="2226870117" sldId="266"/>
        </pc:sldMkLst>
        <pc:picChg chg="mod">
          <ac:chgData name="adriana day" userId="69cce8f8ccc7345b" providerId="LiveId" clId="{CCD94D40-18E2-4359-9EDA-0166B8F519B2}" dt="2018-02-28T15:13:47.448" v="15" actId="1076"/>
          <ac:picMkLst>
            <pc:docMk/>
            <pc:sldMk cId="2226870117" sldId="266"/>
            <ac:picMk id="4" creationId="{843642AF-5E08-42CA-B08E-25B7E87F180E}"/>
          </ac:picMkLst>
        </pc:picChg>
      </pc:sldChg>
      <pc:sldChg chg="modSp">
        <pc:chgData name="adriana day" userId="69cce8f8ccc7345b" providerId="LiveId" clId="{CCD94D40-18E2-4359-9EDA-0166B8F519B2}" dt="2018-02-28T15:13:42.933" v="14" actId="1076"/>
        <pc:sldMkLst>
          <pc:docMk/>
          <pc:sldMk cId="3056005800" sldId="267"/>
        </pc:sldMkLst>
        <pc:picChg chg="mod">
          <ac:chgData name="adriana day" userId="69cce8f8ccc7345b" providerId="LiveId" clId="{CCD94D40-18E2-4359-9EDA-0166B8F519B2}" dt="2018-02-28T15:13:42.933" v="14" actId="1076"/>
          <ac:picMkLst>
            <pc:docMk/>
            <pc:sldMk cId="3056005800" sldId="267"/>
            <ac:picMk id="4" creationId="{837A59B2-6CDC-4DCD-9DF7-C7B79FB05B1A}"/>
          </ac:picMkLst>
        </pc:picChg>
      </pc:sldChg>
      <pc:sldChg chg="modSp">
        <pc:chgData name="adriana day" userId="69cce8f8ccc7345b" providerId="LiveId" clId="{CCD94D40-18E2-4359-9EDA-0166B8F519B2}" dt="2018-02-28T16:11:00.058" v="45" actId="20577"/>
        <pc:sldMkLst>
          <pc:docMk/>
          <pc:sldMk cId="3543959702" sldId="268"/>
        </pc:sldMkLst>
        <pc:spChg chg="mod">
          <ac:chgData name="adriana day" userId="69cce8f8ccc7345b" providerId="LiveId" clId="{CCD94D40-18E2-4359-9EDA-0166B8F519B2}" dt="2018-02-28T16:11:00.058" v="45" actId="20577"/>
          <ac:spMkLst>
            <pc:docMk/>
            <pc:sldMk cId="3543959702" sldId="268"/>
            <ac:spMk id="3" creationId="{BD3DD3F1-BFC6-42CF-B914-FDB02785DCA8}"/>
          </ac:spMkLst>
        </pc:spChg>
      </pc:sldChg>
      <pc:sldChg chg="modSp">
        <pc:chgData name="adriana day" userId="69cce8f8ccc7345b" providerId="LiveId" clId="{CCD94D40-18E2-4359-9EDA-0166B8F519B2}" dt="2018-02-28T15:13:29.523" v="7" actId="27636"/>
        <pc:sldMkLst>
          <pc:docMk/>
          <pc:sldMk cId="3259252906" sldId="270"/>
        </pc:sldMkLst>
        <pc:spChg chg="mod">
          <ac:chgData name="adriana day" userId="69cce8f8ccc7345b" providerId="LiveId" clId="{CCD94D40-18E2-4359-9EDA-0166B8F519B2}" dt="2018-02-28T15:13:29.523" v="7" actId="27636"/>
          <ac:spMkLst>
            <pc:docMk/>
            <pc:sldMk cId="3259252906" sldId="270"/>
            <ac:spMk id="3" creationId="{B8F8377F-0DF5-4263-A486-5FB717EB82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9AD45-B50F-4B86-BE02-DFDECBB2D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58C095-A913-4339-B067-E0E5B8597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C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D311F-9C6C-4F29-AB8F-84046AEA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8E57-B1A5-4579-8AE3-79B7F97564DE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1D21AE-3506-433E-BC7F-369CE0CE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A4AFD-6E63-477A-8EB0-0CB24E0B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80B-CCBB-4C0F-9D04-8C92D82874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964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3C172-53C7-475F-B175-FB1F5550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A8ABFA-4DCF-4F3B-9FEC-614F5B032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C86263-114B-4E15-93A8-BF1FF208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8E57-B1A5-4579-8AE3-79B7F97564DE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491B7A-A186-4129-B400-A952E28F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DFA9DE-8290-4BAE-A643-E7DADBD7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80B-CCBB-4C0F-9D04-8C92D82874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17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B4346F-B5B6-40FF-8C2F-3757F91B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F419FA-8636-43C5-B05F-8A21C3826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DE3ADA-5C23-44CE-933D-E776CC7D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8E57-B1A5-4579-8AE3-79B7F97564DE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D7312A-FE7F-4879-A2CA-164495CB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50F92-E2EE-4EFC-B86D-994DA2E5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80B-CCBB-4C0F-9D04-8C92D82874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50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92AC8-E15C-470B-8211-D4A8195D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0226F-4849-45F3-AC2D-BE66F3E1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4C55B-CE85-409D-B88C-EFDDE694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8E57-B1A5-4579-8AE3-79B7F97564DE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F23C6-BC65-4A5F-B492-E9A70B56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7F29A7-9C81-4B7F-89EA-00E4CE3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80B-CCBB-4C0F-9D04-8C92D82874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2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7DB61-29C8-4507-B800-E032F646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C54242-1A9D-4C0C-A011-10C3DCD69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83280-10A4-48CE-AF14-4A44C82F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8E57-B1A5-4579-8AE3-79B7F97564DE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617FC-221E-4BAD-9B5C-707A776C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58DFF0-0691-4D40-B1AC-D5A07E2B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80B-CCBB-4C0F-9D04-8C92D82874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42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23892-E59D-4ED0-A078-7DCF7AD3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21E75-B770-46AD-BF5D-6FFE48644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D78D27-5335-4657-BC5D-81537FF38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24EB20-3FED-4396-9472-9FC9AD50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8E57-B1A5-4579-8AE3-79B7F97564DE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1EBC0F-40D9-4791-943E-3D5944E2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E95DAB-0B6F-484B-8EB1-5ED09320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80B-CCBB-4C0F-9D04-8C92D82874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43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576FC-21C2-488F-9084-C8F27ED0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2F3D8E-FC72-4EB5-8A2F-5B7C7CD57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9E9A91-B45C-4295-BF9B-7D9C88B2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FF0A91-3B94-4A0E-8CAD-174AA2E8B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F07A71-E2C0-4BD5-8614-898103604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0A57C2-5AEA-492A-A0ED-C620BB73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8E57-B1A5-4579-8AE3-79B7F97564DE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DFDE9-7214-46A1-A371-4F8B882D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36FEE2-E4C9-4245-86C1-7318E2C9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80B-CCBB-4C0F-9D04-8C92D82874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74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515D1-D955-4F28-A99C-0F115B15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6497F3-BAC7-415D-B6A1-F8B4E655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8E57-B1A5-4579-8AE3-79B7F97564DE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9ED533-4809-4D82-B88F-FADE69F3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B298D0-3CB9-4FEA-AEDF-04FF7CBC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80B-CCBB-4C0F-9D04-8C92D82874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03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A2027C-B27B-4A85-9AC1-8E9083CB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8E57-B1A5-4579-8AE3-79B7F97564DE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FF4401-E0F4-4881-97E2-44BC5A66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ACC11E-CDC3-45E2-ADE8-B9E18CBB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80B-CCBB-4C0F-9D04-8C92D82874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13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D922F-987B-4E1B-8AD2-F47953B4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6A2D6-C318-4FFE-8B5B-6B067918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55A3BC-5B9B-40A7-A74C-8F77F1C36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7CAEC2-5A87-4D4A-AF45-48E8389D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8E57-B1A5-4579-8AE3-79B7F97564DE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82E9D4-E0EE-4A27-89B5-8200315D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224F9D-21BA-45E1-9793-A6EA9832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80B-CCBB-4C0F-9D04-8C92D82874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75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AF114-FF56-4F0E-AFBB-741AF6B7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BCA54C-A37F-4C73-A433-52FCB3AF2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5C58C6-CDFD-4358-B805-C0D1C4816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03485C-8CCD-4A8A-9F26-A8602B6F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8E57-B1A5-4579-8AE3-79B7F97564DE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F1FE3C-73AD-42DE-8059-AEB79634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B1296D-159B-458A-A98A-898E71AA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80B-CCBB-4C0F-9D04-8C92D82874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54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273510-49A9-45EF-A6B1-2743EACC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C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30FA97-5362-4887-AF9A-40C953140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EA852E-B8E4-474C-B418-80939710C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8E57-B1A5-4579-8AE3-79B7F97564DE}" type="datetimeFigureOut">
              <a:rPr lang="es-MX" smtClean="0"/>
              <a:t>28/02/2018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FE7B01-BF11-4F4C-A8DE-57235AB76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80F31E-B8AC-4982-A29D-FAA8CAB21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C80B-CCBB-4C0F-9D04-8C92D82874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360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82B2-03B2-4F67-9FAE-7FC704BD9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ocultos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36FA2-87C9-4F6B-AF9F-8074BECB4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Adriana Day Morales</a:t>
            </a:r>
          </a:p>
          <a:p>
            <a:r>
              <a:rPr lang="en-US" dirty="0"/>
              <a:t>Mario Abel García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53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376B4-6234-48CF-9D2B-8F84BE9530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4222" y="630916"/>
                <a:ext cx="10515600" cy="5781178"/>
              </a:xfrm>
            </p:spPr>
            <p:txBody>
              <a:bodyPr/>
              <a:lstStyle/>
              <a:p>
                <a:r>
                  <a:rPr lang="es-MX" dirty="0"/>
                  <a:t>Ahora el problema planteado consiste en resolver dos problemas lineales, minimizando y maximizando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s-MX" dirty="0"/>
                  <a:t> , respectivamente. </a:t>
                </a:r>
              </a:p>
              <a:p>
                <a:r>
                  <a:rPr lang="es-MX" dirty="0"/>
                  <a:t>Ambos valores óptimos definen el rango dentro del cual debe estar el valor no publicado de la celda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376B4-6234-48CF-9D2B-8F84BE953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4222" y="630916"/>
                <a:ext cx="10515600" cy="5781178"/>
              </a:xfrm>
              <a:blipFill>
                <a:blip r:embed="rId2"/>
                <a:stretch>
                  <a:fillRect l="-1043" t="-1686" r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CE228A7-CCC5-4AD4-BCA4-4A8B7A6F2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940285"/>
              </p:ext>
            </p:extLst>
          </p:nvPr>
        </p:nvGraphicFramePr>
        <p:xfrm>
          <a:off x="712178" y="2643997"/>
          <a:ext cx="10767644" cy="3332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37">
                  <a:extLst>
                    <a:ext uri="{9D8B030D-6E8A-4147-A177-3AD203B41FA5}">
                      <a16:colId xmlns:a16="http://schemas.microsoft.com/office/drawing/2014/main" val="2174229"/>
                    </a:ext>
                  </a:extLst>
                </a:gridCol>
                <a:gridCol w="1433464">
                  <a:extLst>
                    <a:ext uri="{9D8B030D-6E8A-4147-A177-3AD203B41FA5}">
                      <a16:colId xmlns:a16="http://schemas.microsoft.com/office/drawing/2014/main" val="2705679663"/>
                    </a:ext>
                  </a:extLst>
                </a:gridCol>
                <a:gridCol w="1121323">
                  <a:extLst>
                    <a:ext uri="{9D8B030D-6E8A-4147-A177-3AD203B41FA5}">
                      <a16:colId xmlns:a16="http://schemas.microsoft.com/office/drawing/2014/main" val="4177756620"/>
                    </a:ext>
                  </a:extLst>
                </a:gridCol>
                <a:gridCol w="1433464">
                  <a:extLst>
                    <a:ext uri="{9D8B030D-6E8A-4147-A177-3AD203B41FA5}">
                      <a16:colId xmlns:a16="http://schemas.microsoft.com/office/drawing/2014/main" val="1564696948"/>
                    </a:ext>
                  </a:extLst>
                </a:gridCol>
                <a:gridCol w="1433464">
                  <a:extLst>
                    <a:ext uri="{9D8B030D-6E8A-4147-A177-3AD203B41FA5}">
                      <a16:colId xmlns:a16="http://schemas.microsoft.com/office/drawing/2014/main" val="2017366612"/>
                    </a:ext>
                  </a:extLst>
                </a:gridCol>
                <a:gridCol w="1433464">
                  <a:extLst>
                    <a:ext uri="{9D8B030D-6E8A-4147-A177-3AD203B41FA5}">
                      <a16:colId xmlns:a16="http://schemas.microsoft.com/office/drawing/2014/main" val="2245151211"/>
                    </a:ext>
                  </a:extLst>
                </a:gridCol>
                <a:gridCol w="1433464">
                  <a:extLst>
                    <a:ext uri="{9D8B030D-6E8A-4147-A177-3AD203B41FA5}">
                      <a16:colId xmlns:a16="http://schemas.microsoft.com/office/drawing/2014/main" val="154377470"/>
                    </a:ext>
                  </a:extLst>
                </a:gridCol>
                <a:gridCol w="1433464">
                  <a:extLst>
                    <a:ext uri="{9D8B030D-6E8A-4147-A177-3AD203B41FA5}">
                      <a16:colId xmlns:a16="http://schemas.microsoft.com/office/drawing/2014/main" val="1031286646"/>
                    </a:ext>
                  </a:extLst>
                </a:gridCol>
              </a:tblGrid>
              <a:tr h="495468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Policia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Profesor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Maestro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Vigilante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Obispo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Estudiante</a:t>
                      </a:r>
                      <a:endParaRPr lang="es-MX" b="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  <a:endParaRPr lang="es-MX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2319072"/>
                  </a:ext>
                </a:extLst>
              </a:tr>
              <a:tr h="4954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Lectura</a:t>
                      </a:r>
                      <a:endParaRPr lang="es-MX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  <a:endParaRPr lang="es-MX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6630884"/>
                  </a:ext>
                </a:extLst>
              </a:tr>
              <a:tr h="4954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Vicios</a:t>
                      </a:r>
                      <a:endParaRPr lang="es-MX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*</a:t>
                      </a:r>
                      <a:endParaRPr lang="es-MX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</a:t>
                      </a:r>
                      <a:endParaRPr lang="es-MX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953</a:t>
                      </a:r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8075342"/>
                  </a:ext>
                </a:extLst>
              </a:tr>
              <a:tr h="8551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Gimnasia</a:t>
                      </a:r>
                      <a:endParaRPr lang="es-MX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s-MX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726</a:t>
                      </a:r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8953000"/>
                  </a:ext>
                </a:extLst>
              </a:tr>
              <a:tr h="4954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Ropa</a:t>
                      </a:r>
                      <a:endParaRPr lang="es-MX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  <a:endParaRPr lang="es-MX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es-MX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  <a:endParaRPr lang="es-MX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MX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MX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  <a:endParaRPr lang="es-MX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271</a:t>
                      </a:r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142811"/>
                  </a:ext>
                </a:extLst>
              </a:tr>
              <a:tr h="49546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TOTAL</a:t>
                      </a:r>
                      <a:endParaRPr lang="es-MX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523</a:t>
                      </a:r>
                      <a:endParaRPr lang="es-MX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576</a:t>
                      </a:r>
                      <a:endParaRPr lang="es-MX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472</a:t>
                      </a:r>
                      <a:endParaRPr lang="es-MX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447</a:t>
                      </a:r>
                      <a:endParaRPr lang="es-MX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321</a:t>
                      </a:r>
                      <a:endParaRPr lang="es-MX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423</a:t>
                      </a:r>
                      <a:endParaRPr lang="es-MX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2,762</a:t>
                      </a:r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860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5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218E-35DA-497E-A063-6FC176C5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Equivalentemente, el problema puede escribirse como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B3C7E9-1054-4F8B-A5CF-65824D64E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70779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B3C7E9-1054-4F8B-A5CF-65824D64E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70779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CD35F-7E2D-4177-BC57-323DEFB58956}"/>
                  </a:ext>
                </a:extLst>
              </p:cNvPr>
              <p:cNvSpPr txBox="1"/>
              <p:nvPr/>
            </p:nvSpPr>
            <p:spPr>
              <a:xfrm>
                <a:off x="6373504" y="1690688"/>
                <a:ext cx="4470779" cy="227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b="0" dirty="0"/>
              </a:p>
              <a:p>
                <a:endParaRPr lang="es-MX" sz="2800" dirty="0"/>
              </a:p>
              <a:p>
                <a:endParaRPr lang="es-MX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CD35F-7E2D-4177-BC57-323DEFB58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504" y="1690688"/>
                <a:ext cx="4470779" cy="2279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09F85CB-780D-434B-A9C7-6D621E7EA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726" y="3016251"/>
            <a:ext cx="3346180" cy="375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6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295F-A79C-43DE-B3D8-51FF5227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6173-6EC6-4669-800C-CC91A97B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642AF-5E08-42CA-B08E-25B7E87F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31185"/>
            <a:ext cx="114871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7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D936-538E-4608-BD9B-A6ABBE9F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E418-5CAD-4573-A4AC-4E44ADD4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A59B2-6CDC-4DCD-9DF7-C7B79FB0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430938"/>
            <a:ext cx="115919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05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0FB2-E69A-4F5F-820F-40E3DC2C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DD3F1-BFC6-42CF-B914-FDB02785D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/>
                  <a:t>Podemos concluir que el rango de información sensible en este caso de los vicios del obispo encontrado en la celda</a:t>
                </a:r>
              </a:p>
              <a:p>
                <a:pPr marL="0" indent="0">
                  <a:buNone/>
                </a:pPr>
                <a:endParaRPr lang="es-MX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=[92, 102]</m:t>
                      </m:r>
                    </m:oMath>
                  </m:oMathPara>
                </a14:m>
                <a:endParaRPr lang="es-MX" dirty="0"/>
              </a:p>
              <a:p>
                <a:endParaRPr lang="es-MX" dirty="0"/>
              </a:p>
              <a:p>
                <a:r>
                  <a:rPr lang="es-MX" dirty="0"/>
                  <a:t>Esto es factible ya que si sumamos el máximo en las columnas da un total de 321 da </a:t>
                </a:r>
                <a:r>
                  <a:rPr lang="es-MX"/>
                  <a:t>el dato </a:t>
                </a:r>
                <a:r>
                  <a:rPr lang="es-MX" dirty="0"/>
                  <a:t>conocido en los gastos del obispo. </a:t>
                </a:r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DD3F1-BFC6-42CF-B914-FDB02785D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95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4CCD-D206-4B7D-9919-5BC59BF4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6E7F-E4A2-4409-887F-EC34E999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Juan J. Salazar González (2003) "Sociedad, Ciencia, Tecnología y Matemáticas" consultado de: https://imarrero.webs.ull.es/sctm03.v2/modulo1/JJSalazar.pdf el 26 de febrero del 2018</a:t>
            </a:r>
          </a:p>
        </p:txBody>
      </p:sp>
    </p:spTree>
    <p:extLst>
      <p:ext uri="{BB962C8B-B14F-4D97-AF65-F5344CB8AC3E}">
        <p14:creationId xmlns:p14="http://schemas.microsoft.com/office/powerpoint/2010/main" val="377661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DDAD8-6D9C-4978-B077-FFCAC8FA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 err="1"/>
              <a:t>Contenido</a:t>
            </a:r>
            <a:r>
              <a:rPr lang="en-CA" b="1" u="sng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F8377F-0DF5-4263-A486-5FB717EB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Descripción</a:t>
            </a:r>
            <a:r>
              <a:rPr lang="en-CA" dirty="0"/>
              <a:t> del </a:t>
            </a:r>
            <a:r>
              <a:rPr lang="en-CA" dirty="0" err="1"/>
              <a:t>problema</a:t>
            </a:r>
            <a:endParaRPr lang="en-CA" dirty="0"/>
          </a:p>
          <a:p>
            <a:r>
              <a:rPr lang="en-CA" dirty="0" err="1"/>
              <a:t>Objetivo</a:t>
            </a:r>
            <a:r>
              <a:rPr lang="en-CA" dirty="0"/>
              <a:t> General</a:t>
            </a:r>
          </a:p>
          <a:p>
            <a:r>
              <a:rPr lang="en-CA" dirty="0" err="1"/>
              <a:t>Modelo</a:t>
            </a:r>
            <a:r>
              <a:rPr lang="en-CA" dirty="0"/>
              <a:t> </a:t>
            </a:r>
            <a:r>
              <a:rPr lang="en-CA" dirty="0" err="1"/>
              <a:t>matem</a:t>
            </a:r>
            <a:r>
              <a:rPr lang="es-MX" dirty="0"/>
              <a:t>ático en variables</a:t>
            </a:r>
          </a:p>
          <a:p>
            <a:r>
              <a:rPr lang="es-MX" dirty="0"/>
              <a:t>Parámetros</a:t>
            </a:r>
          </a:p>
          <a:p>
            <a:r>
              <a:rPr lang="es-MX" dirty="0"/>
              <a:t>Código del modelo matemático</a:t>
            </a:r>
          </a:p>
          <a:p>
            <a:r>
              <a:rPr lang="es-MX" dirty="0"/>
              <a:t>Conclusiones </a:t>
            </a:r>
          </a:p>
          <a:p>
            <a:r>
              <a:rPr lang="es-MX" dirty="0"/>
              <a:t>Referencias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25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451B-B666-4FDD-96DB-F81BDBC0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6E4A-053D-47A6-B0E4-F8147D31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Supongamos que el Instituto Nacional de Estadística publica una tabla de datos recogida con distintos gastos medios de diversos colectivos de una región. </a:t>
            </a:r>
          </a:p>
          <a:p>
            <a:r>
              <a:rPr lang="es-MX" dirty="0"/>
              <a:t>Se nos proporcionará tanto datos concretos como sumas por tipo de gasto y totales del colectivo. Sin embargo, algunos datos se consideran confidenciales, ya que su publicación revelaría información privada. </a:t>
            </a:r>
          </a:p>
          <a:p>
            <a:r>
              <a:rPr lang="es-MX" dirty="0"/>
              <a:t>Los datos suprimidos son los que aparecen marcados con asterisco. </a:t>
            </a:r>
          </a:p>
          <a:p>
            <a:r>
              <a:rPr lang="es-MX" dirty="0"/>
              <a:t>Sólo sabemos que ninguno de los datos ocultos puede ser negativo.</a:t>
            </a:r>
          </a:p>
        </p:txBody>
      </p:sp>
    </p:spTree>
    <p:extLst>
      <p:ext uri="{BB962C8B-B14F-4D97-AF65-F5344CB8AC3E}">
        <p14:creationId xmlns:p14="http://schemas.microsoft.com/office/powerpoint/2010/main" val="297416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1C7B-8B4A-4AA7-87BB-24DD222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¿Cuál es el rango más estrecho de valores que esta tabla revelará a un posible curioso sobre el gasto del obispo en vicios?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B95C09-1D06-442B-B74E-EC21626E9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197322"/>
              </p:ext>
            </p:extLst>
          </p:nvPr>
        </p:nvGraphicFramePr>
        <p:xfrm>
          <a:off x="838200" y="2166326"/>
          <a:ext cx="10767644" cy="3332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37">
                  <a:extLst>
                    <a:ext uri="{9D8B030D-6E8A-4147-A177-3AD203B41FA5}">
                      <a16:colId xmlns:a16="http://schemas.microsoft.com/office/drawing/2014/main" val="2174229"/>
                    </a:ext>
                  </a:extLst>
                </a:gridCol>
                <a:gridCol w="1433464">
                  <a:extLst>
                    <a:ext uri="{9D8B030D-6E8A-4147-A177-3AD203B41FA5}">
                      <a16:colId xmlns:a16="http://schemas.microsoft.com/office/drawing/2014/main" val="2705679663"/>
                    </a:ext>
                  </a:extLst>
                </a:gridCol>
                <a:gridCol w="1121323">
                  <a:extLst>
                    <a:ext uri="{9D8B030D-6E8A-4147-A177-3AD203B41FA5}">
                      <a16:colId xmlns:a16="http://schemas.microsoft.com/office/drawing/2014/main" val="4177756620"/>
                    </a:ext>
                  </a:extLst>
                </a:gridCol>
                <a:gridCol w="1433464">
                  <a:extLst>
                    <a:ext uri="{9D8B030D-6E8A-4147-A177-3AD203B41FA5}">
                      <a16:colId xmlns:a16="http://schemas.microsoft.com/office/drawing/2014/main" val="1564696948"/>
                    </a:ext>
                  </a:extLst>
                </a:gridCol>
                <a:gridCol w="1433464">
                  <a:extLst>
                    <a:ext uri="{9D8B030D-6E8A-4147-A177-3AD203B41FA5}">
                      <a16:colId xmlns:a16="http://schemas.microsoft.com/office/drawing/2014/main" val="2017366612"/>
                    </a:ext>
                  </a:extLst>
                </a:gridCol>
                <a:gridCol w="1433464">
                  <a:extLst>
                    <a:ext uri="{9D8B030D-6E8A-4147-A177-3AD203B41FA5}">
                      <a16:colId xmlns:a16="http://schemas.microsoft.com/office/drawing/2014/main" val="2245151211"/>
                    </a:ext>
                  </a:extLst>
                </a:gridCol>
                <a:gridCol w="1433464">
                  <a:extLst>
                    <a:ext uri="{9D8B030D-6E8A-4147-A177-3AD203B41FA5}">
                      <a16:colId xmlns:a16="http://schemas.microsoft.com/office/drawing/2014/main" val="154377470"/>
                    </a:ext>
                  </a:extLst>
                </a:gridCol>
                <a:gridCol w="1433464">
                  <a:extLst>
                    <a:ext uri="{9D8B030D-6E8A-4147-A177-3AD203B41FA5}">
                      <a16:colId xmlns:a16="http://schemas.microsoft.com/office/drawing/2014/main" val="1031286646"/>
                    </a:ext>
                  </a:extLst>
                </a:gridCol>
              </a:tblGrid>
              <a:tr h="495468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Policia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Profesor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Maestro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Vigilante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Obispo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Estudiante</a:t>
                      </a:r>
                      <a:endParaRPr lang="es-MX" b="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  <a:endParaRPr lang="es-MX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2319072"/>
                  </a:ext>
                </a:extLst>
              </a:tr>
              <a:tr h="4954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Lectura</a:t>
                      </a:r>
                      <a:endParaRPr lang="es-MX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  <a:endParaRPr lang="es-MX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6630884"/>
                  </a:ext>
                </a:extLst>
              </a:tr>
              <a:tr h="4954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Vicios</a:t>
                      </a:r>
                      <a:endParaRPr lang="es-MX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</a:t>
                      </a:r>
                      <a:endParaRPr lang="es-MX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953</a:t>
                      </a:r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8075342"/>
                  </a:ext>
                </a:extLst>
              </a:tr>
              <a:tr h="8551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Gimnasia</a:t>
                      </a:r>
                      <a:endParaRPr lang="es-MX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s-MX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726</a:t>
                      </a:r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8953000"/>
                  </a:ext>
                </a:extLst>
              </a:tr>
              <a:tr h="4954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Ropa</a:t>
                      </a:r>
                      <a:endParaRPr lang="es-MX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  <a:endParaRPr lang="es-MX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es-MX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  <a:endParaRPr lang="es-MX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MX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MX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  <a:endParaRPr lang="es-MX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271</a:t>
                      </a:r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142811"/>
                  </a:ext>
                </a:extLst>
              </a:tr>
              <a:tr h="49546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TOTAL</a:t>
                      </a:r>
                      <a:endParaRPr lang="es-MX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523</a:t>
                      </a:r>
                      <a:endParaRPr lang="es-MX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576</a:t>
                      </a:r>
                      <a:endParaRPr lang="es-MX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472</a:t>
                      </a:r>
                      <a:endParaRPr lang="es-MX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447</a:t>
                      </a:r>
                      <a:endParaRPr lang="es-MX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321</a:t>
                      </a:r>
                      <a:endParaRPr lang="es-MX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423</a:t>
                      </a:r>
                      <a:endParaRPr lang="es-MX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2,762</a:t>
                      </a:r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860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38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26FA-8A1F-48FB-851F-1E7504B4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General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4330-2C91-4B06-9FCF-6B18A28F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Encontrar el mínimo y el máximo de valores del gasto del obispo en vicios (que </a:t>
            </a:r>
            <a:r>
              <a:rPr lang="es-MX" dirty="0" err="1"/>
              <a:t>aparencen</a:t>
            </a:r>
            <a:r>
              <a:rPr lang="es-MX" dirty="0"/>
              <a:t> ocultos) según la tabla del Instituto Nacional de Estadística Pública.</a:t>
            </a:r>
          </a:p>
          <a:p>
            <a:r>
              <a:rPr lang="es-MX" dirty="0"/>
              <a:t>Verificar que el rango sea coherente con la suma del gasto total del obispo. </a:t>
            </a:r>
          </a:p>
        </p:txBody>
      </p:sp>
    </p:spTree>
    <p:extLst>
      <p:ext uri="{BB962C8B-B14F-4D97-AF65-F5344CB8AC3E}">
        <p14:creationId xmlns:p14="http://schemas.microsoft.com/office/powerpoint/2010/main" val="299726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A790-F0FB-4B35-B480-26E52DE4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 y </a:t>
            </a:r>
            <a:r>
              <a:rPr lang="en-US" dirty="0" err="1"/>
              <a:t>simulación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746B7-E90D-4AA1-A23C-76BC9FD5C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Consideremos una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MX" dirty="0"/>
                  <a:t> asociada a cada celda (es decir, a cada fila i y a cada columna j) representando el verdadero valor en la tabla. Es claro que las variables no son independientes entre sí, sino que están atadas por ecuaciones: una por cada fila y por cada columna. Así cualquier tabla de valores posibles para esta tabla debe cumplir: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746B7-E90D-4AA1-A23C-76BC9FD5C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11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79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FE8D-B607-4A16-A513-6B5E013D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03AE29A-FB31-46A4-B3C6-3DCE211A0DB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26752023"/>
                  </p:ext>
                </p:extLst>
              </p:nvPr>
            </p:nvGraphicFramePr>
            <p:xfrm>
              <a:off x="838200" y="2166326"/>
              <a:ext cx="10767644" cy="2939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5537">
                      <a:extLst>
                        <a:ext uri="{9D8B030D-6E8A-4147-A177-3AD203B41FA5}">
                          <a16:colId xmlns:a16="http://schemas.microsoft.com/office/drawing/2014/main" val="2174229"/>
                        </a:ext>
                      </a:extLst>
                    </a:gridCol>
                    <a:gridCol w="1433464">
                      <a:extLst>
                        <a:ext uri="{9D8B030D-6E8A-4147-A177-3AD203B41FA5}">
                          <a16:colId xmlns:a16="http://schemas.microsoft.com/office/drawing/2014/main" val="2705679663"/>
                        </a:ext>
                      </a:extLst>
                    </a:gridCol>
                    <a:gridCol w="1121323">
                      <a:extLst>
                        <a:ext uri="{9D8B030D-6E8A-4147-A177-3AD203B41FA5}">
                          <a16:colId xmlns:a16="http://schemas.microsoft.com/office/drawing/2014/main" val="4177756620"/>
                        </a:ext>
                      </a:extLst>
                    </a:gridCol>
                    <a:gridCol w="1433464">
                      <a:extLst>
                        <a:ext uri="{9D8B030D-6E8A-4147-A177-3AD203B41FA5}">
                          <a16:colId xmlns:a16="http://schemas.microsoft.com/office/drawing/2014/main" val="1564696948"/>
                        </a:ext>
                      </a:extLst>
                    </a:gridCol>
                    <a:gridCol w="1433464">
                      <a:extLst>
                        <a:ext uri="{9D8B030D-6E8A-4147-A177-3AD203B41FA5}">
                          <a16:colId xmlns:a16="http://schemas.microsoft.com/office/drawing/2014/main" val="2017366612"/>
                        </a:ext>
                      </a:extLst>
                    </a:gridCol>
                    <a:gridCol w="1433464">
                      <a:extLst>
                        <a:ext uri="{9D8B030D-6E8A-4147-A177-3AD203B41FA5}">
                          <a16:colId xmlns:a16="http://schemas.microsoft.com/office/drawing/2014/main" val="2245151211"/>
                        </a:ext>
                      </a:extLst>
                    </a:gridCol>
                    <a:gridCol w="1433464">
                      <a:extLst>
                        <a:ext uri="{9D8B030D-6E8A-4147-A177-3AD203B41FA5}">
                          <a16:colId xmlns:a16="http://schemas.microsoft.com/office/drawing/2014/main" val="154377470"/>
                        </a:ext>
                      </a:extLst>
                    </a:gridCol>
                    <a:gridCol w="1433464">
                      <a:extLst>
                        <a:ext uri="{9D8B030D-6E8A-4147-A177-3AD203B41FA5}">
                          <a16:colId xmlns:a16="http://schemas.microsoft.com/office/drawing/2014/main" val="1031286646"/>
                        </a:ext>
                      </a:extLst>
                    </a:gridCol>
                  </a:tblGrid>
                  <a:tr h="495468"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/>
                            <a:t>Policia</a:t>
                          </a:r>
                          <a:endParaRPr lang="es-MX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/>
                            <a:t>Profesor</a:t>
                          </a:r>
                          <a:endParaRPr lang="es-MX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Maestro</a:t>
                          </a:r>
                          <a:endParaRPr lang="es-MX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Vigilante</a:t>
                          </a:r>
                          <a:endParaRPr lang="es-MX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Obispo</a:t>
                          </a:r>
                          <a:endParaRPr lang="es-MX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/>
                            <a:t>Estudiante</a:t>
                          </a:r>
                          <a:endParaRPr lang="es-MX" b="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</a:t>
                          </a:r>
                          <a:endParaRPr lang="es-MX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82319072"/>
                      </a:ext>
                    </a:extLst>
                  </a:tr>
                  <a:tr h="495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Lectura</a:t>
                          </a:r>
                          <a:endParaRPr lang="es-MX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46630884"/>
                      </a:ext>
                    </a:extLst>
                  </a:tr>
                  <a:tr h="495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Vicios</a:t>
                          </a:r>
                          <a:endParaRPr lang="es-MX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88075342"/>
                      </a:ext>
                    </a:extLst>
                  </a:tr>
                  <a:tr h="4620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Gimnasia</a:t>
                          </a:r>
                          <a:endParaRPr lang="es-MX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58953000"/>
                      </a:ext>
                    </a:extLst>
                  </a:tr>
                  <a:tr h="495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Ropa</a:t>
                          </a:r>
                          <a:endParaRPr lang="es-MX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44142811"/>
                      </a:ext>
                    </a:extLst>
                  </a:tr>
                  <a:tr h="495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TOTAL</a:t>
                          </a:r>
                          <a:endParaRPr lang="es-MX" b="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258601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03AE29A-FB31-46A4-B3C6-3DCE211A0DB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26752023"/>
                  </p:ext>
                </p:extLst>
              </p:nvPr>
            </p:nvGraphicFramePr>
            <p:xfrm>
              <a:off x="838200" y="2166326"/>
              <a:ext cx="10767644" cy="2939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5537">
                      <a:extLst>
                        <a:ext uri="{9D8B030D-6E8A-4147-A177-3AD203B41FA5}">
                          <a16:colId xmlns:a16="http://schemas.microsoft.com/office/drawing/2014/main" val="2174229"/>
                        </a:ext>
                      </a:extLst>
                    </a:gridCol>
                    <a:gridCol w="1433464">
                      <a:extLst>
                        <a:ext uri="{9D8B030D-6E8A-4147-A177-3AD203B41FA5}">
                          <a16:colId xmlns:a16="http://schemas.microsoft.com/office/drawing/2014/main" val="2705679663"/>
                        </a:ext>
                      </a:extLst>
                    </a:gridCol>
                    <a:gridCol w="1121323">
                      <a:extLst>
                        <a:ext uri="{9D8B030D-6E8A-4147-A177-3AD203B41FA5}">
                          <a16:colId xmlns:a16="http://schemas.microsoft.com/office/drawing/2014/main" val="4177756620"/>
                        </a:ext>
                      </a:extLst>
                    </a:gridCol>
                    <a:gridCol w="1433464">
                      <a:extLst>
                        <a:ext uri="{9D8B030D-6E8A-4147-A177-3AD203B41FA5}">
                          <a16:colId xmlns:a16="http://schemas.microsoft.com/office/drawing/2014/main" val="1564696948"/>
                        </a:ext>
                      </a:extLst>
                    </a:gridCol>
                    <a:gridCol w="1433464">
                      <a:extLst>
                        <a:ext uri="{9D8B030D-6E8A-4147-A177-3AD203B41FA5}">
                          <a16:colId xmlns:a16="http://schemas.microsoft.com/office/drawing/2014/main" val="2017366612"/>
                        </a:ext>
                      </a:extLst>
                    </a:gridCol>
                    <a:gridCol w="1433464">
                      <a:extLst>
                        <a:ext uri="{9D8B030D-6E8A-4147-A177-3AD203B41FA5}">
                          <a16:colId xmlns:a16="http://schemas.microsoft.com/office/drawing/2014/main" val="2245151211"/>
                        </a:ext>
                      </a:extLst>
                    </a:gridCol>
                    <a:gridCol w="1433464">
                      <a:extLst>
                        <a:ext uri="{9D8B030D-6E8A-4147-A177-3AD203B41FA5}">
                          <a16:colId xmlns:a16="http://schemas.microsoft.com/office/drawing/2014/main" val="154377470"/>
                        </a:ext>
                      </a:extLst>
                    </a:gridCol>
                    <a:gridCol w="1433464">
                      <a:extLst>
                        <a:ext uri="{9D8B030D-6E8A-4147-A177-3AD203B41FA5}">
                          <a16:colId xmlns:a16="http://schemas.microsoft.com/office/drawing/2014/main" val="1031286646"/>
                        </a:ext>
                      </a:extLst>
                    </a:gridCol>
                  </a:tblGrid>
                  <a:tr h="495468"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/>
                            <a:t>Policia</a:t>
                          </a:r>
                          <a:endParaRPr lang="es-MX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/>
                            <a:t>Profesor</a:t>
                          </a:r>
                          <a:endParaRPr lang="es-MX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Maestro</a:t>
                          </a:r>
                          <a:endParaRPr lang="es-MX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Vigilante</a:t>
                          </a:r>
                          <a:endParaRPr lang="es-MX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Obispo</a:t>
                          </a:r>
                          <a:endParaRPr lang="es-MX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/>
                            <a:t>Estudiante</a:t>
                          </a:r>
                          <a:endParaRPr lang="es-MX" b="0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</a:t>
                          </a:r>
                          <a:endParaRPr lang="es-MX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82319072"/>
                      </a:ext>
                    </a:extLst>
                  </a:tr>
                  <a:tr h="495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Lectura</a:t>
                          </a:r>
                          <a:endParaRPr lang="es-MX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73617" t="-104878" r="-580851" b="-3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21739" t="-104878" r="-641848" b="-3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51915" t="-104878" r="-402553" b="-3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51915" t="-104878" r="-302553" b="-3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450000" t="-104878" r="-201271" b="-3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52340" t="-104878" r="-102128" b="-3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652340" t="-104878" r="-2128" b="-395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6630884"/>
                      </a:ext>
                    </a:extLst>
                  </a:tr>
                  <a:tr h="495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Vicios</a:t>
                          </a:r>
                          <a:endParaRPr lang="es-MX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73617" t="-207407" r="-58085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21739" t="-207407" r="-6418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51915" t="-207407" r="-40255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51915" t="-207407" r="-30255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450000" t="-207407" r="-2012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52340" t="-207407" r="-10212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652340" t="-207407" r="-212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8075342"/>
                      </a:ext>
                    </a:extLst>
                  </a:tr>
                  <a:tr h="4620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Gimnasia</a:t>
                          </a:r>
                          <a:endParaRPr lang="es-MX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73617" t="-327632" r="-580851" b="-2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21739" t="-327632" r="-641848" b="-2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51915" t="-327632" r="-402553" b="-2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51915" t="-327632" r="-302553" b="-2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450000" t="-327632" r="-201271" b="-2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52340" t="-327632" r="-102128" b="-2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652340" t="-327632" r="-2128" b="-2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8953000"/>
                      </a:ext>
                    </a:extLst>
                  </a:tr>
                  <a:tr h="495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Ropa</a:t>
                          </a:r>
                          <a:endParaRPr lang="es-MX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617" t="-396341" r="-580851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1739" t="-396341" r="-641848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1915" t="-396341" r="-402553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1915" t="-396341" r="-302553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000" t="-396341" r="-201271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2340" t="-396341" r="-102128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2340" t="-396341" r="-2128" b="-10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4142811"/>
                      </a:ext>
                    </a:extLst>
                  </a:tr>
                  <a:tr h="495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TOTAL</a:t>
                          </a:r>
                          <a:endParaRPr lang="es-MX" b="1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3617" t="-502469" r="-580851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21739" t="-502469" r="-641848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51915" t="-502469" r="-402553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51915" t="-502469" r="-302553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50000" t="-502469" r="-201271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52340" t="-502469" r="-102128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52340" t="-502469" r="-2128" b="-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601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977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9249-4E7E-49D9-B352-E9333FAD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Condiciones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D54B8-A002-4968-ADFF-6AF7736B2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fontAlgn="t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endParaRPr lang="es-MX" sz="2400" dirty="0"/>
              </a:p>
              <a:p>
                <a:pPr fontAlgn="t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</m:sSub>
                  </m:oMath>
                </a14:m>
                <a:endParaRPr lang="es-MX" sz="2400" dirty="0"/>
              </a:p>
              <a:p>
                <a:pPr fontAlgn="t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</m:oMath>
                </a14:m>
                <a:endParaRPr lang="es-MX" sz="2400" dirty="0"/>
              </a:p>
              <a:p>
                <a:pPr fontAlgn="t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</m:oMath>
                </a14:m>
                <a:endParaRPr lang="es-MX" sz="2400" dirty="0"/>
              </a:p>
              <a:p>
                <a:pPr fontAlgn="t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51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55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</m:oMath>
                </a14:m>
                <a:endParaRPr lang="es-MX" sz="2400" dirty="0"/>
              </a:p>
              <a:p>
                <a:pPr marL="0" indent="0" fontAlgn="t">
                  <a:buNone/>
                </a:pPr>
                <a:endParaRPr lang="es-MX" sz="1400" dirty="0"/>
              </a:p>
              <a:p>
                <a:pPr fontAlgn="t"/>
                <a:endParaRPr lang="es-MX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s-MX" sz="2400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55</m:t>
                        </m:r>
                      </m:sub>
                    </m:sSub>
                  </m:oMath>
                </a14:m>
                <a:r>
                  <a:rPr lang="es-MX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</m:oMath>
                </a14:m>
                <a:endParaRPr lang="es-MX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D54B8-A002-4968-ADFF-6AF7736B2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73E73-130E-4C44-AFBF-6FDAD11C401C}"/>
                  </a:ext>
                </a:extLst>
              </p:cNvPr>
              <p:cNvSpPr txBox="1"/>
              <p:nvPr/>
            </p:nvSpPr>
            <p:spPr>
              <a:xfrm>
                <a:off x="7072604" y="1825625"/>
                <a:ext cx="4889241" cy="572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fontAlgn="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285750" indent="-285750" fontAlgn="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</m:oMath>
                </a14:m>
                <a:endParaRPr lang="es-MX" sz="2400" dirty="0"/>
              </a:p>
              <a:p>
                <a:pPr marL="285750" indent="-285750" fontAlgn="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</m:oMath>
                </a14:m>
                <a:endParaRPr lang="es-MX" sz="2400" dirty="0"/>
              </a:p>
              <a:p>
                <a:pPr marL="285750" indent="-285750" fontAlgn="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</m:oMath>
                </a14:m>
                <a:endParaRPr lang="es-MX" sz="2400" dirty="0"/>
              </a:p>
              <a:p>
                <a:pPr marL="285750" indent="-285750" fontAlgn="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55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285750" indent="-285750" fontAlgn="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</m:oMath>
                </a14:m>
                <a:endParaRPr lang="es-MX" sz="2400" dirty="0"/>
              </a:p>
              <a:p>
                <a:pPr marL="285750" indent="-285750" fontAlgn="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</m:oMath>
                </a14:m>
                <a:endParaRPr lang="es-MX" sz="2400" dirty="0"/>
              </a:p>
              <a:p>
                <a:pPr marL="285750" indent="-285750" fontAlgn="t">
                  <a:buFont typeface="Arial" panose="020B0604020202020204" pitchFamily="34" charset="0"/>
                  <a:buChar char="•"/>
                </a:pPr>
                <a:endParaRPr lang="es-MX" dirty="0"/>
              </a:p>
              <a:p>
                <a:pPr marL="285750" indent="-285750" fontAlgn="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fontAlgn="t"/>
                <a:endParaRPr lang="es-MX" dirty="0"/>
              </a:p>
              <a:p>
                <a:pPr fontAlgn="t"/>
                <a:endParaRPr lang="es-MX" dirty="0"/>
              </a:p>
              <a:p>
                <a:pPr fontAlgn="t"/>
                <a:endParaRPr lang="es-MX" dirty="0"/>
              </a:p>
              <a:p>
                <a:pPr fontAlgn="t"/>
                <a:endParaRPr lang="es-MX" dirty="0"/>
              </a:p>
              <a:p>
                <a:pPr fontAlgn="t"/>
                <a:endParaRPr lang="es-MX" dirty="0"/>
              </a:p>
              <a:p>
                <a:pPr fontAlgn="t"/>
                <a:endParaRPr lang="es-MX" dirty="0"/>
              </a:p>
              <a:p>
                <a:pPr fontAlgn="t"/>
                <a:endParaRPr lang="en-US" dirty="0"/>
              </a:p>
              <a:p>
                <a:pPr fontAlgn="t"/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73E73-130E-4C44-AFBF-6FDAD11C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604" y="1825625"/>
                <a:ext cx="4889241" cy="5724644"/>
              </a:xfrm>
              <a:prstGeom prst="rect">
                <a:avLst/>
              </a:prstGeom>
              <a:blipFill>
                <a:blip r:embed="rId3"/>
                <a:stretch>
                  <a:fillRect l="-1621" t="-74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06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AFB2-9172-45CD-8800-BC4A6570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Parámetros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4D8F2-788F-4D9A-9721-1C908B022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/>
                  <a:t>Además hay variables que en realidad son parámetros (aquellas asociadas a celdas cuyos verdaderos valores serán publicados) y hay otras de las que sólo sabemos que son no negativas. Por ello, el conjunto de todas las posibilidades que además son compatibles con la tabla publicada cumplirán: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𝟐𝟐𝟏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𝟑𝟒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𝟐𝟏𝟎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𝟐𝟐𝟏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s-MX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𝟑𝟒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𝟒𝟒</m:t>
                        </m:r>
                      </m:sub>
                    </m:sSub>
                  </m:oMath>
                </a14:m>
                <a:r>
                  <a:rPr lang="es-MX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𝟒𝟓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s-MX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4D8F2-788F-4D9A-9721-1C908B022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EEF309-B4EF-41FA-AB2D-EFC70163823D}"/>
                  </a:ext>
                </a:extLst>
              </p:cNvPr>
              <p:cNvSpPr txBox="1"/>
              <p:nvPr/>
            </p:nvSpPr>
            <p:spPr>
              <a:xfrm>
                <a:off x="5813946" y="3429000"/>
                <a:ext cx="582759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𝟏𝟒𝟏</m:t>
                    </m:r>
                  </m:oMath>
                </a14:m>
                <a:endParaRPr lang="es-MX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𝟒𝟒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𝟏𝟗𝟖</m:t>
                    </m:r>
                  </m:oMath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𝟒𝟓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</m:t>
                    </m:r>
                  </m:oMath>
                </a14:m>
                <a:endParaRPr lang="en-US" sz="2800" b="1" dirty="0"/>
              </a:p>
              <a:p>
                <a:endParaRPr lang="en-US" sz="2800" b="1" dirty="0"/>
              </a:p>
              <a:p>
                <a:endParaRPr lang="en-US" sz="2800" dirty="0"/>
              </a:p>
              <a:p>
                <a:endParaRPr lang="es-MX" sz="2800" dirty="0"/>
              </a:p>
              <a:p>
                <a:endParaRPr lang="es-MX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EEF309-B4EF-41FA-AB2D-EFC701638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46" y="3429000"/>
                <a:ext cx="5827594" cy="3539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754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800</Words>
  <Application>Microsoft Office PowerPoint</Application>
  <PresentationFormat>Panorámica</PresentationFormat>
  <Paragraphs>218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Tema de Office</vt:lpstr>
      <vt:lpstr>Datos ocultos</vt:lpstr>
      <vt:lpstr>Contenido </vt:lpstr>
      <vt:lpstr>Problema</vt:lpstr>
      <vt:lpstr>¿Cuál es el rango más estrecho de valores que esta tabla revelará a un posible curioso sobre el gasto del obispo en vicios? </vt:lpstr>
      <vt:lpstr>Objetivo General</vt:lpstr>
      <vt:lpstr>Modelo matemático y simulación</vt:lpstr>
      <vt:lpstr>Variables</vt:lpstr>
      <vt:lpstr>Condiciones</vt:lpstr>
      <vt:lpstr>Parámetros</vt:lpstr>
      <vt:lpstr>Presentación de PowerPoint</vt:lpstr>
      <vt:lpstr>Equivalentemente, el problema puede escribirse como</vt:lpstr>
      <vt:lpstr>Presentación de PowerPoint</vt:lpstr>
      <vt:lpstr>Presentación de PowerPoint</vt:lpstr>
      <vt:lpstr>Conclusiones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Datos oculto</dc:title>
  <dc:creator>Mario Abel García</dc:creator>
  <cp:lastModifiedBy>adriana day</cp:lastModifiedBy>
  <cp:revision>15</cp:revision>
  <dcterms:created xsi:type="dcterms:W3CDTF">2018-02-26T22:04:05Z</dcterms:created>
  <dcterms:modified xsi:type="dcterms:W3CDTF">2018-02-28T16:11:04Z</dcterms:modified>
</cp:coreProperties>
</file>