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7" r:id="rId21"/>
    <p:sldId id="275" r:id="rId22"/>
    <p:sldId id="276"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75" d="100"/>
          <a:sy n="75" d="100"/>
        </p:scale>
        <p:origin x="7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7C41-9A41-4A57-AFF2-A545189CF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B8117B57-2503-4BD0-8618-900E6AE5BC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6B361CD2-6D2B-438F-8D81-B5CDA4D40975}"/>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5" name="Footer Placeholder 4">
            <a:extLst>
              <a:ext uri="{FF2B5EF4-FFF2-40B4-BE49-F238E27FC236}">
                <a16:creationId xmlns:a16="http://schemas.microsoft.com/office/drawing/2014/main" id="{B38FBF7D-1717-40EB-985C-871B0E234DE4}"/>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208E42A-99C9-47F1-AC7F-36CDFB11BBDB}"/>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259665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9AF3-461E-4494-98B4-ACD69F1AAB8B}"/>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E5F40E76-2E1A-42BD-9B5F-358AE381D2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6CA095F5-D495-4ECC-8B96-B2525EF13C08}"/>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5" name="Footer Placeholder 4">
            <a:extLst>
              <a:ext uri="{FF2B5EF4-FFF2-40B4-BE49-F238E27FC236}">
                <a16:creationId xmlns:a16="http://schemas.microsoft.com/office/drawing/2014/main" id="{803C070F-6717-48F7-8D03-A83CE3055159}"/>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2A5657F-A432-4DE7-8CCA-18ED9DB49F78}"/>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65341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6FCB6-6FB1-49D6-B7B4-95BFB737D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81BBE7ED-24EC-4AEC-92D2-080C755F77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97E72474-CABD-4C08-9237-E916513A97E8}"/>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5" name="Footer Placeholder 4">
            <a:extLst>
              <a:ext uri="{FF2B5EF4-FFF2-40B4-BE49-F238E27FC236}">
                <a16:creationId xmlns:a16="http://schemas.microsoft.com/office/drawing/2014/main" id="{667A9FDD-0F68-4367-9E4D-BCF99B7F25F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F722596-A4E9-4E0A-840A-0EB533D1FDC9}"/>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324056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930C-71C3-4E67-A8A2-CB82BEDAA66A}"/>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1D6DA82-A9F8-4836-A43C-F77D3DDDB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04C0647-9779-448B-8C35-474E2CA8E956}"/>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5" name="Footer Placeholder 4">
            <a:extLst>
              <a:ext uri="{FF2B5EF4-FFF2-40B4-BE49-F238E27FC236}">
                <a16:creationId xmlns:a16="http://schemas.microsoft.com/office/drawing/2014/main" id="{269D93D9-6A41-49C2-A923-DBF623E9A1C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CB0C4BB-5A7F-4D60-A707-974BFBDF50DD}"/>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422584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30FA-9EEA-436B-AE31-317D2F4DF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47FE9CCB-981D-4418-AD96-3612A04F1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A56404-1398-4A22-B0DD-0F1A946A6768}"/>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5" name="Footer Placeholder 4">
            <a:extLst>
              <a:ext uri="{FF2B5EF4-FFF2-40B4-BE49-F238E27FC236}">
                <a16:creationId xmlns:a16="http://schemas.microsoft.com/office/drawing/2014/main" id="{53C42420-A2B3-4884-A59C-4FD0AA4E5F3C}"/>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74055CC-DE07-4D83-8037-FD1D85F30B21}"/>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133344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E5FA-A5B8-4CDE-8C3F-18E8CDE931FD}"/>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B7DD35C8-73CE-4542-B391-A8B6C1ED02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9E99B353-C4BB-44B0-8DBE-069F0FC8C6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D183EE37-C19B-42B4-BBAC-85CB607DA536}"/>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6" name="Footer Placeholder 5">
            <a:extLst>
              <a:ext uri="{FF2B5EF4-FFF2-40B4-BE49-F238E27FC236}">
                <a16:creationId xmlns:a16="http://schemas.microsoft.com/office/drawing/2014/main" id="{A5A8685F-6535-42CE-906D-AEDA880469A0}"/>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74CFA6A5-9579-49F7-958D-3F6EE3016FF6}"/>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263469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DB9F-0CDB-4CB1-A868-E4AAFBE4A436}"/>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A64E234E-AA66-4CE2-8E2C-F387B89B5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D92A33-7772-477B-AF70-0192CBD98B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D9A81215-F015-42BB-ABE2-7E617D419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6775A3-46C9-48AF-AD88-F7E28D3C61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74FAA8DB-2033-430D-8068-3D3770143A3A}"/>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8" name="Footer Placeholder 7">
            <a:extLst>
              <a:ext uri="{FF2B5EF4-FFF2-40B4-BE49-F238E27FC236}">
                <a16:creationId xmlns:a16="http://schemas.microsoft.com/office/drawing/2014/main" id="{0CEF70C2-09E0-44BB-943D-D46000E8203B}"/>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641A75AE-F8D4-4157-9443-13BFE6EC1EB0}"/>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21360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AB0D-47E2-4985-B2A0-15D694D862C3}"/>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7183B555-7D64-4376-835D-04808E1EED62}"/>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4" name="Footer Placeholder 3">
            <a:extLst>
              <a:ext uri="{FF2B5EF4-FFF2-40B4-BE49-F238E27FC236}">
                <a16:creationId xmlns:a16="http://schemas.microsoft.com/office/drawing/2014/main" id="{822B54C4-1788-4427-8E11-9B86AE0A0E51}"/>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3D6EB3A1-5D9F-4E81-B937-72D070267FD3}"/>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276823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B54F5-5C0B-4C70-8C28-8065DAA52349}"/>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3" name="Footer Placeholder 2">
            <a:extLst>
              <a:ext uri="{FF2B5EF4-FFF2-40B4-BE49-F238E27FC236}">
                <a16:creationId xmlns:a16="http://schemas.microsoft.com/office/drawing/2014/main" id="{EA6CF0DE-DBAE-49B4-9E4B-019D85894B4B}"/>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78BC51DC-72E5-41F8-8596-A22E5E48E777}"/>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96671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799F-0B12-48A3-9C53-7288D7794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79989B30-19A3-4F59-959E-4A0E26B1B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7A921612-84F0-4A40-AC30-DB66E39FD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2043D4-B829-48E9-8F2F-646CA06662CB}"/>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6" name="Footer Placeholder 5">
            <a:extLst>
              <a:ext uri="{FF2B5EF4-FFF2-40B4-BE49-F238E27FC236}">
                <a16:creationId xmlns:a16="http://schemas.microsoft.com/office/drawing/2014/main" id="{3DC53CCB-7514-4225-B9DB-AA6D745AD3D4}"/>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05616842-1F89-435C-8F17-59564759D4EE}"/>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53702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C772-2E42-48F3-8E94-0E765F935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C48EF14E-8378-487D-B4C1-22705D09D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39896F21-DFEA-470A-9490-FB1BD3B5F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637FB6-5680-44DF-8443-8E82C77ECF3D}"/>
              </a:ext>
            </a:extLst>
          </p:cNvPr>
          <p:cNvSpPr>
            <a:spLocks noGrp="1"/>
          </p:cNvSpPr>
          <p:nvPr>
            <p:ph type="dt" sz="half" idx="10"/>
          </p:nvPr>
        </p:nvSpPr>
        <p:spPr/>
        <p:txBody>
          <a:bodyPr/>
          <a:lstStyle/>
          <a:p>
            <a:fld id="{BE80F22C-50FC-4AA4-959A-299E31FA4ADD}" type="datetimeFigureOut">
              <a:rPr lang="es-MX" smtClean="0"/>
              <a:t>09/05/2018</a:t>
            </a:fld>
            <a:endParaRPr lang="es-MX"/>
          </a:p>
        </p:txBody>
      </p:sp>
      <p:sp>
        <p:nvSpPr>
          <p:cNvPr id="6" name="Footer Placeholder 5">
            <a:extLst>
              <a:ext uri="{FF2B5EF4-FFF2-40B4-BE49-F238E27FC236}">
                <a16:creationId xmlns:a16="http://schemas.microsoft.com/office/drawing/2014/main" id="{B92BF525-390D-4109-9284-98DB7BACE971}"/>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89FF62F9-A5AB-4CC0-A676-5CAC1B514F64}"/>
              </a:ext>
            </a:extLst>
          </p:cNvPr>
          <p:cNvSpPr>
            <a:spLocks noGrp="1"/>
          </p:cNvSpPr>
          <p:nvPr>
            <p:ph type="sldNum" sz="quarter" idx="12"/>
          </p:nvPr>
        </p:nvSpPr>
        <p:spPr/>
        <p:txBody>
          <a:bodyPr/>
          <a:lstStyle/>
          <a:p>
            <a:fld id="{317F0E69-CBFF-41D1-AFF6-627B357A8750}" type="slidenum">
              <a:rPr lang="es-MX" smtClean="0"/>
              <a:t>‹#›</a:t>
            </a:fld>
            <a:endParaRPr lang="es-MX"/>
          </a:p>
        </p:txBody>
      </p:sp>
    </p:spTree>
    <p:extLst>
      <p:ext uri="{BB962C8B-B14F-4D97-AF65-F5344CB8AC3E}">
        <p14:creationId xmlns:p14="http://schemas.microsoft.com/office/powerpoint/2010/main" val="79970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25385-FE5C-4DC3-B18F-87251DAB3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106A2EE6-65D2-4CDF-A161-C7A8E6DB6A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1FBFAAC8-EDCE-413C-9FCC-875C8DBB0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0F22C-50FC-4AA4-959A-299E31FA4ADD}" type="datetimeFigureOut">
              <a:rPr lang="es-MX" smtClean="0"/>
              <a:t>09/05/2018</a:t>
            </a:fld>
            <a:endParaRPr lang="es-MX"/>
          </a:p>
        </p:txBody>
      </p:sp>
      <p:sp>
        <p:nvSpPr>
          <p:cNvPr id="5" name="Footer Placeholder 4">
            <a:extLst>
              <a:ext uri="{FF2B5EF4-FFF2-40B4-BE49-F238E27FC236}">
                <a16:creationId xmlns:a16="http://schemas.microsoft.com/office/drawing/2014/main" id="{720C4203-FD8C-45AF-A49D-44D33CF2C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41662860-24FE-4EE1-A88A-FC77C69AB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F0E69-CBFF-41D1-AFF6-627B357A8750}" type="slidenum">
              <a:rPr lang="es-MX" smtClean="0"/>
              <a:t>‹#›</a:t>
            </a:fld>
            <a:endParaRPr lang="es-MX"/>
          </a:p>
        </p:txBody>
      </p:sp>
    </p:spTree>
    <p:extLst>
      <p:ext uri="{BB962C8B-B14F-4D97-AF65-F5344CB8AC3E}">
        <p14:creationId xmlns:p14="http://schemas.microsoft.com/office/powerpoint/2010/main" val="90757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9B93-D2E0-4C43-A875-FC20EBDA3888}"/>
              </a:ext>
            </a:extLst>
          </p:cNvPr>
          <p:cNvSpPr>
            <a:spLocks noGrp="1"/>
          </p:cNvSpPr>
          <p:nvPr>
            <p:ph type="ctrTitle"/>
          </p:nvPr>
        </p:nvSpPr>
        <p:spPr>
          <a:xfrm>
            <a:off x="1524000" y="2143641"/>
            <a:ext cx="9144000" cy="2387600"/>
          </a:xfrm>
        </p:spPr>
        <p:txBody>
          <a:bodyPr>
            <a:normAutofit fontScale="90000"/>
          </a:bodyPr>
          <a:lstStyle/>
          <a:p>
            <a:r>
              <a:rPr lang="es-MX" sz="6700" b="1" dirty="0"/>
              <a:t>Simulación de escenarios </a:t>
            </a:r>
            <a:r>
              <a:rPr lang="en-US" sz="6700" b="1" dirty="0"/>
              <a:t>: </a:t>
            </a:r>
            <a:r>
              <a:rPr lang="es-MX" sz="6700" b="1" dirty="0"/>
              <a:t>precios futuros</a:t>
            </a:r>
            <a:br>
              <a:rPr lang="es-MX" b="1" dirty="0"/>
            </a:br>
            <a:r>
              <a:rPr lang="es-MX" sz="3100" b="1" dirty="0"/>
              <a:t>Simulación Montecarlo </a:t>
            </a:r>
            <a:br>
              <a:rPr lang="es-MX" b="1" dirty="0"/>
            </a:br>
            <a:endParaRPr lang="es-MX" dirty="0"/>
          </a:p>
        </p:txBody>
      </p:sp>
      <p:sp>
        <p:nvSpPr>
          <p:cNvPr id="3" name="Subtitle 2">
            <a:extLst>
              <a:ext uri="{FF2B5EF4-FFF2-40B4-BE49-F238E27FC236}">
                <a16:creationId xmlns:a16="http://schemas.microsoft.com/office/drawing/2014/main" id="{792F6E59-9160-4B03-B046-8AA6AA163DAF}"/>
              </a:ext>
            </a:extLst>
          </p:cNvPr>
          <p:cNvSpPr>
            <a:spLocks noGrp="1"/>
          </p:cNvSpPr>
          <p:nvPr>
            <p:ph type="subTitle" idx="1"/>
          </p:nvPr>
        </p:nvSpPr>
        <p:spPr>
          <a:xfrm>
            <a:off x="1524000" y="4801445"/>
            <a:ext cx="9144000" cy="1655762"/>
          </a:xfrm>
        </p:spPr>
        <p:txBody>
          <a:bodyPr/>
          <a:lstStyle/>
          <a:p>
            <a:r>
              <a:rPr lang="en-US" dirty="0"/>
              <a:t>Adriana Day Morales</a:t>
            </a:r>
          </a:p>
          <a:p>
            <a:r>
              <a:rPr lang="en-US" dirty="0"/>
              <a:t>Mario Abel García</a:t>
            </a:r>
          </a:p>
          <a:p>
            <a:endParaRPr lang="es-MX" dirty="0"/>
          </a:p>
        </p:txBody>
      </p:sp>
    </p:spTree>
    <p:extLst>
      <p:ext uri="{BB962C8B-B14F-4D97-AF65-F5344CB8AC3E}">
        <p14:creationId xmlns:p14="http://schemas.microsoft.com/office/powerpoint/2010/main" val="365318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BFB3-3EA5-4D96-AFE2-3C81704F901A}"/>
              </a:ext>
            </a:extLst>
          </p:cNvPr>
          <p:cNvSpPr>
            <a:spLocks noGrp="1"/>
          </p:cNvSpPr>
          <p:nvPr>
            <p:ph type="title"/>
          </p:nvPr>
        </p:nvSpPr>
        <p:spPr/>
        <p:txBody>
          <a:bodyPr/>
          <a:lstStyle/>
          <a:p>
            <a:r>
              <a:rPr lang="es-MX" dirty="0"/>
              <a:t>Gráfico de rendimientos </a:t>
            </a:r>
            <a:r>
              <a:rPr lang="es-MX" dirty="0" err="1"/>
              <a:t>logaritmicos</a:t>
            </a:r>
            <a:endParaRPr lang="es-MX" dirty="0"/>
          </a:p>
        </p:txBody>
      </p:sp>
      <p:pic>
        <p:nvPicPr>
          <p:cNvPr id="4" name="Content Placeholder 3">
            <a:extLst>
              <a:ext uri="{FF2B5EF4-FFF2-40B4-BE49-F238E27FC236}">
                <a16:creationId xmlns:a16="http://schemas.microsoft.com/office/drawing/2014/main" id="{2AE8D589-3C6D-493C-B2B3-2FD3EB61E085}"/>
              </a:ext>
            </a:extLst>
          </p:cNvPr>
          <p:cNvPicPr>
            <a:picLocks noGrp="1" noChangeAspect="1"/>
          </p:cNvPicPr>
          <p:nvPr>
            <p:ph idx="1"/>
          </p:nvPr>
        </p:nvPicPr>
        <p:blipFill>
          <a:blip r:embed="rId2"/>
          <a:stretch>
            <a:fillRect/>
          </a:stretch>
        </p:blipFill>
        <p:spPr>
          <a:xfrm>
            <a:off x="3266815" y="1506721"/>
            <a:ext cx="5449673" cy="4986154"/>
          </a:xfrm>
          <a:prstGeom prst="rect">
            <a:avLst/>
          </a:prstGeom>
        </p:spPr>
      </p:pic>
    </p:spTree>
    <p:extLst>
      <p:ext uri="{BB962C8B-B14F-4D97-AF65-F5344CB8AC3E}">
        <p14:creationId xmlns:p14="http://schemas.microsoft.com/office/powerpoint/2010/main" val="364344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8C2E-1D9E-4F73-86D1-39CB6698CF42}"/>
              </a:ext>
            </a:extLst>
          </p:cNvPr>
          <p:cNvSpPr>
            <a:spLocks noGrp="1"/>
          </p:cNvSpPr>
          <p:nvPr>
            <p:ph type="title"/>
          </p:nvPr>
        </p:nvSpPr>
        <p:spPr/>
        <p:txBody>
          <a:bodyPr>
            <a:normAutofit fontScale="90000"/>
          </a:bodyPr>
          <a:lstStyle/>
          <a:p>
            <a:r>
              <a:rPr lang="es-MX" b="1" dirty="0"/>
              <a:t>Generación de valores mu (μ) y sigma (σ) para cada una de las simulaciones</a:t>
            </a:r>
            <a:br>
              <a:rPr lang="es-MX" b="1" dirty="0"/>
            </a:br>
            <a:endParaRPr lang="es-MX" dirty="0"/>
          </a:p>
        </p:txBody>
      </p:sp>
      <p:sp>
        <p:nvSpPr>
          <p:cNvPr id="3" name="Content Placeholder 2">
            <a:extLst>
              <a:ext uri="{FF2B5EF4-FFF2-40B4-BE49-F238E27FC236}">
                <a16:creationId xmlns:a16="http://schemas.microsoft.com/office/drawing/2014/main" id="{A65D8A00-7086-42E9-B34C-CADCA2029893}"/>
              </a:ext>
            </a:extLst>
          </p:cNvPr>
          <p:cNvSpPr>
            <a:spLocks noGrp="1"/>
          </p:cNvSpPr>
          <p:nvPr>
            <p:ph idx="1"/>
          </p:nvPr>
        </p:nvSpPr>
        <p:spPr/>
        <p:txBody>
          <a:bodyPr/>
          <a:lstStyle/>
          <a:p>
            <a:endParaRPr lang="es-MX"/>
          </a:p>
        </p:txBody>
      </p:sp>
      <p:pic>
        <p:nvPicPr>
          <p:cNvPr id="4" name="Picture 3">
            <a:extLst>
              <a:ext uri="{FF2B5EF4-FFF2-40B4-BE49-F238E27FC236}">
                <a16:creationId xmlns:a16="http://schemas.microsoft.com/office/drawing/2014/main" id="{8EA5F814-BA87-4051-A2B5-5CB5682BD54B}"/>
              </a:ext>
            </a:extLst>
          </p:cNvPr>
          <p:cNvPicPr>
            <a:picLocks noChangeAspect="1"/>
          </p:cNvPicPr>
          <p:nvPr/>
        </p:nvPicPr>
        <p:blipFill>
          <a:blip r:embed="rId2"/>
          <a:stretch>
            <a:fillRect/>
          </a:stretch>
        </p:blipFill>
        <p:spPr>
          <a:xfrm>
            <a:off x="549182" y="1825625"/>
            <a:ext cx="11093636" cy="3460158"/>
          </a:xfrm>
          <a:prstGeom prst="rect">
            <a:avLst/>
          </a:prstGeom>
        </p:spPr>
      </p:pic>
    </p:spTree>
    <p:extLst>
      <p:ext uri="{BB962C8B-B14F-4D97-AF65-F5344CB8AC3E}">
        <p14:creationId xmlns:p14="http://schemas.microsoft.com/office/powerpoint/2010/main" val="197023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52BD-205E-4133-B508-EC2D9F79239A}"/>
              </a:ext>
            </a:extLst>
          </p:cNvPr>
          <p:cNvSpPr>
            <a:spLocks noGrp="1"/>
          </p:cNvSpPr>
          <p:nvPr>
            <p:ph type="title"/>
          </p:nvPr>
        </p:nvSpPr>
        <p:spPr/>
        <p:txBody>
          <a:bodyPr/>
          <a:lstStyle/>
          <a:p>
            <a:r>
              <a:rPr lang="es-MX" dirty="0"/>
              <a:t>Simulación de escenarios de Bitcoin (BTC), Ethereum (ETH) y </a:t>
            </a:r>
            <a:r>
              <a:rPr lang="es-MX" dirty="0" err="1"/>
              <a:t>Ripple</a:t>
            </a:r>
            <a:r>
              <a:rPr lang="es-MX" dirty="0"/>
              <a:t> (XRP)</a:t>
            </a:r>
          </a:p>
        </p:txBody>
      </p:sp>
      <p:sp>
        <p:nvSpPr>
          <p:cNvPr id="3" name="Content Placeholder 2">
            <a:extLst>
              <a:ext uri="{FF2B5EF4-FFF2-40B4-BE49-F238E27FC236}">
                <a16:creationId xmlns:a16="http://schemas.microsoft.com/office/drawing/2014/main" id="{725A7785-082F-4736-B4F0-7D0EF4B7D342}"/>
              </a:ext>
            </a:extLst>
          </p:cNvPr>
          <p:cNvSpPr>
            <a:spLocks noGrp="1"/>
          </p:cNvSpPr>
          <p:nvPr>
            <p:ph idx="1"/>
          </p:nvPr>
        </p:nvSpPr>
        <p:spPr/>
        <p:txBody>
          <a:bodyPr/>
          <a:lstStyle/>
          <a:p>
            <a:endParaRPr lang="es-MX"/>
          </a:p>
        </p:txBody>
      </p:sp>
      <p:pic>
        <p:nvPicPr>
          <p:cNvPr id="5" name="Picture 4">
            <a:extLst>
              <a:ext uri="{FF2B5EF4-FFF2-40B4-BE49-F238E27FC236}">
                <a16:creationId xmlns:a16="http://schemas.microsoft.com/office/drawing/2014/main" id="{158C0B77-4804-4E42-B246-0A09869D9274}"/>
              </a:ext>
            </a:extLst>
          </p:cNvPr>
          <p:cNvPicPr>
            <a:picLocks noChangeAspect="1"/>
          </p:cNvPicPr>
          <p:nvPr/>
        </p:nvPicPr>
        <p:blipFill>
          <a:blip r:embed="rId2"/>
          <a:stretch>
            <a:fillRect/>
          </a:stretch>
        </p:blipFill>
        <p:spPr>
          <a:xfrm>
            <a:off x="1134619" y="2349392"/>
            <a:ext cx="9922762" cy="3303803"/>
          </a:xfrm>
          <a:prstGeom prst="rect">
            <a:avLst/>
          </a:prstGeom>
        </p:spPr>
      </p:pic>
    </p:spTree>
    <p:extLst>
      <p:ext uri="{BB962C8B-B14F-4D97-AF65-F5344CB8AC3E}">
        <p14:creationId xmlns:p14="http://schemas.microsoft.com/office/powerpoint/2010/main" val="4291204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8653-EAB6-4C5C-AFC6-D0FB7D70FD42}"/>
              </a:ext>
            </a:extLst>
          </p:cNvPr>
          <p:cNvSpPr>
            <a:spLocks noGrp="1"/>
          </p:cNvSpPr>
          <p:nvPr>
            <p:ph type="title"/>
          </p:nvPr>
        </p:nvSpPr>
        <p:spPr>
          <a:xfrm>
            <a:off x="838200" y="365125"/>
            <a:ext cx="10515600" cy="1325563"/>
          </a:xfrm>
        </p:spPr>
        <p:txBody>
          <a:bodyPr/>
          <a:lstStyle/>
          <a:p>
            <a:r>
              <a:rPr lang="es-MX" dirty="0"/>
              <a:t>Simulamos </a:t>
            </a:r>
            <a:r>
              <a:rPr lang="es-MX" b="1" dirty="0"/>
              <a:t>238</a:t>
            </a:r>
            <a:r>
              <a:rPr lang="es-MX" dirty="0"/>
              <a:t> escenarios, hasta finalizar el 2018 para cada criptomoneda </a:t>
            </a:r>
          </a:p>
        </p:txBody>
      </p:sp>
      <p:sp>
        <p:nvSpPr>
          <p:cNvPr id="3" name="Content Placeholder 2">
            <a:extLst>
              <a:ext uri="{FF2B5EF4-FFF2-40B4-BE49-F238E27FC236}">
                <a16:creationId xmlns:a16="http://schemas.microsoft.com/office/drawing/2014/main" id="{BAC8F7B8-049F-4354-8792-7C2A4F756CF0}"/>
              </a:ext>
            </a:extLst>
          </p:cNvPr>
          <p:cNvSpPr>
            <a:spLocks noGrp="1"/>
          </p:cNvSpPr>
          <p:nvPr>
            <p:ph idx="1"/>
          </p:nvPr>
        </p:nvSpPr>
        <p:spPr>
          <a:xfrm>
            <a:off x="838200" y="1825625"/>
            <a:ext cx="10515600" cy="4351338"/>
          </a:xfrm>
        </p:spPr>
        <p:txBody>
          <a:bodyPr/>
          <a:lstStyle/>
          <a:p>
            <a:endParaRPr lang="es-MX"/>
          </a:p>
        </p:txBody>
      </p:sp>
      <p:pic>
        <p:nvPicPr>
          <p:cNvPr id="4" name="Picture 3">
            <a:extLst>
              <a:ext uri="{FF2B5EF4-FFF2-40B4-BE49-F238E27FC236}">
                <a16:creationId xmlns:a16="http://schemas.microsoft.com/office/drawing/2014/main" id="{160074DB-3A24-4D11-A8FE-9D6E421BC567}"/>
              </a:ext>
            </a:extLst>
          </p:cNvPr>
          <p:cNvPicPr>
            <a:picLocks noChangeAspect="1"/>
          </p:cNvPicPr>
          <p:nvPr/>
        </p:nvPicPr>
        <p:blipFill>
          <a:blip r:embed="rId2"/>
          <a:stretch>
            <a:fillRect/>
          </a:stretch>
        </p:blipFill>
        <p:spPr>
          <a:xfrm>
            <a:off x="507883" y="2790247"/>
            <a:ext cx="11176234" cy="2422094"/>
          </a:xfrm>
          <a:prstGeom prst="rect">
            <a:avLst/>
          </a:prstGeom>
        </p:spPr>
      </p:pic>
    </p:spTree>
    <p:extLst>
      <p:ext uri="{BB962C8B-B14F-4D97-AF65-F5344CB8AC3E}">
        <p14:creationId xmlns:p14="http://schemas.microsoft.com/office/powerpoint/2010/main" val="1981888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FA8B-F067-422E-92E8-B96253827336}"/>
              </a:ext>
            </a:extLst>
          </p:cNvPr>
          <p:cNvSpPr>
            <a:spLocks noGrp="1"/>
          </p:cNvSpPr>
          <p:nvPr>
            <p:ph type="title"/>
          </p:nvPr>
        </p:nvSpPr>
        <p:spPr/>
        <p:txBody>
          <a:bodyPr/>
          <a:lstStyle/>
          <a:p>
            <a:r>
              <a:rPr lang="es-MX" b="1" dirty="0"/>
              <a:t>Proyección de precios de cierre</a:t>
            </a:r>
            <a:endParaRPr lang="es-MX" dirty="0"/>
          </a:p>
        </p:txBody>
      </p:sp>
      <p:sp>
        <p:nvSpPr>
          <p:cNvPr id="3" name="Content Placeholder 2">
            <a:extLst>
              <a:ext uri="{FF2B5EF4-FFF2-40B4-BE49-F238E27FC236}">
                <a16:creationId xmlns:a16="http://schemas.microsoft.com/office/drawing/2014/main" id="{B1721E92-FCE0-44CB-B533-D94FE1778080}"/>
              </a:ext>
            </a:extLst>
          </p:cNvPr>
          <p:cNvSpPr>
            <a:spLocks noGrp="1"/>
          </p:cNvSpPr>
          <p:nvPr>
            <p:ph idx="1"/>
          </p:nvPr>
        </p:nvSpPr>
        <p:spPr/>
        <p:txBody>
          <a:bodyPr/>
          <a:lstStyle/>
          <a:p>
            <a:endParaRPr lang="es-MX"/>
          </a:p>
        </p:txBody>
      </p:sp>
      <p:pic>
        <p:nvPicPr>
          <p:cNvPr id="4" name="Picture 3">
            <a:extLst>
              <a:ext uri="{FF2B5EF4-FFF2-40B4-BE49-F238E27FC236}">
                <a16:creationId xmlns:a16="http://schemas.microsoft.com/office/drawing/2014/main" id="{145BC288-4093-4566-BACF-184DA6AB00F0}"/>
              </a:ext>
            </a:extLst>
          </p:cNvPr>
          <p:cNvPicPr>
            <a:picLocks noChangeAspect="1"/>
          </p:cNvPicPr>
          <p:nvPr/>
        </p:nvPicPr>
        <p:blipFill>
          <a:blip r:embed="rId2"/>
          <a:stretch>
            <a:fillRect/>
          </a:stretch>
        </p:blipFill>
        <p:spPr>
          <a:xfrm>
            <a:off x="661632" y="2121236"/>
            <a:ext cx="10868735" cy="3760115"/>
          </a:xfrm>
          <a:prstGeom prst="rect">
            <a:avLst/>
          </a:prstGeom>
        </p:spPr>
      </p:pic>
    </p:spTree>
    <p:extLst>
      <p:ext uri="{BB962C8B-B14F-4D97-AF65-F5344CB8AC3E}">
        <p14:creationId xmlns:p14="http://schemas.microsoft.com/office/powerpoint/2010/main" val="45545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5210-C1E2-4DE8-9F28-A41F392702E5}"/>
              </a:ext>
            </a:extLst>
          </p:cNvPr>
          <p:cNvSpPr>
            <a:spLocks noGrp="1"/>
          </p:cNvSpPr>
          <p:nvPr>
            <p:ph type="title"/>
          </p:nvPr>
        </p:nvSpPr>
        <p:spPr/>
        <p:txBody>
          <a:bodyPr/>
          <a:lstStyle/>
          <a:p>
            <a:r>
              <a:rPr lang="es-MX" dirty="0"/>
              <a:t>Cálculo de precios de cierre</a:t>
            </a:r>
          </a:p>
        </p:txBody>
      </p:sp>
      <p:pic>
        <p:nvPicPr>
          <p:cNvPr id="4" name="Content Placeholder 3">
            <a:extLst>
              <a:ext uri="{FF2B5EF4-FFF2-40B4-BE49-F238E27FC236}">
                <a16:creationId xmlns:a16="http://schemas.microsoft.com/office/drawing/2014/main" id="{C7E9C407-DF65-4476-B259-B9E16491F607}"/>
              </a:ext>
            </a:extLst>
          </p:cNvPr>
          <p:cNvPicPr>
            <a:picLocks noGrp="1" noChangeAspect="1"/>
          </p:cNvPicPr>
          <p:nvPr>
            <p:ph idx="1"/>
          </p:nvPr>
        </p:nvPicPr>
        <p:blipFill>
          <a:blip r:embed="rId2"/>
          <a:stretch>
            <a:fillRect/>
          </a:stretch>
        </p:blipFill>
        <p:spPr>
          <a:xfrm>
            <a:off x="492626" y="2743200"/>
            <a:ext cx="11206747" cy="2129631"/>
          </a:xfrm>
          <a:prstGeom prst="rect">
            <a:avLst/>
          </a:prstGeom>
        </p:spPr>
      </p:pic>
    </p:spTree>
    <p:extLst>
      <p:ext uri="{BB962C8B-B14F-4D97-AF65-F5344CB8AC3E}">
        <p14:creationId xmlns:p14="http://schemas.microsoft.com/office/powerpoint/2010/main" val="407512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3EDD-E197-4CDF-8809-F5B776CCDCFD}"/>
              </a:ext>
            </a:extLst>
          </p:cNvPr>
          <p:cNvSpPr>
            <a:spLocks noGrp="1"/>
          </p:cNvSpPr>
          <p:nvPr>
            <p:ph type="title"/>
          </p:nvPr>
        </p:nvSpPr>
        <p:spPr/>
        <p:txBody>
          <a:bodyPr>
            <a:noAutofit/>
          </a:bodyPr>
          <a:lstStyle/>
          <a:p>
            <a:r>
              <a:rPr lang="es-MX" sz="3600" b="1" dirty="0"/>
              <a:t>Gráfica de precios simulados en BTC y probabilidad precio umbral = 12,600 USD (40%), iniciamos en 9,000</a:t>
            </a:r>
            <a:br>
              <a:rPr lang="es-MX" sz="3600" b="1" dirty="0"/>
            </a:br>
            <a:endParaRPr lang="es-MX" sz="3600" dirty="0"/>
          </a:p>
        </p:txBody>
      </p:sp>
      <p:sp>
        <p:nvSpPr>
          <p:cNvPr id="3" name="Content Placeholder 2">
            <a:extLst>
              <a:ext uri="{FF2B5EF4-FFF2-40B4-BE49-F238E27FC236}">
                <a16:creationId xmlns:a16="http://schemas.microsoft.com/office/drawing/2014/main" id="{D905034E-821E-4A7A-9A3F-669B30BE5B5C}"/>
              </a:ext>
            </a:extLst>
          </p:cNvPr>
          <p:cNvSpPr>
            <a:spLocks noGrp="1"/>
          </p:cNvSpPr>
          <p:nvPr>
            <p:ph idx="1"/>
          </p:nvPr>
        </p:nvSpPr>
        <p:spPr/>
        <p:txBody>
          <a:bodyPr/>
          <a:lstStyle/>
          <a:p>
            <a:endParaRPr lang="es-MX" dirty="0"/>
          </a:p>
        </p:txBody>
      </p:sp>
      <p:pic>
        <p:nvPicPr>
          <p:cNvPr id="4" name="Picture 3">
            <a:extLst>
              <a:ext uri="{FF2B5EF4-FFF2-40B4-BE49-F238E27FC236}">
                <a16:creationId xmlns:a16="http://schemas.microsoft.com/office/drawing/2014/main" id="{F74B3453-8F52-4F67-8AB8-ECC2DFAB2AB5}"/>
              </a:ext>
            </a:extLst>
          </p:cNvPr>
          <p:cNvPicPr>
            <a:picLocks noChangeAspect="1"/>
          </p:cNvPicPr>
          <p:nvPr/>
        </p:nvPicPr>
        <p:blipFill>
          <a:blip r:embed="rId2"/>
          <a:stretch>
            <a:fillRect/>
          </a:stretch>
        </p:blipFill>
        <p:spPr>
          <a:xfrm>
            <a:off x="1152525" y="2341356"/>
            <a:ext cx="4943475" cy="3552825"/>
          </a:xfrm>
          <a:prstGeom prst="rect">
            <a:avLst/>
          </a:prstGeom>
        </p:spPr>
      </p:pic>
      <p:pic>
        <p:nvPicPr>
          <p:cNvPr id="5" name="Picture 4">
            <a:extLst>
              <a:ext uri="{FF2B5EF4-FFF2-40B4-BE49-F238E27FC236}">
                <a16:creationId xmlns:a16="http://schemas.microsoft.com/office/drawing/2014/main" id="{E2AFCCC2-147F-4720-B0FD-7D7D4E343A28}"/>
              </a:ext>
            </a:extLst>
          </p:cNvPr>
          <p:cNvPicPr>
            <a:picLocks noChangeAspect="1"/>
          </p:cNvPicPr>
          <p:nvPr/>
        </p:nvPicPr>
        <p:blipFill>
          <a:blip r:embed="rId3"/>
          <a:stretch>
            <a:fillRect/>
          </a:stretch>
        </p:blipFill>
        <p:spPr>
          <a:xfrm>
            <a:off x="6410325" y="2341356"/>
            <a:ext cx="4972050" cy="3571875"/>
          </a:xfrm>
          <a:prstGeom prst="rect">
            <a:avLst/>
          </a:prstGeom>
        </p:spPr>
      </p:pic>
    </p:spTree>
    <p:extLst>
      <p:ext uri="{BB962C8B-B14F-4D97-AF65-F5344CB8AC3E}">
        <p14:creationId xmlns:p14="http://schemas.microsoft.com/office/powerpoint/2010/main" val="253174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3142-C45C-42BB-A967-F06E4A12E070}"/>
              </a:ext>
            </a:extLst>
          </p:cNvPr>
          <p:cNvSpPr>
            <a:spLocks noGrp="1"/>
          </p:cNvSpPr>
          <p:nvPr>
            <p:ph type="title"/>
          </p:nvPr>
        </p:nvSpPr>
        <p:spPr/>
        <p:txBody>
          <a:bodyPr/>
          <a:lstStyle/>
          <a:p>
            <a:r>
              <a:rPr lang="en-US" dirty="0"/>
              <a:t>Si </a:t>
            </a:r>
            <a:r>
              <a:rPr lang="en-US" dirty="0" err="1"/>
              <a:t>piensas</a:t>
            </a:r>
            <a:r>
              <a:rPr lang="en-US" dirty="0"/>
              <a:t> que no la </a:t>
            </a:r>
            <a:r>
              <a:rPr lang="en-US" dirty="0" err="1"/>
              <a:t>volamos</a:t>
            </a:r>
            <a:r>
              <a:rPr lang="en-US" dirty="0"/>
              <a:t> con BTC…</a:t>
            </a:r>
            <a:endParaRPr lang="es-MX" dirty="0"/>
          </a:p>
        </p:txBody>
      </p:sp>
      <p:pic>
        <p:nvPicPr>
          <p:cNvPr id="4" name="Content Placeholder 3">
            <a:extLst>
              <a:ext uri="{FF2B5EF4-FFF2-40B4-BE49-F238E27FC236}">
                <a16:creationId xmlns:a16="http://schemas.microsoft.com/office/drawing/2014/main" id="{C1F2695E-3691-4905-AA21-0A0B321B6FF0}"/>
              </a:ext>
            </a:extLst>
          </p:cNvPr>
          <p:cNvPicPr>
            <a:picLocks noGrp="1" noChangeAspect="1"/>
          </p:cNvPicPr>
          <p:nvPr>
            <p:ph idx="1"/>
          </p:nvPr>
        </p:nvPicPr>
        <p:blipFill>
          <a:blip r:embed="rId2"/>
          <a:stretch>
            <a:fillRect/>
          </a:stretch>
        </p:blipFill>
        <p:spPr>
          <a:xfrm>
            <a:off x="217796" y="1861169"/>
            <a:ext cx="6281321" cy="3540381"/>
          </a:xfrm>
          <a:prstGeom prst="rect">
            <a:avLst/>
          </a:prstGeom>
        </p:spPr>
      </p:pic>
      <p:pic>
        <p:nvPicPr>
          <p:cNvPr id="5" name="Picture 4">
            <a:extLst>
              <a:ext uri="{FF2B5EF4-FFF2-40B4-BE49-F238E27FC236}">
                <a16:creationId xmlns:a16="http://schemas.microsoft.com/office/drawing/2014/main" id="{18189A31-32F4-459A-B727-609E0A5E0AC8}"/>
              </a:ext>
            </a:extLst>
          </p:cNvPr>
          <p:cNvPicPr>
            <a:picLocks noChangeAspect="1"/>
          </p:cNvPicPr>
          <p:nvPr/>
        </p:nvPicPr>
        <p:blipFill>
          <a:blip r:embed="rId3"/>
          <a:stretch>
            <a:fillRect/>
          </a:stretch>
        </p:blipFill>
        <p:spPr>
          <a:xfrm>
            <a:off x="6320852" y="2912793"/>
            <a:ext cx="5871148" cy="1953675"/>
          </a:xfrm>
          <a:prstGeom prst="rect">
            <a:avLst/>
          </a:prstGeom>
        </p:spPr>
      </p:pic>
    </p:spTree>
    <p:extLst>
      <p:ext uri="{BB962C8B-B14F-4D97-AF65-F5344CB8AC3E}">
        <p14:creationId xmlns:p14="http://schemas.microsoft.com/office/powerpoint/2010/main" val="382787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A15D-74D9-4AC9-937B-4E4C5855BD6B}"/>
              </a:ext>
            </a:extLst>
          </p:cNvPr>
          <p:cNvSpPr>
            <a:spLocks noGrp="1"/>
          </p:cNvSpPr>
          <p:nvPr>
            <p:ph type="title"/>
          </p:nvPr>
        </p:nvSpPr>
        <p:spPr/>
        <p:txBody>
          <a:bodyPr>
            <a:normAutofit/>
          </a:bodyPr>
          <a:lstStyle/>
          <a:p>
            <a:r>
              <a:rPr lang="es-MX" sz="3600" b="1" dirty="0"/>
              <a:t>Gráfica de precios simulados en ETH y probabilidad precio umbral = 1,015 USD (40%), iniciamos en 725</a:t>
            </a:r>
            <a:endParaRPr lang="es-MX" sz="3600" dirty="0"/>
          </a:p>
        </p:txBody>
      </p:sp>
      <p:sp>
        <p:nvSpPr>
          <p:cNvPr id="3" name="Content Placeholder 2">
            <a:extLst>
              <a:ext uri="{FF2B5EF4-FFF2-40B4-BE49-F238E27FC236}">
                <a16:creationId xmlns:a16="http://schemas.microsoft.com/office/drawing/2014/main" id="{B6AC121F-ABF4-4ED2-B137-FF851F2C2DEE}"/>
              </a:ext>
            </a:extLst>
          </p:cNvPr>
          <p:cNvSpPr>
            <a:spLocks noGrp="1"/>
          </p:cNvSpPr>
          <p:nvPr>
            <p:ph idx="1"/>
          </p:nvPr>
        </p:nvSpPr>
        <p:spPr/>
        <p:txBody>
          <a:bodyPr/>
          <a:lstStyle/>
          <a:p>
            <a:endParaRPr lang="es-MX"/>
          </a:p>
        </p:txBody>
      </p:sp>
      <p:pic>
        <p:nvPicPr>
          <p:cNvPr id="4" name="Picture 3">
            <a:extLst>
              <a:ext uri="{FF2B5EF4-FFF2-40B4-BE49-F238E27FC236}">
                <a16:creationId xmlns:a16="http://schemas.microsoft.com/office/drawing/2014/main" id="{7C3CF9D5-2A28-4BCE-B924-21AA296DC115}"/>
              </a:ext>
            </a:extLst>
          </p:cNvPr>
          <p:cNvPicPr>
            <a:picLocks noChangeAspect="1"/>
          </p:cNvPicPr>
          <p:nvPr/>
        </p:nvPicPr>
        <p:blipFill>
          <a:blip r:embed="rId2"/>
          <a:stretch>
            <a:fillRect/>
          </a:stretch>
        </p:blipFill>
        <p:spPr>
          <a:xfrm>
            <a:off x="755073" y="2215356"/>
            <a:ext cx="5029200" cy="3571875"/>
          </a:xfrm>
          <a:prstGeom prst="rect">
            <a:avLst/>
          </a:prstGeom>
        </p:spPr>
      </p:pic>
      <p:pic>
        <p:nvPicPr>
          <p:cNvPr id="5" name="Picture 4">
            <a:extLst>
              <a:ext uri="{FF2B5EF4-FFF2-40B4-BE49-F238E27FC236}">
                <a16:creationId xmlns:a16="http://schemas.microsoft.com/office/drawing/2014/main" id="{909DC1A3-8EF0-4B8F-9429-FDF54DFB4F50}"/>
              </a:ext>
            </a:extLst>
          </p:cNvPr>
          <p:cNvPicPr>
            <a:picLocks noChangeAspect="1"/>
          </p:cNvPicPr>
          <p:nvPr/>
        </p:nvPicPr>
        <p:blipFill>
          <a:blip r:embed="rId3"/>
          <a:stretch>
            <a:fillRect/>
          </a:stretch>
        </p:blipFill>
        <p:spPr>
          <a:xfrm>
            <a:off x="6648450" y="2215356"/>
            <a:ext cx="4705350" cy="3533775"/>
          </a:xfrm>
          <a:prstGeom prst="rect">
            <a:avLst/>
          </a:prstGeom>
        </p:spPr>
      </p:pic>
    </p:spTree>
    <p:extLst>
      <p:ext uri="{BB962C8B-B14F-4D97-AF65-F5344CB8AC3E}">
        <p14:creationId xmlns:p14="http://schemas.microsoft.com/office/powerpoint/2010/main" val="236090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E1DF-0802-4B1A-BBB9-3B0B5DB6F606}"/>
              </a:ext>
            </a:extLst>
          </p:cNvPr>
          <p:cNvSpPr>
            <a:spLocks noGrp="1"/>
          </p:cNvSpPr>
          <p:nvPr>
            <p:ph type="title"/>
          </p:nvPr>
        </p:nvSpPr>
        <p:spPr/>
        <p:txBody>
          <a:bodyPr>
            <a:noAutofit/>
          </a:bodyPr>
          <a:lstStyle/>
          <a:p>
            <a:r>
              <a:rPr lang="es-MX" sz="3600" b="1" dirty="0"/>
              <a:t>Gráfica de precios simulados en XRP y probabilidad precio umbral = 1.082 USD (40%), iniciamos en 0.7728</a:t>
            </a:r>
            <a:endParaRPr lang="es-MX" sz="3600" dirty="0"/>
          </a:p>
        </p:txBody>
      </p:sp>
      <p:sp>
        <p:nvSpPr>
          <p:cNvPr id="3" name="Content Placeholder 2">
            <a:extLst>
              <a:ext uri="{FF2B5EF4-FFF2-40B4-BE49-F238E27FC236}">
                <a16:creationId xmlns:a16="http://schemas.microsoft.com/office/drawing/2014/main" id="{D489ACF6-C1CD-4355-BBC6-92EEE3DB57FA}"/>
              </a:ext>
            </a:extLst>
          </p:cNvPr>
          <p:cNvSpPr>
            <a:spLocks noGrp="1"/>
          </p:cNvSpPr>
          <p:nvPr>
            <p:ph idx="1"/>
          </p:nvPr>
        </p:nvSpPr>
        <p:spPr/>
        <p:txBody>
          <a:bodyPr/>
          <a:lstStyle/>
          <a:p>
            <a:endParaRPr lang="es-MX"/>
          </a:p>
        </p:txBody>
      </p:sp>
      <p:pic>
        <p:nvPicPr>
          <p:cNvPr id="4" name="Picture 3">
            <a:extLst>
              <a:ext uri="{FF2B5EF4-FFF2-40B4-BE49-F238E27FC236}">
                <a16:creationId xmlns:a16="http://schemas.microsoft.com/office/drawing/2014/main" id="{A7B757B9-16D0-4146-BC57-3BC3798FBFE2}"/>
              </a:ext>
            </a:extLst>
          </p:cNvPr>
          <p:cNvPicPr>
            <a:picLocks noChangeAspect="1"/>
          </p:cNvPicPr>
          <p:nvPr/>
        </p:nvPicPr>
        <p:blipFill>
          <a:blip r:embed="rId2"/>
          <a:stretch>
            <a:fillRect/>
          </a:stretch>
        </p:blipFill>
        <p:spPr>
          <a:xfrm>
            <a:off x="838200" y="2419107"/>
            <a:ext cx="4914900" cy="3476625"/>
          </a:xfrm>
          <a:prstGeom prst="rect">
            <a:avLst/>
          </a:prstGeom>
        </p:spPr>
      </p:pic>
      <p:pic>
        <p:nvPicPr>
          <p:cNvPr id="5" name="Picture 4">
            <a:extLst>
              <a:ext uri="{FF2B5EF4-FFF2-40B4-BE49-F238E27FC236}">
                <a16:creationId xmlns:a16="http://schemas.microsoft.com/office/drawing/2014/main" id="{FF7074C3-BE41-4C27-A06B-12F0C14FE667}"/>
              </a:ext>
            </a:extLst>
          </p:cNvPr>
          <p:cNvPicPr>
            <a:picLocks noChangeAspect="1"/>
          </p:cNvPicPr>
          <p:nvPr/>
        </p:nvPicPr>
        <p:blipFill>
          <a:blip r:embed="rId3"/>
          <a:stretch>
            <a:fillRect/>
          </a:stretch>
        </p:blipFill>
        <p:spPr>
          <a:xfrm>
            <a:off x="6438902" y="2382460"/>
            <a:ext cx="4791075" cy="3590925"/>
          </a:xfrm>
          <a:prstGeom prst="rect">
            <a:avLst/>
          </a:prstGeom>
        </p:spPr>
      </p:pic>
    </p:spTree>
    <p:extLst>
      <p:ext uri="{BB962C8B-B14F-4D97-AF65-F5344CB8AC3E}">
        <p14:creationId xmlns:p14="http://schemas.microsoft.com/office/powerpoint/2010/main" val="15795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D0E2-2DF0-4FB3-BCCD-D2B85D42CA61}"/>
              </a:ext>
            </a:extLst>
          </p:cNvPr>
          <p:cNvSpPr>
            <a:spLocks noGrp="1"/>
          </p:cNvSpPr>
          <p:nvPr>
            <p:ph type="title"/>
          </p:nvPr>
        </p:nvSpPr>
        <p:spPr/>
        <p:txBody>
          <a:bodyPr/>
          <a:lstStyle/>
          <a:p>
            <a:r>
              <a:rPr lang="en-US" dirty="0" err="1"/>
              <a:t>Tabla</a:t>
            </a:r>
            <a:r>
              <a:rPr lang="en-US" dirty="0"/>
              <a:t> de </a:t>
            </a:r>
            <a:r>
              <a:rPr lang="en-US" dirty="0" err="1"/>
              <a:t>contenidos</a:t>
            </a:r>
            <a:endParaRPr lang="es-MX" dirty="0"/>
          </a:p>
        </p:txBody>
      </p:sp>
      <p:sp>
        <p:nvSpPr>
          <p:cNvPr id="3" name="Content Placeholder 2">
            <a:extLst>
              <a:ext uri="{FF2B5EF4-FFF2-40B4-BE49-F238E27FC236}">
                <a16:creationId xmlns:a16="http://schemas.microsoft.com/office/drawing/2014/main" id="{7125EC9C-6E8A-4C56-B250-BEC88542E756}"/>
              </a:ext>
            </a:extLst>
          </p:cNvPr>
          <p:cNvSpPr>
            <a:spLocks noGrp="1"/>
          </p:cNvSpPr>
          <p:nvPr>
            <p:ph idx="1"/>
          </p:nvPr>
        </p:nvSpPr>
        <p:spPr/>
        <p:txBody>
          <a:bodyPr/>
          <a:lstStyle/>
          <a:p>
            <a:r>
              <a:rPr lang="es-MX" dirty="0"/>
              <a:t>Descripción general</a:t>
            </a:r>
          </a:p>
          <a:p>
            <a:r>
              <a:rPr lang="en-US" dirty="0"/>
              <a:t>O</a:t>
            </a:r>
            <a:r>
              <a:rPr lang="es-MX" dirty="0" err="1"/>
              <a:t>bjetivo</a:t>
            </a:r>
            <a:r>
              <a:rPr lang="es-MX" dirty="0"/>
              <a:t> general</a:t>
            </a:r>
          </a:p>
          <a:p>
            <a:r>
              <a:rPr lang="en-US" dirty="0"/>
              <a:t>O</a:t>
            </a:r>
            <a:r>
              <a:rPr lang="es-MX" dirty="0" err="1"/>
              <a:t>bjetivos</a:t>
            </a:r>
            <a:r>
              <a:rPr lang="es-MX" dirty="0"/>
              <a:t> específicos</a:t>
            </a:r>
          </a:p>
          <a:p>
            <a:r>
              <a:rPr lang="en-US" dirty="0"/>
              <a:t>C</a:t>
            </a:r>
            <a:r>
              <a:rPr lang="es-MX" dirty="0" err="1"/>
              <a:t>onclusiones</a:t>
            </a:r>
            <a:r>
              <a:rPr lang="es-MX" dirty="0"/>
              <a:t> </a:t>
            </a:r>
          </a:p>
          <a:p>
            <a:r>
              <a:rPr lang="en-US" dirty="0"/>
              <a:t>R</a:t>
            </a:r>
            <a:r>
              <a:rPr lang="es-MX" dirty="0" err="1"/>
              <a:t>eferencias</a:t>
            </a:r>
            <a:endParaRPr lang="es-MX" dirty="0"/>
          </a:p>
          <a:p>
            <a:endParaRPr lang="es-MX" dirty="0"/>
          </a:p>
        </p:txBody>
      </p:sp>
    </p:spTree>
    <p:extLst>
      <p:ext uri="{BB962C8B-B14F-4D97-AF65-F5344CB8AC3E}">
        <p14:creationId xmlns:p14="http://schemas.microsoft.com/office/powerpoint/2010/main" val="3971654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0E8C-F349-4201-8DDE-3DFCE6351634}"/>
              </a:ext>
            </a:extLst>
          </p:cNvPr>
          <p:cNvSpPr>
            <a:spLocks noGrp="1"/>
          </p:cNvSpPr>
          <p:nvPr>
            <p:ph type="title"/>
          </p:nvPr>
        </p:nvSpPr>
        <p:spPr/>
        <p:txBody>
          <a:bodyPr>
            <a:normAutofit fontScale="90000"/>
          </a:bodyPr>
          <a:lstStyle/>
          <a:p>
            <a:r>
              <a:rPr lang="en-US" dirty="0"/>
              <a:t>Solo </a:t>
            </a:r>
            <a:r>
              <a:rPr lang="es-MX" dirty="0"/>
              <a:t>comparando</a:t>
            </a:r>
            <a:r>
              <a:rPr lang="en-US" dirty="0"/>
              <a:t> con forex USD/MXN, </a:t>
            </a:r>
            <a:br>
              <a:rPr lang="en-US" dirty="0"/>
            </a:br>
            <a:r>
              <a:rPr lang="es-MX" b="1" dirty="0"/>
              <a:t>precio umbral = 27.51 (40%), iniciamos en 19.65</a:t>
            </a:r>
            <a:endParaRPr lang="es-MX" dirty="0"/>
          </a:p>
        </p:txBody>
      </p:sp>
      <p:pic>
        <p:nvPicPr>
          <p:cNvPr id="4" name="Picture 3">
            <a:extLst>
              <a:ext uri="{FF2B5EF4-FFF2-40B4-BE49-F238E27FC236}">
                <a16:creationId xmlns:a16="http://schemas.microsoft.com/office/drawing/2014/main" id="{653FF83F-52AB-4095-AC48-D1DFB60A117F}"/>
              </a:ext>
            </a:extLst>
          </p:cNvPr>
          <p:cNvPicPr>
            <a:picLocks noChangeAspect="1"/>
          </p:cNvPicPr>
          <p:nvPr/>
        </p:nvPicPr>
        <p:blipFill>
          <a:blip r:embed="rId2"/>
          <a:stretch>
            <a:fillRect/>
          </a:stretch>
        </p:blipFill>
        <p:spPr>
          <a:xfrm>
            <a:off x="741279" y="2224881"/>
            <a:ext cx="4676775" cy="3552825"/>
          </a:xfrm>
          <a:prstGeom prst="rect">
            <a:avLst/>
          </a:prstGeom>
        </p:spPr>
      </p:pic>
      <p:pic>
        <p:nvPicPr>
          <p:cNvPr id="5" name="Picture 4">
            <a:extLst>
              <a:ext uri="{FF2B5EF4-FFF2-40B4-BE49-F238E27FC236}">
                <a16:creationId xmlns:a16="http://schemas.microsoft.com/office/drawing/2014/main" id="{45E98E9D-9395-4FC4-BE5B-8CA474042E1B}"/>
              </a:ext>
            </a:extLst>
          </p:cNvPr>
          <p:cNvPicPr>
            <a:picLocks noChangeAspect="1"/>
          </p:cNvPicPr>
          <p:nvPr/>
        </p:nvPicPr>
        <p:blipFill>
          <a:blip r:embed="rId3"/>
          <a:stretch>
            <a:fillRect/>
          </a:stretch>
        </p:blipFill>
        <p:spPr>
          <a:xfrm>
            <a:off x="6096000" y="2339181"/>
            <a:ext cx="5067300" cy="3438525"/>
          </a:xfrm>
          <a:prstGeom prst="rect">
            <a:avLst/>
          </a:prstGeom>
        </p:spPr>
      </p:pic>
    </p:spTree>
    <p:extLst>
      <p:ext uri="{BB962C8B-B14F-4D97-AF65-F5344CB8AC3E}">
        <p14:creationId xmlns:p14="http://schemas.microsoft.com/office/powerpoint/2010/main" val="4056668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7581-395D-40B1-9023-F079B9EDD680}"/>
              </a:ext>
            </a:extLst>
          </p:cNvPr>
          <p:cNvSpPr>
            <a:spLocks noGrp="1"/>
          </p:cNvSpPr>
          <p:nvPr>
            <p:ph type="title"/>
          </p:nvPr>
        </p:nvSpPr>
        <p:spPr/>
        <p:txBody>
          <a:bodyPr/>
          <a:lstStyle/>
          <a:p>
            <a:r>
              <a:rPr lang="es-MX" dirty="0"/>
              <a:t>Conclusiones</a:t>
            </a:r>
          </a:p>
        </p:txBody>
      </p:sp>
      <p:sp>
        <p:nvSpPr>
          <p:cNvPr id="3" name="Content Placeholder 2">
            <a:extLst>
              <a:ext uri="{FF2B5EF4-FFF2-40B4-BE49-F238E27FC236}">
                <a16:creationId xmlns:a16="http://schemas.microsoft.com/office/drawing/2014/main" id="{47FF6855-AAA7-4C03-8A06-615019941549}"/>
              </a:ext>
            </a:extLst>
          </p:cNvPr>
          <p:cNvSpPr>
            <a:spLocks noGrp="1"/>
          </p:cNvSpPr>
          <p:nvPr>
            <p:ph idx="1"/>
          </p:nvPr>
        </p:nvSpPr>
        <p:spPr/>
        <p:txBody>
          <a:bodyPr/>
          <a:lstStyle/>
          <a:p>
            <a:r>
              <a:rPr lang="en-US" dirty="0"/>
              <a:t>Las 3 criptomonedas </a:t>
            </a:r>
            <a:r>
              <a:rPr lang="en-US" dirty="0" err="1"/>
              <a:t>tienen</a:t>
            </a:r>
            <a:r>
              <a:rPr lang="en-US" dirty="0"/>
              <a:t> un </a:t>
            </a:r>
            <a:r>
              <a:rPr lang="en-US" dirty="0" err="1"/>
              <a:t>comportamiento</a:t>
            </a:r>
            <a:r>
              <a:rPr lang="en-US" dirty="0"/>
              <a:t> </a:t>
            </a:r>
            <a:r>
              <a:rPr lang="en-US" dirty="0" err="1"/>
              <a:t>muy</a:t>
            </a:r>
            <a:r>
              <a:rPr lang="en-US" dirty="0"/>
              <a:t> similar entre </a:t>
            </a:r>
            <a:r>
              <a:rPr lang="en-US" dirty="0" err="1"/>
              <a:t>ellas</a:t>
            </a:r>
            <a:r>
              <a:rPr lang="en-US" dirty="0"/>
              <a:t>, por lo tanto, las </a:t>
            </a:r>
            <a:r>
              <a:rPr lang="en-US" dirty="0" err="1"/>
              <a:t>probabilidades</a:t>
            </a:r>
            <a:r>
              <a:rPr lang="en-US" dirty="0"/>
              <a:t> son </a:t>
            </a:r>
            <a:r>
              <a:rPr lang="en-US" dirty="0" err="1"/>
              <a:t>muy</a:t>
            </a:r>
            <a:r>
              <a:rPr lang="en-US" dirty="0"/>
              <a:t> </a:t>
            </a:r>
            <a:r>
              <a:rPr lang="en-US" dirty="0" err="1"/>
              <a:t>parecidas</a:t>
            </a:r>
            <a:r>
              <a:rPr lang="en-US" dirty="0"/>
              <a:t>, solo ETH </a:t>
            </a:r>
            <a:r>
              <a:rPr lang="en-US" dirty="0" err="1"/>
              <a:t>tiene</a:t>
            </a:r>
            <a:r>
              <a:rPr lang="en-US" dirty="0"/>
              <a:t> un </a:t>
            </a:r>
            <a:r>
              <a:rPr lang="en-US" dirty="0" err="1"/>
              <a:t>poco</a:t>
            </a:r>
            <a:r>
              <a:rPr lang="en-US" dirty="0"/>
              <a:t> </a:t>
            </a:r>
            <a:r>
              <a:rPr lang="en-US" dirty="0" err="1"/>
              <a:t>más</a:t>
            </a:r>
            <a:r>
              <a:rPr lang="es-MX" dirty="0"/>
              <a:t>.</a:t>
            </a:r>
          </a:p>
          <a:p>
            <a:endParaRPr lang="en-US" dirty="0"/>
          </a:p>
          <a:p>
            <a:r>
              <a:rPr lang="en-US" dirty="0"/>
              <a:t>Es </a:t>
            </a:r>
            <a:r>
              <a:rPr lang="en-US" dirty="0" err="1"/>
              <a:t>importante</a:t>
            </a:r>
            <a:r>
              <a:rPr lang="en-US" dirty="0"/>
              <a:t> </a:t>
            </a:r>
            <a:r>
              <a:rPr lang="en-US" dirty="0" err="1"/>
              <a:t>considerar</a:t>
            </a:r>
            <a:r>
              <a:rPr lang="en-US" dirty="0"/>
              <a:t> que </a:t>
            </a:r>
            <a:r>
              <a:rPr lang="en-US" dirty="0" err="1"/>
              <a:t>cómo</a:t>
            </a:r>
            <a:r>
              <a:rPr lang="en-US" dirty="0"/>
              <a:t> se </a:t>
            </a:r>
            <a:r>
              <a:rPr lang="en-US" dirty="0" err="1"/>
              <a:t>tomo</a:t>
            </a:r>
            <a:r>
              <a:rPr lang="en-US" dirty="0"/>
              <a:t> un </a:t>
            </a:r>
            <a:r>
              <a:rPr lang="en-US" dirty="0" err="1"/>
              <a:t>rango</a:t>
            </a:r>
            <a:r>
              <a:rPr lang="en-US" dirty="0"/>
              <a:t> </a:t>
            </a:r>
            <a:r>
              <a:rPr lang="en-US" dirty="0" err="1"/>
              <a:t>muy</a:t>
            </a:r>
            <a:r>
              <a:rPr lang="en-US" dirty="0"/>
              <a:t> </a:t>
            </a:r>
            <a:r>
              <a:rPr lang="en-US" dirty="0" err="1"/>
              <a:t>grande</a:t>
            </a:r>
            <a:r>
              <a:rPr lang="en-US" dirty="0"/>
              <a:t> de </a:t>
            </a:r>
            <a:r>
              <a:rPr lang="en-US" dirty="0" err="1"/>
              <a:t>precios</a:t>
            </a:r>
            <a:r>
              <a:rPr lang="en-US" dirty="0"/>
              <a:t> y </a:t>
            </a:r>
            <a:r>
              <a:rPr lang="en-US" dirty="0" err="1"/>
              <a:t>estos</a:t>
            </a:r>
            <a:r>
              <a:rPr lang="en-US" dirty="0"/>
              <a:t> </a:t>
            </a:r>
            <a:r>
              <a:rPr lang="en-US" dirty="0" err="1"/>
              <a:t>activos</a:t>
            </a:r>
            <a:r>
              <a:rPr lang="en-US" dirty="0"/>
              <a:t> son </a:t>
            </a:r>
            <a:r>
              <a:rPr lang="en-US" dirty="0" err="1"/>
              <a:t>altamente</a:t>
            </a:r>
            <a:r>
              <a:rPr lang="en-US" dirty="0"/>
              <a:t> volatiles los </a:t>
            </a:r>
            <a:r>
              <a:rPr lang="en-US" dirty="0" err="1"/>
              <a:t>valores</a:t>
            </a:r>
            <a:r>
              <a:rPr lang="en-US" dirty="0"/>
              <a:t> de mu y sigma se </a:t>
            </a:r>
            <a:r>
              <a:rPr lang="en-US" dirty="0" err="1"/>
              <a:t>ven</a:t>
            </a:r>
            <a:r>
              <a:rPr lang="en-US" dirty="0"/>
              <a:t> </a:t>
            </a:r>
            <a:r>
              <a:rPr lang="es-MX" dirty="0"/>
              <a:t>afectados</a:t>
            </a:r>
            <a:r>
              <a:rPr lang="en-US" dirty="0"/>
              <a:t>.</a:t>
            </a:r>
          </a:p>
        </p:txBody>
      </p:sp>
    </p:spTree>
    <p:extLst>
      <p:ext uri="{BB962C8B-B14F-4D97-AF65-F5344CB8AC3E}">
        <p14:creationId xmlns:p14="http://schemas.microsoft.com/office/powerpoint/2010/main" val="1508922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D87A-F491-4A3E-95C8-A9268993E84D}"/>
              </a:ext>
            </a:extLst>
          </p:cNvPr>
          <p:cNvSpPr>
            <a:spLocks noGrp="1"/>
          </p:cNvSpPr>
          <p:nvPr>
            <p:ph type="title"/>
          </p:nvPr>
        </p:nvSpPr>
        <p:spPr/>
        <p:txBody>
          <a:bodyPr/>
          <a:lstStyle/>
          <a:p>
            <a:r>
              <a:rPr lang="en-US" dirty="0" err="1"/>
              <a:t>Referencias</a:t>
            </a:r>
            <a:r>
              <a:rPr lang="en-US" dirty="0"/>
              <a:t>:</a:t>
            </a:r>
            <a:endParaRPr lang="es-MX" dirty="0"/>
          </a:p>
        </p:txBody>
      </p:sp>
      <p:sp>
        <p:nvSpPr>
          <p:cNvPr id="3" name="Content Placeholder 2">
            <a:extLst>
              <a:ext uri="{FF2B5EF4-FFF2-40B4-BE49-F238E27FC236}">
                <a16:creationId xmlns:a16="http://schemas.microsoft.com/office/drawing/2014/main" id="{8CA38C05-C01E-41F0-B34C-D8D64D6F1905}"/>
              </a:ext>
            </a:extLst>
          </p:cNvPr>
          <p:cNvSpPr>
            <a:spLocks noGrp="1"/>
          </p:cNvSpPr>
          <p:nvPr>
            <p:ph idx="1"/>
          </p:nvPr>
        </p:nvSpPr>
        <p:spPr/>
        <p:txBody>
          <a:bodyPr>
            <a:normAutofit fontScale="55000" lnSpcReduction="20000"/>
          </a:bodyPr>
          <a:lstStyle/>
          <a:p>
            <a:r>
              <a:rPr lang="es-MX" sz="2900" dirty="0" err="1"/>
              <a:t>Jimenez</a:t>
            </a:r>
            <a:r>
              <a:rPr lang="es-MX" sz="2900" dirty="0"/>
              <a:t>, E. (2018). Probabilidad precio umbral. Mayo, 07 2018, de </a:t>
            </a:r>
            <a:r>
              <a:rPr lang="es-MX" sz="2900" dirty="0" err="1"/>
              <a:t>Jimenez</a:t>
            </a:r>
            <a:r>
              <a:rPr lang="es-MX" sz="2900" dirty="0"/>
              <a:t>, E Sitio web: https://github.com/esjimenezro/SimMat2018-1/blob/master/Modulo3/Clase21_ProbabilidadPrecioUmbral.ipynb</a:t>
            </a:r>
          </a:p>
          <a:p>
            <a:endParaRPr lang="es-MX" sz="2900" dirty="0"/>
          </a:p>
          <a:p>
            <a:r>
              <a:rPr lang="es-MX" sz="2900" dirty="0"/>
              <a:t>Microsoft Corp. (MSFT).  BTC-USD, Mayo, 07 2018 de Yahoo! </a:t>
            </a:r>
            <a:r>
              <a:rPr lang="es-MX" sz="2900" dirty="0" err="1"/>
              <a:t>Finance</a:t>
            </a:r>
            <a:r>
              <a:rPr lang="es-MX" sz="2900" dirty="0"/>
              <a:t>. Sitio web: https://finance.yahoo.com/quote/BTC-USD.</a:t>
            </a:r>
          </a:p>
          <a:p>
            <a:endParaRPr lang="es-MX" sz="2900" dirty="0"/>
          </a:p>
          <a:p>
            <a:r>
              <a:rPr lang="es-MX" sz="2900" dirty="0"/>
              <a:t>Microsoft Corp. (MSFT).  ETH-USD, Mayo, 07 2018 de Yahoo! </a:t>
            </a:r>
            <a:r>
              <a:rPr lang="es-MX" sz="2900" dirty="0" err="1"/>
              <a:t>Finance</a:t>
            </a:r>
            <a:r>
              <a:rPr lang="es-MX" sz="2900" dirty="0"/>
              <a:t>. Sitio web: https://finance.yahoo.com/quote/ETH-USD/.</a:t>
            </a:r>
          </a:p>
          <a:p>
            <a:endParaRPr lang="es-MX" sz="2900" dirty="0"/>
          </a:p>
          <a:p>
            <a:r>
              <a:rPr lang="es-MX" sz="2900" dirty="0"/>
              <a:t>Microsoft Corp. (MSFT).  XRP-USD, Mayo, 07 2018 de Yahoo! </a:t>
            </a:r>
            <a:r>
              <a:rPr lang="es-MX" sz="2900" dirty="0" err="1"/>
              <a:t>Finance</a:t>
            </a:r>
            <a:r>
              <a:rPr lang="es-MX" sz="2900" dirty="0"/>
              <a:t>. Sitio web: https://finance.yahoo.com/quote/XRP-USD/.</a:t>
            </a:r>
          </a:p>
          <a:p>
            <a:endParaRPr lang="es-MX" sz="2900" dirty="0"/>
          </a:p>
          <a:p>
            <a:r>
              <a:rPr lang="es-MX" sz="2900" dirty="0"/>
              <a:t>Microsoft Corp. (MSFT).  USD/MXN, Mayo, 07 2018 de Yahoo! </a:t>
            </a:r>
            <a:r>
              <a:rPr lang="es-MX" sz="2900" dirty="0" err="1"/>
              <a:t>Finance</a:t>
            </a:r>
            <a:r>
              <a:rPr lang="es-MX" sz="2900" dirty="0"/>
              <a:t>. Sitio web: https://finance.yahoo.com/quote/MXN%3DX.</a:t>
            </a:r>
          </a:p>
          <a:p>
            <a:endParaRPr lang="es-MX" sz="2900" dirty="0"/>
          </a:p>
          <a:p>
            <a:r>
              <a:rPr lang="es-MX" sz="2900" dirty="0" err="1"/>
              <a:t>CoinMarketCap</a:t>
            </a:r>
            <a:r>
              <a:rPr lang="es-MX" sz="2900" dirty="0"/>
              <a:t>.  </a:t>
            </a:r>
            <a:r>
              <a:rPr lang="es-MX" sz="2900" dirty="0" err="1"/>
              <a:t>Cryptocurrency</a:t>
            </a:r>
            <a:r>
              <a:rPr lang="es-MX" sz="2900" dirty="0"/>
              <a:t> </a:t>
            </a:r>
            <a:r>
              <a:rPr lang="es-MX" sz="2900" dirty="0" err="1"/>
              <a:t>Market</a:t>
            </a:r>
            <a:r>
              <a:rPr lang="es-MX" sz="2900" dirty="0"/>
              <a:t> </a:t>
            </a:r>
            <a:r>
              <a:rPr lang="es-MX" sz="2900" dirty="0" err="1"/>
              <a:t>Capitalizations</a:t>
            </a:r>
            <a:r>
              <a:rPr lang="es-MX" sz="2900" dirty="0"/>
              <a:t>, Mayo, 07 2018 de </a:t>
            </a:r>
            <a:r>
              <a:rPr lang="es-MX" sz="2900" dirty="0" err="1"/>
              <a:t>CoinMarketCap</a:t>
            </a:r>
            <a:r>
              <a:rPr lang="es-MX" sz="2900" dirty="0"/>
              <a:t>. Sitio web: https://coinmarketcap.com/</a:t>
            </a:r>
          </a:p>
          <a:p>
            <a:pPr marL="0" indent="0">
              <a:buNone/>
            </a:pPr>
            <a:endParaRPr lang="es-MX" dirty="0"/>
          </a:p>
          <a:p>
            <a:endParaRPr lang="es-MX" dirty="0"/>
          </a:p>
        </p:txBody>
      </p:sp>
    </p:spTree>
    <p:extLst>
      <p:ext uri="{BB962C8B-B14F-4D97-AF65-F5344CB8AC3E}">
        <p14:creationId xmlns:p14="http://schemas.microsoft.com/office/powerpoint/2010/main" val="97235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69AF-C4CE-43BB-979B-34482254FE51}"/>
              </a:ext>
            </a:extLst>
          </p:cNvPr>
          <p:cNvSpPr>
            <a:spLocks noGrp="1"/>
          </p:cNvSpPr>
          <p:nvPr>
            <p:ph type="title"/>
          </p:nvPr>
        </p:nvSpPr>
        <p:spPr/>
        <p:txBody>
          <a:bodyPr/>
          <a:lstStyle/>
          <a:p>
            <a:r>
              <a:rPr lang="es-MX" dirty="0"/>
              <a:t>Descripción General</a:t>
            </a:r>
          </a:p>
        </p:txBody>
      </p:sp>
      <p:sp>
        <p:nvSpPr>
          <p:cNvPr id="3" name="Content Placeholder 2">
            <a:extLst>
              <a:ext uri="{FF2B5EF4-FFF2-40B4-BE49-F238E27FC236}">
                <a16:creationId xmlns:a16="http://schemas.microsoft.com/office/drawing/2014/main" id="{AB6361D2-F1C3-471B-A30B-FB0CB5E60DC6}"/>
              </a:ext>
            </a:extLst>
          </p:cNvPr>
          <p:cNvSpPr>
            <a:spLocks noGrp="1"/>
          </p:cNvSpPr>
          <p:nvPr>
            <p:ph idx="1"/>
          </p:nvPr>
        </p:nvSpPr>
        <p:spPr/>
        <p:txBody>
          <a:bodyPr>
            <a:normAutofit lnSpcReduction="10000"/>
          </a:bodyPr>
          <a:lstStyle/>
          <a:p>
            <a:r>
              <a:rPr lang="es-MX" dirty="0"/>
              <a:t>Pronosticaremos escenarios de evolución de precios para lo que resta del año en las criptomonedas con mayor capitalización de mercado, suponiendo que los rendimientos diarios se distribuyen normalmente. Como la evolución de precios es aleatoria, utilizaremos la simulación Montecarlo para obtener probabilidades de que los  precios de cierre estén encima de un valor umbral y tomar decisiones en base a estas para obtener un rendimiento especifico al final.</a:t>
            </a:r>
          </a:p>
          <a:p>
            <a:endParaRPr lang="en-US" dirty="0"/>
          </a:p>
          <a:p>
            <a:r>
              <a:rPr lang="es-MX" dirty="0"/>
              <a:t>Cabe destacar que valoraremos los activos considerando solo sus precios y no sus características individuales en la realización de este análisis.</a:t>
            </a:r>
          </a:p>
        </p:txBody>
      </p:sp>
    </p:spTree>
    <p:extLst>
      <p:ext uri="{BB962C8B-B14F-4D97-AF65-F5344CB8AC3E}">
        <p14:creationId xmlns:p14="http://schemas.microsoft.com/office/powerpoint/2010/main" val="152977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A473-6DB6-44FB-8F2D-85BD6ED60328}"/>
              </a:ext>
            </a:extLst>
          </p:cNvPr>
          <p:cNvSpPr>
            <a:spLocks noGrp="1"/>
          </p:cNvSpPr>
          <p:nvPr>
            <p:ph type="title"/>
          </p:nvPr>
        </p:nvSpPr>
        <p:spPr/>
        <p:txBody>
          <a:bodyPr/>
          <a:lstStyle/>
          <a:p>
            <a:r>
              <a:rPr lang="es-MX" dirty="0"/>
              <a:t>Objetivo general</a:t>
            </a:r>
          </a:p>
        </p:txBody>
      </p:sp>
      <p:sp>
        <p:nvSpPr>
          <p:cNvPr id="3" name="Content Placeholder 2">
            <a:extLst>
              <a:ext uri="{FF2B5EF4-FFF2-40B4-BE49-F238E27FC236}">
                <a16:creationId xmlns:a16="http://schemas.microsoft.com/office/drawing/2014/main" id="{A35C4F04-0596-46FB-8A73-4732D2B3D40F}"/>
              </a:ext>
            </a:extLst>
          </p:cNvPr>
          <p:cNvSpPr>
            <a:spLocks noGrp="1"/>
          </p:cNvSpPr>
          <p:nvPr>
            <p:ph idx="1"/>
          </p:nvPr>
        </p:nvSpPr>
        <p:spPr/>
        <p:txBody>
          <a:bodyPr/>
          <a:lstStyle/>
          <a:p>
            <a:r>
              <a:rPr lang="es-MX" dirty="0"/>
              <a:t>Determinar los rendimientos, precios y la probabilidad de cierre arriba del umbral en cada uno de los activos y en base estos datos tomar una decisión de inversión:</a:t>
            </a:r>
          </a:p>
          <a:p>
            <a:endParaRPr lang="es-MX" dirty="0"/>
          </a:p>
          <a:p>
            <a:r>
              <a:rPr lang="es-MX" dirty="0"/>
              <a:t>    En el caso Bitcoin (BTC).  </a:t>
            </a:r>
          </a:p>
          <a:p>
            <a:r>
              <a:rPr lang="es-MX" dirty="0"/>
              <a:t>    En el caso Ethereum (ETH). </a:t>
            </a:r>
          </a:p>
          <a:p>
            <a:r>
              <a:rPr lang="es-MX" dirty="0"/>
              <a:t>    En el caso </a:t>
            </a:r>
            <a:r>
              <a:rPr lang="es-MX" dirty="0" err="1"/>
              <a:t>Ripple</a:t>
            </a:r>
            <a:r>
              <a:rPr lang="es-MX" dirty="0"/>
              <a:t> (XRP). </a:t>
            </a:r>
          </a:p>
          <a:p>
            <a:endParaRPr lang="es-MX" dirty="0"/>
          </a:p>
        </p:txBody>
      </p:sp>
      <p:pic>
        <p:nvPicPr>
          <p:cNvPr id="7" name="Picture 6">
            <a:extLst>
              <a:ext uri="{FF2B5EF4-FFF2-40B4-BE49-F238E27FC236}">
                <a16:creationId xmlns:a16="http://schemas.microsoft.com/office/drawing/2014/main" id="{165E3635-2079-4925-A8A3-D68C08CDE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837" y="3558152"/>
            <a:ext cx="1713854" cy="1713854"/>
          </a:xfrm>
          <a:prstGeom prst="rect">
            <a:avLst/>
          </a:prstGeom>
        </p:spPr>
      </p:pic>
      <p:pic>
        <p:nvPicPr>
          <p:cNvPr id="9" name="Picture 8" descr="A close up of a logo&#10;&#10;Description generated with high confidence">
            <a:extLst>
              <a:ext uri="{FF2B5EF4-FFF2-40B4-BE49-F238E27FC236}">
                <a16:creationId xmlns:a16="http://schemas.microsoft.com/office/drawing/2014/main" id="{8084E751-5AA8-45A9-BCA3-1C7FA6270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390" y="3557506"/>
            <a:ext cx="1713855" cy="1713855"/>
          </a:xfrm>
          <a:prstGeom prst="rect">
            <a:avLst/>
          </a:prstGeom>
        </p:spPr>
      </p:pic>
      <p:pic>
        <p:nvPicPr>
          <p:cNvPr id="11" name="Picture 10" descr="A close up of a logo&#10;&#10;Description generated with high confidence">
            <a:extLst>
              <a:ext uri="{FF2B5EF4-FFF2-40B4-BE49-F238E27FC236}">
                <a16:creationId xmlns:a16="http://schemas.microsoft.com/office/drawing/2014/main" id="{1929E1C8-27A8-459F-A973-3638D7938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945" y="3557506"/>
            <a:ext cx="1713855" cy="1713855"/>
          </a:xfrm>
          <a:prstGeom prst="rect">
            <a:avLst/>
          </a:prstGeom>
        </p:spPr>
      </p:pic>
    </p:spTree>
    <p:extLst>
      <p:ext uri="{BB962C8B-B14F-4D97-AF65-F5344CB8AC3E}">
        <p14:creationId xmlns:p14="http://schemas.microsoft.com/office/powerpoint/2010/main" val="288589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CE39-BFE3-499C-AA26-C78996E4D406}"/>
              </a:ext>
            </a:extLst>
          </p:cNvPr>
          <p:cNvSpPr>
            <a:spLocks noGrp="1"/>
          </p:cNvSpPr>
          <p:nvPr>
            <p:ph type="title"/>
          </p:nvPr>
        </p:nvSpPr>
        <p:spPr/>
        <p:txBody>
          <a:bodyPr/>
          <a:lstStyle/>
          <a:p>
            <a:r>
              <a:rPr lang="es-MX" dirty="0"/>
              <a:t>Objetivos Específicos</a:t>
            </a:r>
          </a:p>
        </p:txBody>
      </p:sp>
      <p:sp>
        <p:nvSpPr>
          <p:cNvPr id="7" name="Content Placeholder 6">
            <a:extLst>
              <a:ext uri="{FF2B5EF4-FFF2-40B4-BE49-F238E27FC236}">
                <a16:creationId xmlns:a16="http://schemas.microsoft.com/office/drawing/2014/main" id="{0E0C1970-3A1F-45DD-8497-3245AF17258A}"/>
              </a:ext>
            </a:extLst>
          </p:cNvPr>
          <p:cNvSpPr>
            <a:spLocks noGrp="1"/>
          </p:cNvSpPr>
          <p:nvPr>
            <p:ph idx="1"/>
          </p:nvPr>
        </p:nvSpPr>
        <p:spPr/>
        <p:txBody>
          <a:bodyPr/>
          <a:lstStyle/>
          <a:p>
            <a:r>
              <a:rPr lang="es-MX" dirty="0"/>
              <a:t>Obtención de datos </a:t>
            </a:r>
          </a:p>
          <a:p>
            <a:r>
              <a:rPr lang="es-MX" dirty="0"/>
              <a:t>Mostrar la gráfica de los precios respecto al tiempo.</a:t>
            </a:r>
          </a:p>
          <a:p>
            <a:r>
              <a:rPr lang="es-MX" dirty="0"/>
              <a:t>Obtener los rendimientos diarios a partir de los precios de cierre y mostrar gráficos.</a:t>
            </a:r>
          </a:p>
          <a:p>
            <a:r>
              <a:rPr lang="es-MX" dirty="0"/>
              <a:t>Proyección de los precios de cierre futuros y mostrar gráficos.</a:t>
            </a:r>
          </a:p>
          <a:p>
            <a:r>
              <a:rPr lang="es-MX" dirty="0"/>
              <a:t>Mostrar y calcular la probabilidad  de que los precios estén sobre el umbral.</a:t>
            </a:r>
          </a:p>
        </p:txBody>
      </p:sp>
    </p:spTree>
    <p:extLst>
      <p:ext uri="{BB962C8B-B14F-4D97-AF65-F5344CB8AC3E}">
        <p14:creationId xmlns:p14="http://schemas.microsoft.com/office/powerpoint/2010/main" val="118983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EB2C-5E8F-41B2-86C8-0C394D377095}"/>
              </a:ext>
            </a:extLst>
          </p:cNvPr>
          <p:cNvSpPr>
            <a:spLocks noGrp="1"/>
          </p:cNvSpPr>
          <p:nvPr>
            <p:ph type="title"/>
          </p:nvPr>
        </p:nvSpPr>
        <p:spPr/>
        <p:txBody>
          <a:bodyPr/>
          <a:lstStyle/>
          <a:p>
            <a:r>
              <a:rPr lang="es-MX" dirty="0"/>
              <a:t>Obtención de datos en cada uno de los casos</a:t>
            </a:r>
          </a:p>
        </p:txBody>
      </p:sp>
      <p:sp>
        <p:nvSpPr>
          <p:cNvPr id="3" name="Content Placeholder 2">
            <a:extLst>
              <a:ext uri="{FF2B5EF4-FFF2-40B4-BE49-F238E27FC236}">
                <a16:creationId xmlns:a16="http://schemas.microsoft.com/office/drawing/2014/main" id="{62FE79F0-B805-498A-80E9-AA5BC7A2344D}"/>
              </a:ext>
            </a:extLst>
          </p:cNvPr>
          <p:cNvSpPr>
            <a:spLocks noGrp="1"/>
          </p:cNvSpPr>
          <p:nvPr>
            <p:ph idx="1"/>
          </p:nvPr>
        </p:nvSpPr>
        <p:spPr/>
        <p:txBody>
          <a:bodyPr/>
          <a:lstStyle/>
          <a:p>
            <a:endParaRPr lang="es-MX" dirty="0"/>
          </a:p>
        </p:txBody>
      </p:sp>
      <p:pic>
        <p:nvPicPr>
          <p:cNvPr id="4" name="Picture 3">
            <a:extLst>
              <a:ext uri="{FF2B5EF4-FFF2-40B4-BE49-F238E27FC236}">
                <a16:creationId xmlns:a16="http://schemas.microsoft.com/office/drawing/2014/main" id="{80C08ED1-6985-49EE-B251-0E1E5A47FB63}"/>
              </a:ext>
            </a:extLst>
          </p:cNvPr>
          <p:cNvPicPr>
            <a:picLocks noChangeAspect="1"/>
          </p:cNvPicPr>
          <p:nvPr/>
        </p:nvPicPr>
        <p:blipFill>
          <a:blip r:embed="rId2"/>
          <a:stretch>
            <a:fillRect/>
          </a:stretch>
        </p:blipFill>
        <p:spPr>
          <a:xfrm>
            <a:off x="1743075" y="1435100"/>
            <a:ext cx="8705850" cy="5057775"/>
          </a:xfrm>
          <a:prstGeom prst="rect">
            <a:avLst/>
          </a:prstGeom>
        </p:spPr>
      </p:pic>
    </p:spTree>
    <p:extLst>
      <p:ext uri="{BB962C8B-B14F-4D97-AF65-F5344CB8AC3E}">
        <p14:creationId xmlns:p14="http://schemas.microsoft.com/office/powerpoint/2010/main" val="137149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3BC8-CF23-4BF3-8E8B-A0942A62A70B}"/>
              </a:ext>
            </a:extLst>
          </p:cNvPr>
          <p:cNvSpPr>
            <a:spLocks noGrp="1"/>
          </p:cNvSpPr>
          <p:nvPr>
            <p:ph type="title"/>
          </p:nvPr>
        </p:nvSpPr>
        <p:spPr>
          <a:xfrm>
            <a:off x="838200" y="365125"/>
            <a:ext cx="10515600" cy="1325563"/>
          </a:xfrm>
        </p:spPr>
        <p:txBody>
          <a:bodyPr/>
          <a:lstStyle/>
          <a:p>
            <a:r>
              <a:rPr lang="es-MX"/>
              <a:t>Gráficamos precios respecto al tiempo</a:t>
            </a:r>
            <a:endParaRPr lang="es-MX" dirty="0"/>
          </a:p>
        </p:txBody>
      </p:sp>
      <p:sp>
        <p:nvSpPr>
          <p:cNvPr id="3" name="Content Placeholder 2">
            <a:extLst>
              <a:ext uri="{FF2B5EF4-FFF2-40B4-BE49-F238E27FC236}">
                <a16:creationId xmlns:a16="http://schemas.microsoft.com/office/drawing/2014/main" id="{EE681074-0501-4F8C-86B7-B525BEDDC1F5}"/>
              </a:ext>
            </a:extLst>
          </p:cNvPr>
          <p:cNvSpPr>
            <a:spLocks noGrp="1"/>
          </p:cNvSpPr>
          <p:nvPr>
            <p:ph idx="1"/>
          </p:nvPr>
        </p:nvSpPr>
        <p:spPr>
          <a:xfrm>
            <a:off x="1087582" y="3558928"/>
            <a:ext cx="8338902" cy="2499282"/>
          </a:xfrm>
        </p:spPr>
        <p:txBody>
          <a:bodyPr/>
          <a:lstStyle/>
          <a:p>
            <a:endParaRPr lang="es-MX"/>
          </a:p>
        </p:txBody>
      </p:sp>
      <p:pic>
        <p:nvPicPr>
          <p:cNvPr id="4" name="Picture 3">
            <a:extLst>
              <a:ext uri="{FF2B5EF4-FFF2-40B4-BE49-F238E27FC236}">
                <a16:creationId xmlns:a16="http://schemas.microsoft.com/office/drawing/2014/main" id="{68B06556-3D23-4123-A010-6558BBD0EEC8}"/>
              </a:ext>
            </a:extLst>
          </p:cNvPr>
          <p:cNvPicPr>
            <a:picLocks noChangeAspect="1"/>
          </p:cNvPicPr>
          <p:nvPr/>
        </p:nvPicPr>
        <p:blipFill>
          <a:blip r:embed="rId2"/>
          <a:stretch>
            <a:fillRect/>
          </a:stretch>
        </p:blipFill>
        <p:spPr>
          <a:xfrm>
            <a:off x="2461285" y="1270660"/>
            <a:ext cx="6194377" cy="5468586"/>
          </a:xfrm>
          <a:prstGeom prst="rect">
            <a:avLst/>
          </a:prstGeom>
        </p:spPr>
      </p:pic>
    </p:spTree>
    <p:extLst>
      <p:ext uri="{BB962C8B-B14F-4D97-AF65-F5344CB8AC3E}">
        <p14:creationId xmlns:p14="http://schemas.microsoft.com/office/powerpoint/2010/main" val="398187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DDA0-4F83-435E-8060-8E0ABD2086A4}"/>
              </a:ext>
            </a:extLst>
          </p:cNvPr>
          <p:cNvSpPr>
            <a:spLocks noGrp="1"/>
          </p:cNvSpPr>
          <p:nvPr>
            <p:ph type="title"/>
          </p:nvPr>
        </p:nvSpPr>
        <p:spPr/>
        <p:txBody>
          <a:bodyPr/>
          <a:lstStyle/>
          <a:p>
            <a:r>
              <a:rPr lang="es-MX" dirty="0"/>
              <a:t>Rendimientos diarios</a:t>
            </a:r>
          </a:p>
        </p:txBody>
      </p:sp>
      <p:sp>
        <p:nvSpPr>
          <p:cNvPr id="6" name="Content Placeholder 5">
            <a:extLst>
              <a:ext uri="{FF2B5EF4-FFF2-40B4-BE49-F238E27FC236}">
                <a16:creationId xmlns:a16="http://schemas.microsoft.com/office/drawing/2014/main" id="{806CAFA5-7C0D-4009-B317-D40F58D4BB9C}"/>
              </a:ext>
            </a:extLst>
          </p:cNvPr>
          <p:cNvSpPr>
            <a:spLocks noGrp="1"/>
          </p:cNvSpPr>
          <p:nvPr>
            <p:ph idx="1"/>
          </p:nvPr>
        </p:nvSpPr>
        <p:spPr/>
        <p:txBody>
          <a:bodyPr/>
          <a:lstStyle/>
          <a:p>
            <a:endParaRPr lang="es-MX"/>
          </a:p>
        </p:txBody>
      </p:sp>
      <p:pic>
        <p:nvPicPr>
          <p:cNvPr id="7" name="Picture 6">
            <a:extLst>
              <a:ext uri="{FF2B5EF4-FFF2-40B4-BE49-F238E27FC236}">
                <a16:creationId xmlns:a16="http://schemas.microsoft.com/office/drawing/2014/main" id="{FC4B3D38-1044-4F5C-AECD-4C510F4F0B92}"/>
              </a:ext>
            </a:extLst>
          </p:cNvPr>
          <p:cNvPicPr>
            <a:picLocks noChangeAspect="1"/>
          </p:cNvPicPr>
          <p:nvPr/>
        </p:nvPicPr>
        <p:blipFill>
          <a:blip r:embed="rId2"/>
          <a:stretch>
            <a:fillRect/>
          </a:stretch>
        </p:blipFill>
        <p:spPr>
          <a:xfrm>
            <a:off x="1257300" y="1690688"/>
            <a:ext cx="9677400" cy="4152900"/>
          </a:xfrm>
          <a:prstGeom prst="rect">
            <a:avLst/>
          </a:prstGeom>
        </p:spPr>
      </p:pic>
    </p:spTree>
    <p:extLst>
      <p:ext uri="{BB962C8B-B14F-4D97-AF65-F5344CB8AC3E}">
        <p14:creationId xmlns:p14="http://schemas.microsoft.com/office/powerpoint/2010/main" val="356475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6262-EA88-4970-87CF-E3920193F356}"/>
              </a:ext>
            </a:extLst>
          </p:cNvPr>
          <p:cNvSpPr>
            <a:spLocks noGrp="1"/>
          </p:cNvSpPr>
          <p:nvPr>
            <p:ph type="title"/>
          </p:nvPr>
        </p:nvSpPr>
        <p:spPr/>
        <p:txBody>
          <a:bodyPr/>
          <a:lstStyle/>
          <a:p>
            <a:r>
              <a:rPr lang="es-MX" dirty="0"/>
              <a:t>Función y cálculo de los rendimientos diarios</a:t>
            </a:r>
          </a:p>
        </p:txBody>
      </p:sp>
      <p:sp>
        <p:nvSpPr>
          <p:cNvPr id="3" name="Content Placeholder 2">
            <a:extLst>
              <a:ext uri="{FF2B5EF4-FFF2-40B4-BE49-F238E27FC236}">
                <a16:creationId xmlns:a16="http://schemas.microsoft.com/office/drawing/2014/main" id="{58FDC98F-FF68-46DC-B839-E6928CFF14B4}"/>
              </a:ext>
            </a:extLst>
          </p:cNvPr>
          <p:cNvSpPr>
            <a:spLocks noGrp="1"/>
          </p:cNvSpPr>
          <p:nvPr>
            <p:ph idx="1"/>
          </p:nvPr>
        </p:nvSpPr>
        <p:spPr/>
        <p:txBody>
          <a:bodyPr/>
          <a:lstStyle/>
          <a:p>
            <a:endParaRPr lang="es-MX"/>
          </a:p>
        </p:txBody>
      </p:sp>
      <p:pic>
        <p:nvPicPr>
          <p:cNvPr id="4" name="Picture 3">
            <a:extLst>
              <a:ext uri="{FF2B5EF4-FFF2-40B4-BE49-F238E27FC236}">
                <a16:creationId xmlns:a16="http://schemas.microsoft.com/office/drawing/2014/main" id="{006A8D5A-2492-4DA9-83C5-4DDB2C83DFDD}"/>
              </a:ext>
            </a:extLst>
          </p:cNvPr>
          <p:cNvPicPr>
            <a:picLocks noChangeAspect="1"/>
          </p:cNvPicPr>
          <p:nvPr/>
        </p:nvPicPr>
        <p:blipFill>
          <a:blip r:embed="rId2"/>
          <a:stretch>
            <a:fillRect/>
          </a:stretch>
        </p:blipFill>
        <p:spPr>
          <a:xfrm>
            <a:off x="1166812" y="1520031"/>
            <a:ext cx="9858375" cy="4962525"/>
          </a:xfrm>
          <a:prstGeom prst="rect">
            <a:avLst/>
          </a:prstGeom>
        </p:spPr>
      </p:pic>
    </p:spTree>
    <p:extLst>
      <p:ext uri="{BB962C8B-B14F-4D97-AF65-F5344CB8AC3E}">
        <p14:creationId xmlns:p14="http://schemas.microsoft.com/office/powerpoint/2010/main" val="1985854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649</Words>
  <Application>Microsoft Office PowerPoint</Application>
  <PresentationFormat>Widescreen</PresentationFormat>
  <Paragraphs>56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Simulación de escenarios : precios futuros Simulación Montecarlo  </vt:lpstr>
      <vt:lpstr>Tabla de contenidos</vt:lpstr>
      <vt:lpstr>Descripción General</vt:lpstr>
      <vt:lpstr>Objetivo general</vt:lpstr>
      <vt:lpstr>Objetivos Específicos</vt:lpstr>
      <vt:lpstr>Obtención de datos en cada uno de los casos</vt:lpstr>
      <vt:lpstr>Gráficamos precios respecto al tiempo</vt:lpstr>
      <vt:lpstr>Rendimientos diarios</vt:lpstr>
      <vt:lpstr>Función y cálculo de los rendimientos diarios</vt:lpstr>
      <vt:lpstr>Gráfico de rendimientos logaritmicos</vt:lpstr>
      <vt:lpstr>Generación de valores mu (μ) y sigma (σ) para cada una de las simulaciones </vt:lpstr>
      <vt:lpstr>Simulación de escenarios de Bitcoin (BTC), Ethereum (ETH) y Ripple (XRP)</vt:lpstr>
      <vt:lpstr>Simulamos 238 escenarios, hasta finalizar el 2018 para cada criptomoneda </vt:lpstr>
      <vt:lpstr>Proyección de precios de cierre</vt:lpstr>
      <vt:lpstr>Cálculo de precios de cierre</vt:lpstr>
      <vt:lpstr>Gráfica de precios simulados en BTC y probabilidad precio umbral = 12,600 USD (40%), iniciamos en 9,000 </vt:lpstr>
      <vt:lpstr>Si piensas que no la volamos con BTC…</vt:lpstr>
      <vt:lpstr>Gráfica de precios simulados en ETH y probabilidad precio umbral = 1,015 USD (40%), iniciamos en 725</vt:lpstr>
      <vt:lpstr>Gráfica de precios simulados en XRP y probabilidad precio umbral = 1.082 USD (40%), iniciamos en 0.7728</vt:lpstr>
      <vt:lpstr>Solo comparando con forex USD/MXN,  precio umbral = 27.51 (40%), iniciamos en 19.65</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de escenarios : precios futuros Simulación Montecarlo</dc:title>
  <dc:creator>Mario Abel García</dc:creator>
  <cp:lastModifiedBy>Mario Abel García</cp:lastModifiedBy>
  <cp:revision>15</cp:revision>
  <dcterms:created xsi:type="dcterms:W3CDTF">2018-05-09T03:31:34Z</dcterms:created>
  <dcterms:modified xsi:type="dcterms:W3CDTF">2018-05-09T07:36:33Z</dcterms:modified>
</cp:coreProperties>
</file>