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289" r:id="rId4"/>
    <p:sldId id="263" r:id="rId5"/>
    <p:sldId id="299" r:id="rId6"/>
    <p:sldId id="264" r:id="rId7"/>
    <p:sldId id="265" r:id="rId8"/>
    <p:sldId id="266" r:id="rId9"/>
    <p:sldId id="267" r:id="rId10"/>
    <p:sldId id="275" r:id="rId11"/>
    <p:sldId id="274" r:id="rId12"/>
    <p:sldId id="269" r:id="rId13"/>
    <p:sldId id="259" r:id="rId14"/>
    <p:sldId id="260" r:id="rId15"/>
    <p:sldId id="261" r:id="rId16"/>
    <p:sldId id="281" r:id="rId17"/>
    <p:sldId id="283" r:id="rId18"/>
    <p:sldId id="282" r:id="rId19"/>
    <p:sldId id="300" r:id="rId20"/>
    <p:sldId id="313" r:id="rId21"/>
    <p:sldId id="258" r:id="rId22"/>
    <p:sldId id="284" r:id="rId23"/>
    <p:sldId id="285" r:id="rId24"/>
    <p:sldId id="272" r:id="rId25"/>
    <p:sldId id="273" r:id="rId26"/>
    <p:sldId id="309" r:id="rId27"/>
    <p:sldId id="276" r:id="rId28"/>
    <p:sldId id="310" r:id="rId29"/>
    <p:sldId id="279" r:id="rId30"/>
    <p:sldId id="314" r:id="rId31"/>
    <p:sldId id="277" r:id="rId32"/>
    <p:sldId id="307" r:id="rId33"/>
    <p:sldId id="303" r:id="rId34"/>
    <p:sldId id="304" r:id="rId35"/>
    <p:sldId id="306" r:id="rId36"/>
    <p:sldId id="315" r:id="rId37"/>
    <p:sldId id="311" r:id="rId3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1713" autoAdjust="0"/>
  </p:normalViewPr>
  <p:slideViewPr>
    <p:cSldViewPr>
      <p:cViewPr varScale="1">
        <p:scale>
          <a:sx n="66" d="100"/>
          <a:sy n="66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3E86358-3A10-4E06-A012-08EFA79355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73F6DA-ECED-42D6-ABBE-5393D1CAB44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949280-1D72-4D31-8876-C66B3796E3FA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4" name="Espaço Reservado para Imagem de Slide 3">
            <a:extLst>
              <a:ext uri="{FF2B5EF4-FFF2-40B4-BE49-F238E27FC236}">
                <a16:creationId xmlns:a16="http://schemas.microsoft.com/office/drawing/2014/main" id="{DDAAA577-212E-44BD-9E1D-13D4D2DA79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>
              <a:ext uri="{FF2B5EF4-FFF2-40B4-BE49-F238E27FC236}">
                <a16:creationId xmlns:a16="http://schemas.microsoft.com/office/drawing/2014/main" id="{CEBEF258-7EF2-469B-84A6-7640102E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B8D6E-B2CF-488C-9A8A-DD4E3ED675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197D4E-0188-4F41-AED5-73E687740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8172E5-DC88-4327-A615-B8775044DB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>
            <a:extLst>
              <a:ext uri="{FF2B5EF4-FFF2-40B4-BE49-F238E27FC236}">
                <a16:creationId xmlns:a16="http://schemas.microsoft.com/office/drawing/2014/main" id="{B0AE43C4-C8A6-4D97-81D2-2E87EF84E1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>
            <a:extLst>
              <a:ext uri="{FF2B5EF4-FFF2-40B4-BE49-F238E27FC236}">
                <a16:creationId xmlns:a16="http://schemas.microsoft.com/office/drawing/2014/main" id="{817E1D62-D737-4449-8A00-0442762D3C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1268" name="Espaço Reservado para Número de Slide 3">
            <a:extLst>
              <a:ext uri="{FF2B5EF4-FFF2-40B4-BE49-F238E27FC236}">
                <a16:creationId xmlns:a16="http://schemas.microsoft.com/office/drawing/2014/main" id="{37132B5A-6399-4E15-B419-7B02AF1187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C5CAC3-85F8-4B78-B9D7-593B54067066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ço Reservado para Imagem de Slide 1">
            <a:extLst>
              <a:ext uri="{FF2B5EF4-FFF2-40B4-BE49-F238E27FC236}">
                <a16:creationId xmlns:a16="http://schemas.microsoft.com/office/drawing/2014/main" id="{68C1A4BA-40B5-4853-BF11-43DEBED703A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Espaço Reservado para Anotações 2">
            <a:extLst>
              <a:ext uri="{FF2B5EF4-FFF2-40B4-BE49-F238E27FC236}">
                <a16:creationId xmlns:a16="http://schemas.microsoft.com/office/drawing/2014/main" id="{7EF27EBF-40D0-44CD-B258-1012768ED0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9940" name="Espaço Reservado para Número de Slide 3">
            <a:extLst>
              <a:ext uri="{FF2B5EF4-FFF2-40B4-BE49-F238E27FC236}">
                <a16:creationId xmlns:a16="http://schemas.microsoft.com/office/drawing/2014/main" id="{1A03AAC7-0C31-4017-B1C9-7F31E5022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61A7B8-4FDE-4C90-A8EB-00E57E9E8728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ço Reservado para Imagem de Slide 1">
            <a:extLst>
              <a:ext uri="{FF2B5EF4-FFF2-40B4-BE49-F238E27FC236}">
                <a16:creationId xmlns:a16="http://schemas.microsoft.com/office/drawing/2014/main" id="{7B8F0076-6DEA-465A-9DAD-E9E648A846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ço Reservado para Anotações 2">
            <a:extLst>
              <a:ext uri="{FF2B5EF4-FFF2-40B4-BE49-F238E27FC236}">
                <a16:creationId xmlns:a16="http://schemas.microsoft.com/office/drawing/2014/main" id="{64C79145-2EF8-4573-9ECE-2A34640ADA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1988" name="Espaço Reservado para Número de Slide 3">
            <a:extLst>
              <a:ext uri="{FF2B5EF4-FFF2-40B4-BE49-F238E27FC236}">
                <a16:creationId xmlns:a16="http://schemas.microsoft.com/office/drawing/2014/main" id="{9DE6380A-BE0E-4422-A8E9-8D6565A71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148DF6-85EE-4717-A951-084CAA07873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ço Reservado para Imagem de Slide 1">
            <a:extLst>
              <a:ext uri="{FF2B5EF4-FFF2-40B4-BE49-F238E27FC236}">
                <a16:creationId xmlns:a16="http://schemas.microsoft.com/office/drawing/2014/main" id="{570B6982-7EBE-4315-9857-21D7B0DFE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ço Reservado para Anotações 2">
            <a:extLst>
              <a:ext uri="{FF2B5EF4-FFF2-40B4-BE49-F238E27FC236}">
                <a16:creationId xmlns:a16="http://schemas.microsoft.com/office/drawing/2014/main" id="{5DF5A18F-7C00-49DF-9C6D-5096C0113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44036" name="Espaço Reservado para Número de Slide 3">
            <a:extLst>
              <a:ext uri="{FF2B5EF4-FFF2-40B4-BE49-F238E27FC236}">
                <a16:creationId xmlns:a16="http://schemas.microsoft.com/office/drawing/2014/main" id="{ABDF53A6-E7D5-4846-88F5-78758FCCA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B6E6E37-03F8-456B-8FA6-68FCFE88903F}" type="slidenum">
              <a:rPr lang="pt-BR" altLang="pt-BR" smtClean="0"/>
              <a:pPr/>
              <a:t>29</a:t>
            </a:fld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ço Reservado para Imagem de Slide 1">
            <a:extLst>
              <a:ext uri="{FF2B5EF4-FFF2-40B4-BE49-F238E27FC236}">
                <a16:creationId xmlns:a16="http://schemas.microsoft.com/office/drawing/2014/main" id="{3BDA0B56-5954-48F6-BA4F-70922B464C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Espaço Reservado para Anotações 2">
            <a:extLst>
              <a:ext uri="{FF2B5EF4-FFF2-40B4-BE49-F238E27FC236}">
                <a16:creationId xmlns:a16="http://schemas.microsoft.com/office/drawing/2014/main" id="{FEE07A6A-3D3D-4CA4-9E43-C0571ABBED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7108" name="Espaço Reservado para Número de Slide 3">
            <a:extLst>
              <a:ext uri="{FF2B5EF4-FFF2-40B4-BE49-F238E27FC236}">
                <a16:creationId xmlns:a16="http://schemas.microsoft.com/office/drawing/2014/main" id="{E4FAD66F-827C-4976-89DF-7324249AF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BC81F8-F530-4BC7-A564-C2C70364B648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>
            <a:extLst>
              <a:ext uri="{FF2B5EF4-FFF2-40B4-BE49-F238E27FC236}">
                <a16:creationId xmlns:a16="http://schemas.microsoft.com/office/drawing/2014/main" id="{588D32AA-F95B-4B7D-9CCE-0FC06490B6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>
            <a:extLst>
              <a:ext uri="{FF2B5EF4-FFF2-40B4-BE49-F238E27FC236}">
                <a16:creationId xmlns:a16="http://schemas.microsoft.com/office/drawing/2014/main" id="{8FA8C2BB-8CAB-4292-8BF1-65008360E1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49156" name="Espaço Reservado para Número de Slide 3">
            <a:extLst>
              <a:ext uri="{FF2B5EF4-FFF2-40B4-BE49-F238E27FC236}">
                <a16:creationId xmlns:a16="http://schemas.microsoft.com/office/drawing/2014/main" id="{4BEE9769-D9F6-41DA-A491-26A9023DA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9475FA-1017-4986-98A9-4D3C7DCEC56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>
            <a:extLst>
              <a:ext uri="{FF2B5EF4-FFF2-40B4-BE49-F238E27FC236}">
                <a16:creationId xmlns:a16="http://schemas.microsoft.com/office/drawing/2014/main" id="{6919EA79-EAC4-49C9-99F7-A7C2446910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ço Reservado para Anotações 2">
            <a:extLst>
              <a:ext uri="{FF2B5EF4-FFF2-40B4-BE49-F238E27FC236}">
                <a16:creationId xmlns:a16="http://schemas.microsoft.com/office/drawing/2014/main" id="{579632D6-7C67-4FDD-BD50-05CFF328A7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dirty="0"/>
          </a:p>
        </p:txBody>
      </p:sp>
      <p:sp>
        <p:nvSpPr>
          <p:cNvPr id="51204" name="Espaço Reservado para Número de Slide 3">
            <a:extLst>
              <a:ext uri="{FF2B5EF4-FFF2-40B4-BE49-F238E27FC236}">
                <a16:creationId xmlns:a16="http://schemas.microsoft.com/office/drawing/2014/main" id="{3E3E4581-8CC0-44AD-98E6-0DB10F0FB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804098-DF1C-4959-9CC8-58A31083D2F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>
            <a:extLst>
              <a:ext uri="{FF2B5EF4-FFF2-40B4-BE49-F238E27FC236}">
                <a16:creationId xmlns:a16="http://schemas.microsoft.com/office/drawing/2014/main" id="{8A31126B-E6E3-4118-9D92-2456BC35455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>
            <a:extLst>
              <a:ext uri="{FF2B5EF4-FFF2-40B4-BE49-F238E27FC236}">
                <a16:creationId xmlns:a16="http://schemas.microsoft.com/office/drawing/2014/main" id="{CFF47261-95CD-4665-8420-777A50EE2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3252" name="Espaço Reservado para Número de Slide 3">
            <a:extLst>
              <a:ext uri="{FF2B5EF4-FFF2-40B4-BE49-F238E27FC236}">
                <a16:creationId xmlns:a16="http://schemas.microsoft.com/office/drawing/2014/main" id="{C53926FD-F6CF-48AD-B2BA-FB9E009DD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DAD827-B56D-4EAF-B19F-754EC8596DEB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>
            <a:extLst>
              <a:ext uri="{FF2B5EF4-FFF2-40B4-BE49-F238E27FC236}">
                <a16:creationId xmlns:a16="http://schemas.microsoft.com/office/drawing/2014/main" id="{74F4E702-2E35-4121-97BD-297862836B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>
            <a:extLst>
              <a:ext uri="{FF2B5EF4-FFF2-40B4-BE49-F238E27FC236}">
                <a16:creationId xmlns:a16="http://schemas.microsoft.com/office/drawing/2014/main" id="{A325BE2F-DF77-43AB-AC6B-8057C68529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5300" name="Espaço Reservado para Número de Slide 3">
            <a:extLst>
              <a:ext uri="{FF2B5EF4-FFF2-40B4-BE49-F238E27FC236}">
                <a16:creationId xmlns:a16="http://schemas.microsoft.com/office/drawing/2014/main" id="{D2AAF105-D3B0-4E0C-AD2D-9241BCDB7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0714D7-84FF-40C1-BAB7-3DF4D49C0284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>
            <a:extLst>
              <a:ext uri="{FF2B5EF4-FFF2-40B4-BE49-F238E27FC236}">
                <a16:creationId xmlns:a16="http://schemas.microsoft.com/office/drawing/2014/main" id="{DFC7935C-BE8F-4C6C-BF4F-C10483F105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>
            <a:extLst>
              <a:ext uri="{FF2B5EF4-FFF2-40B4-BE49-F238E27FC236}">
                <a16:creationId xmlns:a16="http://schemas.microsoft.com/office/drawing/2014/main" id="{CE8095B2-3175-4A72-B5E9-189432ED1A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7348" name="Espaço Reservado para Número de Slide 3">
            <a:extLst>
              <a:ext uri="{FF2B5EF4-FFF2-40B4-BE49-F238E27FC236}">
                <a16:creationId xmlns:a16="http://schemas.microsoft.com/office/drawing/2014/main" id="{10E83D36-93DA-4599-B74D-E9C1D1BD9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1092D1-2BAB-4C38-9FB0-4C4481323006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>
            <a:extLst>
              <a:ext uri="{FF2B5EF4-FFF2-40B4-BE49-F238E27FC236}">
                <a16:creationId xmlns:a16="http://schemas.microsoft.com/office/drawing/2014/main" id="{927281C0-F46B-4BAD-BAB9-A7C995FC1A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>
            <a:extLst>
              <a:ext uri="{FF2B5EF4-FFF2-40B4-BE49-F238E27FC236}">
                <a16:creationId xmlns:a16="http://schemas.microsoft.com/office/drawing/2014/main" id="{3F57977C-9556-416B-B31B-594ADC9902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59396" name="Espaço Reservado para Número de Slide 3">
            <a:extLst>
              <a:ext uri="{FF2B5EF4-FFF2-40B4-BE49-F238E27FC236}">
                <a16:creationId xmlns:a16="http://schemas.microsoft.com/office/drawing/2014/main" id="{B4ACD332-5AC5-4456-9861-9DB514721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7CFB1E-D60C-45CC-A119-E6E86F42517A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>
            <a:extLst>
              <a:ext uri="{FF2B5EF4-FFF2-40B4-BE49-F238E27FC236}">
                <a16:creationId xmlns:a16="http://schemas.microsoft.com/office/drawing/2014/main" id="{5CD26A7C-3315-481B-87EA-3A42DB3581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>
            <a:extLst>
              <a:ext uri="{FF2B5EF4-FFF2-40B4-BE49-F238E27FC236}">
                <a16:creationId xmlns:a16="http://schemas.microsoft.com/office/drawing/2014/main" id="{CEF5B553-4AEF-4304-BE66-86599F267A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>
            <a:extLst>
              <a:ext uri="{FF2B5EF4-FFF2-40B4-BE49-F238E27FC236}">
                <a16:creationId xmlns:a16="http://schemas.microsoft.com/office/drawing/2014/main" id="{648B8834-5C3F-4C7D-AD5B-65C263243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336D05-9A91-4B0C-8194-5BA3537B8580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>
            <a:extLst>
              <a:ext uri="{FF2B5EF4-FFF2-40B4-BE49-F238E27FC236}">
                <a16:creationId xmlns:a16="http://schemas.microsoft.com/office/drawing/2014/main" id="{D326F77F-0FD6-41AD-92F0-A1000876A7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>
            <a:extLst>
              <a:ext uri="{FF2B5EF4-FFF2-40B4-BE49-F238E27FC236}">
                <a16:creationId xmlns:a16="http://schemas.microsoft.com/office/drawing/2014/main" id="{4D67E57B-0FA7-4034-9B48-107100841E3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5364" name="Espaço Reservado para Número de Slide 3">
            <a:extLst>
              <a:ext uri="{FF2B5EF4-FFF2-40B4-BE49-F238E27FC236}">
                <a16:creationId xmlns:a16="http://schemas.microsoft.com/office/drawing/2014/main" id="{AC5C5095-99BE-4ABC-A48D-C61DF1CDC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C4307F-63A1-4282-9336-16FBF543E543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>
            <a:extLst>
              <a:ext uri="{FF2B5EF4-FFF2-40B4-BE49-F238E27FC236}">
                <a16:creationId xmlns:a16="http://schemas.microsoft.com/office/drawing/2014/main" id="{219DC61F-4A5D-4FE7-8D23-86EC438D8B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>
            <a:extLst>
              <a:ext uri="{FF2B5EF4-FFF2-40B4-BE49-F238E27FC236}">
                <a16:creationId xmlns:a16="http://schemas.microsoft.com/office/drawing/2014/main" id="{31A831A6-9576-4FC8-9DD7-09B9CE767B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7412" name="Espaço Reservado para Número de Slide 3">
            <a:extLst>
              <a:ext uri="{FF2B5EF4-FFF2-40B4-BE49-F238E27FC236}">
                <a16:creationId xmlns:a16="http://schemas.microsoft.com/office/drawing/2014/main" id="{A608E902-901C-4234-81F5-E6CD2F1AD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1F3602F-089B-45D8-A089-4950918DB539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>
            <a:extLst>
              <a:ext uri="{FF2B5EF4-FFF2-40B4-BE49-F238E27FC236}">
                <a16:creationId xmlns:a16="http://schemas.microsoft.com/office/drawing/2014/main" id="{DF624D8D-16DC-4765-8627-EB4270B5DB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>
            <a:extLst>
              <a:ext uri="{FF2B5EF4-FFF2-40B4-BE49-F238E27FC236}">
                <a16:creationId xmlns:a16="http://schemas.microsoft.com/office/drawing/2014/main" id="{F8FB1273-5B26-47C2-BB33-9652F9FFD3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9460" name="Espaço Reservado para Número de Slide 3">
            <a:extLst>
              <a:ext uri="{FF2B5EF4-FFF2-40B4-BE49-F238E27FC236}">
                <a16:creationId xmlns:a16="http://schemas.microsoft.com/office/drawing/2014/main" id="{1F0F45FA-52E6-4DAC-A6DF-776CAA8AC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C86829-24B1-4A5C-A1EE-F2EB859F27C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>
            <a:extLst>
              <a:ext uri="{FF2B5EF4-FFF2-40B4-BE49-F238E27FC236}">
                <a16:creationId xmlns:a16="http://schemas.microsoft.com/office/drawing/2014/main" id="{379A408B-8E7C-475E-A0E3-87E104BFCA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>
            <a:extLst>
              <a:ext uri="{FF2B5EF4-FFF2-40B4-BE49-F238E27FC236}">
                <a16:creationId xmlns:a16="http://schemas.microsoft.com/office/drawing/2014/main" id="{E99F80FC-6B41-4065-A093-73BD453D6B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4580" name="Espaço Reservado para Número de Slide 3">
            <a:extLst>
              <a:ext uri="{FF2B5EF4-FFF2-40B4-BE49-F238E27FC236}">
                <a16:creationId xmlns:a16="http://schemas.microsoft.com/office/drawing/2014/main" id="{F0529353-B3EE-4245-8F9F-9A31E4CFE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7EC9D9-2900-4E97-A18D-13A90309519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>
            <a:extLst>
              <a:ext uri="{FF2B5EF4-FFF2-40B4-BE49-F238E27FC236}">
                <a16:creationId xmlns:a16="http://schemas.microsoft.com/office/drawing/2014/main" id="{9CB6C292-73DB-4A7D-91C2-86FF59A86D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>
            <a:extLst>
              <a:ext uri="{FF2B5EF4-FFF2-40B4-BE49-F238E27FC236}">
                <a16:creationId xmlns:a16="http://schemas.microsoft.com/office/drawing/2014/main" id="{88FF4D02-EC2E-4F5E-A358-AF2AFDDB58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3796" name="Espaço Reservado para Número de Slide 3">
            <a:extLst>
              <a:ext uri="{FF2B5EF4-FFF2-40B4-BE49-F238E27FC236}">
                <a16:creationId xmlns:a16="http://schemas.microsoft.com/office/drawing/2014/main" id="{EEC01265-BE6A-4EB1-ACFD-2368BBC74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B4E1E4-B2D5-4ADB-AD4B-4B951F68EB44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Imagem de Slide 1">
            <a:extLst>
              <a:ext uri="{FF2B5EF4-FFF2-40B4-BE49-F238E27FC236}">
                <a16:creationId xmlns:a16="http://schemas.microsoft.com/office/drawing/2014/main" id="{9C8C467F-FF89-4C9D-823C-4EF6279C08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Espaço Reservado para Anotações 2">
            <a:extLst>
              <a:ext uri="{FF2B5EF4-FFF2-40B4-BE49-F238E27FC236}">
                <a16:creationId xmlns:a16="http://schemas.microsoft.com/office/drawing/2014/main" id="{1888B962-6B26-4DFD-9913-051AE3B7D6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5844" name="Espaço Reservado para Número de Slide 3">
            <a:extLst>
              <a:ext uri="{FF2B5EF4-FFF2-40B4-BE49-F238E27FC236}">
                <a16:creationId xmlns:a16="http://schemas.microsoft.com/office/drawing/2014/main" id="{6A49F89D-FF03-4C10-8F68-CCA77DD2B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D00D08-4358-47D8-8B7F-3B19C51BF41C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>
            <a:extLst>
              <a:ext uri="{FF2B5EF4-FFF2-40B4-BE49-F238E27FC236}">
                <a16:creationId xmlns:a16="http://schemas.microsoft.com/office/drawing/2014/main" id="{FF1CA90F-A03E-43F5-B0CD-B114B33A19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>
            <a:extLst>
              <a:ext uri="{FF2B5EF4-FFF2-40B4-BE49-F238E27FC236}">
                <a16:creationId xmlns:a16="http://schemas.microsoft.com/office/drawing/2014/main" id="{F98D69B6-7713-4B35-A5DE-A1F32564F0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37892" name="Espaço Reservado para Número de Slide 3">
            <a:extLst>
              <a:ext uri="{FF2B5EF4-FFF2-40B4-BE49-F238E27FC236}">
                <a16:creationId xmlns:a16="http://schemas.microsoft.com/office/drawing/2014/main" id="{641B53F7-E97F-4929-BEB3-3FAA9A804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418326-0FEE-461B-A6B9-79C90635F75D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AFA8E5-B47F-4810-8B82-BE5E658A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B039B-B7AB-4EAA-8B22-8FBDAF6A83ED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C3DC7-0035-46F9-BDF4-A417D33B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5C673-2740-43C7-A46E-C7B94F71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09846-E159-42F9-9EB3-55F3A484137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5369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9C7B2-3A38-4B00-9A60-5AA28EB8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C83C8-4309-4852-81AD-EC7AD536309E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05A63D-7437-4633-8947-6914AA58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24A24E-A037-4734-A989-F22FCD74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12D71-C7FC-40F4-92D2-F65A224B74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53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C3A68-83AC-4A00-88F5-A88224A6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92BB5-E3E3-4968-8B21-8A12D7F09D1A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3955A-95D2-43A4-9E22-622DAE46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CC5DF2-E08A-425D-A0E2-D753BD3D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08D58-B762-4FD0-A4F5-18E9392AC3E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570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8C2C24-7787-4C8F-8E5B-B08148B0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64590-CA49-44EC-933C-AB20BAA0A9F6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FC9D3B-088A-4A1E-9388-906A279A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1EEE2-2F47-4084-90DD-D9E70580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48B92-F161-4CA2-B3F4-9B9CA960D1A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545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298B0F-3B39-4421-ADDE-D5A89D81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EA248A-0A4B-4156-9750-FC50760870D2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EC785-E2A3-48C6-98C8-C97F1263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8DC235-74F9-40E3-B450-FE1CB4D2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06F50-BB89-4062-8032-4A9093DEB56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5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3325FF79-FAB5-42A5-B9DF-86BBD629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C3B51-94CD-40E3-B8E8-8D4A6486DC53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45B80D7-F46D-4031-ACEA-751543E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65905FF-8C72-437A-BD61-0BC79AB1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A52F5-6253-425B-B497-5C1D375D60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864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D1A2A8ED-7793-4EB7-B71E-0CCA88FC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C6AB2-CA30-4A45-9ACB-501FE44B9A98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A938860B-0BF7-4527-8B12-7B726805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1176E7F-0CA4-4414-A59B-D1E43242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81CD5-A043-45B0-BFA8-F10F47CE11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629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3">
            <a:extLst>
              <a:ext uri="{FF2B5EF4-FFF2-40B4-BE49-F238E27FC236}">
                <a16:creationId xmlns:a16="http://schemas.microsoft.com/office/drawing/2014/main" id="{28332879-D91B-443A-9C47-BB42A2C0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00263-72D0-4C4C-A6FB-CED58AC0042E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74324F78-A463-495B-8AC6-D29E6E1C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AE0632F-E001-42F6-BF76-6BC34399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3E2B5-BC2C-4B41-AC3C-EF1BA53BC8C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6247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D88AE1CD-1016-4515-B8F3-B61B7276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9D7F6-F4F3-4134-93EF-8BACCE6FB061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79F7D949-FE58-4391-8129-75AB2B07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C9B4F2B3-14FB-40BF-A675-9D93E2C3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99B01-EFBA-4F88-8288-91303A9AAA9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4458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8FFFA3D9-D893-4C1F-BFF1-6EC97EB8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40DFD-4446-4D7A-8BBF-0888BEBB4562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86199587-4821-4BEA-886C-E027F43A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CA0ACD23-A16C-4C9B-BB06-F90E43A8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23CDE-0787-48E6-9413-AD92CC03600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28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3">
            <a:extLst>
              <a:ext uri="{FF2B5EF4-FFF2-40B4-BE49-F238E27FC236}">
                <a16:creationId xmlns:a16="http://schemas.microsoft.com/office/drawing/2014/main" id="{04D13B4B-328A-409D-ADB5-61D2F18A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F6FBB-AEA8-4528-B8B7-C90200DE79F6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7B708575-4721-4900-890D-D4351E4C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7E6ADD93-15E3-4BED-A834-C956B258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679B-526A-404C-8C05-82DB95411FA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3436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02B13431-5F7B-4263-847D-7D403D6B186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47403D4B-0C4D-4BC4-BFC8-77709147EE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8142ED-D505-428D-855D-214DB6593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9FC00D2-5315-4C00-B0BF-B767238520B8}" type="datetimeFigureOut">
              <a:rPr lang="pt-BR"/>
              <a:pPr>
                <a:defRPr/>
              </a:pPr>
              <a:t>05/05/2021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32DF05-9BB1-4652-9965-D5EF92025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6C9724-A2ED-4989-8B96-7D807A71C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2B5D80D-9425-4AC0-895F-9E24429A14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>
            <a:extLst>
              <a:ext uri="{FF2B5EF4-FFF2-40B4-BE49-F238E27FC236}">
                <a16:creationId xmlns:a16="http://schemas.microsoft.com/office/drawing/2014/main" id="{3ABCE13B-8B6E-42DA-AF3A-8DCF8119F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Estrutura de Dados</a:t>
            </a:r>
            <a:endParaRPr lang="pt-BR" altLang="pt-BR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3735FC35-36CC-4666-8D17-4B7BDF3494D4}"/>
              </a:ext>
            </a:extLst>
          </p:cNvPr>
          <p:cNvSpPr txBox="1">
            <a:spLocks/>
          </p:cNvSpPr>
          <p:nvPr/>
        </p:nvSpPr>
        <p:spPr>
          <a:xfrm>
            <a:off x="0" y="5257800"/>
            <a:ext cx="91440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/>
              <a:t>Jorge Campos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000" dirty="0"/>
              <a:t>jorge@unifacs.br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3200" dirty="0">
              <a:latin typeface="+mn-lt"/>
              <a:cs typeface="+mn-cs"/>
            </a:endParaRPr>
          </a:p>
        </p:txBody>
      </p:sp>
      <p:sp>
        <p:nvSpPr>
          <p:cNvPr id="3076" name="Subtítulo 2">
            <a:extLst>
              <a:ext uri="{FF2B5EF4-FFF2-40B4-BE49-F238E27FC236}">
                <a16:creationId xmlns:a16="http://schemas.microsoft.com/office/drawing/2014/main" id="{51177F72-B361-4775-BA9E-DBF4F6107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762000"/>
          </a:xfrm>
        </p:spPr>
        <p:txBody>
          <a:bodyPr/>
          <a:lstStyle/>
          <a:p>
            <a:pPr eaLnBrk="1" hangingPunct="1"/>
            <a:r>
              <a:rPr lang="pt-BR" altLang="pt-BR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Complexidade de Algoritmos</a:t>
            </a:r>
            <a:endParaRPr lang="pt-BR" altLang="pt-BR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aixaDeTexto 2">
            <a:extLst>
              <a:ext uri="{FF2B5EF4-FFF2-40B4-BE49-F238E27FC236}">
                <a16:creationId xmlns:a16="http://schemas.microsoft.com/office/drawing/2014/main" id="{C75A6CD6-05BC-42FA-98E9-CF61AC314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00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Calculando o Tempo de Execução (2)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125C80EB-3218-43C1-BFD3-7A69AF9B9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Considere um array de inteiros A com N elementos. Calcule o tempo de execução de um algoritmo que receba um inteiro (chave) e verifique se este inteiro está no array. Caso o número esteja na array o algoritmo retorna a posição do número no array, caso contrário retorna -1.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E3E15D-6E3D-4E5F-893E-27128303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06663"/>
            <a:ext cx="83058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Uma possível solução: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int isIn (int chave,int</a:t>
            </a:r>
            <a:r>
              <a:rPr lang="en-US" altLang="pt-BR" sz="2000">
                <a:latin typeface="Arial" panose="020B0604020202020204" pitchFamily="34" charset="0"/>
              </a:rPr>
              <a:t>[] a,int length</a:t>
            </a:r>
            <a:r>
              <a:rPr lang="pt-BR" altLang="pt-BR" sz="2000">
                <a:latin typeface="Arial" panose="020B0604020202020204" pitchFamily="34" charset="0"/>
              </a:rPr>
              <a:t>) </a:t>
            </a:r>
            <a:r>
              <a:rPr lang="en-US" altLang="pt-BR" sz="2000">
                <a:latin typeface="Arial" panose="020B0604020202020204" pitchFamily="34" charset="0"/>
              </a:rPr>
              <a:t>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for (int i=0;i&lt;length;i++)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if (chave==a[i])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aixaDeTexto 2">
            <a:extLst>
              <a:ext uri="{FF2B5EF4-FFF2-40B4-BE49-F238E27FC236}">
                <a16:creationId xmlns:a16="http://schemas.microsoft.com/office/drawing/2014/main" id="{4A5B48EA-9F04-4FE5-BD88-A52DD8A20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008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Calculando o Tempo de Execução (2)</a:t>
            </a:r>
          </a:p>
        </p:txBody>
      </p:sp>
      <p:sp>
        <p:nvSpPr>
          <p:cNvPr id="21507" name="Retângulo 3">
            <a:extLst>
              <a:ext uri="{FF2B5EF4-FFF2-40B4-BE49-F238E27FC236}">
                <a16:creationId xmlns:a16="http://schemas.microsoft.com/office/drawing/2014/main" id="{74C1C312-7CC7-42AF-9121-1577B58A0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92238"/>
            <a:ext cx="83058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int isIn (int chave,int</a:t>
            </a:r>
            <a:r>
              <a:rPr lang="en-US" altLang="pt-BR" sz="2000">
                <a:latin typeface="Arial" panose="020B0604020202020204" pitchFamily="34" charset="0"/>
              </a:rPr>
              <a:t>* a, int length</a:t>
            </a:r>
            <a:r>
              <a:rPr lang="pt-BR" altLang="pt-BR" sz="2000">
                <a:latin typeface="Arial" panose="020B0604020202020204" pitchFamily="34" charset="0"/>
              </a:rPr>
              <a:t>) </a:t>
            </a:r>
            <a:r>
              <a:rPr lang="en-US" altLang="pt-BR" sz="20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for (int i=0;i&lt; length;i++)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if (chave==a[i])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return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B269573-77A0-49D6-A205-7B4B6ED1F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275" y="4876800"/>
            <a:ext cx="3514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f(n)=</a:t>
            </a:r>
            <a:r>
              <a:rPr lang="en-US" altLang="pt-BR" sz="2000" b="1">
                <a:latin typeface="Arial" panose="020B0604020202020204" pitchFamily="34" charset="0"/>
              </a:rPr>
              <a:t>1+n+1+n +1*n +1=3n+3</a:t>
            </a:r>
          </a:p>
        </p:txBody>
      </p:sp>
      <p:grpSp>
        <p:nvGrpSpPr>
          <p:cNvPr id="2" name="Grupo 29">
            <a:extLst>
              <a:ext uri="{FF2B5EF4-FFF2-40B4-BE49-F238E27FC236}">
                <a16:creationId xmlns:a16="http://schemas.microsoft.com/office/drawing/2014/main" id="{CE15F2BC-4DCC-4FC5-927F-DFCD079390AF}"/>
              </a:ext>
            </a:extLst>
          </p:cNvPr>
          <p:cNvGrpSpPr>
            <a:grpSpLocks/>
          </p:cNvGrpSpPr>
          <p:nvPr/>
        </p:nvGrpSpPr>
        <p:grpSpPr bwMode="auto">
          <a:xfrm>
            <a:off x="4260850" y="1905000"/>
            <a:ext cx="4464050" cy="923925"/>
            <a:chOff x="3200400" y="2285999"/>
            <a:chExt cx="4463150" cy="922735"/>
          </a:xfrm>
        </p:grpSpPr>
        <p:grpSp>
          <p:nvGrpSpPr>
            <p:cNvPr id="16398" name="Grupo 23">
              <a:extLst>
                <a:ext uri="{FF2B5EF4-FFF2-40B4-BE49-F238E27FC236}">
                  <a16:creationId xmlns:a16="http://schemas.microsoft.com/office/drawing/2014/main" id="{A06DEC67-55C6-4357-901E-0574DFA978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2285999"/>
              <a:ext cx="4463150" cy="922735"/>
              <a:chOff x="3200400" y="2285999"/>
              <a:chExt cx="4463150" cy="922735"/>
            </a:xfrm>
          </p:grpSpPr>
          <p:cxnSp>
            <p:nvCxnSpPr>
              <p:cNvPr id="17" name="Conector de seta reta 16">
                <a:extLst>
                  <a:ext uri="{FF2B5EF4-FFF2-40B4-BE49-F238E27FC236}">
                    <a16:creationId xmlns:a16="http://schemas.microsoft.com/office/drawing/2014/main" id="{96E0EBCF-2E8D-455F-BD15-D50C2C4369A3}"/>
                  </a:ext>
                </a:extLst>
              </p:cNvPr>
              <p:cNvCxnSpPr/>
              <p:nvPr/>
            </p:nvCxnSpPr>
            <p:spPr>
              <a:xfrm>
                <a:off x="3200400" y="2590406"/>
                <a:ext cx="2056985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01" name="CaixaDeTexto 12">
                <a:extLst>
                  <a:ext uri="{FF2B5EF4-FFF2-40B4-BE49-F238E27FC236}">
                    <a16:creationId xmlns:a16="http://schemas.microsoft.com/office/drawing/2014/main" id="{7D431117-8852-4FE3-AF41-41CE1F2C44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8801" y="2285999"/>
                <a:ext cx="2024749" cy="922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1 atribuição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n+1 comparações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n incrementos</a:t>
                </a:r>
              </a:p>
            </p:txBody>
          </p:sp>
        </p:grpSp>
        <p:sp>
          <p:nvSpPr>
            <p:cNvPr id="16" name="Chave esquerda 15">
              <a:extLst>
                <a:ext uri="{FF2B5EF4-FFF2-40B4-BE49-F238E27FC236}">
                  <a16:creationId xmlns:a16="http://schemas.microsoft.com/office/drawing/2014/main" id="{F77BF6B5-84B1-4088-974B-FC551264619B}"/>
                </a:ext>
              </a:extLst>
            </p:cNvPr>
            <p:cNvSpPr/>
            <p:nvPr/>
          </p:nvSpPr>
          <p:spPr>
            <a:xfrm>
              <a:off x="5562124" y="2362101"/>
              <a:ext cx="152369" cy="76101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4" name="Grupo 24">
            <a:extLst>
              <a:ext uri="{FF2B5EF4-FFF2-40B4-BE49-F238E27FC236}">
                <a16:creationId xmlns:a16="http://schemas.microsoft.com/office/drawing/2014/main" id="{A014084D-8F48-4FD5-B5C7-08082C1CE12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971800"/>
            <a:ext cx="3779838" cy="369888"/>
            <a:chOff x="4038600" y="3364898"/>
            <a:chExt cx="3780364" cy="369094"/>
          </a:xfrm>
        </p:grpSpPr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2201A134-D2DC-4047-A7BC-E402AB9E3FED}"/>
                </a:ext>
              </a:extLst>
            </p:cNvPr>
            <p:cNvCxnSpPr/>
            <p:nvPr/>
          </p:nvCxnSpPr>
          <p:spPr>
            <a:xfrm>
              <a:off x="4038600" y="3504298"/>
              <a:ext cx="2057686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7" name="CaixaDeTexto 16">
              <a:extLst>
                <a:ext uri="{FF2B5EF4-FFF2-40B4-BE49-F238E27FC236}">
                  <a16:creationId xmlns:a16="http://schemas.microsoft.com/office/drawing/2014/main" id="{53DE3DE3-513A-4D99-ADCC-73F9C5EAE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2201" y="3364898"/>
              <a:ext cx="1646763" cy="369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 comparação</a:t>
              </a:r>
            </a:p>
          </p:txBody>
        </p:sp>
      </p:grpSp>
      <p:sp>
        <p:nvSpPr>
          <p:cNvPr id="21517" name="CaixaDeTexto 19">
            <a:extLst>
              <a:ext uri="{FF2B5EF4-FFF2-40B4-BE49-F238E27FC236}">
                <a16:creationId xmlns:a16="http://schemas.microsoft.com/office/drawing/2014/main" id="{FF93575E-38E6-4890-AA5F-F2127102F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982913"/>
            <a:ext cx="1133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(n vezes)</a:t>
            </a:r>
          </a:p>
        </p:txBody>
      </p:sp>
      <p:grpSp>
        <p:nvGrpSpPr>
          <p:cNvPr id="5" name="Grupo 26">
            <a:extLst>
              <a:ext uri="{FF2B5EF4-FFF2-40B4-BE49-F238E27FC236}">
                <a16:creationId xmlns:a16="http://schemas.microsoft.com/office/drawing/2014/main" id="{4968D9E9-35C2-4EEE-B11D-CE99B4ED15C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202113"/>
            <a:ext cx="4727575" cy="369887"/>
            <a:chOff x="3359180" y="4278868"/>
            <a:chExt cx="4727694" cy="369332"/>
          </a:xfrm>
        </p:grpSpPr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1E15B92B-4D09-4A91-84B9-789962F7BFD1}"/>
                </a:ext>
              </a:extLst>
            </p:cNvPr>
            <p:cNvCxnSpPr/>
            <p:nvPr/>
          </p:nvCxnSpPr>
          <p:spPr>
            <a:xfrm>
              <a:off x="3359180" y="4431039"/>
              <a:ext cx="2133654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95" name="CaixaDeTexto 21">
              <a:extLst>
                <a:ext uri="{FF2B5EF4-FFF2-40B4-BE49-F238E27FC236}">
                  <a16:creationId xmlns:a16="http://schemas.microsoft.com/office/drawing/2014/main" id="{A17108A6-4910-43E0-926D-3187977F7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180" y="4278868"/>
              <a:ext cx="2441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 comando de retorno</a:t>
              </a:r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69954F0-EFC8-4653-8FBF-1C7DA8B2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1382713"/>
            <a:ext cx="452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length =n elementos a serem pesquisados</a:t>
            </a: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aixaDeTexto 2">
            <a:extLst>
              <a:ext uri="{FF2B5EF4-FFF2-40B4-BE49-F238E27FC236}">
                <a16:creationId xmlns:a16="http://schemas.microsoft.com/office/drawing/2014/main" id="{4EC7F03B-78CA-42FB-AA5E-E51AF6F3B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2249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Tempo de Execução para Instâncias do Problema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C601F75A-C40B-4D2B-B6AF-0FF9BE176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763000" cy="594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/>
              <a:t>Qual o tempo de execução do algoritmo </a:t>
            </a:r>
            <a:r>
              <a:rPr lang="pt-BR" sz="2000" i="1" dirty="0" err="1"/>
              <a:t>isIn</a:t>
            </a:r>
            <a:r>
              <a:rPr lang="pt-BR" sz="2000" dirty="0"/>
              <a:t> para os seguintes casos: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pt-BR" sz="2000" dirty="0"/>
              <a:t>O número desejado está na primeira posição do </a:t>
            </a:r>
            <a:r>
              <a:rPr lang="pt-BR" sz="2000" dirty="0" err="1"/>
              <a:t>array</a:t>
            </a:r>
            <a:r>
              <a:rPr lang="pt-BR" sz="2000" dirty="0"/>
              <a:t>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pt-BR" sz="2000" dirty="0"/>
              <a:t>O número desejado está na última posição do </a:t>
            </a:r>
            <a:r>
              <a:rPr lang="pt-BR" sz="2000" dirty="0" err="1"/>
              <a:t>array</a:t>
            </a:r>
            <a:endParaRPr lang="pt-BR" sz="20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pt-BR" sz="2000" dirty="0"/>
              <a:t>O número desejado não está no </a:t>
            </a:r>
            <a:r>
              <a:rPr lang="pt-BR" sz="2000" dirty="0" err="1"/>
              <a:t>array</a:t>
            </a:r>
            <a:endParaRPr lang="pt-BR" sz="2000" dirty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pt-BR" sz="2000" dirty="0"/>
              <a:t>O número desejado está em uma posição qualquer do </a:t>
            </a:r>
            <a:r>
              <a:rPr lang="pt-BR" sz="2000" dirty="0" err="1"/>
              <a:t>array</a:t>
            </a:r>
            <a:endParaRPr lang="pt-BR" sz="2000" dirty="0"/>
          </a:p>
          <a:p>
            <a:pPr marL="457200" indent="-457200" algn="ctr" eaLnBrk="1" hangingPunct="1">
              <a:defRPr/>
            </a:pPr>
            <a:endParaRPr lang="pt-BR" sz="2000" b="1" dirty="0">
              <a:latin typeface="Arial" charset="0"/>
              <a:cs typeface="Arial" charset="0"/>
            </a:endParaRPr>
          </a:p>
          <a:p>
            <a:pPr marL="457200" indent="-457200" algn="ctr" eaLnBrk="1" hangingPunct="1">
              <a:defRPr/>
            </a:pPr>
            <a:r>
              <a:rPr lang="pt-BR" sz="2000" b="1" dirty="0">
                <a:latin typeface="Arial" charset="0"/>
                <a:cs typeface="Arial" charset="0"/>
              </a:rPr>
              <a:t>Sabe-se que: f(n)=</a:t>
            </a:r>
            <a:r>
              <a:rPr lang="en-US" sz="2000" b="1" dirty="0">
                <a:latin typeface="Arial" charset="0"/>
                <a:cs typeface="Arial" charset="0"/>
              </a:rPr>
              <a:t>3*n+3</a:t>
            </a:r>
          </a:p>
          <a:p>
            <a:pPr marL="457200" indent="-457200" eaLnBrk="1" hangingPunct="1">
              <a:defRPr/>
            </a:pPr>
            <a:endParaRPr lang="pt-BR" sz="2000" dirty="0"/>
          </a:p>
          <a:p>
            <a:pPr marL="182880" indent="-182880" eaLnBrk="1" hangingPunct="1">
              <a:buFont typeface="Arial" pitchFamily="34" charset="0"/>
              <a:buChar char="•"/>
              <a:defRPr/>
            </a:pPr>
            <a:r>
              <a:rPr lang="pt-BR" sz="2000" dirty="0"/>
              <a:t>No primeiro caso, o tempo de execução corresponde a uma única iteração do algoritmo (melhor caso) f(n)=6</a:t>
            </a:r>
          </a:p>
          <a:p>
            <a:pPr marL="182880" indent="-182880" eaLnBrk="1" hangingPunct="1">
              <a:buFont typeface="Arial" pitchFamily="34" charset="0"/>
              <a:buChar char="•"/>
              <a:defRPr/>
            </a:pPr>
            <a:endParaRPr lang="pt-BR" sz="2000" dirty="0"/>
          </a:p>
          <a:p>
            <a:pPr marL="182880" indent="-182880" eaLnBrk="1" hangingPunct="1">
              <a:buFont typeface="Arial" pitchFamily="34" charset="0"/>
              <a:buChar char="•"/>
              <a:defRPr/>
            </a:pPr>
            <a:r>
              <a:rPr lang="pt-BR" sz="2000" dirty="0"/>
              <a:t>Nos segundo e terceiro casos são necessárias N interações (pior caso) f(n)=3n+3</a:t>
            </a:r>
          </a:p>
          <a:p>
            <a:pPr marL="182880" indent="-182880" eaLnBrk="1" hangingPunct="1">
              <a:buFont typeface="Arial" pitchFamily="34" charset="0"/>
              <a:buChar char="•"/>
              <a:defRPr/>
            </a:pPr>
            <a:endParaRPr lang="pt-BR" sz="2000" dirty="0"/>
          </a:p>
          <a:p>
            <a:pPr marL="182880" indent="-182880" eaLnBrk="1" hangingPunct="1">
              <a:buFont typeface="Arial" pitchFamily="34" charset="0"/>
              <a:buChar char="•"/>
              <a:defRPr/>
            </a:pPr>
            <a:r>
              <a:rPr lang="pt-BR" sz="2000" dirty="0"/>
              <a:t>No quarto caso, o número de interações irá depender da posição do número no </a:t>
            </a:r>
            <a:r>
              <a:rPr lang="pt-BR" sz="2000" dirty="0" err="1"/>
              <a:t>array</a:t>
            </a:r>
            <a:r>
              <a:rPr lang="pt-BR" sz="2000" dirty="0"/>
              <a:t> (caso médio)</a:t>
            </a:r>
          </a:p>
          <a:p>
            <a:pPr eaLnBrk="1" hangingPunct="1">
              <a:defRPr/>
            </a:pPr>
            <a:endParaRPr lang="pt-BR" sz="2000" dirty="0"/>
          </a:p>
          <a:p>
            <a:pPr eaLnBrk="1" hangingPunct="1">
              <a:defRPr/>
            </a:pPr>
            <a:r>
              <a:rPr lang="pt-BR" sz="2000" dirty="0"/>
              <a:t>Pode-se demonstrar que f(n)=(3n+4)/2</a:t>
            </a:r>
          </a:p>
          <a:p>
            <a:pPr marL="182880" indent="-182880" eaLnBrk="1" hangingPunct="1">
              <a:buFont typeface="Arial" pitchFamily="34" charset="0"/>
              <a:buChar char="•"/>
              <a:defRPr/>
            </a:pP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E0CFA74-6783-4B20-B7B6-6551DEBDB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20483" name="CaixaDeTexto 2">
            <a:extLst>
              <a:ext uri="{FF2B5EF4-FFF2-40B4-BE49-F238E27FC236}">
                <a16:creationId xmlns:a16="http://schemas.microsoft.com/office/drawing/2014/main" id="{5DC09486-F338-46DC-BF79-421B3346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75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Comparando Tempos de Execução</a:t>
            </a:r>
          </a:p>
        </p:txBody>
      </p:sp>
      <p:sp>
        <p:nvSpPr>
          <p:cNvPr id="12" name="Retângulo 3">
            <a:extLst>
              <a:ext uri="{FF2B5EF4-FFF2-40B4-BE49-F238E27FC236}">
                <a16:creationId xmlns:a16="http://schemas.microsoft.com/office/drawing/2014/main" id="{0B5A1EC0-6108-4CBA-8530-6F89E153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Considere os tempos de execução de dois algoritmos dados pelas funções abaixo: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f(n)=1000n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f(n)=n</a:t>
            </a:r>
            <a:r>
              <a:rPr lang="pt-BR" altLang="pt-BR" sz="1800" baseline="30000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4" name="Retângulo 3">
            <a:extLst>
              <a:ext uri="{FF2B5EF4-FFF2-40B4-BE49-F238E27FC236}">
                <a16:creationId xmlns:a16="http://schemas.microsoft.com/office/drawing/2014/main" id="{587729C0-BCD0-4A06-9697-6F7F8B94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17813"/>
            <a:ext cx="8305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Pergunta: Qual o algoritmo mais eficiente?</a:t>
            </a:r>
            <a:endParaRPr lang="pt-BR" altLang="pt-BR" sz="1800" baseline="30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BEDDED5F-E5F8-46EE-8B5F-913286A04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29200"/>
            <a:ext cx="86106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Resposta: Depende do número de iterações necessárias para uma determinada instância do problema.</a:t>
            </a:r>
            <a:endParaRPr lang="pt-BR" altLang="pt-BR" sz="1800" baseline="30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9663275-1857-489D-8ECA-501DAB468FA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535363"/>
          <a:ext cx="85344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N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1.000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10.000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f(n)=1000n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10.000.000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f(n)=n</a:t>
                      </a:r>
                      <a:r>
                        <a:rPr lang="pt-BR" sz="1800" baseline="30000" dirty="0"/>
                        <a:t>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100.000.000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CC8248D-C2E5-4497-913D-684EDC599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943600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Na maioria dos casos estamos interessado na taxa de crescimento da função e não em valores para determinados casos!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1">
            <a:extLst>
              <a:ext uri="{FF2B5EF4-FFF2-40B4-BE49-F238E27FC236}">
                <a16:creationId xmlns:a16="http://schemas.microsoft.com/office/drawing/2014/main" id="{86A09B98-D929-4984-B48C-36DDAD2198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14400"/>
          <a:ext cx="7391400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 System" r:id="rId2" imgW="8191500" imgH="6086551" progId="GraphFile">
                  <p:embed/>
                </p:oleObj>
              </mc:Choice>
              <mc:Fallback>
                <p:oleObj name="Graph System" r:id="rId2" imgW="8191500" imgH="6086551" progId="GraphFil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7391400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775EF920-979C-471F-9B16-638E94DF4C89}"/>
              </a:ext>
            </a:extLst>
          </p:cNvPr>
          <p:cNvSpPr/>
          <p:nvPr/>
        </p:nvSpPr>
        <p:spPr>
          <a:xfrm>
            <a:off x="3048000" y="838200"/>
            <a:ext cx="5257800" cy="4495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3BE6F023-8D0C-40E9-ABDB-CB2CB2AD7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6149" name="CaixaDeTexto 4">
            <a:extLst>
              <a:ext uri="{FF2B5EF4-FFF2-40B4-BE49-F238E27FC236}">
                <a16:creationId xmlns:a16="http://schemas.microsoft.com/office/drawing/2014/main" id="{2469150D-B559-4630-8D0C-3B0D9889C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5181600"/>
            <a:ext cx="803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600">
                <a:latin typeface="Arial" panose="020B0604020202020204" pitchFamily="34" charset="0"/>
              </a:rPr>
              <a:t>f(n)=n</a:t>
            </a:r>
            <a:r>
              <a:rPr lang="pt-BR" altLang="pt-BR" sz="1600" baseline="3000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F1E1CF4-B196-4227-9C5F-FAE0B923FC90}"/>
              </a:ext>
            </a:extLst>
          </p:cNvPr>
          <p:cNvCxnSpPr/>
          <p:nvPr/>
        </p:nvCxnSpPr>
        <p:spPr>
          <a:xfrm rot="16200000" flipH="1">
            <a:off x="3511550" y="4443413"/>
            <a:ext cx="2333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1" name="CaixaDeTexto 2">
            <a:extLst>
              <a:ext uri="{FF2B5EF4-FFF2-40B4-BE49-F238E27FC236}">
                <a16:creationId xmlns:a16="http://schemas.microsoft.com/office/drawing/2014/main" id="{BC23CD02-1AF5-496B-BB67-3A4DBA6FF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75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Comparando Tempos de Execução</a:t>
            </a:r>
          </a:p>
        </p:txBody>
      </p:sp>
      <p:sp>
        <p:nvSpPr>
          <p:cNvPr id="6150" name="CaixaDeTexto 5">
            <a:extLst>
              <a:ext uri="{FF2B5EF4-FFF2-40B4-BE49-F238E27FC236}">
                <a16:creationId xmlns:a16="http://schemas.microsoft.com/office/drawing/2014/main" id="{5AA89C9E-F4E6-4DF9-B68B-AB5408B06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4419600"/>
            <a:ext cx="1054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400">
                <a:latin typeface="Arial" panose="020B0604020202020204" pitchFamily="34" charset="0"/>
              </a:rPr>
              <a:t>f(n)=1000n</a:t>
            </a:r>
            <a:endParaRPr lang="pt-BR" altLang="pt-BR" sz="1400" baseline="30000">
              <a:latin typeface="Arial" panose="020B0604020202020204" pitchFamily="34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B0CDFB7-88E9-4671-98A0-E37FEFCA0E72}"/>
              </a:ext>
            </a:extLst>
          </p:cNvPr>
          <p:cNvCxnSpPr/>
          <p:nvPr/>
        </p:nvCxnSpPr>
        <p:spPr>
          <a:xfrm flipV="1">
            <a:off x="1295400" y="4310063"/>
            <a:ext cx="1814513" cy="125253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rma livre 14">
            <a:extLst>
              <a:ext uri="{FF2B5EF4-FFF2-40B4-BE49-F238E27FC236}">
                <a16:creationId xmlns:a16="http://schemas.microsoft.com/office/drawing/2014/main" id="{DC0CFCB1-FA73-480E-94B6-CF903D488620}"/>
              </a:ext>
            </a:extLst>
          </p:cNvPr>
          <p:cNvSpPr/>
          <p:nvPr/>
        </p:nvSpPr>
        <p:spPr>
          <a:xfrm>
            <a:off x="1238250" y="4937125"/>
            <a:ext cx="1843088" cy="671513"/>
          </a:xfrm>
          <a:custGeom>
            <a:avLst/>
            <a:gdLst>
              <a:gd name="connsiteX0" fmla="*/ 0 w 1842868"/>
              <a:gd name="connsiteY0" fmla="*/ 647114 h 670560"/>
              <a:gd name="connsiteX1" fmla="*/ 759655 w 1842868"/>
              <a:gd name="connsiteY1" fmla="*/ 562708 h 670560"/>
              <a:gd name="connsiteX2" fmla="*/ 1842868 w 1842868"/>
              <a:gd name="connsiteY2" fmla="*/ 0 h 670560"/>
              <a:gd name="connsiteX3" fmla="*/ 1842868 w 1842868"/>
              <a:gd name="connsiteY3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42868" h="670560">
                <a:moveTo>
                  <a:pt x="0" y="647114"/>
                </a:moveTo>
                <a:cubicBezTo>
                  <a:pt x="226255" y="658837"/>
                  <a:pt x="452510" y="670560"/>
                  <a:pt x="759655" y="562708"/>
                </a:cubicBezTo>
                <a:cubicBezTo>
                  <a:pt x="1066800" y="454856"/>
                  <a:pt x="1842868" y="0"/>
                  <a:pt x="1842868" y="0"/>
                </a:cubicBezTo>
                <a:lnTo>
                  <a:pt x="1842868" y="0"/>
                </a:lnTo>
              </a:path>
            </a:pathLst>
          </a:cu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53333 0.011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55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49" grpId="0"/>
      <p:bldP spid="61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aixaDeTexto 2">
            <a:extLst>
              <a:ext uri="{FF2B5EF4-FFF2-40B4-BE49-F238E27FC236}">
                <a16:creationId xmlns:a16="http://schemas.microsoft.com/office/drawing/2014/main" id="{E96713EA-EAD1-4ACE-986D-D32EBAAD4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783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Complexidade Assintótica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503D3AC-A9E3-403D-ADBF-4D4068746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458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Quando se analisa um grande número de dados de maneira a se considerar somente a taxa de crescimento de uma função, estamos estudando a eficiência assintótica do algoritmo.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análise assintótica de algoritmos necessita do formalismo matemático que estuda o crescimento das funções.</a:t>
            </a: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aixaDeTexto 2">
            <a:extLst>
              <a:ext uri="{FF2B5EF4-FFF2-40B4-BE49-F238E27FC236}">
                <a16:creationId xmlns:a16="http://schemas.microsoft.com/office/drawing/2014/main" id="{10701CF6-D39E-45E5-A1B2-521A01C90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85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 Notação O Grande (Big Ooh)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D8D1D63-AAE5-46E6-823D-C75FF7B8B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A notação O Grande estabelece um limite superior para o crescimento das funções. 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Quando temos f(n)=O(g(n)) podemos afirmar que a função f(n) cresce a uma taxa nunca superior a função g(n)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Desta forma, ao invés de utilizarmos os métodos analíticos para expressar a complexidade de um algoritmo, utilizamos a notação O grande para expressar a sua complexidade assintótica.</a:t>
            </a:r>
          </a:p>
          <a:p>
            <a:pPr marL="457200" indent="-457200"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aixaDeTexto 2">
            <a:extLst>
              <a:ext uri="{FF2B5EF4-FFF2-40B4-BE49-F238E27FC236}">
                <a16:creationId xmlns:a16="http://schemas.microsoft.com/office/drawing/2014/main" id="{BBF7A161-C5EE-4DCC-909B-6F5440EC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40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 Notação O na Complexidade de Algoritmos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BA7A1D0-C308-447C-9372-D6AD4B8E972E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944688"/>
          <a:ext cx="6096000" cy="2968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Analítico</a:t>
                      </a: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Assintótico</a:t>
                      </a: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n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 +n -1 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527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O(1)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5+2logn +3log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n 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O(log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n)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(n) = 1000n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O(n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f(n)=5*2</a:t>
                      </a:r>
                      <a:r>
                        <a:rPr lang="en-US" sz="1800" baseline="30000" dirty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+5*n</a:t>
                      </a:r>
                      <a:r>
                        <a:rPr lang="en-US" sz="1800" baseline="30000" dirty="0"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itchFamily="34" charset="0"/>
                          <a:cs typeface="Arial" pitchFamily="34" charset="0"/>
                        </a:rPr>
                        <a:t>O(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en-US" sz="1800" baseline="30000" dirty="0"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)</a:t>
                      </a:r>
                      <a:endParaRPr lang="pt-BR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49" marB="4574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aixaDeTexto 2">
            <a:extLst>
              <a:ext uri="{FF2B5EF4-FFF2-40B4-BE49-F238E27FC236}">
                <a16:creationId xmlns:a16="http://schemas.microsoft.com/office/drawing/2014/main" id="{03591BA8-99CF-486B-8AFF-E6641AC68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015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Um Repertório de Funções O Grande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CDDB299-F2E8-4A00-AA9E-92EBF825D785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096000" cy="259556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1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constante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LogN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Logarítmica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Linear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 err="1"/>
                        <a:t>NLogN</a:t>
                      </a:r>
                      <a:endParaRPr lang="pt-BR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“Linear-Logarítmica”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N</a:t>
                      </a:r>
                      <a:r>
                        <a:rPr lang="pt-BR" sz="1800" baseline="30000" dirty="0"/>
                        <a:t>2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Quadrática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N</a:t>
                      </a:r>
                      <a:r>
                        <a:rPr lang="pt-BR" sz="1800" baseline="30000" dirty="0"/>
                        <a:t>3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Cúbica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r>
                        <a:rPr lang="pt-BR" sz="1800" dirty="0"/>
                        <a:t>2</a:t>
                      </a:r>
                      <a:r>
                        <a:rPr lang="pt-BR" sz="1800" baseline="30000" dirty="0"/>
                        <a:t>N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Exponencial</a:t>
                      </a:r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aixaDeTexto 2">
            <a:extLst>
              <a:ext uri="{FF2B5EF4-FFF2-40B4-BE49-F238E27FC236}">
                <a16:creationId xmlns:a16="http://schemas.microsoft.com/office/drawing/2014/main" id="{F6DBEF09-7FC8-418F-B6DA-5AE9A5DDA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003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Valores das Funções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01530D6-55E2-466A-832C-F6892E58565A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447800"/>
          <a:ext cx="8763001" cy="452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7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48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5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1750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Valores de N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LogN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N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/>
                        <a:t>NLogN</a:t>
                      </a:r>
                      <a:endParaRPr lang="pt-BR" sz="1800" dirty="0"/>
                    </a:p>
                    <a:p>
                      <a:pPr algn="ctr"/>
                      <a:endParaRPr lang="pt-BR" sz="1800" baseline="30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</a:t>
                      </a:r>
                      <a:r>
                        <a:rPr lang="en-US" sz="1800" baseline="30000" dirty="0"/>
                        <a:t>2</a:t>
                      </a:r>
                      <a:endParaRPr lang="pt-BR" sz="1800" baseline="300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/>
                        <a:t>2</a:t>
                      </a:r>
                      <a:r>
                        <a:rPr lang="en-US" sz="1800" baseline="30000" dirty="0"/>
                        <a:t>N</a:t>
                      </a:r>
                      <a:endParaRPr lang="pt-BR" sz="1800" baseline="30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3,3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33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1.024</a:t>
                      </a:r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99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6,6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660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1.2</a:t>
                      </a:r>
                      <a:r>
                        <a:rPr lang="en-US" sz="1800" baseline="0" dirty="0"/>
                        <a:t> x 10 </a:t>
                      </a:r>
                      <a:r>
                        <a:rPr lang="en-US" sz="1800" baseline="30000" dirty="0"/>
                        <a:t>30</a:t>
                      </a:r>
                      <a:endParaRPr lang="pt-BR" sz="1800" baseline="300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508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9,9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9.900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1.000.000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1.7</a:t>
                      </a:r>
                      <a:r>
                        <a:rPr lang="en-US" sz="1800" baseline="0" dirty="0"/>
                        <a:t> x 10 </a:t>
                      </a:r>
                      <a:r>
                        <a:rPr lang="en-US" sz="1800" baseline="30000" dirty="0"/>
                        <a:t>301</a:t>
                      </a:r>
                      <a:endParaRPr lang="pt-BR" sz="1800" baseline="30000" dirty="0"/>
                    </a:p>
                    <a:p>
                      <a:pPr algn="r"/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13,2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132.000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1.9</a:t>
                      </a:r>
                      <a:r>
                        <a:rPr lang="en-US" sz="1800" baseline="0" dirty="0"/>
                        <a:t> x 10 </a:t>
                      </a:r>
                      <a:r>
                        <a:rPr lang="en-US" sz="1800" baseline="30000" dirty="0"/>
                        <a:t>3010</a:t>
                      </a:r>
                      <a:endParaRPr lang="pt-BR" sz="1800" baseline="30000" dirty="0"/>
                    </a:p>
                    <a:p>
                      <a:pPr algn="r"/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508"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16,6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1.660.000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10.000.000.000</a:t>
                      </a: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>
                          <a:sym typeface="Symbol"/>
                        </a:rPr>
                        <a:t></a:t>
                      </a:r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508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19,9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19.900.000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1.000.000.000.000</a:t>
                      </a:r>
                      <a:endParaRPr lang="pt-BR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ym typeface="Symbol"/>
                        </a:rPr>
                        <a:t></a:t>
                      </a:r>
                      <a:endParaRPr lang="pt-BR" sz="1800" dirty="0"/>
                    </a:p>
                    <a:p>
                      <a:pPr algn="r"/>
                      <a:endParaRPr lang="pt-BR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aixaDeTexto 2">
            <a:extLst>
              <a:ext uri="{FF2B5EF4-FFF2-40B4-BE49-F238E27FC236}">
                <a16:creationId xmlns:a16="http://schemas.microsoft.com/office/drawing/2014/main" id="{21E365ED-770D-49F5-A94B-6D9BCB094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16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Algoritmo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D9F02A-AC57-42D8-92FE-9843D2313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763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pt-BR" sz="2000" u="sng" dirty="0"/>
              <a:t>Definição</a:t>
            </a:r>
            <a:r>
              <a:rPr lang="pt-BR" sz="2000" dirty="0"/>
              <a:t>: Um algoritmo é um conjunto finito de instruções bem definidas utilizadas para realizar uma tarefa determinada. 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pt-BR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pt-BR" sz="2000" dirty="0"/>
              <a:t>Todo algoritmo deve satisfazer as seguintes propriedades: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Entrada – eventualmente possuir um ou mais valores de entrada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Saída - pelo menos um valor de saída deve ser gerado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Clareza - cada instrução deve ser clara e inequívoca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Término - o algoritmo deve terminar após um número finito de passos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000" dirty="0"/>
              <a:t>Efetividade - toda instrução deve poder ser executada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2000" dirty="0"/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/>
              <a:t>Ele</a:t>
            </a:r>
            <a:r>
              <a:rPr lang="en-US" sz="2000" dirty="0"/>
              <a:t> </a:t>
            </a:r>
            <a:r>
              <a:rPr lang="en-US" sz="2000" dirty="0" err="1"/>
              <a:t>faz</a:t>
            </a:r>
            <a:r>
              <a:rPr lang="en-US" sz="2000" dirty="0"/>
              <a:t> o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deveria</a:t>
            </a:r>
            <a:r>
              <a:rPr lang="en-US" sz="2000" dirty="0"/>
              <a:t> ser </a:t>
            </a:r>
            <a:r>
              <a:rPr lang="en-US" sz="2000" dirty="0" err="1"/>
              <a:t>feito</a:t>
            </a:r>
            <a:r>
              <a:rPr lang="en-US" sz="2000" dirty="0"/>
              <a:t>?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dirty="0" err="1"/>
              <a:t>Ele</a:t>
            </a:r>
            <a:r>
              <a:rPr lang="en-US" sz="2000" dirty="0"/>
              <a:t> ser</a:t>
            </a:r>
            <a:r>
              <a:rPr lang="pt-BR" sz="2000" dirty="0"/>
              <a:t>á tão rápido quando a quantidade de dados for maior</a:t>
            </a:r>
            <a:r>
              <a:rPr lang="en-US" sz="2000" dirty="0"/>
              <a:t>?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en-US" sz="2000" dirty="0"/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dirty="0" err="1"/>
              <a:t>Eficaz</a:t>
            </a:r>
            <a:r>
              <a:rPr lang="en-US" sz="2000" dirty="0"/>
              <a:t> e </a:t>
            </a:r>
            <a:r>
              <a:rPr lang="en-US" sz="2000" dirty="0" err="1"/>
              <a:t>Eficiente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aixaDeTexto 2">
            <a:extLst>
              <a:ext uri="{FF2B5EF4-FFF2-40B4-BE49-F238E27FC236}">
                <a16:creationId xmlns:a16="http://schemas.microsoft.com/office/drawing/2014/main" id="{E32D92C1-CEDA-4C5D-A641-9832C2B73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830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>
                <a:latin typeface="Arial" panose="020B0604020202020204" pitchFamily="34" charset="0"/>
              </a:rPr>
              <a:t>Ordens de Complexidade</a:t>
            </a:r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2F5D910-B540-42D3-8C0C-3810723DE2EA}"/>
              </a:ext>
            </a:extLst>
          </p:cNvPr>
          <p:cNvSpPr/>
          <p:nvPr/>
        </p:nvSpPr>
        <p:spPr>
          <a:xfrm>
            <a:off x="304800" y="1158875"/>
            <a:ext cx="8458200" cy="501650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O(1) – Número fixo de instruções são executadas</a:t>
            </a: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 log n) - Cresce ligeiramente a medida que n cresce; quando n duplica log n aumenta, mas muito pouco; apenas duplica quando n aumenta para n</a:t>
            </a:r>
            <a:r>
              <a:rPr lang="pt-BR" sz="2000" baseline="30000" dirty="0">
                <a:latin typeface="+mn-lt"/>
                <a:cs typeface="Arial" charset="0"/>
              </a:rPr>
              <a:t>2</a:t>
            </a: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O(n) – Crescimento linear</a:t>
            </a:r>
          </a:p>
          <a:p>
            <a:pPr eaLnBrk="1" hangingPunct="1">
              <a:defRPr/>
            </a:pPr>
            <a:endParaRPr lang="en-US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O(n log n) - Típico quando se reduz um problema em subproblemas, se resolve estes separadamente e se combinam as soluções.</a:t>
            </a: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O(n</a:t>
            </a:r>
            <a:r>
              <a:rPr lang="pt-BR" sz="2000" baseline="30000" dirty="0">
                <a:latin typeface="+mn-lt"/>
                <a:cs typeface="Arial" charset="0"/>
              </a:rPr>
              <a:t>2</a:t>
            </a:r>
            <a:r>
              <a:rPr lang="pt-BR" sz="2000" dirty="0">
                <a:latin typeface="+mn-lt"/>
                <a:cs typeface="Arial" charset="0"/>
              </a:rPr>
              <a:t>) - Típico quando é necessário processar todos os pares de dados de entrada; prático apenas em pequenos problemas, ex: métodos de ordenação ineficientes.</a:t>
            </a:r>
          </a:p>
          <a:p>
            <a:pPr eaLnBrk="1" hangingPunct="1">
              <a:defRPr/>
            </a:pPr>
            <a:endParaRPr lang="pt-BR" sz="2000" dirty="0">
              <a:latin typeface="+mn-lt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+mn-lt"/>
                <a:cs typeface="Arial" charset="0"/>
              </a:rPr>
              <a:t>O(2</a:t>
            </a:r>
            <a:r>
              <a:rPr lang="pt-BR" sz="2000" baseline="30000" dirty="0">
                <a:latin typeface="+mn-lt"/>
                <a:cs typeface="Arial" charset="0"/>
              </a:rPr>
              <a:t>n</a:t>
            </a:r>
            <a:r>
              <a:rPr lang="pt-BR" sz="2000" dirty="0">
                <a:latin typeface="+mn-lt"/>
                <a:cs typeface="Arial" charset="0"/>
              </a:rPr>
              <a:t>) : tempo de execução exponencial (provavelmente de pouca aplicação prática; típico em soluções de força bruta)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aixaDeTexto 2">
            <a:extLst>
              <a:ext uri="{FF2B5EF4-FFF2-40B4-BE49-F238E27FC236}">
                <a16:creationId xmlns:a16="http://schemas.microsoft.com/office/drawing/2014/main" id="{8EBAEF17-6A34-46A5-9A5F-D373FF61C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7907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Preciosismo e a Complexidade Assintótica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2BF8331-8A00-493E-B0C0-2D82480C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Considere o algoritmo mais simples possível para ordenar um array de inteiros na ordem crescente.</a:t>
            </a: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6CD9AC5-484B-405B-946D-C38EA3EB4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81200"/>
            <a:ext cx="830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public ordena(int</a:t>
            </a:r>
            <a:r>
              <a:rPr lang="en-US" altLang="pt-BR" sz="2000">
                <a:latin typeface="Arial" panose="020B0604020202020204" pitchFamily="34" charset="0"/>
              </a:rPr>
              <a:t>* a, int length) {</a:t>
            </a: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    int aux;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    for (int i=0;i&lt;length;i++)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      for (int j=i+1;j&lt;a.length;j++)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         if(a[i]&gt;a[j])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           aux=a[i];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           a[i]=a[j];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           a[j]=aux;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   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  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upo 9">
            <a:extLst>
              <a:ext uri="{FF2B5EF4-FFF2-40B4-BE49-F238E27FC236}">
                <a16:creationId xmlns:a16="http://schemas.microsoft.com/office/drawing/2014/main" id="{0980B9BA-DB0A-4913-BA63-6DD0F66F1DA1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667000"/>
            <a:ext cx="673100" cy="1828800"/>
            <a:chOff x="4724400" y="2667000"/>
            <a:chExt cx="673512" cy="1828800"/>
          </a:xfrm>
        </p:grpSpPr>
        <p:sp>
          <p:nvSpPr>
            <p:cNvPr id="6" name="Chave direita 5">
              <a:extLst>
                <a:ext uri="{FF2B5EF4-FFF2-40B4-BE49-F238E27FC236}">
                  <a16:creationId xmlns:a16="http://schemas.microsoft.com/office/drawing/2014/main" id="{F9A3F934-1D9A-4E25-9836-056C9027CC83}"/>
                </a:ext>
              </a:extLst>
            </p:cNvPr>
            <p:cNvSpPr/>
            <p:nvPr/>
          </p:nvSpPr>
          <p:spPr>
            <a:xfrm>
              <a:off x="4724400" y="2667000"/>
              <a:ext cx="381233" cy="18288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29707" name="CaixaDeTexto 6">
              <a:extLst>
                <a:ext uri="{FF2B5EF4-FFF2-40B4-BE49-F238E27FC236}">
                  <a16:creationId xmlns:a16="http://schemas.microsoft.com/office/drawing/2014/main" id="{D9E0471B-4E43-4888-880C-6A937A05D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5006" y="341117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n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upo 8">
            <a:extLst>
              <a:ext uri="{FF2B5EF4-FFF2-40B4-BE49-F238E27FC236}">
                <a16:creationId xmlns:a16="http://schemas.microsoft.com/office/drawing/2014/main" id="{146631F9-662A-48C8-A281-FF4995E6E6C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971800"/>
            <a:ext cx="698500" cy="1524000"/>
            <a:chOff x="4114800" y="2971800"/>
            <a:chExt cx="699242" cy="1524000"/>
          </a:xfrm>
        </p:grpSpPr>
        <p:sp>
          <p:nvSpPr>
            <p:cNvPr id="5" name="Chave direita 4">
              <a:extLst>
                <a:ext uri="{FF2B5EF4-FFF2-40B4-BE49-F238E27FC236}">
                  <a16:creationId xmlns:a16="http://schemas.microsoft.com/office/drawing/2014/main" id="{C0C18CDF-EFEC-4BA7-84D7-E5EFC61EB19C}"/>
                </a:ext>
              </a:extLst>
            </p:cNvPr>
            <p:cNvSpPr/>
            <p:nvPr/>
          </p:nvSpPr>
          <p:spPr>
            <a:xfrm>
              <a:off x="4114800" y="2971800"/>
              <a:ext cx="305124" cy="1524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29705" name="CaixaDeTexto 7">
              <a:extLst>
                <a:ext uri="{FF2B5EF4-FFF2-40B4-BE49-F238E27FC236}">
                  <a16:creationId xmlns:a16="http://schemas.microsoft.com/office/drawing/2014/main" id="{E00ACD7C-7764-4F98-BA5A-C4CFB5366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2896" y="3561112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n-j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389EE0-543E-4B7E-814C-A91B04C4A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886200"/>
            <a:ext cx="2579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f(n)=n*(n-j)=n</a:t>
            </a:r>
            <a:r>
              <a:rPr lang="en-US" altLang="pt-BR" sz="1800" baseline="30000">
                <a:latin typeface="Arial" panose="020B0604020202020204" pitchFamily="34" charset="0"/>
              </a:rPr>
              <a:t>2</a:t>
            </a:r>
            <a:r>
              <a:rPr lang="en-US" altLang="pt-BR" sz="1800">
                <a:latin typeface="Arial" panose="020B0604020202020204" pitchFamily="34" charset="0"/>
              </a:rPr>
              <a:t>-nj=O(n</a:t>
            </a:r>
            <a:r>
              <a:rPr lang="en-US" altLang="pt-BR" sz="1800" baseline="30000">
                <a:latin typeface="Arial" panose="020B0604020202020204" pitchFamily="34" charset="0"/>
              </a:rPr>
              <a:t>2</a:t>
            </a:r>
            <a:r>
              <a:rPr lang="en-US" altLang="pt-BR" sz="1800">
                <a:latin typeface="Arial" panose="020B0604020202020204" pitchFamily="34" charset="0"/>
              </a:rPr>
              <a:t>)</a:t>
            </a: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aixaDeTexto 2">
            <a:extLst>
              <a:ext uri="{FF2B5EF4-FFF2-40B4-BE49-F238E27FC236}">
                <a16:creationId xmlns:a16="http://schemas.microsoft.com/office/drawing/2014/main" id="{C841534C-5950-4292-BBF6-730ADEBC4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7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Cálculo Expedito da Complexidade Assintótica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6810428A-979A-4C79-A1C7-50790BBEC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Regra 1 – Loops </a:t>
            </a:r>
            <a:r>
              <a:rPr lang="pt-BR" altLang="pt-BR" sz="2000">
                <a:latin typeface="Arial" panose="020B0604020202020204" pitchFamily="34" charset="0"/>
              </a:rPr>
              <a:t>Se f(n) é um polinômio de grau k, Então f(n)=O(N</a:t>
            </a:r>
            <a:r>
              <a:rPr lang="pt-BR" altLang="pt-BR" sz="2000" baseline="30000">
                <a:latin typeface="Arial" panose="020B0604020202020204" pitchFamily="34" charset="0"/>
              </a:rPr>
              <a:t>k</a:t>
            </a:r>
            <a:r>
              <a:rPr lang="pt-BR" altLang="pt-BR" sz="2000">
                <a:latin typeface="Arial" panose="020B0604020202020204" pitchFamily="34" charset="0"/>
              </a:rPr>
              <a:t>)</a:t>
            </a:r>
            <a:endParaRPr lang="pt-BR" altLang="pt-BR" sz="20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assintótica de um loop é igual ao número de interações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for (int i=0</a:t>
            </a:r>
            <a:r>
              <a:rPr lang="en-US" altLang="pt-BR" sz="2000">
                <a:latin typeface="Arial" panose="020B0604020202020204" pitchFamily="34" charset="0"/>
              </a:rPr>
              <a:t>;i&lt;n;i++)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75759FC-AEFD-4BCB-A72A-73B257015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87763"/>
            <a:ext cx="83058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Regra 2 – Loops aninhados </a:t>
            </a:r>
            <a:r>
              <a:rPr lang="pt-BR" altLang="pt-BR" sz="2000">
                <a:latin typeface="Arial" panose="020B0604020202020204" pitchFamily="34" charset="0"/>
              </a:rPr>
              <a:t>f</a:t>
            </a:r>
            <a:r>
              <a:rPr lang="pt-BR" altLang="pt-BR" sz="2000" baseline="-25000">
                <a:latin typeface="Arial" panose="020B0604020202020204" pitchFamily="34" charset="0"/>
              </a:rPr>
              <a:t>1</a:t>
            </a:r>
            <a:r>
              <a:rPr lang="pt-BR" altLang="pt-BR" sz="2000">
                <a:latin typeface="Arial" panose="020B0604020202020204" pitchFamily="34" charset="0"/>
              </a:rPr>
              <a:t>(n)*f</a:t>
            </a:r>
            <a:r>
              <a:rPr lang="pt-BR" altLang="pt-BR" sz="2000" baseline="-25000">
                <a:latin typeface="Arial" panose="020B0604020202020204" pitchFamily="34" charset="0"/>
              </a:rPr>
              <a:t>2</a:t>
            </a:r>
            <a:r>
              <a:rPr lang="pt-BR" altLang="pt-BR" sz="2000">
                <a:latin typeface="Arial" panose="020B0604020202020204" pitchFamily="34" charset="0"/>
              </a:rPr>
              <a:t>(n)= O(g(n)*h(n))</a:t>
            </a:r>
            <a:endParaRPr lang="pt-BR" altLang="pt-BR" sz="20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assintótica de loops aninhados é igual ao produto do número de interações de cada loop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for (int i=0</a:t>
            </a:r>
            <a:r>
              <a:rPr lang="en-US" altLang="pt-BR" sz="2000">
                <a:latin typeface="Arial" panose="020B0604020202020204" pitchFamily="34" charset="0"/>
              </a:rPr>
              <a:t>;i&lt;n;i++)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</a:t>
            </a:r>
            <a:r>
              <a:rPr lang="pt-BR" altLang="pt-BR" sz="2000">
                <a:latin typeface="Arial" panose="020B0604020202020204" pitchFamily="34" charset="0"/>
              </a:rPr>
              <a:t>for (int j=0</a:t>
            </a:r>
            <a:r>
              <a:rPr lang="en-US" altLang="pt-BR" sz="2000">
                <a:latin typeface="Arial" panose="020B0604020202020204" pitchFamily="34" charset="0"/>
              </a:rPr>
              <a:t>;j&lt;n;i++)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25A9C02B-4859-4811-A744-88420E38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f(n)=n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793ADC2E-66F0-42D1-80D0-A19C8A165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768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f(n)=n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aixaDeTexto 2">
            <a:extLst>
              <a:ext uri="{FF2B5EF4-FFF2-40B4-BE49-F238E27FC236}">
                <a16:creationId xmlns:a16="http://schemas.microsoft.com/office/drawing/2014/main" id="{CA9B52AE-0A38-4916-B60B-2A67BEFF5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8637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Cálculo Expedito da Complexidade Assintótica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AF4BD90B-ADAF-482A-AF11-31F7A109F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85800"/>
            <a:ext cx="8305800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Regra 3 – Blocos Consecutivos </a:t>
            </a:r>
            <a:r>
              <a:rPr lang="pt-BR" altLang="pt-BR" sz="2000">
                <a:latin typeface="Arial" panose="020B0604020202020204" pitchFamily="34" charset="0"/>
              </a:rPr>
              <a:t>f</a:t>
            </a:r>
            <a:r>
              <a:rPr lang="pt-BR" altLang="pt-BR" sz="2000" baseline="-25000">
                <a:latin typeface="Arial" panose="020B0604020202020204" pitchFamily="34" charset="0"/>
              </a:rPr>
              <a:t>1</a:t>
            </a:r>
            <a:r>
              <a:rPr lang="pt-BR" altLang="pt-BR" sz="2000">
                <a:latin typeface="Arial" panose="020B0604020202020204" pitchFamily="34" charset="0"/>
              </a:rPr>
              <a:t>(n)+f</a:t>
            </a:r>
            <a:r>
              <a:rPr lang="pt-BR" altLang="pt-BR" sz="2000" baseline="-25000">
                <a:latin typeface="Arial" panose="020B0604020202020204" pitchFamily="34" charset="0"/>
              </a:rPr>
              <a:t>2</a:t>
            </a:r>
            <a:r>
              <a:rPr lang="pt-BR" altLang="pt-BR" sz="2000">
                <a:latin typeface="Arial" panose="020B0604020202020204" pitchFamily="34" charset="0"/>
              </a:rPr>
              <a:t>(n)= max(g(n),h(n))</a:t>
            </a:r>
            <a:endParaRPr lang="pt-BR" altLang="pt-BR" sz="20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assintótica de blocos consecutivos é igual a maior complexidade assintótica dos blocos analisados individualmente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for (int i=0</a:t>
            </a:r>
            <a:r>
              <a:rPr lang="en-US" altLang="pt-BR" sz="2000">
                <a:latin typeface="Arial" panose="020B0604020202020204" pitchFamily="34" charset="0"/>
              </a:rPr>
              <a:t>;i&lt;n;i++)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for (int i=0</a:t>
            </a:r>
            <a:r>
              <a:rPr lang="en-US" altLang="pt-BR" sz="2000">
                <a:latin typeface="Arial" panose="020B0604020202020204" pitchFamily="34" charset="0"/>
              </a:rPr>
              <a:t>;i&lt;n;i++)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</a:t>
            </a:r>
            <a:r>
              <a:rPr lang="pt-BR" altLang="pt-BR" sz="2000">
                <a:latin typeface="Arial" panose="020B0604020202020204" pitchFamily="34" charset="0"/>
              </a:rPr>
              <a:t>for (int j=0</a:t>
            </a:r>
            <a:r>
              <a:rPr lang="en-US" altLang="pt-BR" sz="2000">
                <a:latin typeface="Arial" panose="020B0604020202020204" pitchFamily="34" charset="0"/>
              </a:rPr>
              <a:t>;j&lt;n;i++)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D9C6E6E-3372-4910-885C-FA114303B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86200"/>
            <a:ext cx="83058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Regra 4 - Condicionais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assintótica de uma condicional é igual a maior complexidade assintótica entre os blocos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If (condição) </a:t>
            </a:r>
            <a:r>
              <a:rPr lang="en-US" altLang="pt-BR" sz="20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else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C4F66C21-B241-4C3F-A8FD-C1D315AB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7526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f(n)=n</a:t>
            </a:r>
            <a:endParaRPr lang="en-US" altLang="pt-BR" sz="2000" baseline="30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FB65128D-6DBA-494C-977F-6784B1AD3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480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f(n)=n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7" name="Retângulo 3">
            <a:extLst>
              <a:ext uri="{FF2B5EF4-FFF2-40B4-BE49-F238E27FC236}">
                <a16:creationId xmlns:a16="http://schemas.microsoft.com/office/drawing/2014/main" id="{2880F12F-6697-45A4-9D0F-7B50E7D5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263775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f(n)=n</a:t>
            </a:r>
            <a:r>
              <a:rPr lang="en-US" altLang="pt-BR" sz="2000" baseline="30000">
                <a:latin typeface="Arial" panose="020B0604020202020204" pitchFamily="34" charset="0"/>
              </a:rPr>
              <a:t>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8" name="Retângulo 3">
            <a:extLst>
              <a:ext uri="{FF2B5EF4-FFF2-40B4-BE49-F238E27FC236}">
                <a16:creationId xmlns:a16="http://schemas.microsoft.com/office/drawing/2014/main" id="{EC9FD26F-7C7E-4B14-8EB3-4EDEE7918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10200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</a:t>
            </a:r>
            <a:endParaRPr lang="en-US" altLang="pt-BR" sz="2000" baseline="30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9" name="Retângulo 3">
            <a:extLst>
              <a:ext uri="{FF2B5EF4-FFF2-40B4-BE49-F238E27FC236}">
                <a16:creationId xmlns:a16="http://schemas.microsoft.com/office/drawing/2014/main" id="{E974E059-C68E-4697-BE69-BA733AEED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73775"/>
            <a:ext cx="114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g(n)</a:t>
            </a:r>
            <a:endParaRPr lang="en-US" altLang="pt-BR" sz="2000" baseline="30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sp>
        <p:nvSpPr>
          <p:cNvPr id="10" name="Retângulo 3">
            <a:extLst>
              <a:ext uri="{FF2B5EF4-FFF2-40B4-BE49-F238E27FC236}">
                <a16:creationId xmlns:a16="http://schemas.microsoft.com/office/drawing/2014/main" id="{0F09D6CE-15E8-42A3-83A2-60C44F1F6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562600"/>
            <a:ext cx="198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f(n) se f(n)&gt;g(n)</a:t>
            </a:r>
            <a:endParaRPr lang="en-US" altLang="pt-BR" sz="2000" baseline="30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uxograma: Decisão 16">
            <a:extLst>
              <a:ext uri="{FF2B5EF4-FFF2-40B4-BE49-F238E27FC236}">
                <a16:creationId xmlns:a16="http://schemas.microsoft.com/office/drawing/2014/main" id="{59B8198D-F6B6-4635-A833-83F2B6280070}"/>
              </a:ext>
            </a:extLst>
          </p:cNvPr>
          <p:cNvSpPr/>
          <p:nvPr/>
        </p:nvSpPr>
        <p:spPr>
          <a:xfrm>
            <a:off x="2971800" y="3810000"/>
            <a:ext cx="24384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Chave=A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[N/2]?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771" name="CaixaDeTexto 2">
            <a:extLst>
              <a:ext uri="{FF2B5EF4-FFF2-40B4-BE49-F238E27FC236}">
                <a16:creationId xmlns:a16="http://schemas.microsoft.com/office/drawing/2014/main" id="{ADB6FF12-4E1A-460F-A368-20895503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9020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Calculando a Complexidade (Dados Ordenados)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8DB62506-E88C-4188-AAE9-237524BC9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6106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Considere um array de inteiros A  com N elementos </a:t>
            </a:r>
            <a:r>
              <a:rPr lang="pt-BR" altLang="pt-BR" sz="2000" b="1">
                <a:latin typeface="Arial" panose="020B0604020202020204" pitchFamily="34" charset="0"/>
              </a:rPr>
              <a:t>ordenado em ordem crescente</a:t>
            </a:r>
            <a:r>
              <a:rPr lang="pt-BR" altLang="pt-BR" sz="2000">
                <a:latin typeface="Arial" panose="020B0604020202020204" pitchFamily="34" charset="0"/>
              </a:rPr>
              <a:t>. Calcule o tempo de execução de um algoritmo que receba um inteiro (chave) e verifique se este inteiro está no array. Caso o número esteja na array o algoritmo retorna a posição do número no array, caso contrário retorna -1.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Algoritmo de busca binária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5EA4C6-D86A-42B5-91A8-FB20BD995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" name="Grupo 53">
            <a:extLst>
              <a:ext uri="{FF2B5EF4-FFF2-40B4-BE49-F238E27FC236}">
                <a16:creationId xmlns:a16="http://schemas.microsoft.com/office/drawing/2014/main" id="{C894DDAD-D9DA-4CA8-A156-7D838EFE521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562475"/>
            <a:ext cx="2438400" cy="1228725"/>
            <a:chOff x="2971800" y="4333082"/>
            <a:chExt cx="2438400" cy="1229518"/>
          </a:xfrm>
        </p:grpSpPr>
        <p:sp>
          <p:nvSpPr>
            <p:cNvPr id="18" name="Fluxograma: Decisão 17">
              <a:extLst>
                <a:ext uri="{FF2B5EF4-FFF2-40B4-BE49-F238E27FC236}">
                  <a16:creationId xmlns:a16="http://schemas.microsoft.com/office/drawing/2014/main" id="{1C8CD3D9-754E-47F6-A06A-0026BDF83EE4}"/>
                </a:ext>
              </a:extLst>
            </p:cNvPr>
            <p:cNvSpPr/>
            <p:nvPr/>
          </p:nvSpPr>
          <p:spPr>
            <a:xfrm>
              <a:off x="2971800" y="4723859"/>
              <a:ext cx="2438400" cy="838741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200" dirty="0">
                  <a:latin typeface="Arial" pitchFamily="34" charset="0"/>
                  <a:cs typeface="Arial" pitchFamily="34" charset="0"/>
                </a:rPr>
                <a:t>Chave&lt;A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[N/2]?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2964" name="Grupo 52">
              <a:extLst>
                <a:ext uri="{FF2B5EF4-FFF2-40B4-BE49-F238E27FC236}">
                  <a16:creationId xmlns:a16="http://schemas.microsoft.com/office/drawing/2014/main" id="{E2B1F8C9-B557-4A60-B4E1-FC3C2BF02D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0206" y="4333082"/>
              <a:ext cx="305686" cy="394295"/>
              <a:chOff x="4190206" y="4333082"/>
              <a:chExt cx="305686" cy="394295"/>
            </a:xfrm>
          </p:grpSpPr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E0C1554-249B-490C-829A-3A254E4F8B37}"/>
                  </a:ext>
                </a:extLst>
              </p:cNvPr>
              <p:cNvCxnSpPr>
                <a:stCxn id="17" idx="2"/>
                <a:endCxn id="18" idx="0"/>
              </p:cNvCxnSpPr>
              <p:nvPr/>
            </p:nvCxnSpPr>
            <p:spPr>
              <a:xfrm rot="5400000">
                <a:off x="3963067" y="4497515"/>
                <a:ext cx="392366" cy="635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66" name="CaixaDeTexto 23">
                <a:extLst>
                  <a:ext uri="{FF2B5EF4-FFF2-40B4-BE49-F238E27FC236}">
                    <a16:creationId xmlns:a16="http://schemas.microsoft.com/office/drawing/2014/main" id="{D0308C35-DFE2-4F8C-AD6F-FA25EFC32E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4419600"/>
                <a:ext cx="304892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1400">
                    <a:latin typeface="Arial" panose="020B0604020202020204" pitchFamily="34" charset="0"/>
                  </a:rPr>
                  <a:t>F</a:t>
                </a:r>
                <a:endParaRPr lang="pt-BR" altLang="pt-BR" sz="14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613C828-CEE0-4C88-A174-74AC91AAA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477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6836E629-E4F4-4D5E-AF91-E5E9DF97B11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819400"/>
          <a:ext cx="609599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9DF285CA-287D-4A7B-A526-2BE60130B6D4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2819400"/>
          <a:ext cx="609599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96F606B5-F5EA-40CE-B753-D3CCDFD2233D}"/>
              </a:ext>
            </a:extLst>
          </p:cNvPr>
          <p:cNvGraphicFramePr>
            <a:graphicFrameLocks noGrp="1"/>
          </p:cNvGraphicFramePr>
          <p:nvPr/>
        </p:nvGraphicFramePr>
        <p:xfrm>
          <a:off x="922338" y="6096000"/>
          <a:ext cx="288765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3FDBCCF2-9D93-4B26-8956-15C260674DB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6105525"/>
          <a:ext cx="288765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b="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CaixaDeTexto 37">
            <a:extLst>
              <a:ext uri="{FF2B5EF4-FFF2-40B4-BE49-F238E27FC236}">
                <a16:creationId xmlns:a16="http://schemas.microsoft.com/office/drawing/2014/main" id="{3521A945-ACE9-4CCC-BCA0-BBD71EE87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77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5" name="Grupo 54">
            <a:extLst>
              <a:ext uri="{FF2B5EF4-FFF2-40B4-BE49-F238E27FC236}">
                <a16:creationId xmlns:a16="http://schemas.microsoft.com/office/drawing/2014/main" id="{73D38EF4-A526-4A5C-B26E-CAF516DFD95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105400"/>
            <a:ext cx="685800" cy="990600"/>
            <a:chOff x="2286000" y="4876800"/>
            <a:chExt cx="685800" cy="990600"/>
          </a:xfrm>
        </p:grpSpPr>
        <p:cxnSp>
          <p:nvCxnSpPr>
            <p:cNvPr id="39" name="Conector angulado 32">
              <a:extLst>
                <a:ext uri="{FF2B5EF4-FFF2-40B4-BE49-F238E27FC236}">
                  <a16:creationId xmlns:a16="http://schemas.microsoft.com/office/drawing/2014/main" id="{79DCC079-3083-4928-BC32-5C18B79CE156}"/>
                </a:ext>
              </a:extLst>
            </p:cNvPr>
            <p:cNvCxnSpPr/>
            <p:nvPr/>
          </p:nvCxnSpPr>
          <p:spPr>
            <a:xfrm flipH="1">
              <a:off x="2286000" y="5143500"/>
              <a:ext cx="6858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62" name="CaixaDeTexto 39">
              <a:extLst>
                <a:ext uri="{FF2B5EF4-FFF2-40B4-BE49-F238E27FC236}">
                  <a16:creationId xmlns:a16="http://schemas.microsoft.com/office/drawing/2014/main" id="{DB5089DC-31CA-46D6-B88D-E393742C7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508" y="4876800"/>
              <a:ext cx="3048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400">
                  <a:latin typeface="Arial" panose="020B0604020202020204" pitchFamily="34" charset="0"/>
                </a:rPr>
                <a:t>V</a:t>
              </a:r>
              <a:endParaRPr lang="pt-BR" altLang="pt-BR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upo 55">
            <a:extLst>
              <a:ext uri="{FF2B5EF4-FFF2-40B4-BE49-F238E27FC236}">
                <a16:creationId xmlns:a16="http://schemas.microsoft.com/office/drawing/2014/main" id="{E4526AAB-6A98-4607-8400-B92D932EB6F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876800"/>
            <a:ext cx="685800" cy="1219200"/>
            <a:chOff x="5410200" y="4876800"/>
            <a:chExt cx="685800" cy="1219200"/>
          </a:xfrm>
        </p:grpSpPr>
        <p:cxnSp>
          <p:nvCxnSpPr>
            <p:cNvPr id="33" name="Conector angulado 32">
              <a:extLst>
                <a:ext uri="{FF2B5EF4-FFF2-40B4-BE49-F238E27FC236}">
                  <a16:creationId xmlns:a16="http://schemas.microsoft.com/office/drawing/2014/main" id="{EEA7E758-FA83-401A-914F-3D519053DC0C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5410200" y="5372100"/>
              <a:ext cx="6858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60" name="CaixaDeTexto 40">
              <a:extLst>
                <a:ext uri="{FF2B5EF4-FFF2-40B4-BE49-F238E27FC236}">
                  <a16:creationId xmlns:a16="http://schemas.microsoft.com/office/drawing/2014/main" id="{EEB04BAD-C12A-4A34-B40A-1D65D05E0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4876800"/>
              <a:ext cx="3048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400">
                  <a:latin typeface="Arial" panose="020B0604020202020204" pitchFamily="34" charset="0"/>
                </a:rPr>
                <a:t>F</a:t>
              </a:r>
              <a:endParaRPr lang="pt-BR" altLang="pt-BR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upo 51">
            <a:extLst>
              <a:ext uri="{FF2B5EF4-FFF2-40B4-BE49-F238E27FC236}">
                <a16:creationId xmlns:a16="http://schemas.microsoft.com/office/drawing/2014/main" id="{4198EEA5-318F-423D-8466-08E27087523A}"/>
              </a:ext>
            </a:extLst>
          </p:cNvPr>
          <p:cNvGrpSpPr>
            <a:grpSpLocks/>
          </p:cNvGrpSpPr>
          <p:nvPr/>
        </p:nvGrpSpPr>
        <p:grpSpPr bwMode="auto">
          <a:xfrm>
            <a:off x="5424488" y="3962400"/>
            <a:ext cx="2043112" cy="533400"/>
            <a:chOff x="5424948" y="3733800"/>
            <a:chExt cx="2042652" cy="533400"/>
          </a:xfrm>
        </p:grpSpPr>
        <p:sp>
          <p:nvSpPr>
            <p:cNvPr id="32956" name="CaixaDeTexto 20">
              <a:extLst>
                <a:ext uri="{FF2B5EF4-FFF2-40B4-BE49-F238E27FC236}">
                  <a16:creationId xmlns:a16="http://schemas.microsoft.com/office/drawing/2014/main" id="{B800077E-3865-44FD-964D-99DB91220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508" y="3733800"/>
              <a:ext cx="3048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400">
                  <a:latin typeface="Arial" panose="020B0604020202020204" pitchFamily="34" charset="0"/>
                </a:rPr>
                <a:t>V</a:t>
              </a:r>
              <a:endParaRPr lang="pt-BR" altLang="pt-BR" sz="1400">
                <a:latin typeface="Arial" panose="020B0604020202020204" pitchFamily="34" charset="0"/>
              </a:endParaRPr>
            </a:p>
          </p:txBody>
        </p: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3DD88EA6-41F9-4E9F-A592-E9A3A638CE72}"/>
                </a:ext>
              </a:extLst>
            </p:cNvPr>
            <p:cNvCxnSpPr/>
            <p:nvPr/>
          </p:nvCxnSpPr>
          <p:spPr>
            <a:xfrm>
              <a:off x="5424948" y="3992563"/>
              <a:ext cx="6094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6E5C4C4-203F-4844-8619-AE71324493AD}"/>
                </a:ext>
              </a:extLst>
            </p:cNvPr>
            <p:cNvSpPr/>
            <p:nvPr/>
          </p:nvSpPr>
          <p:spPr>
            <a:xfrm>
              <a:off x="6020126" y="3733800"/>
              <a:ext cx="1447474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Retorna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N/2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o 56">
            <a:extLst>
              <a:ext uri="{FF2B5EF4-FFF2-40B4-BE49-F238E27FC236}">
                <a16:creationId xmlns:a16="http://schemas.microsoft.com/office/drawing/2014/main" id="{366A35D3-F35A-489A-9D88-75CBFD8C375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581400"/>
            <a:ext cx="6553200" cy="2667000"/>
            <a:chOff x="914400" y="3352800"/>
            <a:chExt cx="6553200" cy="2667000"/>
          </a:xfrm>
        </p:grpSpPr>
        <p:cxnSp>
          <p:nvCxnSpPr>
            <p:cNvPr id="48" name="Conector angulado 47">
              <a:extLst>
                <a:ext uri="{FF2B5EF4-FFF2-40B4-BE49-F238E27FC236}">
                  <a16:creationId xmlns:a16="http://schemas.microsoft.com/office/drawing/2014/main" id="{7CC551E4-14E6-42A7-B21A-DEC2AECE6D80}"/>
                </a:ext>
              </a:extLst>
            </p:cNvPr>
            <p:cNvCxnSpPr/>
            <p:nvPr/>
          </p:nvCxnSpPr>
          <p:spPr>
            <a:xfrm flipH="1" flipV="1">
              <a:off x="4191000" y="3352800"/>
              <a:ext cx="3276600" cy="2667000"/>
            </a:xfrm>
            <a:prstGeom prst="bentConnector3">
              <a:avLst>
                <a:gd name="adj1" fmla="val -835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angulado 42">
              <a:extLst>
                <a:ext uri="{FF2B5EF4-FFF2-40B4-BE49-F238E27FC236}">
                  <a16:creationId xmlns:a16="http://schemas.microsoft.com/office/drawing/2014/main" id="{D4759CB2-635F-41AC-B236-07D1683654D1}"/>
                </a:ext>
              </a:extLst>
            </p:cNvPr>
            <p:cNvCxnSpPr/>
            <p:nvPr/>
          </p:nvCxnSpPr>
          <p:spPr>
            <a:xfrm flipV="1">
              <a:off x="914400" y="3352800"/>
              <a:ext cx="3276600" cy="2667000"/>
            </a:xfrm>
            <a:prstGeom prst="bentConnector3">
              <a:avLst>
                <a:gd name="adj1" fmla="val -835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E443DD19-2E73-485F-8383-302A2031A409}"/>
                </a:ext>
              </a:extLst>
            </p:cNvPr>
            <p:cNvCxnSpPr/>
            <p:nvPr/>
          </p:nvCxnSpPr>
          <p:spPr>
            <a:xfrm rot="5400000">
              <a:off x="4076701" y="3465512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ela 31">
            <a:extLst>
              <a:ext uri="{FF2B5EF4-FFF2-40B4-BE49-F238E27FC236}">
                <a16:creationId xmlns:a16="http://schemas.microsoft.com/office/drawing/2014/main" id="{272C0EDB-868C-41F3-8F32-0F5F821ABCB2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6096000"/>
          <a:ext cx="288765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E6DDCEEE-B970-4127-BBD7-727176B179D9}"/>
              </a:ext>
            </a:extLst>
          </p:cNvPr>
          <p:cNvGraphicFramePr>
            <a:graphicFrameLocks noGrp="1"/>
          </p:cNvGraphicFramePr>
          <p:nvPr/>
        </p:nvGraphicFramePr>
        <p:xfrm>
          <a:off x="4565650" y="6110288"/>
          <a:ext cx="288765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b="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build="p"/>
      <p:bldP spid="15" grpId="0"/>
      <p:bldP spid="26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aixaDeTexto 2">
            <a:extLst>
              <a:ext uri="{FF2B5EF4-FFF2-40B4-BE49-F238E27FC236}">
                <a16:creationId xmlns:a16="http://schemas.microsoft.com/office/drawing/2014/main" id="{FDF41EA7-2D23-412F-9018-D700E2255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9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Algoritmo para Busca Binária</a:t>
            </a:r>
          </a:p>
        </p:txBody>
      </p:sp>
      <p:sp>
        <p:nvSpPr>
          <p:cNvPr id="34819" name="Retângulo 3">
            <a:extLst>
              <a:ext uri="{FF2B5EF4-FFF2-40B4-BE49-F238E27FC236}">
                <a16:creationId xmlns:a16="http://schemas.microsoft.com/office/drawing/2014/main" id="{9C793C7E-83EE-430C-8356-99CFF28A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Uma possível solução:</a:t>
            </a:r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D997ED88-6074-4CAE-8695-B6CDDD698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int isInBinario (int chave,int</a:t>
            </a:r>
            <a:r>
              <a:rPr lang="en-US" altLang="pt-BR" sz="2000">
                <a:latin typeface="Arial" panose="020B0604020202020204" pitchFamily="34" charset="0"/>
              </a:rPr>
              <a:t>[] a, int length</a:t>
            </a:r>
            <a:r>
              <a:rPr lang="pt-BR" altLang="pt-BR" sz="2000">
                <a:latin typeface="Arial" panose="020B0604020202020204" pitchFamily="34" charset="0"/>
              </a:rPr>
              <a:t>) </a:t>
            </a:r>
            <a:r>
              <a:rPr lang="en-US" altLang="pt-BR" sz="20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int baixo=0;int meio;int alto= length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while (baixo&lt;=alto)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meio=(baixo+alto)/</a:t>
            </a:r>
            <a:r>
              <a:rPr lang="pt-BR" altLang="pt-BR" sz="2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    if (chave==a[meio])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return meio;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    else if (chave&lt;a[meio])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alto=meio-1;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baixo=meio+1;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aixaDeTexto 2">
            <a:extLst>
              <a:ext uri="{FF2B5EF4-FFF2-40B4-BE49-F238E27FC236}">
                <a16:creationId xmlns:a16="http://schemas.microsoft.com/office/drawing/2014/main" id="{74FABC2A-A336-447B-83AE-48BB79300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9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Algoritmo para Busca Binária</a:t>
            </a:r>
          </a:p>
        </p:txBody>
      </p:sp>
      <p:sp>
        <p:nvSpPr>
          <p:cNvPr id="36867" name="Retângulo 3">
            <a:extLst>
              <a:ext uri="{FF2B5EF4-FFF2-40B4-BE49-F238E27FC236}">
                <a16:creationId xmlns:a16="http://schemas.microsoft.com/office/drawing/2014/main" id="{4FC20C80-B6C5-4A77-9D9B-1151AC243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706438"/>
            <a:ext cx="83058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200">
                <a:latin typeface="Arial" panose="020B0604020202020204" pitchFamily="34" charset="0"/>
              </a:rPr>
              <a:t>int isInBinario (int chave,int</a:t>
            </a:r>
            <a:r>
              <a:rPr lang="en-US" altLang="pt-BR" sz="1200">
                <a:latin typeface="Arial" panose="020B0604020202020204" pitchFamily="34" charset="0"/>
              </a:rPr>
              <a:t>[] a</a:t>
            </a:r>
            <a:r>
              <a:rPr lang="pt-BR" altLang="pt-BR" sz="1200">
                <a:latin typeface="Arial" panose="020B0604020202020204" pitchFamily="34" charset="0"/>
              </a:rPr>
              <a:t>) </a:t>
            </a:r>
            <a:r>
              <a:rPr lang="en-US" altLang="pt-BR" sz="12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	int baixo=0;int meio;int alto= length-1;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	while (baixo&lt;=alto)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                          meio=(baixo+alto)/</a:t>
            </a:r>
            <a:r>
              <a:rPr lang="pt-BR" altLang="pt-BR" sz="1200">
                <a:latin typeface="Arial" panose="020B0604020202020204" pitchFamily="34" charset="0"/>
              </a:rPr>
              <a:t>2</a:t>
            </a:r>
            <a:r>
              <a:rPr lang="en-US" altLang="pt-BR" sz="12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	    if (chave==a[meio])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                             return meio,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	    else if (chave&lt;a[meio])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                             alto=meio-1;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                   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                             baixo=meio+1;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	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2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CD8B5BE9-3297-4BA1-B503-A959739D904F}"/>
              </a:ext>
            </a:extLst>
          </p:cNvPr>
          <p:cNvSpPr/>
          <p:nvPr/>
        </p:nvSpPr>
        <p:spPr>
          <a:xfrm>
            <a:off x="4114800" y="3810000"/>
            <a:ext cx="2438400" cy="838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pt-BR" sz="1200" dirty="0">
                <a:latin typeface="Arial" pitchFamily="34" charset="0"/>
                <a:cs typeface="Arial" pitchFamily="34" charset="0"/>
              </a:rPr>
              <a:t>Chave=A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[N/2]?</a:t>
            </a:r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A83EF8-3E03-425D-A1F9-1C568579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1242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2" name="Grupo 53">
            <a:extLst>
              <a:ext uri="{FF2B5EF4-FFF2-40B4-BE49-F238E27FC236}">
                <a16:creationId xmlns:a16="http://schemas.microsoft.com/office/drawing/2014/main" id="{8B57A1AA-DAA8-4590-B498-1F63173439E9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645025"/>
            <a:ext cx="2438400" cy="1146175"/>
            <a:chOff x="2971800" y="4415885"/>
            <a:chExt cx="2438400" cy="1146715"/>
          </a:xfrm>
        </p:grpSpPr>
        <p:sp>
          <p:nvSpPr>
            <p:cNvPr id="9" name="Fluxograma: Decisão 8">
              <a:extLst>
                <a:ext uri="{FF2B5EF4-FFF2-40B4-BE49-F238E27FC236}">
                  <a16:creationId xmlns:a16="http://schemas.microsoft.com/office/drawing/2014/main" id="{7608D084-7C8D-4065-A9F4-53F66FA668DF}"/>
                </a:ext>
              </a:extLst>
            </p:cNvPr>
            <p:cNvSpPr/>
            <p:nvPr/>
          </p:nvSpPr>
          <p:spPr>
            <a:xfrm>
              <a:off x="2971800" y="4724005"/>
              <a:ext cx="2438400" cy="838595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200" dirty="0">
                  <a:latin typeface="Arial" pitchFamily="34" charset="0"/>
                  <a:cs typeface="Arial" pitchFamily="34" charset="0"/>
                </a:rPr>
                <a:t>Chave&lt;A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[N/2]?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092" name="Grupo 52">
              <a:extLst>
                <a:ext uri="{FF2B5EF4-FFF2-40B4-BE49-F238E27FC236}">
                  <a16:creationId xmlns:a16="http://schemas.microsoft.com/office/drawing/2014/main" id="{A21C84CA-C64B-4668-ADCA-36792A34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0207" y="4415885"/>
              <a:ext cx="381793" cy="308771"/>
              <a:chOff x="4190207" y="4415885"/>
              <a:chExt cx="381793" cy="308771"/>
            </a:xfrm>
          </p:grpSpPr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449A42C7-14A1-4FA0-B8C2-C1F97E37FFB3}"/>
                  </a:ext>
                </a:extLst>
              </p:cNvPr>
              <p:cNvCxnSpPr>
                <a:stCxn id="6" idx="2"/>
                <a:endCxn id="9" idx="0"/>
              </p:cNvCxnSpPr>
              <p:nvPr/>
            </p:nvCxnSpPr>
            <p:spPr>
              <a:xfrm rot="5400000">
                <a:off x="4039322" y="4570739"/>
                <a:ext cx="304943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094" name="CaixaDeTexto 23">
                <a:extLst>
                  <a:ext uri="{FF2B5EF4-FFF2-40B4-BE49-F238E27FC236}">
                    <a16:creationId xmlns:a16="http://schemas.microsoft.com/office/drawing/2014/main" id="{DA036276-EB08-43EA-B4B4-FD3120976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108" y="4415885"/>
                <a:ext cx="304892" cy="3079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pt-BR" sz="1400">
                    <a:latin typeface="Arial" panose="020B0604020202020204" pitchFamily="34" charset="0"/>
                  </a:rPr>
                  <a:t>F</a:t>
                </a:r>
                <a:endParaRPr lang="pt-BR" altLang="pt-BR" sz="14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D14ED73-A3BA-4786-A8B4-FB1AC9B73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477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</a:t>
            </a:r>
          </a:p>
        </p:txBody>
      </p: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A3EF3D3A-AA8E-4719-8250-6F27AF946F87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819400"/>
          <a:ext cx="609599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5393A9DB-1DA5-4CD0-908E-4C860771419C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819400"/>
          <a:ext cx="6095998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ela 16">
            <a:extLst>
              <a:ext uri="{FF2B5EF4-FFF2-40B4-BE49-F238E27FC236}">
                <a16:creationId xmlns:a16="http://schemas.microsoft.com/office/drawing/2014/main" id="{AB1F806C-3828-47C1-BAC7-98E7AF1E199C}"/>
              </a:ext>
            </a:extLst>
          </p:cNvPr>
          <p:cNvGraphicFramePr>
            <a:graphicFrameLocks noGrp="1"/>
          </p:cNvGraphicFramePr>
          <p:nvPr/>
        </p:nvGraphicFramePr>
        <p:xfrm>
          <a:off x="2065338" y="6096000"/>
          <a:ext cx="288765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7867BF30-7B1F-4284-80C7-41099A4207E4}"/>
              </a:ext>
            </a:extLst>
          </p:cNvPr>
          <p:cNvGraphicFramePr>
            <a:graphicFrameLocks noGrp="1"/>
          </p:cNvGraphicFramePr>
          <p:nvPr/>
        </p:nvGraphicFramePr>
        <p:xfrm>
          <a:off x="5715000" y="6105525"/>
          <a:ext cx="288765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b="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BD0CF9-A7A4-4D30-9BBE-EDC645AAD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6477000"/>
            <a:ext cx="33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</a:t>
            </a:r>
          </a:p>
        </p:txBody>
      </p:sp>
      <p:grpSp>
        <p:nvGrpSpPr>
          <p:cNvPr id="4" name="Grupo 54">
            <a:extLst>
              <a:ext uri="{FF2B5EF4-FFF2-40B4-BE49-F238E27FC236}">
                <a16:creationId xmlns:a16="http://schemas.microsoft.com/office/drawing/2014/main" id="{81DDD7E8-BC97-42FB-A43C-2ECD43053D6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105400"/>
            <a:ext cx="685800" cy="990600"/>
            <a:chOff x="2286000" y="4876800"/>
            <a:chExt cx="685800" cy="990600"/>
          </a:xfrm>
        </p:grpSpPr>
        <p:cxnSp>
          <p:nvCxnSpPr>
            <p:cNvPr id="21" name="Conector angulado 32">
              <a:extLst>
                <a:ext uri="{FF2B5EF4-FFF2-40B4-BE49-F238E27FC236}">
                  <a16:creationId xmlns:a16="http://schemas.microsoft.com/office/drawing/2014/main" id="{4D03DBE8-584C-4EC7-AE36-AC66283FA9C7}"/>
                </a:ext>
              </a:extLst>
            </p:cNvPr>
            <p:cNvCxnSpPr/>
            <p:nvPr/>
          </p:nvCxnSpPr>
          <p:spPr>
            <a:xfrm flipH="1">
              <a:off x="2286000" y="5143500"/>
              <a:ext cx="685800" cy="72390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90" name="CaixaDeTexto 39">
              <a:extLst>
                <a:ext uri="{FF2B5EF4-FFF2-40B4-BE49-F238E27FC236}">
                  <a16:creationId xmlns:a16="http://schemas.microsoft.com/office/drawing/2014/main" id="{9F53EC95-9454-4327-806B-331CE5B98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508" y="4876800"/>
              <a:ext cx="3048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400">
                  <a:latin typeface="Arial" panose="020B0604020202020204" pitchFamily="34" charset="0"/>
                </a:rPr>
                <a:t>V</a:t>
              </a:r>
              <a:endParaRPr lang="pt-BR" altLang="pt-BR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upo 55">
            <a:extLst>
              <a:ext uri="{FF2B5EF4-FFF2-40B4-BE49-F238E27FC236}">
                <a16:creationId xmlns:a16="http://schemas.microsoft.com/office/drawing/2014/main" id="{360F553E-FA43-4A7F-8D7B-554BB5160485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102225"/>
            <a:ext cx="685800" cy="993775"/>
            <a:chOff x="5486400" y="5102423"/>
            <a:chExt cx="685800" cy="993577"/>
          </a:xfrm>
        </p:grpSpPr>
        <p:cxnSp>
          <p:nvCxnSpPr>
            <p:cNvPr id="24" name="Conector angulado 32">
              <a:extLst>
                <a:ext uri="{FF2B5EF4-FFF2-40B4-BE49-F238E27FC236}">
                  <a16:creationId xmlns:a16="http://schemas.microsoft.com/office/drawing/2014/main" id="{AC3DB524-C90E-4ED1-A97A-F1E9A98C28B0}"/>
                </a:ext>
              </a:extLst>
            </p:cNvPr>
            <p:cNvCxnSpPr/>
            <p:nvPr/>
          </p:nvCxnSpPr>
          <p:spPr>
            <a:xfrm>
              <a:off x="5486400" y="5372244"/>
              <a:ext cx="685800" cy="72375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88" name="CaixaDeTexto 40">
              <a:extLst>
                <a:ext uri="{FF2B5EF4-FFF2-40B4-BE49-F238E27FC236}">
                  <a16:creationId xmlns:a16="http://schemas.microsoft.com/office/drawing/2014/main" id="{139556CE-6BF5-4867-8050-B2FBA7989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5102423"/>
              <a:ext cx="3048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400">
                  <a:latin typeface="Arial" panose="020B0604020202020204" pitchFamily="34" charset="0"/>
                </a:rPr>
                <a:t>F</a:t>
              </a:r>
              <a:endParaRPr lang="pt-BR" altLang="pt-BR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upo 51">
            <a:extLst>
              <a:ext uri="{FF2B5EF4-FFF2-40B4-BE49-F238E27FC236}">
                <a16:creationId xmlns:a16="http://schemas.microsoft.com/office/drawing/2014/main" id="{872B957F-A38D-4863-8F33-E07F8F942FCE}"/>
              </a:ext>
            </a:extLst>
          </p:cNvPr>
          <p:cNvGrpSpPr>
            <a:grpSpLocks/>
          </p:cNvGrpSpPr>
          <p:nvPr/>
        </p:nvGrpSpPr>
        <p:grpSpPr bwMode="auto">
          <a:xfrm>
            <a:off x="6567488" y="3962400"/>
            <a:ext cx="2043112" cy="533400"/>
            <a:chOff x="5424948" y="3733800"/>
            <a:chExt cx="2042652" cy="533400"/>
          </a:xfrm>
        </p:grpSpPr>
        <p:sp>
          <p:nvSpPr>
            <p:cNvPr id="37084" name="CaixaDeTexto 20">
              <a:extLst>
                <a:ext uri="{FF2B5EF4-FFF2-40B4-BE49-F238E27FC236}">
                  <a16:creationId xmlns:a16="http://schemas.microsoft.com/office/drawing/2014/main" id="{252AB05C-25F8-43B6-8D18-1035C7F04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508" y="3733800"/>
              <a:ext cx="3048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400">
                  <a:latin typeface="Arial" panose="020B0604020202020204" pitchFamily="34" charset="0"/>
                </a:rPr>
                <a:t>V</a:t>
              </a:r>
              <a:endParaRPr lang="pt-BR" altLang="pt-BR" sz="1400">
                <a:latin typeface="Arial" panose="020B0604020202020204" pitchFamily="34" charset="0"/>
              </a:endParaRP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0E51F731-0431-4129-ADA9-294C1F953D60}"/>
                </a:ext>
              </a:extLst>
            </p:cNvPr>
            <p:cNvCxnSpPr/>
            <p:nvPr/>
          </p:nvCxnSpPr>
          <p:spPr>
            <a:xfrm>
              <a:off x="5424948" y="3992563"/>
              <a:ext cx="609463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230DAA6E-35CF-4C1D-9F2D-96A6A390AC32}"/>
                </a:ext>
              </a:extLst>
            </p:cNvPr>
            <p:cNvSpPr/>
            <p:nvPr/>
          </p:nvSpPr>
          <p:spPr>
            <a:xfrm>
              <a:off x="6020126" y="3733800"/>
              <a:ext cx="1447474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 err="1">
                  <a:latin typeface="Arial" pitchFamily="34" charset="0"/>
                  <a:cs typeface="Arial" pitchFamily="34" charset="0"/>
                </a:rPr>
                <a:t>Retorna</a:t>
              </a:r>
              <a:r>
                <a:rPr lang="en-US" sz="1200" dirty="0">
                  <a:latin typeface="Arial" pitchFamily="34" charset="0"/>
                  <a:cs typeface="Arial" pitchFamily="34" charset="0"/>
                </a:rPr>
                <a:t> N/2</a:t>
              </a:r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upo 56">
            <a:extLst>
              <a:ext uri="{FF2B5EF4-FFF2-40B4-BE49-F238E27FC236}">
                <a16:creationId xmlns:a16="http://schemas.microsoft.com/office/drawing/2014/main" id="{2D9AF166-DA13-4BCE-AEB0-5CEDB2A530E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581400"/>
            <a:ext cx="6553200" cy="2667000"/>
            <a:chOff x="914400" y="3352800"/>
            <a:chExt cx="6553200" cy="2667000"/>
          </a:xfrm>
        </p:grpSpPr>
        <p:cxnSp>
          <p:nvCxnSpPr>
            <p:cNvPr id="31" name="Conector angulado 30">
              <a:extLst>
                <a:ext uri="{FF2B5EF4-FFF2-40B4-BE49-F238E27FC236}">
                  <a16:creationId xmlns:a16="http://schemas.microsoft.com/office/drawing/2014/main" id="{42652C36-7246-454E-B3E9-AA9AFD07ED39}"/>
                </a:ext>
              </a:extLst>
            </p:cNvPr>
            <p:cNvCxnSpPr/>
            <p:nvPr/>
          </p:nvCxnSpPr>
          <p:spPr>
            <a:xfrm flipH="1" flipV="1">
              <a:off x="4191000" y="3352800"/>
              <a:ext cx="3276600" cy="2667000"/>
            </a:xfrm>
            <a:prstGeom prst="bentConnector3">
              <a:avLst>
                <a:gd name="adj1" fmla="val -835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angulado 31">
              <a:extLst>
                <a:ext uri="{FF2B5EF4-FFF2-40B4-BE49-F238E27FC236}">
                  <a16:creationId xmlns:a16="http://schemas.microsoft.com/office/drawing/2014/main" id="{276A84C4-354D-491A-BF09-6EB86DCAB5DE}"/>
                </a:ext>
              </a:extLst>
            </p:cNvPr>
            <p:cNvCxnSpPr/>
            <p:nvPr/>
          </p:nvCxnSpPr>
          <p:spPr>
            <a:xfrm flipV="1">
              <a:off x="914400" y="3352800"/>
              <a:ext cx="3276600" cy="2667000"/>
            </a:xfrm>
            <a:prstGeom prst="bentConnector3">
              <a:avLst>
                <a:gd name="adj1" fmla="val -835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EC9AE36D-735D-4885-8569-0C02EEFCD684}"/>
                </a:ext>
              </a:extLst>
            </p:cNvPr>
            <p:cNvCxnSpPr/>
            <p:nvPr/>
          </p:nvCxnSpPr>
          <p:spPr>
            <a:xfrm rot="5400000">
              <a:off x="4076701" y="3465512"/>
              <a:ext cx="228600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297FCB9E-6834-4A0A-8879-298DB06D974A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6096000"/>
          <a:ext cx="288765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9E056C24-8A98-40BA-8BE4-970432F7876A}"/>
              </a:ext>
            </a:extLst>
          </p:cNvPr>
          <p:cNvGraphicFramePr>
            <a:graphicFrameLocks noGrp="1"/>
          </p:cNvGraphicFramePr>
          <p:nvPr/>
        </p:nvGraphicFramePr>
        <p:xfrm>
          <a:off x="5708650" y="6110288"/>
          <a:ext cx="2887659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8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b="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L="91443" marR="91443" marT="45798" marB="45798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2B66E41-F688-4C78-B815-58F8175F09AA}"/>
              </a:ext>
            </a:extLst>
          </p:cNvPr>
          <p:cNvCxnSpPr/>
          <p:nvPr/>
        </p:nvCxnSpPr>
        <p:spPr>
          <a:xfrm flipH="1">
            <a:off x="4038600" y="1017588"/>
            <a:ext cx="1371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o 71">
            <a:extLst>
              <a:ext uri="{FF2B5EF4-FFF2-40B4-BE49-F238E27FC236}">
                <a16:creationId xmlns:a16="http://schemas.microsoft.com/office/drawing/2014/main" id="{DA6D8409-C2C5-47A2-A181-C03511DEAE7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200400"/>
            <a:ext cx="6983413" cy="369888"/>
            <a:chOff x="1752600" y="3200400"/>
            <a:chExt cx="6983264" cy="369332"/>
          </a:xfrm>
        </p:grpSpPr>
        <p:grpSp>
          <p:nvGrpSpPr>
            <p:cNvPr id="37075" name="Grupo 40">
              <a:extLst>
                <a:ext uri="{FF2B5EF4-FFF2-40B4-BE49-F238E27FC236}">
                  <a16:creationId xmlns:a16="http://schemas.microsoft.com/office/drawing/2014/main" id="{6953C5FE-7AF4-4852-92B8-79405A424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2600" y="3200400"/>
              <a:ext cx="736099" cy="369332"/>
              <a:chOff x="1752600" y="3200400"/>
              <a:chExt cx="736099" cy="369332"/>
            </a:xfrm>
          </p:grpSpPr>
          <p:sp>
            <p:nvSpPr>
              <p:cNvPr id="37079" name="CaixaDeTexto 39">
                <a:extLst>
                  <a:ext uri="{FF2B5EF4-FFF2-40B4-BE49-F238E27FC236}">
                    <a16:creationId xmlns:a16="http://schemas.microsoft.com/office/drawing/2014/main" id="{64EC734B-FD9C-4D60-803E-1CCEE771AC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3200400"/>
                <a:ext cx="73609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baixo</a:t>
                </a:r>
              </a:p>
            </p:txBody>
          </p:sp>
          <p:cxnSp>
            <p:nvCxnSpPr>
              <p:cNvPr id="39" name="Conector de seta reta 38">
                <a:extLst>
                  <a:ext uri="{FF2B5EF4-FFF2-40B4-BE49-F238E27FC236}">
                    <a16:creationId xmlns:a16="http://schemas.microsoft.com/office/drawing/2014/main" id="{E6606FE6-BBCF-4CED-A1EF-0C56F47E9C0E}"/>
                  </a:ext>
                </a:extLst>
              </p:cNvPr>
              <p:cNvCxnSpPr/>
              <p:nvPr/>
            </p:nvCxnSpPr>
            <p:spPr>
              <a:xfrm rot="5400000" flipH="1" flipV="1">
                <a:off x="2287008" y="3353363"/>
                <a:ext cx="3043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76" name="Grupo 44">
              <a:extLst>
                <a:ext uri="{FF2B5EF4-FFF2-40B4-BE49-F238E27FC236}">
                  <a16:creationId xmlns:a16="http://schemas.microsoft.com/office/drawing/2014/main" id="{B68239D3-FD57-4691-B859-78D7EF1E45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79301" y="3200400"/>
              <a:ext cx="556563" cy="369332"/>
              <a:chOff x="8179301" y="3200400"/>
              <a:chExt cx="556563" cy="369332"/>
            </a:xfrm>
          </p:grpSpPr>
          <p:sp>
            <p:nvSpPr>
              <p:cNvPr id="37077" name="CaixaDeTexto 42">
                <a:extLst>
                  <a:ext uri="{FF2B5EF4-FFF2-40B4-BE49-F238E27FC236}">
                    <a16:creationId xmlns:a16="http://schemas.microsoft.com/office/drawing/2014/main" id="{C0D610A0-C1C2-4CDF-904B-1F41E655F5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9301" y="3200400"/>
                <a:ext cx="5565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alto</a:t>
                </a:r>
              </a:p>
            </p:txBody>
          </p:sp>
          <p:cxnSp>
            <p:nvCxnSpPr>
              <p:cNvPr id="44" name="Conector de seta reta 43">
                <a:extLst>
                  <a:ext uri="{FF2B5EF4-FFF2-40B4-BE49-F238E27FC236}">
                    <a16:creationId xmlns:a16="http://schemas.microsoft.com/office/drawing/2014/main" id="{860FB556-33DA-4A20-B4D5-D8512DA088BA}"/>
                  </a:ext>
                </a:extLst>
              </p:cNvPr>
              <p:cNvCxnSpPr/>
              <p:nvPr/>
            </p:nvCxnSpPr>
            <p:spPr>
              <a:xfrm rot="5400000" flipH="1" flipV="1">
                <a:off x="8076498" y="3353363"/>
                <a:ext cx="304342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4FAA276-CC84-48E4-85F9-F0A95CA0FA10}"/>
              </a:ext>
            </a:extLst>
          </p:cNvPr>
          <p:cNvCxnSpPr/>
          <p:nvPr/>
        </p:nvCxnSpPr>
        <p:spPr>
          <a:xfrm flipH="1">
            <a:off x="2895600" y="1219200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o 72">
            <a:extLst>
              <a:ext uri="{FF2B5EF4-FFF2-40B4-BE49-F238E27FC236}">
                <a16:creationId xmlns:a16="http://schemas.microsoft.com/office/drawing/2014/main" id="{19B51F49-693E-4CB9-81B5-34A2500609C4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1371600"/>
            <a:ext cx="2411413" cy="1436688"/>
            <a:chOff x="2924502" y="1371600"/>
            <a:chExt cx="2410292" cy="1436132"/>
          </a:xfrm>
        </p:grpSpPr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EBE78A8D-2E46-46E4-9A27-D1313BF9424A}"/>
                </a:ext>
              </a:extLst>
            </p:cNvPr>
            <p:cNvCxnSpPr/>
            <p:nvPr/>
          </p:nvCxnSpPr>
          <p:spPr>
            <a:xfrm flipH="1">
              <a:off x="2924502" y="1371600"/>
              <a:ext cx="13709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072" name="Grupo 51">
              <a:extLst>
                <a:ext uri="{FF2B5EF4-FFF2-40B4-BE49-F238E27FC236}">
                  <a16:creationId xmlns:a16="http://schemas.microsoft.com/office/drawing/2014/main" id="{932E6C59-1841-4AD1-9DDA-7669857BCC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8200" y="2438400"/>
              <a:ext cx="686594" cy="369332"/>
              <a:chOff x="1752600" y="3200400"/>
              <a:chExt cx="686594" cy="369332"/>
            </a:xfrm>
          </p:grpSpPr>
          <p:sp>
            <p:nvSpPr>
              <p:cNvPr id="37073" name="CaixaDeTexto 52">
                <a:extLst>
                  <a:ext uri="{FF2B5EF4-FFF2-40B4-BE49-F238E27FC236}">
                    <a16:creationId xmlns:a16="http://schemas.microsoft.com/office/drawing/2014/main" id="{95C6DB60-A45B-4622-9C00-08260EDF0C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3200400"/>
                <a:ext cx="68480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meio</a:t>
                </a:r>
              </a:p>
            </p:txBody>
          </p:sp>
          <p:cxnSp>
            <p:nvCxnSpPr>
              <p:cNvPr id="54" name="Conector de seta reta 53">
                <a:extLst>
                  <a:ext uri="{FF2B5EF4-FFF2-40B4-BE49-F238E27FC236}">
                    <a16:creationId xmlns:a16="http://schemas.microsoft.com/office/drawing/2014/main" id="{9422DE7B-8309-4E52-927C-4B25DEFE4D2F}"/>
                  </a:ext>
                </a:extLst>
              </p:cNvPr>
              <p:cNvCxnSpPr/>
              <p:nvPr/>
            </p:nvCxnSpPr>
            <p:spPr>
              <a:xfrm rot="16200000" flipH="1">
                <a:off x="2286059" y="3353122"/>
                <a:ext cx="304682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8A70BB24-6891-400E-8E52-E703786A871B}"/>
              </a:ext>
            </a:extLst>
          </p:cNvPr>
          <p:cNvCxnSpPr/>
          <p:nvPr/>
        </p:nvCxnSpPr>
        <p:spPr>
          <a:xfrm flipH="1">
            <a:off x="2895600" y="1598613"/>
            <a:ext cx="1371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549F0435-4D69-4303-8B75-9BC721585392}"/>
              </a:ext>
            </a:extLst>
          </p:cNvPr>
          <p:cNvCxnSpPr/>
          <p:nvPr/>
        </p:nvCxnSpPr>
        <p:spPr>
          <a:xfrm flipH="1">
            <a:off x="2927350" y="1947863"/>
            <a:ext cx="1371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1CDB73E2-6C45-468B-8FB2-7CBF5AE8F6F9}"/>
              </a:ext>
            </a:extLst>
          </p:cNvPr>
          <p:cNvCxnSpPr/>
          <p:nvPr/>
        </p:nvCxnSpPr>
        <p:spPr>
          <a:xfrm flipH="1">
            <a:off x="2971800" y="2132013"/>
            <a:ext cx="1371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B5B7E654-E845-4E7D-AB9A-282B8AB4A576}"/>
              </a:ext>
            </a:extLst>
          </p:cNvPr>
          <p:cNvCxnSpPr/>
          <p:nvPr/>
        </p:nvCxnSpPr>
        <p:spPr>
          <a:xfrm flipH="1">
            <a:off x="2971800" y="2513013"/>
            <a:ext cx="13716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o 73">
            <a:extLst>
              <a:ext uri="{FF2B5EF4-FFF2-40B4-BE49-F238E27FC236}">
                <a16:creationId xmlns:a16="http://schemas.microsoft.com/office/drawing/2014/main" id="{A43CA0D1-9AE1-432C-9F28-BBD27DC14C0C}"/>
              </a:ext>
            </a:extLst>
          </p:cNvPr>
          <p:cNvGrpSpPr>
            <a:grpSpLocks/>
          </p:cNvGrpSpPr>
          <p:nvPr/>
        </p:nvGrpSpPr>
        <p:grpSpPr bwMode="auto">
          <a:xfrm>
            <a:off x="1549400" y="6442075"/>
            <a:ext cx="3708400" cy="368300"/>
            <a:chOff x="1549901" y="6441370"/>
            <a:chExt cx="3707899" cy="369332"/>
          </a:xfrm>
        </p:grpSpPr>
        <p:grpSp>
          <p:nvGrpSpPr>
            <p:cNvPr id="37065" name="Grupo 59">
              <a:extLst>
                <a:ext uri="{FF2B5EF4-FFF2-40B4-BE49-F238E27FC236}">
                  <a16:creationId xmlns:a16="http://schemas.microsoft.com/office/drawing/2014/main" id="{2B0AFC8B-0690-49CA-8273-5923C99307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901" y="6441370"/>
              <a:ext cx="736099" cy="369332"/>
              <a:chOff x="1752600" y="3200400"/>
              <a:chExt cx="736099" cy="369332"/>
            </a:xfrm>
          </p:grpSpPr>
          <p:sp>
            <p:nvSpPr>
              <p:cNvPr id="37069" name="CaixaDeTexto 60">
                <a:extLst>
                  <a:ext uri="{FF2B5EF4-FFF2-40B4-BE49-F238E27FC236}">
                    <a16:creationId xmlns:a16="http://schemas.microsoft.com/office/drawing/2014/main" id="{57751957-A50B-4371-8208-ACD2A8DFF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3200400"/>
                <a:ext cx="73609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baixo</a:t>
                </a:r>
              </a:p>
            </p:txBody>
          </p:sp>
          <p:cxnSp>
            <p:nvCxnSpPr>
              <p:cNvPr id="62" name="Conector de seta reta 61">
                <a:extLst>
                  <a:ext uri="{FF2B5EF4-FFF2-40B4-BE49-F238E27FC236}">
                    <a16:creationId xmlns:a16="http://schemas.microsoft.com/office/drawing/2014/main" id="{C05D91FA-D7E4-416A-A541-0CE05321BD43}"/>
                  </a:ext>
                </a:extLst>
              </p:cNvPr>
              <p:cNvCxnSpPr/>
              <p:nvPr/>
            </p:nvCxnSpPr>
            <p:spPr>
              <a:xfrm rot="5400000" flipH="1" flipV="1">
                <a:off x="2286275" y="3352433"/>
                <a:ext cx="30565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66" name="Grupo 62">
              <a:extLst>
                <a:ext uri="{FF2B5EF4-FFF2-40B4-BE49-F238E27FC236}">
                  <a16:creationId xmlns:a16="http://schemas.microsoft.com/office/drawing/2014/main" id="{3EFB2E99-F908-4CE6-A769-EAB366947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1237" y="6441370"/>
              <a:ext cx="556563" cy="369332"/>
              <a:chOff x="8179301" y="3200400"/>
              <a:chExt cx="556563" cy="369332"/>
            </a:xfrm>
          </p:grpSpPr>
          <p:sp>
            <p:nvSpPr>
              <p:cNvPr id="37067" name="CaixaDeTexto 63">
                <a:extLst>
                  <a:ext uri="{FF2B5EF4-FFF2-40B4-BE49-F238E27FC236}">
                    <a16:creationId xmlns:a16="http://schemas.microsoft.com/office/drawing/2014/main" id="{D6D0344E-D014-4006-BB8B-11349A83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9301" y="3200400"/>
                <a:ext cx="5565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alto</a:t>
                </a:r>
              </a:p>
            </p:txBody>
          </p:sp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B8F6732D-3768-4F05-AF05-A8D55646BA4D}"/>
                  </a:ext>
                </a:extLst>
              </p:cNvPr>
              <p:cNvCxnSpPr/>
              <p:nvPr/>
            </p:nvCxnSpPr>
            <p:spPr>
              <a:xfrm rot="5400000" flipH="1" flipV="1">
                <a:off x="8075899" y="3352433"/>
                <a:ext cx="30565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upo 74">
            <a:extLst>
              <a:ext uri="{FF2B5EF4-FFF2-40B4-BE49-F238E27FC236}">
                <a16:creationId xmlns:a16="http://schemas.microsoft.com/office/drawing/2014/main" id="{75861359-351C-4A7F-8484-CD87074C3D91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6477000"/>
            <a:ext cx="3708400" cy="369888"/>
            <a:chOff x="5207501" y="6477000"/>
            <a:chExt cx="3707899" cy="369332"/>
          </a:xfrm>
        </p:grpSpPr>
        <p:grpSp>
          <p:nvGrpSpPr>
            <p:cNvPr id="37059" name="Grupo 65">
              <a:extLst>
                <a:ext uri="{FF2B5EF4-FFF2-40B4-BE49-F238E27FC236}">
                  <a16:creationId xmlns:a16="http://schemas.microsoft.com/office/drawing/2014/main" id="{99663272-FF4E-4CB9-BD2C-FE8D8AB35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7501" y="6477000"/>
              <a:ext cx="736099" cy="369332"/>
              <a:chOff x="1752600" y="3200400"/>
              <a:chExt cx="736099" cy="369332"/>
            </a:xfrm>
          </p:grpSpPr>
          <p:sp>
            <p:nvSpPr>
              <p:cNvPr id="37063" name="CaixaDeTexto 66">
                <a:extLst>
                  <a:ext uri="{FF2B5EF4-FFF2-40B4-BE49-F238E27FC236}">
                    <a16:creationId xmlns:a16="http://schemas.microsoft.com/office/drawing/2014/main" id="{0D68CDD0-4981-4743-9586-6CA100B145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3200400"/>
                <a:ext cx="73609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baixo</a:t>
                </a:r>
              </a:p>
            </p:txBody>
          </p: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59A9BC13-D81A-4314-A99A-9AB28C2BC812}"/>
                  </a:ext>
                </a:extLst>
              </p:cNvPr>
              <p:cNvCxnSpPr/>
              <p:nvPr/>
            </p:nvCxnSpPr>
            <p:spPr>
              <a:xfrm rot="5400000" flipH="1" flipV="1">
                <a:off x="2286931" y="3353363"/>
                <a:ext cx="3043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060" name="Grupo 68">
              <a:extLst>
                <a:ext uri="{FF2B5EF4-FFF2-40B4-BE49-F238E27FC236}">
                  <a16:creationId xmlns:a16="http://schemas.microsoft.com/office/drawing/2014/main" id="{7655BEF7-DDE9-4250-A9B8-01D5931CD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8837" y="6477000"/>
              <a:ext cx="556563" cy="369332"/>
              <a:chOff x="8179301" y="3200400"/>
              <a:chExt cx="556563" cy="369332"/>
            </a:xfrm>
          </p:grpSpPr>
          <p:sp>
            <p:nvSpPr>
              <p:cNvPr id="37061" name="CaixaDeTexto 69">
                <a:extLst>
                  <a:ext uri="{FF2B5EF4-FFF2-40B4-BE49-F238E27FC236}">
                    <a16:creationId xmlns:a16="http://schemas.microsoft.com/office/drawing/2014/main" id="{5D5EA2AF-F0E8-4FAD-BF51-F58D39695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9301" y="3200400"/>
                <a:ext cx="5565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alto</a:t>
                </a:r>
              </a:p>
            </p:txBody>
          </p: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DF9257CD-B51F-4F08-9876-DF41FE928E6E}"/>
                  </a:ext>
                </a:extLst>
              </p:cNvPr>
              <p:cNvCxnSpPr/>
              <p:nvPr/>
            </p:nvCxnSpPr>
            <p:spPr>
              <a:xfrm rot="5400000" flipH="1" flipV="1">
                <a:off x="8076555" y="3353363"/>
                <a:ext cx="30434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4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CaixaDeTexto 2">
            <a:extLst>
              <a:ext uri="{FF2B5EF4-FFF2-40B4-BE49-F238E27FC236}">
                <a16:creationId xmlns:a16="http://schemas.microsoft.com/office/drawing/2014/main" id="{2A807000-017B-40A9-AF2A-8D7E5FCDA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Os Diversos Casos na Busca Binária</a:t>
            </a:r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4D43A55F-4AAB-4CAC-8088-67B086CDB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do melhor caso é trivial: O elemento procurado se encontra na posição N</a:t>
            </a:r>
            <a:r>
              <a:rPr lang="en-US" altLang="pt-BR" sz="2000">
                <a:latin typeface="Arial" panose="020B0604020202020204" pitchFamily="34" charset="0"/>
              </a:rPr>
              <a:t>/2 e somente uma itera</a:t>
            </a:r>
            <a:r>
              <a:rPr lang="pt-BR" altLang="pt-BR" sz="2000">
                <a:latin typeface="Arial" panose="020B0604020202020204" pitchFamily="34" charset="0"/>
              </a:rPr>
              <a:t>ção e executada.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2164B293-3EE8-4A3A-B419-000469A07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3505200"/>
          <a:ext cx="11588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634725" imgH="228501" progId="Equation.3">
                  <p:embed/>
                </p:oleObj>
              </mc:Choice>
              <mc:Fallback>
                <p:oleObj name="Equação" r:id="rId3" imgW="634725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3505200"/>
                        <a:ext cx="11588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tângulo 3">
            <a:extLst>
              <a:ext uri="{FF2B5EF4-FFF2-40B4-BE49-F238E27FC236}">
                <a16:creationId xmlns:a16="http://schemas.microsoft.com/office/drawing/2014/main" id="{00972751-2822-450A-8DF1-35B8AE137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38200"/>
            <a:ext cx="8610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De uma forma simplificada, a complexidade do algoritmo é determinada pelo número de iterações necessárias para se obter o resultado correto. Pergunta-se: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Qual o número de iterações requeridas para o melhor, o pior e o caso médio do algoritmo de busca binária</a:t>
            </a:r>
            <a:r>
              <a:rPr lang="en-US" altLang="pt-BR" sz="2000">
                <a:latin typeface="Arial" panose="020B0604020202020204" pitchFamily="34" charset="0"/>
              </a:rPr>
              <a:t>?</a:t>
            </a:r>
            <a:r>
              <a:rPr lang="pt-BR" altLang="pt-BR" sz="20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aixaDeTexto 2">
            <a:extLst>
              <a:ext uri="{FF2B5EF4-FFF2-40B4-BE49-F238E27FC236}">
                <a16:creationId xmlns:a16="http://schemas.microsoft.com/office/drawing/2014/main" id="{7D5D6481-17B1-4BC5-AE91-F4C36091B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905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Os Diversos Casos na Busca Binária</a:t>
            </a: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1469A826-AF22-459F-B8EA-7EF13A348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A complexidade do pior caso é igualmente trivial: O elemento procurado não existe no array.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9F2CE2D-0F29-48D2-842D-66C89123BBC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609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" name="Grupo 30">
            <a:extLst>
              <a:ext uri="{FF2B5EF4-FFF2-40B4-BE49-F238E27FC236}">
                <a16:creationId xmlns:a16="http://schemas.microsoft.com/office/drawing/2014/main" id="{8B5A2E5B-6D43-4EB2-A99D-F4E5E61509D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286000"/>
            <a:ext cx="9023350" cy="369888"/>
            <a:chOff x="152400" y="3200400"/>
            <a:chExt cx="9023796" cy="368778"/>
          </a:xfrm>
        </p:grpSpPr>
        <p:sp>
          <p:nvSpPr>
            <p:cNvPr id="41074" name="CaixaDeTexto 9">
              <a:extLst>
                <a:ext uri="{FF2B5EF4-FFF2-40B4-BE49-F238E27FC236}">
                  <a16:creationId xmlns:a16="http://schemas.microsoft.com/office/drawing/2014/main" id="{A8D7D90B-6623-468E-ADA9-36E9480D6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00400"/>
              <a:ext cx="1428667" cy="368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Iteração (m)</a:t>
              </a:r>
            </a:p>
          </p:txBody>
        </p:sp>
        <p:sp>
          <p:nvSpPr>
            <p:cNvPr id="41075" name="CaixaDeTexto 11">
              <a:extLst>
                <a:ext uri="{FF2B5EF4-FFF2-40B4-BE49-F238E27FC236}">
                  <a16:creationId xmlns:a16="http://schemas.microsoft.com/office/drawing/2014/main" id="{87E628E6-AEF2-4FCD-8895-7903743E5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6199" y="3200401"/>
              <a:ext cx="1479997" cy="368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Tamanho (n)</a:t>
              </a:r>
            </a:p>
          </p:txBody>
        </p:sp>
      </p:grpSp>
      <p:grpSp>
        <p:nvGrpSpPr>
          <p:cNvPr id="3" name="Grupo 31">
            <a:extLst>
              <a:ext uri="{FF2B5EF4-FFF2-40B4-BE49-F238E27FC236}">
                <a16:creationId xmlns:a16="http://schemas.microsoft.com/office/drawing/2014/main" id="{A1B300B9-BB49-4316-B943-9961D5F983DC}"/>
              </a:ext>
            </a:extLst>
          </p:cNvPr>
          <p:cNvGrpSpPr>
            <a:grpSpLocks/>
          </p:cNvGrpSpPr>
          <p:nvPr/>
        </p:nvGrpSpPr>
        <p:grpSpPr bwMode="auto">
          <a:xfrm>
            <a:off x="601663" y="2667000"/>
            <a:ext cx="7864475" cy="381000"/>
            <a:chOff x="601494" y="3581400"/>
            <a:chExt cx="7864812" cy="381000"/>
          </a:xfrm>
        </p:grpSpPr>
        <p:sp>
          <p:nvSpPr>
            <p:cNvPr id="41072" name="CaixaDeTexto 12">
              <a:extLst>
                <a:ext uri="{FF2B5EF4-FFF2-40B4-BE49-F238E27FC236}">
                  <a16:creationId xmlns:a16="http://schemas.microsoft.com/office/drawing/2014/main" id="{1E77F128-DC96-4C24-BA19-552CE1D1C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494" y="35930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41073" name="CaixaDeTexto 13">
              <a:extLst>
                <a:ext uri="{FF2B5EF4-FFF2-40B4-BE49-F238E27FC236}">
                  <a16:creationId xmlns:a16="http://schemas.microsoft.com/office/drawing/2014/main" id="{45D20027-C366-4E8F-8493-6B02F0CB4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3400" y="35814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n</a:t>
              </a:r>
            </a:p>
          </p:txBody>
        </p:sp>
      </p:grpSp>
      <p:graphicFrame>
        <p:nvGraphicFramePr>
          <p:cNvPr id="15" name="Tabela 14">
            <a:extLst>
              <a:ext uri="{FF2B5EF4-FFF2-40B4-BE49-F238E27FC236}">
                <a16:creationId xmlns:a16="http://schemas.microsoft.com/office/drawing/2014/main" id="{8B012FC5-4612-41E7-8974-20AAFB22E61D}"/>
              </a:ext>
            </a:extLst>
          </p:cNvPr>
          <p:cNvGraphicFramePr>
            <a:graphicFrameLocks noGrp="1"/>
          </p:cNvGraphicFramePr>
          <p:nvPr/>
        </p:nvGraphicFramePr>
        <p:xfrm>
          <a:off x="1531938" y="3124200"/>
          <a:ext cx="3048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rupo 32">
            <a:extLst>
              <a:ext uri="{FF2B5EF4-FFF2-40B4-BE49-F238E27FC236}">
                <a16:creationId xmlns:a16="http://schemas.microsoft.com/office/drawing/2014/main" id="{572BB891-CC6F-4581-A795-B7A4CFF6079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135313"/>
            <a:ext cx="8489950" cy="369887"/>
            <a:chOff x="609600" y="4050268"/>
            <a:chExt cx="8490375" cy="369332"/>
          </a:xfrm>
        </p:grpSpPr>
        <p:sp>
          <p:nvSpPr>
            <p:cNvPr id="41070" name="CaixaDeTexto 15">
              <a:extLst>
                <a:ext uri="{FF2B5EF4-FFF2-40B4-BE49-F238E27FC236}">
                  <a16:creationId xmlns:a16="http://schemas.microsoft.com/office/drawing/2014/main" id="{335E7D31-F893-47AA-9F63-30A523539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0502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1071" name="CaixaDeTexto 16">
              <a:extLst>
                <a:ext uri="{FF2B5EF4-FFF2-40B4-BE49-F238E27FC236}">
                  <a16:creationId xmlns:a16="http://schemas.microsoft.com/office/drawing/2014/main" id="{24C36321-219F-45D9-AD60-EB7E1D104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428" y="4050268"/>
              <a:ext cx="12955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n</a:t>
              </a:r>
              <a:r>
                <a:rPr lang="en-US" altLang="pt-BR" sz="1800">
                  <a:latin typeface="Arial" panose="020B0604020202020204" pitchFamily="34" charset="0"/>
                </a:rPr>
                <a:t>/2 ou n/2</a:t>
              </a:r>
              <a:r>
                <a:rPr lang="en-US" altLang="pt-BR" sz="1800" baseline="30000">
                  <a:latin typeface="Arial" panose="020B0604020202020204" pitchFamily="34" charset="0"/>
                </a:rPr>
                <a:t>1</a:t>
              </a:r>
              <a:endParaRPr lang="pt-BR" altLang="pt-BR" sz="1800" baseline="300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44DB386A-8818-46D5-8FCD-331DBF6C5F52}"/>
              </a:ext>
            </a:extLst>
          </p:cNvPr>
          <p:cNvGraphicFramePr>
            <a:graphicFrameLocks noGrp="1"/>
          </p:cNvGraphicFramePr>
          <p:nvPr/>
        </p:nvGraphicFramePr>
        <p:xfrm>
          <a:off x="1531938" y="3581400"/>
          <a:ext cx="1524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upo 33">
            <a:extLst>
              <a:ext uri="{FF2B5EF4-FFF2-40B4-BE49-F238E27FC236}">
                <a16:creationId xmlns:a16="http://schemas.microsoft.com/office/drawing/2014/main" id="{DE25DB14-E1EC-4482-9719-CD9B1099A2F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81400"/>
            <a:ext cx="8489950" cy="381000"/>
            <a:chOff x="609600" y="4495800"/>
            <a:chExt cx="8490375" cy="381000"/>
          </a:xfrm>
        </p:grpSpPr>
        <p:sp>
          <p:nvSpPr>
            <p:cNvPr id="41068" name="CaixaDeTexto 18">
              <a:extLst>
                <a:ext uri="{FF2B5EF4-FFF2-40B4-BE49-F238E27FC236}">
                  <a16:creationId xmlns:a16="http://schemas.microsoft.com/office/drawing/2014/main" id="{A88B002C-F0D2-4D58-94D4-8533EBA88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4507468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2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1069" name="CaixaDeTexto 19">
              <a:extLst>
                <a:ext uri="{FF2B5EF4-FFF2-40B4-BE49-F238E27FC236}">
                  <a16:creationId xmlns:a16="http://schemas.microsoft.com/office/drawing/2014/main" id="{E057AA8A-24CB-48F9-8779-6210BDB58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428" y="4495800"/>
              <a:ext cx="12955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n</a:t>
              </a:r>
              <a:r>
                <a:rPr lang="en-US" altLang="pt-BR" sz="1800">
                  <a:latin typeface="Arial" panose="020B0604020202020204" pitchFamily="34" charset="0"/>
                </a:rPr>
                <a:t>/4 ou n/2</a:t>
              </a:r>
              <a:r>
                <a:rPr lang="en-US" altLang="pt-BR" sz="1800" baseline="30000">
                  <a:latin typeface="Arial" panose="020B0604020202020204" pitchFamily="34" charset="0"/>
                </a:rPr>
                <a:t>2</a:t>
              </a:r>
              <a:endParaRPr lang="pt-BR" altLang="pt-BR" sz="1800" baseline="300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C534B3B9-6282-4807-B27C-CEC145D9A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716088"/>
          <a:ext cx="19700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079500" imgH="228600" progId="Equation.3">
                  <p:embed/>
                </p:oleObj>
              </mc:Choice>
              <mc:Fallback>
                <p:oleObj name="Equação" r:id="rId3" imgW="10795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16088"/>
                        <a:ext cx="19700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1B4B751C-FF1E-4D39-A4F5-12E4A16F949E}"/>
              </a:ext>
            </a:extLst>
          </p:cNvPr>
          <p:cNvGraphicFramePr>
            <a:graphicFrameLocks noGrp="1"/>
          </p:cNvGraphicFramePr>
          <p:nvPr/>
        </p:nvGraphicFramePr>
        <p:xfrm>
          <a:off x="1531938" y="4343400"/>
          <a:ext cx="304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pt-BR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Grupo 34">
            <a:extLst>
              <a:ext uri="{FF2B5EF4-FFF2-40B4-BE49-F238E27FC236}">
                <a16:creationId xmlns:a16="http://schemas.microsoft.com/office/drawing/2014/main" id="{6581DCA8-260A-4C54-A146-6B8792D4585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8101013" cy="381000"/>
            <a:chOff x="609600" y="5410200"/>
            <a:chExt cx="8101107" cy="381000"/>
          </a:xfrm>
        </p:grpSpPr>
        <p:sp>
          <p:nvSpPr>
            <p:cNvPr id="41066" name="CaixaDeTexto 21">
              <a:extLst>
                <a:ext uri="{FF2B5EF4-FFF2-40B4-BE49-F238E27FC236}">
                  <a16:creationId xmlns:a16="http://schemas.microsoft.com/office/drawing/2014/main" id="{71DF4E92-81A7-4D6F-9FA2-2CEE5553E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5421868"/>
              <a:ext cx="3770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m</a:t>
              </a:r>
              <a:endParaRPr lang="pt-BR" altLang="pt-BR" sz="1800">
                <a:latin typeface="Arial" panose="020B0604020202020204" pitchFamily="34" charset="0"/>
              </a:endParaRPr>
            </a:p>
          </p:txBody>
        </p:sp>
        <p:sp>
          <p:nvSpPr>
            <p:cNvPr id="41067" name="CaixaDeTexto 22">
              <a:extLst>
                <a:ext uri="{FF2B5EF4-FFF2-40B4-BE49-F238E27FC236}">
                  <a16:creationId xmlns:a16="http://schemas.microsoft.com/office/drawing/2014/main" id="{39F18ED9-FC64-4868-B4B1-09D41FD1A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0" y="5410200"/>
              <a:ext cx="6335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pt-BR" sz="1800">
                  <a:latin typeface="Arial" panose="020B0604020202020204" pitchFamily="34" charset="0"/>
                </a:rPr>
                <a:t>n/2</a:t>
              </a:r>
              <a:r>
                <a:rPr lang="en-US" altLang="pt-BR" sz="1800" baseline="30000">
                  <a:latin typeface="Arial" panose="020B0604020202020204" pitchFamily="34" charset="0"/>
                </a:rPr>
                <a:t>m</a:t>
              </a:r>
              <a:endParaRPr lang="pt-BR" altLang="pt-BR" sz="1800" baseline="300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AD2CD49B-C1CF-4E24-804E-722BC2A68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919538"/>
          <a:ext cx="1397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5" imgW="76101" imgH="190252" progId="Equation.3">
                  <p:embed/>
                </p:oleObj>
              </mc:Choice>
              <mc:Fallback>
                <p:oleObj name="Equação" r:id="rId5" imgW="76101" imgH="19025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19538"/>
                        <a:ext cx="1397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aixaDeTexto 24">
            <a:extLst>
              <a:ext uri="{FF2B5EF4-FFF2-40B4-BE49-F238E27FC236}">
                <a16:creationId xmlns:a16="http://schemas.microsoft.com/office/drawing/2014/main" id="{7A3B8B3C-5BD8-4D95-88B3-A43A2DDA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114800"/>
            <a:ext cx="1928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Mas, n/2</a:t>
            </a:r>
            <a:r>
              <a:rPr lang="en-US" altLang="pt-BR" sz="1800" baseline="30000">
                <a:latin typeface="Arial" panose="020B0604020202020204" pitchFamily="34" charset="0"/>
              </a:rPr>
              <a:t>m</a:t>
            </a:r>
            <a:r>
              <a:rPr lang="en-US" altLang="pt-BR" sz="1800">
                <a:latin typeface="Arial" panose="020B0604020202020204" pitchFamily="34" charset="0"/>
              </a:rPr>
              <a:t> =1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Logo, n=2</a:t>
            </a:r>
            <a:r>
              <a:rPr lang="en-US" altLang="pt-BR" sz="1800" baseline="30000">
                <a:latin typeface="Arial" panose="020B0604020202020204" pitchFamily="34" charset="0"/>
              </a:rPr>
              <a:t>m</a:t>
            </a:r>
            <a:r>
              <a:rPr lang="en-US" altLang="pt-BR" sz="1800">
                <a:latin typeface="Arial" panose="020B0604020202020204" pitchFamily="34" charset="0"/>
              </a:rPr>
              <a:t>, m=?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pSp>
        <p:nvGrpSpPr>
          <p:cNvPr id="8" name="Grupo 28">
            <a:extLst>
              <a:ext uri="{FF2B5EF4-FFF2-40B4-BE49-F238E27FC236}">
                <a16:creationId xmlns:a16="http://schemas.microsoft.com/office/drawing/2014/main" id="{842A2AF9-32F3-491D-A972-8D122882BD65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715000"/>
            <a:ext cx="2595563" cy="874713"/>
            <a:chOff x="2970213" y="5486400"/>
            <a:chExt cx="2595562" cy="874712"/>
          </a:xfrm>
        </p:grpSpPr>
        <p:sp>
          <p:nvSpPr>
            <p:cNvPr id="41064" name="CaixaDeTexto 26">
              <a:extLst>
                <a:ext uri="{FF2B5EF4-FFF2-40B4-BE49-F238E27FC236}">
                  <a16:creationId xmlns:a16="http://schemas.microsoft.com/office/drawing/2014/main" id="{A3D5083E-911A-410C-8BBD-12CBEB558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5486400"/>
              <a:ext cx="1676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  <a:sym typeface="Wingdings" panose="05000000000000000000" pitchFamily="2" charset="2"/>
                </a:rPr>
                <a:t> </a:t>
              </a:r>
              <a:r>
                <a:rPr lang="pt-BR" altLang="pt-BR" sz="1800" b="1">
                  <a:latin typeface="Arial" panose="020B0604020202020204" pitchFamily="34" charset="0"/>
                  <a:sym typeface="Wingdings" panose="05000000000000000000" pitchFamily="2" charset="2"/>
                </a:rPr>
                <a:t>Logaritmo</a:t>
              </a:r>
              <a:endParaRPr lang="pt-BR" altLang="pt-BR" sz="1800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41065" name="Object 5">
              <a:extLst>
                <a:ext uri="{FF2B5EF4-FFF2-40B4-BE49-F238E27FC236}">
                  <a16:creationId xmlns:a16="http://schemas.microsoft.com/office/drawing/2014/main" id="{0DF69BFD-5B59-4F6C-A528-51153D2FF1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0213" y="5943600"/>
            <a:ext cx="2595562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ção" r:id="rId7" imgW="1422400" imgH="228600" progId="Equation.3">
                    <p:embed/>
                  </p:oleObj>
                </mc:Choice>
                <mc:Fallback>
                  <p:oleObj name="Equação" r:id="rId7" imgW="14224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0213" y="5943600"/>
                          <a:ext cx="2595562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46" name="Object 6">
            <a:extLst>
              <a:ext uri="{FF2B5EF4-FFF2-40B4-BE49-F238E27FC236}">
                <a16:creationId xmlns:a16="http://schemas.microsoft.com/office/drawing/2014/main" id="{EE20280C-6D6A-4460-8D3E-60083CFC2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800600"/>
          <a:ext cx="1530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9" imgW="838200" imgH="228600" progId="Equation.3">
                  <p:embed/>
                </p:oleObj>
              </mc:Choice>
              <mc:Fallback>
                <p:oleObj name="Equação" r:id="rId9" imgW="838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800600"/>
                        <a:ext cx="15303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tângulo 3">
            <a:extLst>
              <a:ext uri="{FF2B5EF4-FFF2-40B4-BE49-F238E27FC236}">
                <a16:creationId xmlns:a16="http://schemas.microsoft.com/office/drawing/2014/main" id="{2B3A3C97-B4AF-44CB-99A8-5709EA64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15000"/>
            <a:ext cx="533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Obs: A complexidade do caso m</a:t>
            </a:r>
            <a:r>
              <a:rPr lang="pt-BR" altLang="pt-BR" sz="2000">
                <a:latin typeface="Arial" panose="020B0604020202020204" pitchFamily="34" charset="0"/>
              </a:rPr>
              <a:t>édio não é trivial. É necessário se conhecer a probabilidade de cada entrada.</a:t>
            </a:r>
          </a:p>
        </p:txBody>
      </p:sp>
      <p:graphicFrame>
        <p:nvGraphicFramePr>
          <p:cNvPr id="11" name="Object 117">
            <a:extLst>
              <a:ext uri="{FF2B5EF4-FFF2-40B4-BE49-F238E27FC236}">
                <a16:creationId xmlns:a16="http://schemas.microsoft.com/office/drawing/2014/main" id="{BEDE87A6-28EE-48D9-8C28-D3CAA6A98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4063" y="1801813"/>
          <a:ext cx="104298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11" imgW="571004" imgH="177646" progId="Equation.3">
                  <p:embed/>
                </p:oleObj>
              </mc:Choice>
              <mc:Fallback>
                <p:oleObj name="Equação" r:id="rId11" imgW="571004" imgH="177646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1801813"/>
                        <a:ext cx="1042987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build="p"/>
      <p:bldP spid="36" grpId="0"/>
      <p:bldP spid="3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8A38F67-799E-4CBC-8820-0AD0F44F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777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pt-BR" altLang="pt-BR" sz="2000" b="1">
                <a:latin typeface="Arial" panose="020B0604020202020204" pitchFamily="34" charset="0"/>
              </a:rPr>
              <a:t>Complexidade de pior caso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Fácil determinação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Resultados conservadores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Muito utilizado</a:t>
            </a:r>
          </a:p>
          <a:p>
            <a:pPr>
              <a:lnSpc>
                <a:spcPct val="110000"/>
              </a:lnSpc>
            </a:pPr>
            <a:endParaRPr lang="pt-BR" altLang="pt-BR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pt-BR" altLang="pt-BR" sz="2000" b="1">
                <a:latin typeface="Arial" panose="020B0604020202020204" pitchFamily="34" charset="0"/>
              </a:rPr>
              <a:t>Complexidade de melhor caso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Fácil determinação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pt-BR" sz="2000">
                <a:latin typeface="Arial" panose="020B0604020202020204" pitchFamily="34" charset="0"/>
              </a:rPr>
              <a:t>Resultados otimistas</a:t>
            </a:r>
            <a:endParaRPr lang="pt-BR" altLang="pt-BR" sz="200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Pouco utilizado</a:t>
            </a:r>
          </a:p>
          <a:p>
            <a:pPr>
              <a:lnSpc>
                <a:spcPct val="110000"/>
              </a:lnSpc>
            </a:pPr>
            <a:endParaRPr lang="pt-BR" altLang="pt-BR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pt-BR" altLang="pt-BR" sz="2000" b="1">
                <a:latin typeface="Arial" panose="020B0604020202020204" pitchFamily="34" charset="0"/>
              </a:rPr>
              <a:t>Complexidade de caso médio 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Difícil determinação (distribuição de probabilidades das diferentes entradas)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altLang="pt-BR" sz="2000">
                <a:latin typeface="Arial" panose="020B0604020202020204" pitchFamily="34" charset="0"/>
              </a:rPr>
              <a:t>menos utilizado (apesar de importante)</a:t>
            </a:r>
          </a:p>
        </p:txBody>
      </p:sp>
      <p:sp>
        <p:nvSpPr>
          <p:cNvPr id="43011" name="CaixaDeTexto 2">
            <a:extLst>
              <a:ext uri="{FF2B5EF4-FFF2-40B4-BE49-F238E27FC236}">
                <a16:creationId xmlns:a16="http://schemas.microsoft.com/office/drawing/2014/main" id="{7F6AFF1E-7EA7-4AD1-8CE3-DABA5A8DE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84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Característica dos Diversos Casos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aixaDeTexto 2">
            <a:extLst>
              <a:ext uri="{FF2B5EF4-FFF2-40B4-BE49-F238E27FC236}">
                <a16:creationId xmlns:a16="http://schemas.microsoft.com/office/drawing/2014/main" id="{1A5EDCBF-D433-4FF9-B32E-53F68B724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41259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Análise de Algoritmos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42F42C07-C012-4D8E-ADDE-527C20990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O estudo da complexidade computacional envolve metodologias para avaliar o custo da execução de um determinado algoritmo</a:t>
            </a:r>
            <a:endParaRPr lang="pt-BR" altLang="pt-BR" sz="2000" baseline="30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27F4B3-6CE5-4079-B385-16E46E14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8305800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Como medir o custo de um algoritmo</a:t>
            </a:r>
            <a:r>
              <a:rPr lang="en-US" altLang="pt-BR" sz="2000">
                <a:latin typeface="Arial" panose="020B0604020202020204" pitchFamily="34" charset="0"/>
              </a:rPr>
              <a:t>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Tempo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Quantidade de tempo utilizado no processamento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Espa</a:t>
            </a:r>
            <a:r>
              <a:rPr lang="pt-BR" altLang="pt-BR" sz="2000">
                <a:latin typeface="Arial" panose="020B0604020202020204" pitchFamily="34" charset="0"/>
              </a:rPr>
              <a:t>ço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Quantidade de memória necessária ao processamento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Operações</a:t>
            </a:r>
            <a:endParaRPr lang="pt-BR" altLang="pt-BR" sz="200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Quantidade de operações realizadas no algoritmo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Outras Métricas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Depende do contexto (tamanho final de um arquivo, perda de informação,...)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</a:t>
            </a: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>
            <a:extLst>
              <a:ext uri="{FF2B5EF4-FFF2-40B4-BE49-F238E27FC236}">
                <a16:creationId xmlns:a16="http://schemas.microsoft.com/office/drawing/2014/main" id="{8D33E9B6-6362-4B9F-8FFF-48CA0F4DA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latin typeface="Arial" panose="020B0604020202020204" pitchFamily="34" charset="0"/>
                <a:cs typeface="Arial" panose="020B0604020202020204" pitchFamily="34" charset="0"/>
              </a:rPr>
              <a:t>Recursão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aixaDeTexto 2">
            <a:extLst>
              <a:ext uri="{FF2B5EF4-FFF2-40B4-BE49-F238E27FC236}">
                <a16:creationId xmlns:a16="http://schemas.microsoft.com/office/drawing/2014/main" id="{4F7C144A-CE29-4735-86B5-E437F8A2C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38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Recursão</a:t>
            </a:r>
          </a:p>
        </p:txBody>
      </p:sp>
      <p:sp>
        <p:nvSpPr>
          <p:cNvPr id="11" name="Retângulo 3">
            <a:extLst>
              <a:ext uri="{FF2B5EF4-FFF2-40B4-BE49-F238E27FC236}">
                <a16:creationId xmlns:a16="http://schemas.microsoft.com/office/drawing/2014/main" id="{38291FFC-5614-4E08-99C2-EA9DEBB0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1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Muitas das fórmulas matemáticas que conhecemos são expressas através de equações simples.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g(x) = 2x </a:t>
            </a:r>
            <a:r>
              <a:rPr lang="pt-BR" altLang="pt-BR" sz="1800" baseline="30000">
                <a:latin typeface="Arial" panose="020B0604020202020204" pitchFamily="34" charset="0"/>
              </a:rPr>
              <a:t>2</a:t>
            </a:r>
            <a:r>
              <a:rPr lang="pt-BR" altLang="pt-BR" sz="1800">
                <a:latin typeface="Arial" panose="020B0604020202020204" pitchFamily="34" charset="0"/>
              </a:rPr>
              <a:t> + x + 1</a:t>
            </a: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66475B60-A088-4221-841A-CE71062D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8610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Essas funções são facilmente transpostas para algoritmos que na maioria das vezes não demandam mais do que uma linha de código.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7B6DC21-BD57-4882-9F22-B2F52727A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90800"/>
            <a:ext cx="8001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int g (int x) </a:t>
            </a:r>
            <a:r>
              <a:rPr lang="en-US" altLang="pt-BR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 return 2*x*x + x+1;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7" name="Retângulo 3">
            <a:extLst>
              <a:ext uri="{FF2B5EF4-FFF2-40B4-BE49-F238E27FC236}">
                <a16:creationId xmlns:a16="http://schemas.microsoft.com/office/drawing/2014/main" id="{D2499988-881B-4B4E-BC29-2BEE42CF0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38" y="4092575"/>
            <a:ext cx="861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Qual a complexidade assintótica da função g(x)?</a:t>
            </a:r>
          </a:p>
        </p:txBody>
      </p:sp>
      <p:sp>
        <p:nvSpPr>
          <p:cNvPr id="18" name="Retângulo 3">
            <a:extLst>
              <a:ext uri="{FF2B5EF4-FFF2-40B4-BE49-F238E27FC236}">
                <a16:creationId xmlns:a16="http://schemas.microsoft.com/office/drawing/2014/main" id="{D7578D14-D394-4E70-9035-A61D33A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124325"/>
            <a:ext cx="1160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6" grpId="0" build="p"/>
      <p:bldP spid="10" grpId="0"/>
      <p:bldP spid="17" grpId="0" build="p"/>
      <p:bldP spid="1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aixaDeTexto 2">
            <a:extLst>
              <a:ext uri="{FF2B5EF4-FFF2-40B4-BE49-F238E27FC236}">
                <a16:creationId xmlns:a16="http://schemas.microsoft.com/office/drawing/2014/main" id="{0592F216-9420-4CD7-B353-45546FE9B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9383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Recursão</a:t>
            </a:r>
          </a:p>
        </p:txBody>
      </p:sp>
      <p:sp>
        <p:nvSpPr>
          <p:cNvPr id="48131" name="Retângulo 3">
            <a:extLst>
              <a:ext uri="{FF2B5EF4-FFF2-40B4-BE49-F238E27FC236}">
                <a16:creationId xmlns:a16="http://schemas.microsoft.com/office/drawing/2014/main" id="{8E946067-61FE-436F-B934-0F7E6E94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" y="914400"/>
            <a:ext cx="8610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Outras funções não são tão triviais e são expressas em termos dela mesmo. Estas funções são chamadas recursivas.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	1, para x=1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h(x)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	x</a:t>
            </a:r>
            <a:r>
              <a:rPr lang="pt-BR" altLang="pt-BR" sz="1800" baseline="30000">
                <a:latin typeface="Arial" panose="020B0604020202020204" pitchFamily="34" charset="0"/>
              </a:rPr>
              <a:t>3</a:t>
            </a:r>
            <a:r>
              <a:rPr lang="pt-BR" altLang="pt-BR" sz="1800">
                <a:latin typeface="Arial" panose="020B0604020202020204" pitchFamily="34" charset="0"/>
              </a:rPr>
              <a:t> + h(x-1), para x&gt;1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9" name="Retângulo 3">
            <a:extLst>
              <a:ext uri="{FF2B5EF4-FFF2-40B4-BE49-F238E27FC236}">
                <a16:creationId xmlns:a16="http://schemas.microsoft.com/office/drawing/2014/main" id="{B3EEDAB5-4D59-4B31-B82B-9560D5E05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2743200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Funções recursivas são também facilmente transpostas para um algoritmo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C795F36-1BC1-49BB-B792-3F04DA06E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04800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h (</a:t>
            </a: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x) </a:t>
            </a:r>
            <a:r>
              <a:rPr lang="en-US" altLang="pt-BR" sz="18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if</a:t>
            </a:r>
            <a:r>
              <a:rPr lang="pt-BR" altLang="pt-BR" sz="1800" dirty="0">
                <a:latin typeface="Arial" panose="020B0604020202020204" pitchFamily="34" charset="0"/>
              </a:rPr>
              <a:t> (x==1)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else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x*x*x + h(x-1);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dirty="0">
                <a:latin typeface="Arial" panose="020B0604020202020204" pitchFamily="34" charset="0"/>
              </a:rPr>
              <a:t>}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  <p:grpSp>
        <p:nvGrpSpPr>
          <p:cNvPr id="2" name="Grupo 12">
            <a:extLst>
              <a:ext uri="{FF2B5EF4-FFF2-40B4-BE49-F238E27FC236}">
                <a16:creationId xmlns:a16="http://schemas.microsoft.com/office/drawing/2014/main" id="{1849D6A6-06B7-4EDF-9653-9CF4C3EF5CC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643063"/>
            <a:ext cx="3573463" cy="371475"/>
            <a:chOff x="3359180" y="4202899"/>
            <a:chExt cx="3573563" cy="368778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E69D358-FAE0-4F52-B508-9704AC9BD45A}"/>
                </a:ext>
              </a:extLst>
            </p:cNvPr>
            <p:cNvCxnSpPr/>
            <p:nvPr/>
          </p:nvCxnSpPr>
          <p:spPr>
            <a:xfrm>
              <a:off x="3359180" y="4431415"/>
              <a:ext cx="2133660" cy="1576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4" name="CaixaDeTexto 21">
              <a:extLst>
                <a:ext uri="{FF2B5EF4-FFF2-40B4-BE49-F238E27FC236}">
                  <a16:creationId xmlns:a16="http://schemas.microsoft.com/office/drawing/2014/main" id="{44646E7A-0FC1-40F4-B8FD-00A394BE5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179" y="4202899"/>
              <a:ext cx="1287564" cy="368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Caso base</a:t>
              </a:r>
            </a:p>
          </p:txBody>
        </p:sp>
      </p:grpSp>
      <p:sp>
        <p:nvSpPr>
          <p:cNvPr id="4" name="Chave Esquerda 3">
            <a:extLst>
              <a:ext uri="{FF2B5EF4-FFF2-40B4-BE49-F238E27FC236}">
                <a16:creationId xmlns:a16="http://schemas.microsoft.com/office/drawing/2014/main" id="{2161E827-A80B-4FB1-8E33-9EC03D7FD78D}"/>
              </a:ext>
            </a:extLst>
          </p:cNvPr>
          <p:cNvSpPr/>
          <p:nvPr/>
        </p:nvSpPr>
        <p:spPr>
          <a:xfrm>
            <a:off x="685800" y="1779588"/>
            <a:ext cx="304800" cy="911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8" name="Grupo 12">
            <a:extLst>
              <a:ext uri="{FF2B5EF4-FFF2-40B4-BE49-F238E27FC236}">
                <a16:creationId xmlns:a16="http://schemas.microsoft.com/office/drawing/2014/main" id="{81FD33E9-B9AF-4078-8619-1923D61BF419}"/>
              </a:ext>
            </a:extLst>
          </p:cNvPr>
          <p:cNvGrpSpPr>
            <a:grpSpLocks/>
          </p:cNvGrpSpPr>
          <p:nvPr/>
        </p:nvGrpSpPr>
        <p:grpSpPr bwMode="auto">
          <a:xfrm>
            <a:off x="3295650" y="4159250"/>
            <a:ext cx="4171950" cy="457200"/>
            <a:chOff x="4264153" y="4202903"/>
            <a:chExt cx="5923718" cy="368224"/>
          </a:xfrm>
        </p:grpSpPr>
        <p:cxnSp>
          <p:nvCxnSpPr>
            <p:cNvPr id="19" name="Conector de seta reta 13">
              <a:extLst>
                <a:ext uri="{FF2B5EF4-FFF2-40B4-BE49-F238E27FC236}">
                  <a16:creationId xmlns:a16="http://schemas.microsoft.com/office/drawing/2014/main" id="{FD32DC6B-0BCA-4FB1-9EAD-E54E25718841}"/>
                </a:ext>
              </a:extLst>
            </p:cNvPr>
            <p:cNvCxnSpPr/>
            <p:nvPr/>
          </p:nvCxnSpPr>
          <p:spPr>
            <a:xfrm>
              <a:off x="4264153" y="4339709"/>
              <a:ext cx="1904697" cy="1278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142" name="CaixaDeTexto 21">
              <a:extLst>
                <a:ext uri="{FF2B5EF4-FFF2-40B4-BE49-F238E27FC236}">
                  <a16:creationId xmlns:a16="http://schemas.microsoft.com/office/drawing/2014/main" id="{52595CF7-01EC-4185-BE18-300EFC8D4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942" y="4202903"/>
              <a:ext cx="4018929" cy="368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 dirty="0">
                  <a:latin typeface="Arial" panose="020B0604020202020204" pitchFamily="34" charset="0"/>
                </a:rPr>
                <a:t>1 operação dominante (simplificação)</a:t>
              </a:r>
            </a:p>
          </p:txBody>
        </p:sp>
      </p:grpSp>
      <p:sp>
        <p:nvSpPr>
          <p:cNvPr id="21" name="Retângulo 3">
            <a:extLst>
              <a:ext uri="{FF2B5EF4-FFF2-40B4-BE49-F238E27FC236}">
                <a16:creationId xmlns:a16="http://schemas.microsoft.com/office/drawing/2014/main" id="{9BEC7938-4411-4E19-9CAA-8FC00B9E7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183188"/>
            <a:ext cx="861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 que faz a função h(x) ?</a:t>
            </a:r>
          </a:p>
        </p:txBody>
      </p:sp>
      <p:sp>
        <p:nvSpPr>
          <p:cNvPr id="22" name="Retângulo 3">
            <a:extLst>
              <a:ext uri="{FF2B5EF4-FFF2-40B4-BE49-F238E27FC236}">
                <a16:creationId xmlns:a16="http://schemas.microsoft.com/office/drawing/2014/main" id="{84E976AD-ACBA-4AB1-89C4-2DB05D1E3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888" y="5573713"/>
            <a:ext cx="1160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O(n)</a:t>
            </a:r>
          </a:p>
        </p:txBody>
      </p:sp>
      <p:sp>
        <p:nvSpPr>
          <p:cNvPr id="23" name="Retângulo 3">
            <a:extLst>
              <a:ext uri="{FF2B5EF4-FFF2-40B4-BE49-F238E27FC236}">
                <a16:creationId xmlns:a16="http://schemas.microsoft.com/office/drawing/2014/main" id="{C44333E2-E50C-4ABC-BC5B-002D942B6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5564188"/>
            <a:ext cx="861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Qual a complexidade assintótica da função h(x)?</a:t>
            </a:r>
          </a:p>
        </p:txBody>
      </p:sp>
      <p:sp>
        <p:nvSpPr>
          <p:cNvPr id="16" name="Retângulo 3">
            <a:extLst>
              <a:ext uri="{FF2B5EF4-FFF2-40B4-BE49-F238E27FC236}">
                <a16:creationId xmlns:a16="http://schemas.microsoft.com/office/drawing/2014/main" id="{439DE6C0-9648-45B9-9BA2-618DDDA06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197600"/>
            <a:ext cx="861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Escreva a função que calcula o fatorial de um número!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/>
      <p:bldP spid="21" grpId="0" build="p"/>
      <p:bldP spid="22" grpId="0" build="p"/>
      <p:bldP spid="23" grpId="0" build="p"/>
      <p:bldP spid="1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aixaDeTexto 2">
            <a:extLst>
              <a:ext uri="{FF2B5EF4-FFF2-40B4-BE49-F238E27FC236}">
                <a16:creationId xmlns:a16="http://schemas.microsoft.com/office/drawing/2014/main" id="{1B839824-AFB2-4A97-96DB-60F2C25A7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856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Regras Básicas para Recursão</a:t>
            </a:r>
          </a:p>
        </p:txBody>
      </p:sp>
      <p:sp>
        <p:nvSpPr>
          <p:cNvPr id="20" name="Retângulo 3">
            <a:extLst>
              <a:ext uri="{FF2B5EF4-FFF2-40B4-BE49-F238E27FC236}">
                <a16:creationId xmlns:a16="http://schemas.microsoft.com/office/drawing/2014/main" id="{AE2CA9A9-E9B2-47F2-9F5F-85DC0D50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974725"/>
            <a:ext cx="83820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As funções recursivas nem sempre são fáceis de implementar e analisar. </a:t>
            </a:r>
          </a:p>
          <a:p>
            <a:pPr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Ao implementar funções recursivas é importante garantir que as quatro regras básicas de recursão sejam atendidas: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do Caso Base: Sempre existir pelo menos um caso base, o qual pode ser resolvido sem recursão.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do Progresso: As chamadas recursivas devem caminhar na direção do caso base.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de Projeto: Todas as chamadas recursivas funcionam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pt-BR" dirty="0">
                <a:latin typeface="Arial" charset="0"/>
                <a:cs typeface="Arial" charset="0"/>
              </a:rPr>
              <a:t>Regra do Trabalho Composto: Nunca duplique o trabalho resolvendo a mesma instância do problema em chamadas recursivas distintas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319C84-B57A-45E8-89C7-DE46CF7FF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3978275"/>
            <a:ext cx="8545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Exercício: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A implementação função recursiva fat(x) atende as 4 regras básicas de recursão?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9D6181-193B-4C46-A343-A884A3F9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4724400"/>
            <a:ext cx="7924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Arial" panose="020B0604020202020204" pitchFamily="34" charset="0"/>
              </a:rPr>
              <a:t>long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dirty="0" err="1">
                <a:latin typeface="Arial" panose="020B0604020202020204" pitchFamily="34" charset="0"/>
              </a:rPr>
              <a:t>fat</a:t>
            </a:r>
            <a:r>
              <a:rPr lang="pt-BR" altLang="pt-BR" sz="1800" dirty="0">
                <a:latin typeface="Arial" panose="020B0604020202020204" pitchFamily="34" charset="0"/>
              </a:rPr>
              <a:t> (</a:t>
            </a:r>
            <a:r>
              <a:rPr lang="pt-BR" altLang="pt-BR" sz="1800" dirty="0" err="1">
                <a:latin typeface="Arial" panose="020B0604020202020204" pitchFamily="34" charset="0"/>
              </a:rPr>
              <a:t>long</a:t>
            </a:r>
            <a:r>
              <a:rPr lang="pt-BR" altLang="pt-BR" sz="1800" dirty="0">
                <a:latin typeface="Arial" panose="020B0604020202020204" pitchFamily="34" charset="0"/>
              </a:rPr>
              <a:t> x) </a:t>
            </a:r>
            <a:r>
              <a:rPr lang="en-US" altLang="pt-BR" sz="18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if</a:t>
            </a:r>
            <a:r>
              <a:rPr lang="pt-BR" altLang="pt-BR" sz="1800" dirty="0">
                <a:latin typeface="Arial" panose="020B0604020202020204" pitchFamily="34" charset="0"/>
              </a:rPr>
              <a:t> (x&lt;=1)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</a:t>
            </a:r>
            <a:r>
              <a:rPr lang="pt-BR" altLang="pt-BR" sz="1800" dirty="0" err="1">
                <a:latin typeface="Arial" panose="020B0604020202020204" pitchFamily="34" charset="0"/>
              </a:rPr>
              <a:t>else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x * </a:t>
            </a:r>
            <a:r>
              <a:rPr lang="pt-BR" altLang="pt-BR" sz="1800" dirty="0" err="1">
                <a:latin typeface="Arial" panose="020B0604020202020204" pitchFamily="34" charset="0"/>
              </a:rPr>
              <a:t>fat</a:t>
            </a:r>
            <a:r>
              <a:rPr lang="pt-BR" altLang="pt-BR" sz="1800" dirty="0">
                <a:latin typeface="Arial" panose="020B0604020202020204" pitchFamily="34" charset="0"/>
              </a:rPr>
              <a:t>(x-1);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dirty="0">
                <a:latin typeface="Arial" panose="020B0604020202020204" pitchFamily="34" charset="0"/>
              </a:rPr>
              <a:t>}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14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aixaDeTexto 2">
            <a:extLst>
              <a:ext uri="{FF2B5EF4-FFF2-40B4-BE49-F238E27FC236}">
                <a16:creationId xmlns:a16="http://schemas.microsoft.com/office/drawing/2014/main" id="{DCD3C7E3-B3C1-4BA5-AF9B-1AA64DBE2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29178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Mais Recursão</a:t>
            </a:r>
          </a:p>
        </p:txBody>
      </p:sp>
      <p:graphicFrame>
        <p:nvGraphicFramePr>
          <p:cNvPr id="36867" name="Object 3">
            <a:extLst>
              <a:ext uri="{FF2B5EF4-FFF2-40B4-BE49-F238E27FC236}">
                <a16:creationId xmlns:a16="http://schemas.microsoft.com/office/drawing/2014/main" id="{77D8973F-057E-4075-B3F0-0DD02DC97D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295400"/>
          <a:ext cx="43481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32100" imgH="457200" progId="Equation.3">
                  <p:embed/>
                </p:oleObj>
              </mc:Choice>
              <mc:Fallback>
                <p:oleObj name="Equation" r:id="rId3" imgW="2832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95400"/>
                        <a:ext cx="4348163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205463-30B0-4488-8E0A-DBB1A283F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7686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Considere a função que define os elementos dos sequência de Fibonacci: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0F986BA-6215-46FF-9C56-BBD0816D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4478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1 1 2 3 5 8 13 21 34 55 89 ...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040C461-9CA9-4AEF-86F8-9EBE400DB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4582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Proposto por </a:t>
            </a:r>
            <a:r>
              <a:rPr lang="pt-BR" dirty="0" err="1">
                <a:latin typeface="Arial" charset="0"/>
                <a:cs typeface="Arial" charset="0"/>
              </a:rPr>
              <a:t>Fibonacci</a:t>
            </a:r>
            <a:r>
              <a:rPr lang="pt-BR" dirty="0">
                <a:latin typeface="Arial" charset="0"/>
                <a:cs typeface="Arial" charset="0"/>
              </a:rPr>
              <a:t> para descrever o crescimento de uma população de coelhos. </a:t>
            </a:r>
          </a:p>
          <a:p>
            <a:pPr eaLnBrk="1" hangingPunct="1">
              <a:defRPr/>
            </a:pPr>
            <a:r>
              <a:rPr lang="pt-BR" dirty="0">
                <a:latin typeface="Arial" charset="0"/>
                <a:cs typeface="Arial" charset="0"/>
              </a:rPr>
              <a:t>Os números descrevem o número de casais em uma população de coelhos depois de </a:t>
            </a:r>
            <a:r>
              <a:rPr lang="pt-BR" i="1" dirty="0">
                <a:latin typeface="Arial" charset="0"/>
                <a:cs typeface="Arial" charset="0"/>
              </a:rPr>
              <a:t>n</a:t>
            </a:r>
            <a:r>
              <a:rPr lang="pt-BR" dirty="0">
                <a:latin typeface="Arial" charset="0"/>
                <a:cs typeface="Arial" charset="0"/>
              </a:rPr>
              <a:t> meses, considerando que: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É colocado no primeiro mês apenas um casal;  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Casais amadurecem sexualmente (e reproduzem-se) apenas após o segundo mês de vida;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Não há problemas genéticos no cruzamento consangüíneo, 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Todos os meses, cada casal fértil dá a luz a um novo casal, e </a:t>
            </a:r>
          </a:p>
          <a:p>
            <a:pPr marL="177800" indent="-177800" eaLnBrk="1" hangingPunct="1">
              <a:buFont typeface="Arial" pitchFamily="34" charset="0"/>
              <a:buChar char="•"/>
              <a:defRPr/>
            </a:pPr>
            <a:r>
              <a:rPr lang="pt-BR" dirty="0">
                <a:latin typeface="Arial" charset="0"/>
                <a:cs typeface="Arial" charset="0"/>
              </a:rPr>
              <a:t>Os coelhos nunca morrem.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aixaDeTexto 2">
            <a:extLst>
              <a:ext uri="{FF2B5EF4-FFF2-40B4-BE49-F238E27FC236}">
                <a16:creationId xmlns:a16="http://schemas.microsoft.com/office/drawing/2014/main" id="{06E9FBD9-DF6A-430F-AE9C-EC6F479B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059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Possíveis Implementações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C4966D7-8F5F-4E8B-9C4D-4547DB6A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446213"/>
            <a:ext cx="3200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dirty="0" err="1">
                <a:latin typeface="Arial" panose="020B0604020202020204" pitchFamily="34" charset="0"/>
              </a:rPr>
              <a:t>fibrec</a:t>
            </a:r>
            <a:r>
              <a:rPr lang="pt-BR" altLang="pt-BR" sz="1800" dirty="0">
                <a:latin typeface="Arial" panose="020B0604020202020204" pitchFamily="34" charset="0"/>
              </a:rPr>
              <a:t> (</a:t>
            </a:r>
            <a:r>
              <a:rPr lang="pt-BR" altLang="pt-BR" sz="1800" dirty="0" err="1">
                <a:latin typeface="Arial" panose="020B0604020202020204" pitchFamily="34" charset="0"/>
              </a:rPr>
              <a:t>int</a:t>
            </a:r>
            <a:r>
              <a:rPr lang="pt-BR" altLang="pt-BR" sz="1800" dirty="0">
                <a:latin typeface="Arial" panose="020B0604020202020204" pitchFamily="34" charset="0"/>
              </a:rPr>
              <a:t> n) </a:t>
            </a:r>
            <a:r>
              <a:rPr lang="en-US" altLang="pt-BR" sz="1800" dirty="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</a:t>
            </a:r>
            <a:r>
              <a:rPr lang="pt-BR" altLang="pt-BR" sz="1800" dirty="0" err="1">
                <a:latin typeface="Arial" panose="020B0604020202020204" pitchFamily="34" charset="0"/>
              </a:rPr>
              <a:t>if</a:t>
            </a:r>
            <a:r>
              <a:rPr lang="pt-BR" altLang="pt-BR" sz="1800" dirty="0">
                <a:latin typeface="Arial" panose="020B0604020202020204" pitchFamily="34" charset="0"/>
              </a:rPr>
              <a:t> (n&lt;=1)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</a:t>
            </a:r>
            <a:r>
              <a:rPr lang="pt-BR" altLang="pt-BR" sz="1800" dirty="0" err="1">
                <a:latin typeface="Arial" panose="020B0604020202020204" pitchFamily="34" charset="0"/>
              </a:rPr>
              <a:t>else</a:t>
            </a:r>
            <a:endParaRPr lang="pt-BR" altLang="pt-BR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        </a:t>
            </a:r>
            <a:r>
              <a:rPr lang="pt-BR" altLang="pt-BR" sz="1800" dirty="0" err="1">
                <a:latin typeface="Arial" panose="020B0604020202020204" pitchFamily="34" charset="0"/>
              </a:rPr>
              <a:t>return</a:t>
            </a:r>
            <a:r>
              <a:rPr lang="pt-BR" altLang="pt-BR" sz="1800" dirty="0">
                <a:latin typeface="Arial" panose="020B0604020202020204" pitchFamily="34" charset="0"/>
              </a:rPr>
              <a:t> </a:t>
            </a:r>
            <a:r>
              <a:rPr lang="pt-BR" altLang="pt-BR" sz="1800" dirty="0" err="1">
                <a:latin typeface="Arial" panose="020B0604020202020204" pitchFamily="34" charset="0"/>
              </a:rPr>
              <a:t>fibrec</a:t>
            </a:r>
            <a:r>
              <a:rPr lang="pt-BR" altLang="pt-BR" sz="1800" dirty="0">
                <a:latin typeface="Arial" panose="020B0604020202020204" pitchFamily="34" charset="0"/>
              </a:rPr>
              <a:t>(n-1)+</a:t>
            </a:r>
            <a:r>
              <a:rPr lang="pt-BR" altLang="pt-BR" sz="1800" dirty="0" err="1">
                <a:latin typeface="Arial" panose="020B0604020202020204" pitchFamily="34" charset="0"/>
              </a:rPr>
              <a:t>fib</a:t>
            </a:r>
            <a:r>
              <a:rPr lang="pt-BR" altLang="pt-BR" sz="1800" dirty="0">
                <a:latin typeface="Arial" panose="020B0604020202020204" pitchFamily="34" charset="0"/>
              </a:rPr>
              <a:t>(n-2);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 dirty="0">
                <a:latin typeface="Arial" panose="020B0604020202020204" pitchFamily="34" charset="0"/>
              </a:rPr>
              <a:t>}</a:t>
            </a:r>
            <a:endParaRPr lang="pt-BR" altLang="pt-BR" sz="1800" dirty="0">
              <a:latin typeface="Arial" panose="020B0604020202020204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60A1F5A-AA73-4E55-9973-B276EEF03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371600"/>
            <a:ext cx="5105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int fib (int n) </a:t>
            </a:r>
            <a:r>
              <a:rPr lang="en-US" altLang="pt-BR" sz="18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      </a:t>
            </a:r>
            <a:r>
              <a:rPr lang="pt-BR" altLang="pt-BR" sz="1800">
                <a:latin typeface="Arial" panose="020B0604020202020204" pitchFamily="34" charset="0"/>
              </a:rPr>
              <a:t> if (n&lt;=1)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  return 1;</a:t>
            </a:r>
            <a:endParaRPr lang="en-US" altLang="pt-BR" sz="18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int[] seq = new int[n+1];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seq[0]=1,seq[1]=1;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for(int i=2;i&lt;seq.length;i++)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    seq[i]=seq[i-1]+seq[i-2];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      return seq[n];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}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6568B3C-A5C7-46BC-91D5-D43F6EE6B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99000"/>
            <a:ext cx="2262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Custo Exponencial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82EFE14-2F70-42B8-A956-FAE51055F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735513"/>
            <a:ext cx="1595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Custo Linear</a:t>
            </a:r>
          </a:p>
        </p:txBody>
      </p:sp>
      <p:sp>
        <p:nvSpPr>
          <p:cNvPr id="12" name="Símbolo de 'Não' 11">
            <a:extLst>
              <a:ext uri="{FF2B5EF4-FFF2-40B4-BE49-F238E27FC236}">
                <a16:creationId xmlns:a16="http://schemas.microsoft.com/office/drawing/2014/main" id="{CF345121-DFAA-4B1F-B80A-288698A622D5}"/>
              </a:ext>
            </a:extLst>
          </p:cNvPr>
          <p:cNvSpPr/>
          <p:nvPr/>
        </p:nvSpPr>
        <p:spPr>
          <a:xfrm>
            <a:off x="828902" y="1499054"/>
            <a:ext cx="1752600" cy="17526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9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3681AC-8CE9-41FC-A4B6-ACDA95E15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73513"/>
            <a:ext cx="8532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Exercício: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dirty="0">
                <a:latin typeface="Arial" panose="020B0604020202020204" pitchFamily="34" charset="0"/>
              </a:rPr>
              <a:t>A implementação função recursiva </a:t>
            </a:r>
            <a:r>
              <a:rPr lang="pt-BR" altLang="pt-BR" sz="1800" dirty="0" err="1">
                <a:latin typeface="Arial" panose="020B0604020202020204" pitchFamily="34" charset="0"/>
              </a:rPr>
              <a:t>fib</a:t>
            </a:r>
            <a:r>
              <a:rPr lang="pt-BR" altLang="pt-BR" sz="1800" dirty="0">
                <a:latin typeface="Arial" panose="020B0604020202020204" pitchFamily="34" charset="0"/>
              </a:rPr>
              <a:t>(x) atende as 4 regras básicas de recursão?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BFD2FDE-78FF-4FC3-92FD-C8E00D1E0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14400"/>
            <a:ext cx="861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 b="1">
                <a:latin typeface="Arial" panose="020B0604020202020204" pitchFamily="34" charset="0"/>
              </a:rPr>
              <a:t>Recursiva			Repetição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13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aixaDeTexto 2">
            <a:extLst>
              <a:ext uri="{FF2B5EF4-FFF2-40B4-BE49-F238E27FC236}">
                <a16:creationId xmlns:a16="http://schemas.microsoft.com/office/drawing/2014/main" id="{6149DE69-0F9C-41DB-ADEB-A8BBBAFA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49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Algoritmo para Busca Binária</a:t>
            </a:r>
          </a:p>
        </p:txBody>
      </p:sp>
      <p:sp>
        <p:nvSpPr>
          <p:cNvPr id="56323" name="Retângulo 3">
            <a:extLst>
              <a:ext uri="{FF2B5EF4-FFF2-40B4-BE49-F238E27FC236}">
                <a16:creationId xmlns:a16="http://schemas.microsoft.com/office/drawing/2014/main" id="{133FDA68-872E-4E34-B2F9-2F2449AD9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Uma possível solução:</a:t>
            </a:r>
          </a:p>
        </p:txBody>
      </p:sp>
      <p:sp>
        <p:nvSpPr>
          <p:cNvPr id="5" name="Retângulo 3">
            <a:extLst>
              <a:ext uri="{FF2B5EF4-FFF2-40B4-BE49-F238E27FC236}">
                <a16:creationId xmlns:a16="http://schemas.microsoft.com/office/drawing/2014/main" id="{A6E733CC-67D7-4B97-AD38-E8B8A3A9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int isInBinario (int chave,int</a:t>
            </a:r>
            <a:r>
              <a:rPr lang="en-US" altLang="pt-BR" sz="2000">
                <a:latin typeface="Arial" panose="020B0604020202020204" pitchFamily="34" charset="0"/>
              </a:rPr>
              <a:t> *a, int length</a:t>
            </a:r>
            <a:r>
              <a:rPr lang="pt-BR" altLang="pt-BR" sz="2000">
                <a:latin typeface="Arial" panose="020B0604020202020204" pitchFamily="34" charset="0"/>
              </a:rPr>
              <a:t>) </a:t>
            </a:r>
            <a:r>
              <a:rPr lang="en-US" altLang="pt-BR" sz="20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int baixo=0;int meio;int alto=length;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while (baixo&lt;=alto)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meio=(baixo+alto)/</a:t>
            </a:r>
            <a:r>
              <a:rPr lang="pt-BR" altLang="pt-BR" sz="2000">
                <a:latin typeface="Arial" panose="020B0604020202020204" pitchFamily="34" charset="0"/>
              </a:rPr>
              <a:t>2</a:t>
            </a:r>
            <a:r>
              <a:rPr lang="en-US" altLang="pt-BR" sz="2000">
                <a:latin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    if (chave==a[meio])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return meio;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    else if (chave&lt;a[meio])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alto=meio-1;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baixo=meio+1;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return -1;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aixaDeTexto 2">
            <a:extLst>
              <a:ext uri="{FF2B5EF4-FFF2-40B4-BE49-F238E27FC236}">
                <a16:creationId xmlns:a16="http://schemas.microsoft.com/office/drawing/2014/main" id="{DC048B1C-159F-4026-9DE4-FD911BCC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157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Desafio</a:t>
            </a:r>
          </a:p>
        </p:txBody>
      </p:sp>
      <p:sp>
        <p:nvSpPr>
          <p:cNvPr id="6" name="Retângulo 3">
            <a:extLst>
              <a:ext uri="{FF2B5EF4-FFF2-40B4-BE49-F238E27FC236}">
                <a16:creationId xmlns:a16="http://schemas.microsoft.com/office/drawing/2014/main" id="{91DF5DD6-98C2-4F3D-977E-57EB97A3A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914400"/>
            <a:ext cx="830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Escrever o algoritmo de busca binária utilizando recursão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aixaDeTexto 2">
            <a:extLst>
              <a:ext uri="{FF2B5EF4-FFF2-40B4-BE49-F238E27FC236}">
                <a16:creationId xmlns:a16="http://schemas.microsoft.com/office/drawing/2014/main" id="{D378CC9C-876A-4686-8254-20CCF5A1D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1658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 Tempo como Métrica de Custo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55907B1A-ED92-43BA-82B9-BACFBA8F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Qual o algoritmo mais eficiente, um algoritmo A que demande 1 segundo rodando no supercomputador Summit (EUA) ou um algoritmo B que demande 100 dias em um Pentium 4 de 1 GHz</a:t>
            </a:r>
            <a:r>
              <a:rPr lang="en-US" altLang="pt-BR" sz="2000">
                <a:latin typeface="Arial" panose="020B0604020202020204" pitchFamily="34" charset="0"/>
              </a:rPr>
              <a:t>?</a:t>
            </a: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6C996EF-F98C-4F68-95F5-B9B1F0770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4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Summit = 200 PetaFlops	-&gt; 	200x10</a:t>
            </a:r>
            <a:r>
              <a:rPr lang="pt-BR" altLang="pt-BR" sz="2000" baseline="30000">
                <a:latin typeface="Arial" panose="020B0604020202020204" pitchFamily="34" charset="0"/>
              </a:rPr>
              <a:t>15</a:t>
            </a:r>
            <a:r>
              <a:rPr lang="pt-BR" altLang="pt-BR" sz="2000">
                <a:latin typeface="Arial" panose="020B0604020202020204" pitchFamily="34" charset="0"/>
              </a:rPr>
              <a:t> = 2x10</a:t>
            </a:r>
            <a:r>
              <a:rPr lang="pt-BR" altLang="pt-BR" sz="2000" baseline="30000">
                <a:latin typeface="Arial" panose="020B0604020202020204" pitchFamily="34" charset="0"/>
              </a:rPr>
              <a:t>17</a:t>
            </a:r>
            <a:r>
              <a:rPr lang="pt-BR" altLang="pt-BR" sz="2000">
                <a:latin typeface="Arial" panose="020B0604020202020204" pitchFamily="34" charset="0"/>
              </a:rPr>
              <a:t> Flops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Pentium 4 (1GHz) = 2 GigaFlops-</a:t>
            </a:r>
            <a:r>
              <a:rPr lang="en-US" altLang="pt-BR" sz="2000">
                <a:latin typeface="Arial" panose="020B0604020202020204" pitchFamily="34" charset="0"/>
              </a:rPr>
              <a:t>&gt; 	2x10</a:t>
            </a:r>
            <a:r>
              <a:rPr lang="en-US" altLang="pt-BR" sz="2000" baseline="30000">
                <a:latin typeface="Arial" panose="020B0604020202020204" pitchFamily="34" charset="0"/>
              </a:rPr>
              <a:t>9</a:t>
            </a:r>
            <a:r>
              <a:rPr lang="en-US" altLang="pt-BR" sz="2000">
                <a:latin typeface="Arial" panose="020B0604020202020204" pitchFamily="34" charset="0"/>
              </a:rPr>
              <a:t> Flops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Rela</a:t>
            </a:r>
            <a:r>
              <a:rPr lang="pt-BR" altLang="pt-BR" sz="2000">
                <a:latin typeface="Arial" panose="020B0604020202020204" pitchFamily="34" charset="0"/>
              </a:rPr>
              <a:t>ção de Desempenho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Summit </a:t>
            </a:r>
            <a:r>
              <a:rPr lang="en-US" altLang="pt-BR" sz="2000">
                <a:latin typeface="Arial" panose="020B0604020202020204" pitchFamily="34" charset="0"/>
              </a:rPr>
              <a:t>/ Pentium 4 (1Ghz) = 1 x10</a:t>
            </a:r>
            <a:r>
              <a:rPr lang="en-US" altLang="pt-BR" sz="2000" baseline="30000">
                <a:latin typeface="Arial" panose="020B0604020202020204" pitchFamily="34" charset="0"/>
              </a:rPr>
              <a:t>8</a:t>
            </a:r>
            <a:r>
              <a:rPr lang="en-US" altLang="pt-BR" sz="2000">
                <a:latin typeface="Arial" panose="020B0604020202020204" pitchFamily="34" charset="0"/>
              </a:rPr>
              <a:t> -&gt; 100.000.000 vezes mais r</a:t>
            </a:r>
            <a:r>
              <a:rPr lang="pt-BR" altLang="pt-BR" sz="2000">
                <a:latin typeface="Arial" panose="020B0604020202020204" pitchFamily="34" charset="0"/>
              </a:rPr>
              <a:t>ápido!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Logo,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 algoritmo A é executado em 1 segundo (Summit) </a:t>
            </a:r>
            <a:r>
              <a:rPr lang="pt-BR" altLang="pt-BR" sz="1800">
                <a:latin typeface="Arial" panose="020B0604020202020204" pitchFamily="34" charset="0"/>
                <a:sym typeface="Symbol" panose="05050102010706020507" pitchFamily="18" charset="2"/>
              </a:rPr>
              <a:t></a:t>
            </a:r>
            <a:r>
              <a:rPr lang="pt-BR" altLang="pt-BR" sz="1800">
                <a:latin typeface="Arial" panose="020B0604020202020204" pitchFamily="34" charset="0"/>
              </a:rPr>
              <a:t> 1.157 dias (Pentium 4)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>
                <a:latin typeface="Arial" panose="020B0604020202020204" pitchFamily="34" charset="0"/>
              </a:rPr>
              <a:t>O algoritmo B é executado em 100 dias (Pentium 4) </a:t>
            </a:r>
            <a:r>
              <a:rPr lang="pt-BR" altLang="pt-BR" sz="1800">
                <a:latin typeface="Arial" panose="020B0604020202020204" pitchFamily="34" charset="0"/>
                <a:sym typeface="Symbol" panose="05050102010706020507" pitchFamily="18" charset="2"/>
              </a:rPr>
              <a:t> 0.0086 segundos (Summit)</a:t>
            </a: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2" name="Tabela 4">
            <a:extLst>
              <a:ext uri="{FF2B5EF4-FFF2-40B4-BE49-F238E27FC236}">
                <a16:creationId xmlns:a16="http://schemas.microsoft.com/office/drawing/2014/main" id="{499D3949-BA0C-4F5B-AC8F-025F1BFB536F}"/>
              </a:ext>
            </a:extLst>
          </p:cNvPr>
          <p:cNvGraphicFramePr>
            <a:graphicFrameLocks noGrp="1"/>
          </p:cNvGraphicFramePr>
          <p:nvPr/>
        </p:nvGraphicFramePr>
        <p:xfrm>
          <a:off x="1485900" y="5414963"/>
          <a:ext cx="6096000" cy="1108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70">
                <a:tc>
                  <a:txBody>
                    <a:bodyPr/>
                    <a:lstStyle/>
                    <a:p>
                      <a:r>
                        <a:rPr lang="pt-BR" sz="1800" dirty="0"/>
                        <a:t>Computador</a:t>
                      </a:r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</a:t>
                      </a:r>
                    </a:p>
                  </a:txBody>
                  <a:tcPr marT="45746" marB="45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pt-BR" altLang="pt-BR" sz="1800" dirty="0" err="1">
                          <a:latin typeface="Arial" panose="020B0604020202020204" pitchFamily="34" charset="0"/>
                        </a:rPr>
                        <a:t>Summit</a:t>
                      </a:r>
                      <a:endParaRPr lang="pt-BR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 </a:t>
                      </a:r>
                      <a:r>
                        <a:rPr lang="pt-BR" sz="1800" dirty="0" err="1"/>
                        <a:t>seg</a:t>
                      </a:r>
                      <a:endParaRPr lang="pt-BR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0.0086 </a:t>
                      </a:r>
                      <a:r>
                        <a:rPr lang="pt-BR" sz="1800" dirty="0" err="1"/>
                        <a:t>seg</a:t>
                      </a:r>
                      <a:endParaRPr lang="pt-BR" sz="1800" dirty="0"/>
                    </a:p>
                  </a:txBody>
                  <a:tcPr marT="45746" marB="45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r>
                        <a:rPr lang="en-US" altLang="pt-BR" sz="1800" dirty="0">
                          <a:latin typeface="Arial" panose="020B0604020202020204" pitchFamily="34" charset="0"/>
                        </a:rPr>
                        <a:t>Pentium 4</a:t>
                      </a:r>
                      <a:endParaRPr lang="pt-BR" sz="1800" dirty="0"/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1.157 dias</a:t>
                      </a:r>
                    </a:p>
                  </a:txBody>
                  <a:tcPr marT="45746" marB="45746"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800" dirty="0"/>
                        <a:t>100 dias</a:t>
                      </a:r>
                    </a:p>
                  </a:txBody>
                  <a:tcPr marT="45746" marB="45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aixaDeTexto 2">
            <a:extLst>
              <a:ext uri="{FF2B5EF4-FFF2-40B4-BE49-F238E27FC236}">
                <a16:creationId xmlns:a16="http://schemas.microsoft.com/office/drawing/2014/main" id="{EE368321-D1AD-4F03-9010-7CCAA9932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946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Outras Possíveis Comparações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E6BDD41-4392-44BF-8F64-D3F7F4C81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305800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escrito em diferentes linguagens de programação (Java, C++, C,...)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rodando em diferentes Sistemas Operacionais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rodando em máquinas com diferentes recursos de memória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Comparar o mesmo algoritmo rodando em um supercomputador ou em Grid (computação distribuída) com milhões de computadores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aixaDeTexto 2">
            <a:extLst>
              <a:ext uri="{FF2B5EF4-FFF2-40B4-BE49-F238E27FC236}">
                <a16:creationId xmlns:a16="http://schemas.microsoft.com/office/drawing/2014/main" id="{5DCB5378-2D6D-44D0-A55B-2C4792CE0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515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Operações como Métrica de Custo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DAA28D39-3828-4C3E-9335-088CF3B1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5344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Determinar uma função matemática que traduza o custo necessário para executar um determinado algoritmo em função do número de operações requeridas para obter o resultado desejado.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Tempo de Execução = f(n), onde n é número de operações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pt-BR" sz="2000" dirty="0">
                <a:latin typeface="Arial" charset="0"/>
                <a:cs typeface="Arial" charset="0"/>
              </a:rPr>
              <a:t>Para se determinar o número de operações, é necessário um modelo de computação independente de:</a:t>
            </a:r>
          </a:p>
          <a:p>
            <a:pPr eaLnBrk="1" hangingPunct="1"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182880" indent="457200" eaLnBrk="1" hangingPunct="1"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Linguagens de Programação e Compiladores</a:t>
            </a:r>
          </a:p>
          <a:p>
            <a:pPr marL="182880" indent="457200" eaLnBrk="1" hangingPunct="1">
              <a:buFont typeface="Arial" charset="0"/>
              <a:buChar char="•"/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182880" indent="457200" eaLnBrk="1" hangingPunct="1"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Sistemas Operacionais</a:t>
            </a:r>
          </a:p>
          <a:p>
            <a:pPr marL="182880" indent="457200" eaLnBrk="1" hangingPunct="1">
              <a:buFont typeface="Arial" charset="0"/>
              <a:buChar char="•"/>
              <a:defRPr/>
            </a:pPr>
            <a:endParaRPr lang="pt-BR" sz="2000" dirty="0">
              <a:latin typeface="Arial" charset="0"/>
              <a:cs typeface="Arial" charset="0"/>
            </a:endParaRPr>
          </a:p>
          <a:p>
            <a:pPr marL="182880" indent="457200" eaLnBrk="1" hangingPunct="1">
              <a:buFont typeface="Arial" charset="0"/>
              <a:buChar char="•"/>
              <a:defRPr/>
            </a:pPr>
            <a:r>
              <a:rPr lang="pt-BR" sz="2000" dirty="0">
                <a:latin typeface="Arial" charset="0"/>
                <a:cs typeface="Arial" charset="0"/>
              </a:rPr>
              <a:t>Condições locais de processamento (processadores, memória, </a:t>
            </a:r>
            <a:r>
              <a:rPr lang="pt-BR" sz="2000" dirty="0" err="1">
                <a:latin typeface="Arial" charset="0"/>
                <a:cs typeface="Arial" charset="0"/>
              </a:rPr>
              <a:t>etc</a:t>
            </a:r>
            <a:r>
              <a:rPr lang="pt-BR" sz="2000" dirty="0">
                <a:latin typeface="Arial" charset="0"/>
                <a:cs typeface="Arial" charset="0"/>
              </a:rPr>
              <a:t>)</a:t>
            </a:r>
          </a:p>
          <a:p>
            <a:pPr eaLnBrk="1" hangingPunct="1">
              <a:defRPr/>
            </a:pPr>
            <a:endParaRPr lang="pt-BR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aixaDeTexto 2">
            <a:extLst>
              <a:ext uri="{FF2B5EF4-FFF2-40B4-BE49-F238E27FC236}">
                <a16:creationId xmlns:a16="http://schemas.microsoft.com/office/drawing/2014/main" id="{32565453-0432-4B60-8897-7CCA059D7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55356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Modelo de Computação Ideal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E801F268-848C-4C34-BAC1-B3D52C7B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40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Considera que as instruções são executadas em sequência (não considera processamento paralelo)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O modelo possui somente instruções simples como adição, multiplicação, comparação e atribuição (não existem operações complexas  do tipo inverter uma matriz ou ordenar um vetor)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Cada Instrução requer o mesmo tempo de execução (a operação para ler uma informação em disco demanda o mesmo tempo que a soma de dois inteiros!)</a:t>
            </a:r>
          </a:p>
          <a:p>
            <a:pPr eaLnBrk="1" hangingPunct="1">
              <a:spcBef>
                <a:spcPct val="0"/>
              </a:spcBef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pt-BR" altLang="pt-BR" sz="2000">
                <a:latin typeface="Arial" panose="020B0604020202020204" pitchFamily="34" charset="0"/>
              </a:rPr>
              <a:t> Não existe limitação de memória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aixaDeTexto 2">
            <a:extLst>
              <a:ext uri="{FF2B5EF4-FFF2-40B4-BE49-F238E27FC236}">
                <a16:creationId xmlns:a16="http://schemas.microsoft.com/office/drawing/2014/main" id="{AB882CFE-727D-4522-AAB1-AAAE2A01D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94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Calculando o Tempo de Execução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36C0AF92-CA49-424C-8FBC-3F2C71B9C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14400"/>
            <a:ext cx="83058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Considere um algoritmo para calcular: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EB3E473-8EA7-460D-B572-4F1B35D8F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838200"/>
          <a:ext cx="30765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1333500" imgH="431800" progId="Equation.3">
                  <p:embed/>
                </p:oleObj>
              </mc:Choice>
              <mc:Fallback>
                <p:oleObj name="Equação" r:id="rId3" imgW="13335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838200"/>
                        <a:ext cx="307657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ângulo 3">
            <a:extLst>
              <a:ext uri="{FF2B5EF4-FFF2-40B4-BE49-F238E27FC236}">
                <a16:creationId xmlns:a16="http://schemas.microsoft.com/office/drawing/2014/main" id="{3D4A200C-F469-4B75-AD0F-52E2A50C2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0"/>
            <a:ext cx="8305800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Uma possível solução: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int somaCubo (int n) </a:t>
            </a:r>
            <a:r>
              <a:rPr lang="en-US" altLang="pt-BR" sz="20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int somaParcial=0;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for (int i=1;i&lt;=n;i++)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	somaParcial+=i*i*i;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return somaParcial;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Baseado no modelo de computa</a:t>
            </a:r>
            <a:r>
              <a:rPr lang="pt-BR" altLang="pt-BR" sz="2000">
                <a:latin typeface="Arial" panose="020B0604020202020204" pitchFamily="34" charset="0"/>
              </a:rPr>
              <a:t>ção ideal, determinar o tempo de execução do algoritmo: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</a:rPr>
              <a:t>f(n)=</a:t>
            </a:r>
            <a:r>
              <a:rPr lang="en-US" altLang="pt-BR" sz="2400"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aixaDeTexto 2">
            <a:extLst>
              <a:ext uri="{FF2B5EF4-FFF2-40B4-BE49-F238E27FC236}">
                <a16:creationId xmlns:a16="http://schemas.microsoft.com/office/drawing/2014/main" id="{6B1B364C-B1D5-453C-A8F2-1FC7F9B46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"/>
            <a:ext cx="6394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>
                <a:latin typeface="Arial" panose="020B0604020202020204" pitchFamily="34" charset="0"/>
              </a:rPr>
              <a:t>Calculando o Tempo de Execução</a:t>
            </a:r>
          </a:p>
        </p:txBody>
      </p:sp>
      <p:sp>
        <p:nvSpPr>
          <p:cNvPr id="12291" name="Retângulo 3">
            <a:extLst>
              <a:ext uri="{FF2B5EF4-FFF2-40B4-BE49-F238E27FC236}">
                <a16:creationId xmlns:a16="http://schemas.microsoft.com/office/drawing/2014/main" id="{1716428E-673F-4B63-B611-B8E035E68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0600"/>
            <a:ext cx="83058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public int somaCubo (int n) </a:t>
            </a:r>
            <a:r>
              <a:rPr lang="en-US" altLang="pt-BR" sz="2000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int somaParcial=0;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for (int i=1;i&lt;=n;i++)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                        somaParcial+=i*i*i;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2000">
                <a:latin typeface="Arial" panose="020B0604020202020204" pitchFamily="34" charset="0"/>
              </a:rPr>
              <a:t>	return somaParcial;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pt-BR" sz="2000">
              <a:latin typeface="Arial" panose="020B0604020202020204" pitchFamily="34" charset="0"/>
            </a:endParaRPr>
          </a:p>
        </p:txBody>
      </p:sp>
      <p:grpSp>
        <p:nvGrpSpPr>
          <p:cNvPr id="2" name="Grupo 27">
            <a:extLst>
              <a:ext uri="{FF2B5EF4-FFF2-40B4-BE49-F238E27FC236}">
                <a16:creationId xmlns:a16="http://schemas.microsoft.com/office/drawing/2014/main" id="{B2D24281-B13C-44D5-9FDD-C1965A5631A8}"/>
              </a:ext>
            </a:extLst>
          </p:cNvPr>
          <p:cNvGrpSpPr>
            <a:grpSpLocks/>
          </p:cNvGrpSpPr>
          <p:nvPr/>
        </p:nvGrpSpPr>
        <p:grpSpPr bwMode="auto">
          <a:xfrm>
            <a:off x="3511550" y="1828800"/>
            <a:ext cx="3727450" cy="369888"/>
            <a:chOff x="2895600" y="1840468"/>
            <a:chExt cx="3727420" cy="369332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0059DB7-988A-42DE-9BCC-15624B324D5A}"/>
                </a:ext>
              </a:extLst>
            </p:cNvPr>
            <p:cNvCxnSpPr/>
            <p:nvPr/>
          </p:nvCxnSpPr>
          <p:spPr>
            <a:xfrm>
              <a:off x="2895600" y="2019586"/>
              <a:ext cx="2133583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2" name="CaixaDeTexto 10">
              <a:extLst>
                <a:ext uri="{FF2B5EF4-FFF2-40B4-BE49-F238E27FC236}">
                  <a16:creationId xmlns:a16="http://schemas.microsoft.com/office/drawing/2014/main" id="{2A8470A2-EC96-4F75-8294-1642AB578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1840468"/>
              <a:ext cx="14414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 atribuição </a:t>
              </a:r>
            </a:p>
          </p:txBody>
        </p:sp>
      </p:grpSp>
      <p:grpSp>
        <p:nvGrpSpPr>
          <p:cNvPr id="3" name="Grupo 29">
            <a:extLst>
              <a:ext uri="{FF2B5EF4-FFF2-40B4-BE49-F238E27FC236}">
                <a16:creationId xmlns:a16="http://schemas.microsoft.com/office/drawing/2014/main" id="{0A805F90-BB73-436D-83AD-3E71763451DB}"/>
              </a:ext>
            </a:extLst>
          </p:cNvPr>
          <p:cNvGrpSpPr>
            <a:grpSpLocks/>
          </p:cNvGrpSpPr>
          <p:nvPr/>
        </p:nvGrpSpPr>
        <p:grpSpPr bwMode="auto">
          <a:xfrm>
            <a:off x="3530600" y="2514600"/>
            <a:ext cx="4318000" cy="923925"/>
            <a:chOff x="3200400" y="2124178"/>
            <a:chExt cx="4317111" cy="922735"/>
          </a:xfrm>
        </p:grpSpPr>
        <p:grpSp>
          <p:nvGrpSpPr>
            <p:cNvPr id="12307" name="Grupo 23">
              <a:extLst>
                <a:ext uri="{FF2B5EF4-FFF2-40B4-BE49-F238E27FC236}">
                  <a16:creationId xmlns:a16="http://schemas.microsoft.com/office/drawing/2014/main" id="{4B172FE8-625F-4DDB-9D7A-B1CBC69CC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2124178"/>
              <a:ext cx="4317111" cy="922735"/>
              <a:chOff x="3200400" y="2124178"/>
              <a:chExt cx="4317111" cy="922735"/>
            </a:xfrm>
          </p:grpSpPr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8095D43B-955E-4E45-A5C1-31F64EE31DD2}"/>
                  </a:ext>
                </a:extLst>
              </p:cNvPr>
              <p:cNvCxnSpPr/>
              <p:nvPr/>
            </p:nvCxnSpPr>
            <p:spPr>
              <a:xfrm>
                <a:off x="3200400" y="2563350"/>
                <a:ext cx="2056976" cy="1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10" name="CaixaDeTexto 12">
                <a:extLst>
                  <a:ext uri="{FF2B5EF4-FFF2-40B4-BE49-F238E27FC236}">
                    <a16:creationId xmlns:a16="http://schemas.microsoft.com/office/drawing/2014/main" id="{A0880EBA-12B0-43AD-A2F6-9EA7052844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2762" y="2124178"/>
                <a:ext cx="2024749" cy="922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1 atribuição 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n+1 comparações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n incrementos</a:t>
                </a:r>
              </a:p>
            </p:txBody>
          </p:sp>
        </p:grpSp>
        <p:sp>
          <p:nvSpPr>
            <p:cNvPr id="15" name="Chave esquerda 14">
              <a:extLst>
                <a:ext uri="{FF2B5EF4-FFF2-40B4-BE49-F238E27FC236}">
                  <a16:creationId xmlns:a16="http://schemas.microsoft.com/office/drawing/2014/main" id="{CD68C93D-892E-41EC-8C3D-DE64583E254B}"/>
                </a:ext>
              </a:extLst>
            </p:cNvPr>
            <p:cNvSpPr/>
            <p:nvPr/>
          </p:nvSpPr>
          <p:spPr>
            <a:xfrm>
              <a:off x="5416094" y="2200280"/>
              <a:ext cx="152369" cy="76101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5" name="Grupo 30">
            <a:extLst>
              <a:ext uri="{FF2B5EF4-FFF2-40B4-BE49-F238E27FC236}">
                <a16:creationId xmlns:a16="http://schemas.microsoft.com/office/drawing/2014/main" id="{47153024-1DF4-4877-B23B-8F98C3A9C26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800475"/>
            <a:ext cx="3959225" cy="923925"/>
            <a:chOff x="4038600" y="3115270"/>
            <a:chExt cx="3959741" cy="923330"/>
          </a:xfrm>
        </p:grpSpPr>
        <p:grpSp>
          <p:nvGrpSpPr>
            <p:cNvPr id="12303" name="Grupo 24">
              <a:extLst>
                <a:ext uri="{FF2B5EF4-FFF2-40B4-BE49-F238E27FC236}">
                  <a16:creationId xmlns:a16="http://schemas.microsoft.com/office/drawing/2014/main" id="{B84B6092-4275-4B8A-9AF2-53ED70312E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600" y="3115270"/>
              <a:ext cx="3959741" cy="923330"/>
              <a:chOff x="4038600" y="3115270"/>
              <a:chExt cx="3959741" cy="923330"/>
            </a:xfrm>
          </p:grpSpPr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DF8D79A3-5EE2-4C73-93DD-16E48C0E9866}"/>
                  </a:ext>
                </a:extLst>
              </p:cNvPr>
              <p:cNvCxnSpPr/>
              <p:nvPr/>
            </p:nvCxnSpPr>
            <p:spPr>
              <a:xfrm>
                <a:off x="4038600" y="3557898"/>
                <a:ext cx="1905248" cy="237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06" name="CaixaDeTexto 16">
                <a:extLst>
                  <a:ext uri="{FF2B5EF4-FFF2-40B4-BE49-F238E27FC236}">
                    <a16:creationId xmlns:a16="http://schemas.microsoft.com/office/drawing/2014/main" id="{4613FA4F-5E86-47FF-BFD7-94F8BD0418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200" y="3115270"/>
                <a:ext cx="1826141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2 multiplicações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1 soma</a:t>
                </a:r>
              </a:p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pt-BR" altLang="pt-BR" sz="1800">
                    <a:latin typeface="Arial" panose="020B0604020202020204" pitchFamily="34" charset="0"/>
                  </a:rPr>
                  <a:t>1 atribuição</a:t>
                </a:r>
              </a:p>
            </p:txBody>
          </p:sp>
        </p:grpSp>
        <p:sp>
          <p:nvSpPr>
            <p:cNvPr id="18" name="Chave esquerda 17">
              <a:extLst>
                <a:ext uri="{FF2B5EF4-FFF2-40B4-BE49-F238E27FC236}">
                  <a16:creationId xmlns:a16="http://schemas.microsoft.com/office/drawing/2014/main" id="{19C95B4A-00A9-4139-BAE3-49D4B11391AA}"/>
                </a:ext>
              </a:extLst>
            </p:cNvPr>
            <p:cNvSpPr/>
            <p:nvPr/>
          </p:nvSpPr>
          <p:spPr>
            <a:xfrm>
              <a:off x="6096268" y="3191421"/>
              <a:ext cx="152420" cy="76150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</p:grpSp>
      <p:grpSp>
        <p:nvGrpSpPr>
          <p:cNvPr id="7" name="Grupo 25">
            <a:extLst>
              <a:ext uri="{FF2B5EF4-FFF2-40B4-BE49-F238E27FC236}">
                <a16:creationId xmlns:a16="http://schemas.microsoft.com/office/drawing/2014/main" id="{799B8C1D-4643-4737-A25E-50DF216E905A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3886200"/>
            <a:ext cx="1055688" cy="762000"/>
            <a:chOff x="8077200" y="3124200"/>
            <a:chExt cx="1056587" cy="762000"/>
          </a:xfrm>
        </p:grpSpPr>
        <p:sp>
          <p:nvSpPr>
            <p:cNvPr id="19" name="Chave esquerda 18">
              <a:extLst>
                <a:ext uri="{FF2B5EF4-FFF2-40B4-BE49-F238E27FC236}">
                  <a16:creationId xmlns:a16="http://schemas.microsoft.com/office/drawing/2014/main" id="{694573BA-B5ED-4D21-A641-01389492DF4C}"/>
                </a:ext>
              </a:extLst>
            </p:cNvPr>
            <p:cNvSpPr/>
            <p:nvPr/>
          </p:nvSpPr>
          <p:spPr>
            <a:xfrm flipH="1">
              <a:off x="8077200" y="3124200"/>
              <a:ext cx="152530" cy="7620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12302" name="CaixaDeTexto 19">
              <a:extLst>
                <a:ext uri="{FF2B5EF4-FFF2-40B4-BE49-F238E27FC236}">
                  <a16:creationId xmlns:a16="http://schemas.microsoft.com/office/drawing/2014/main" id="{B9916014-15CB-4187-81FD-FDE6FDAE2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3460" y="3276600"/>
              <a:ext cx="9803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n vezes</a:t>
              </a:r>
            </a:p>
          </p:txBody>
        </p:sp>
      </p:grpSp>
      <p:grpSp>
        <p:nvGrpSpPr>
          <p:cNvPr id="8" name="Grupo 26">
            <a:extLst>
              <a:ext uri="{FF2B5EF4-FFF2-40B4-BE49-F238E27FC236}">
                <a16:creationId xmlns:a16="http://schemas.microsoft.com/office/drawing/2014/main" id="{0490CF82-435F-4CA2-A936-02B08142867A}"/>
              </a:ext>
            </a:extLst>
          </p:cNvPr>
          <p:cNvGrpSpPr>
            <a:grpSpLocks/>
          </p:cNvGrpSpPr>
          <p:nvPr/>
        </p:nvGrpSpPr>
        <p:grpSpPr bwMode="auto">
          <a:xfrm>
            <a:off x="3359150" y="4964113"/>
            <a:ext cx="4727575" cy="369887"/>
            <a:chOff x="3359180" y="4278868"/>
            <a:chExt cx="4727694" cy="369332"/>
          </a:xfrm>
        </p:grpSpPr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48084A73-E8D1-4469-A4AA-CF60BCD6608E}"/>
                </a:ext>
              </a:extLst>
            </p:cNvPr>
            <p:cNvCxnSpPr/>
            <p:nvPr/>
          </p:nvCxnSpPr>
          <p:spPr>
            <a:xfrm>
              <a:off x="3359180" y="4431039"/>
              <a:ext cx="2133654" cy="15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0" name="CaixaDeTexto 21">
              <a:extLst>
                <a:ext uri="{FF2B5EF4-FFF2-40B4-BE49-F238E27FC236}">
                  <a16:creationId xmlns:a16="http://schemas.microsoft.com/office/drawing/2014/main" id="{CA51C8E5-33BA-464E-9D3B-4244CE654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5180" y="4278868"/>
              <a:ext cx="24416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BR" altLang="pt-BR" sz="1800">
                  <a:latin typeface="Arial" panose="020B0604020202020204" pitchFamily="34" charset="0"/>
                </a:rPr>
                <a:t>1 comando de retorno</a:t>
              </a:r>
            </a:p>
          </p:txBody>
        </p:sp>
      </p:grpSp>
      <p:sp>
        <p:nvSpPr>
          <p:cNvPr id="29" name="Retângulo 28">
            <a:extLst>
              <a:ext uri="{FF2B5EF4-FFF2-40B4-BE49-F238E27FC236}">
                <a16:creationId xmlns:a16="http://schemas.microsoft.com/office/drawing/2014/main" id="{CA537319-7DF5-4F52-A15F-9863507B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76580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>
                <a:latin typeface="Arial" panose="020B0604020202020204" pitchFamily="34" charset="0"/>
              </a:rPr>
              <a:t>f(n)= 1+1+(n+1)+n+(2+1+1)*n+1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2000" b="1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2000" b="1">
                <a:latin typeface="Arial" panose="020B0604020202020204" pitchFamily="34" charset="0"/>
              </a:rPr>
              <a:t>f(n)=6n+4</a:t>
            </a:r>
            <a:endParaRPr lang="en-US" altLang="pt-BR" sz="2000" b="1">
              <a:latin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BFF505D-33A9-4171-919E-A639F5F3B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077913"/>
            <a:ext cx="3340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BR" sz="1800">
                <a:latin typeface="Arial" panose="020B0604020202020204" pitchFamily="34" charset="0"/>
              </a:rPr>
              <a:t>n elementos a serem somados</a:t>
            </a: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25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7868</TotalTime>
  <Words>3340</Words>
  <Application>Microsoft Office PowerPoint</Application>
  <PresentationFormat>Apresentação na tela (4:3)</PresentationFormat>
  <Paragraphs>567</Paragraphs>
  <Slides>37</Slides>
  <Notes>19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3</vt:i4>
      </vt:variant>
      <vt:variant>
        <vt:lpstr>Títulos de slides</vt:lpstr>
      </vt:variant>
      <vt:variant>
        <vt:i4>37</vt:i4>
      </vt:variant>
    </vt:vector>
  </HeadingPairs>
  <TitlesOfParts>
    <vt:vector size="44" baseType="lpstr">
      <vt:lpstr>Arial</vt:lpstr>
      <vt:lpstr>Calibri</vt:lpstr>
      <vt:lpstr>Symbol</vt:lpstr>
      <vt:lpstr>Tema do Office</vt:lpstr>
      <vt:lpstr>Equação</vt:lpstr>
      <vt:lpstr>Graph System</vt:lpstr>
      <vt:lpstr>Equation</vt:lpstr>
      <vt:lpstr>Estrutura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Recursão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dc:creator>Adriana</dc:creator>
  <cp:lastModifiedBy>ADRIANA MARIA PEREIRA DELGADO</cp:lastModifiedBy>
  <cp:revision>340</cp:revision>
  <dcterms:created xsi:type="dcterms:W3CDTF">2009-03-12T11:29:19Z</dcterms:created>
  <dcterms:modified xsi:type="dcterms:W3CDTF">2021-05-05T20:55:47Z</dcterms:modified>
</cp:coreProperties>
</file>