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398" r:id="rId4"/>
    <p:sldId id="399" r:id="rId5"/>
    <p:sldId id="396" r:id="rId6"/>
    <p:sldId id="402" r:id="rId7"/>
    <p:sldId id="306" r:id="rId8"/>
    <p:sldId id="389" r:id="rId9"/>
    <p:sldId id="307" r:id="rId10"/>
    <p:sldId id="400" r:id="rId11"/>
    <p:sldId id="401" r:id="rId12"/>
    <p:sldId id="310" r:id="rId13"/>
    <p:sldId id="312" r:id="rId14"/>
    <p:sldId id="311" r:id="rId15"/>
    <p:sldId id="313" r:id="rId16"/>
    <p:sldId id="314" r:id="rId17"/>
    <p:sldId id="315" r:id="rId18"/>
    <p:sldId id="394" r:id="rId19"/>
    <p:sldId id="395" r:id="rId20"/>
    <p:sldId id="316" r:id="rId21"/>
    <p:sldId id="405" r:id="rId22"/>
    <p:sldId id="406" r:id="rId23"/>
    <p:sldId id="308" r:id="rId24"/>
  </p:sldIdLst>
  <p:sldSz cx="9144000" cy="6858000" type="screen4x3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9666" autoAdjust="0"/>
  </p:normalViewPr>
  <p:slideViewPr>
    <p:cSldViewPr>
      <p:cViewPr varScale="1">
        <p:scale>
          <a:sx n="72" d="100"/>
          <a:sy n="72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CBE97-9D8C-4EC1-AD25-F53A59D7E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731C5-FE88-49F6-9EA5-D6CBE78078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9A5C87-3541-4BC4-B9C9-C0146BAC265F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A40AC66-8683-4329-8205-94571275F4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728663"/>
            <a:ext cx="4852988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76C4A81-20D4-4622-A2E5-73952C93F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CFD02-08E7-4180-AB20-AC5C80772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24963"/>
            <a:ext cx="2971800" cy="48418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377540-A2B9-4996-B9A6-142B7E46D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24963"/>
            <a:ext cx="2971800" cy="484187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5B2900-85FD-4F38-B5C7-46AC94B13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0F550-8495-4B3D-9630-BA571E51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7CDA-A8E2-4739-8FBA-15CB41676A0E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3AF48-859E-4A0B-B265-CA1EACB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E70-5477-49D0-B1B0-86259B10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36824-ED6E-4C8A-A225-F8C7EDA208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10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944DF-60B5-4F8B-898F-740E9F8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E171-CE1B-4F14-B8FA-0AFACE3FAE25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CBC86-FDBB-4A86-8B76-7CC91CE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FB2AE-5948-4180-925D-E60589A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F6E21-CE76-4375-A631-3D47263948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60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743A0-2836-4A99-9C5C-AE98DEA6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D815-C3DA-44F5-8926-F50D65B5F9A7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D38E5-A5EF-4A12-AD93-55AD98C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FD597-D543-477B-9C12-D21B623B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BB246-2BC3-433E-A3E9-F07301032C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24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C54FE-1868-4729-8EF7-EF0973CD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F14D-1419-40F0-B975-9E135D8BECE0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137AD-004F-46D6-9023-A0C50AD9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E4F7A-FEDD-43F7-B591-B637FB7A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A5491-0DBC-4295-A81B-A67E0443CA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47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1410B-C9DB-424E-B2C2-38DF267F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765FE-0BE3-48DA-8783-583586375C82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B0B0F-C502-48C8-8C2D-D047674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BF65B-7367-4BF4-90EF-C3EEA3F9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E02FF-ED8C-45FB-8ED1-52DF3FF640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37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2C85B26-98C1-4650-9FD2-87C671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53FBF-7460-4648-945C-608112D6E154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4AFF97A-C665-487A-89D6-3EFFD07E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4FEC49-2A76-4DD1-A18B-E05AA5B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C030C-648C-45B4-8D6B-64B7DB499F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46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B734EEB-6978-4C15-A9E8-B90F964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0513-A3FB-420F-A19D-E142DE0D2862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10B9460C-3F75-4239-ADE1-07ECFE5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3B50C98-DE70-4F42-92DC-A92C1DE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12DDE-2165-4F98-B719-FF1A562089A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11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AC10732-E5AD-4BCC-9273-81065F2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8D04-DE01-4111-ADCF-05B695D0D246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EE38EF1-1DAE-415B-B2FC-937E58E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6A4B625-6E13-4A27-B6BA-38B79684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BC06-F492-4C1C-8633-1C97024C4A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71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AE1D6B10-9087-476D-84BC-F0716F06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B86F-7D74-4C72-AC88-323F12DE9F16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3E42014-0163-4C46-897B-47ADBE2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4A19F3C-E0D8-4122-A57D-5C579BF0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A2EB6-4ACB-4195-8144-8908C8AC35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0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788D872-5A50-488E-82DB-AD83634B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66B79-25FD-4B24-945C-0BC8A5B34D51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9F00136-485A-485C-9A48-E55FF62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6196242-7369-431C-989B-9D1F355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1F4C-3C72-4E86-A82E-182FA4D4E23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50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692805F-B496-429B-9418-B1F3EAD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87A8-866D-492E-B412-707C25348223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EFB8844-9D9C-41D3-B8F6-90BCABEC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DF9C285-DB63-4CA1-BFD9-DC6C5FA3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E375F-9FFD-44ED-A709-E1B261DBBA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59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190FC36E-4646-4713-8D67-91CCA3A7F7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35988BC7-13A4-4276-AAA0-51B00F8713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BFF32-DC84-41F7-AFD2-27E15FD5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521E4C-68BE-4F18-BD25-26E105AA07CE}" type="datetimeFigureOut">
              <a:rPr lang="pt-BR"/>
              <a:pPr>
                <a:defRPr/>
              </a:pPr>
              <a:t>05/05/2021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F19FC-E615-48E8-921B-6691CD3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BFA5D-D1E0-4A08-863E-9E0C6D5D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B8669D9-187F-45CF-B2C3-02D539757CD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D3CFF9D-2442-40FB-9480-4F07B98D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C4AC1326-CF96-4B10-BF36-06D293D5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Função Hash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4662EA2-18FA-44CA-A63B-3394F55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99251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um tabela capaz de armazenar 11 elementos.</a:t>
            </a:r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54CFAA-D7E4-485E-AFB4-6C2D100D9ACE}"/>
              </a:ext>
            </a:extLst>
          </p:cNvPr>
          <p:cNvSpPr/>
          <p:nvPr/>
        </p:nvSpPr>
        <p:spPr>
          <a:xfrm>
            <a:off x="381000" y="943318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F81AA4C-BCB9-4642-9B1D-B12A32783F80}"/>
              </a:ext>
            </a:extLst>
          </p:cNvPr>
          <p:cNvSpPr/>
          <p:nvPr/>
        </p:nvSpPr>
        <p:spPr>
          <a:xfrm>
            <a:off x="2209800" y="943317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FEAE76-76D7-49D9-BDCC-F6F011C801BD}"/>
              </a:ext>
            </a:extLst>
          </p:cNvPr>
          <p:cNvSpPr/>
          <p:nvPr/>
        </p:nvSpPr>
        <p:spPr>
          <a:xfrm>
            <a:off x="1299088" y="943317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D8E441D-7DA6-472C-9995-56912350B4D5}"/>
              </a:ext>
            </a:extLst>
          </p:cNvPr>
          <p:cNvSpPr/>
          <p:nvPr/>
        </p:nvSpPr>
        <p:spPr>
          <a:xfrm>
            <a:off x="3124200" y="943316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1DD2F3-1EB8-437F-83B7-3B755B9BFA07}"/>
              </a:ext>
            </a:extLst>
          </p:cNvPr>
          <p:cNvSpPr/>
          <p:nvPr/>
        </p:nvSpPr>
        <p:spPr>
          <a:xfrm>
            <a:off x="4953000" y="967936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0D35367-B337-49A5-932D-4E2C4B734EEC}"/>
              </a:ext>
            </a:extLst>
          </p:cNvPr>
          <p:cNvSpPr/>
          <p:nvPr/>
        </p:nvSpPr>
        <p:spPr>
          <a:xfrm>
            <a:off x="6781800" y="96793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267523-E306-4421-B782-E1BAC996FDBA}"/>
              </a:ext>
            </a:extLst>
          </p:cNvPr>
          <p:cNvSpPr/>
          <p:nvPr/>
        </p:nvSpPr>
        <p:spPr>
          <a:xfrm>
            <a:off x="5867400" y="96793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5858395-5DCB-44B4-AB00-675020E60040}"/>
              </a:ext>
            </a:extLst>
          </p:cNvPr>
          <p:cNvSpPr/>
          <p:nvPr/>
        </p:nvSpPr>
        <p:spPr>
          <a:xfrm>
            <a:off x="7696200" y="967934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BAA0636-5AA2-45E5-8270-EE5214AD321D}"/>
              </a:ext>
            </a:extLst>
          </p:cNvPr>
          <p:cNvSpPr/>
          <p:nvPr/>
        </p:nvSpPr>
        <p:spPr>
          <a:xfrm>
            <a:off x="4038600" y="94331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</a:t>
            </a:r>
          </a:p>
        </p:txBody>
      </p:sp>
      <p:sp>
        <p:nvSpPr>
          <p:cNvPr id="13" name="Retângulo 3">
            <a:extLst>
              <a:ext uri="{FF2B5EF4-FFF2-40B4-BE49-F238E27FC236}">
                <a16:creationId xmlns:a16="http://schemas.microsoft.com/office/drawing/2014/main" id="{C4793BB7-5A1F-4CE3-9E8F-253D5440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124200"/>
            <a:ext cx="1718188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300" dirty="0"/>
              <a:t>35%11=2</a:t>
            </a:r>
          </a:p>
          <a:p>
            <a:pPr eaLnBrk="1" hangingPunct="1"/>
            <a:r>
              <a:rPr lang="pt-BR" altLang="pt-BR" sz="2300" dirty="0"/>
              <a:t>20%11=9</a:t>
            </a:r>
          </a:p>
          <a:p>
            <a:pPr eaLnBrk="1" hangingPunct="1"/>
            <a:r>
              <a:rPr lang="pt-BR" altLang="pt-BR" sz="2300" dirty="0"/>
              <a:t>14%11=3</a:t>
            </a:r>
          </a:p>
          <a:p>
            <a:pPr eaLnBrk="1" hangingPunct="1"/>
            <a:r>
              <a:rPr lang="pt-BR" altLang="pt-BR" sz="2300" dirty="0"/>
              <a:t>7%11=7</a:t>
            </a:r>
          </a:p>
          <a:p>
            <a:pPr eaLnBrk="1" hangingPunct="1"/>
            <a:r>
              <a:rPr lang="pt-BR" altLang="pt-BR" sz="2300" dirty="0"/>
              <a:t>99%11=0</a:t>
            </a:r>
          </a:p>
          <a:p>
            <a:pPr eaLnBrk="1" hangingPunct="1"/>
            <a:r>
              <a:rPr lang="pt-BR" altLang="pt-BR" sz="2300" dirty="0"/>
              <a:t>12%11=1</a:t>
            </a:r>
          </a:p>
          <a:p>
            <a:pPr eaLnBrk="1" hangingPunct="1"/>
            <a:r>
              <a:rPr lang="pt-BR" altLang="pt-BR" sz="2300" dirty="0"/>
              <a:t>45%11=1 X</a:t>
            </a:r>
          </a:p>
          <a:p>
            <a:pPr eaLnBrk="1" hangingPunct="1"/>
            <a:r>
              <a:rPr lang="pt-BR" altLang="pt-BR" sz="2300" dirty="0"/>
              <a:t>1%11=1 X</a:t>
            </a:r>
          </a:p>
          <a:p>
            <a:pPr eaLnBrk="1" hangingPunct="1"/>
            <a:r>
              <a:rPr lang="pt-BR" altLang="pt-BR" sz="2300" dirty="0"/>
              <a:t>23%11=1 X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7AF1659-CFD8-4FAD-A557-95832EDA9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13099"/>
              </p:ext>
            </p:extLst>
          </p:nvPr>
        </p:nvGraphicFramePr>
        <p:xfrm>
          <a:off x="2139633" y="3166404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A551092-9CB0-4FAB-B6AC-5A5BBCB7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70748"/>
              </p:ext>
            </p:extLst>
          </p:nvPr>
        </p:nvGraphicFramePr>
        <p:xfrm>
          <a:off x="2137288" y="351340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7B7367A-53A0-41D2-A732-4C728E32A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5682"/>
              </p:ext>
            </p:extLst>
          </p:nvPr>
        </p:nvGraphicFramePr>
        <p:xfrm>
          <a:off x="2133600" y="3868224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67FDFC06-8F92-4372-BAA1-5FF72EA8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05793"/>
              </p:ext>
            </p:extLst>
          </p:nvPr>
        </p:nvGraphicFramePr>
        <p:xfrm>
          <a:off x="2133600" y="41910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859E9D2C-7C22-4D52-86BC-2284D0AEC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15325"/>
              </p:ext>
            </p:extLst>
          </p:nvPr>
        </p:nvGraphicFramePr>
        <p:xfrm>
          <a:off x="2133600" y="452864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E960B72-35FD-4B9F-9BF6-BB7690FB4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42150"/>
              </p:ext>
            </p:extLst>
          </p:nvPr>
        </p:nvGraphicFramePr>
        <p:xfrm>
          <a:off x="2133600" y="4876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642309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0845985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346682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191929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1127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988205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9535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677461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718084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0548952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6159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3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C4AC1326-CF96-4B10-BF36-06D293D5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Função Hash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4662EA2-18FA-44CA-A63B-3394F55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99251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um tabela capaz de armazenar 23 elementos.</a:t>
            </a:r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54CFAA-D7E4-485E-AFB4-6C2D100D9ACE}"/>
              </a:ext>
            </a:extLst>
          </p:cNvPr>
          <p:cNvSpPr/>
          <p:nvPr/>
        </p:nvSpPr>
        <p:spPr>
          <a:xfrm>
            <a:off x="381000" y="943318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F81AA4C-BCB9-4642-9B1D-B12A32783F80}"/>
              </a:ext>
            </a:extLst>
          </p:cNvPr>
          <p:cNvSpPr/>
          <p:nvPr/>
        </p:nvSpPr>
        <p:spPr>
          <a:xfrm>
            <a:off x="2209800" y="943317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FEAE76-76D7-49D9-BDCC-F6F011C801BD}"/>
              </a:ext>
            </a:extLst>
          </p:cNvPr>
          <p:cNvSpPr/>
          <p:nvPr/>
        </p:nvSpPr>
        <p:spPr>
          <a:xfrm>
            <a:off x="1299088" y="943317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D8E441D-7DA6-472C-9995-56912350B4D5}"/>
              </a:ext>
            </a:extLst>
          </p:cNvPr>
          <p:cNvSpPr/>
          <p:nvPr/>
        </p:nvSpPr>
        <p:spPr>
          <a:xfrm>
            <a:off x="3124200" y="943316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1DD2F3-1EB8-437F-83B7-3B755B9BFA07}"/>
              </a:ext>
            </a:extLst>
          </p:cNvPr>
          <p:cNvSpPr/>
          <p:nvPr/>
        </p:nvSpPr>
        <p:spPr>
          <a:xfrm>
            <a:off x="4953000" y="967936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0D35367-B337-49A5-932D-4E2C4B734EEC}"/>
              </a:ext>
            </a:extLst>
          </p:cNvPr>
          <p:cNvSpPr/>
          <p:nvPr/>
        </p:nvSpPr>
        <p:spPr>
          <a:xfrm>
            <a:off x="6781800" y="96793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267523-E306-4421-B782-E1BAC996FDBA}"/>
              </a:ext>
            </a:extLst>
          </p:cNvPr>
          <p:cNvSpPr/>
          <p:nvPr/>
        </p:nvSpPr>
        <p:spPr>
          <a:xfrm>
            <a:off x="5867400" y="96793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5858395-5DCB-44B4-AB00-675020E60040}"/>
              </a:ext>
            </a:extLst>
          </p:cNvPr>
          <p:cNvSpPr/>
          <p:nvPr/>
        </p:nvSpPr>
        <p:spPr>
          <a:xfrm>
            <a:off x="7696200" y="967934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BAA0636-5AA2-45E5-8270-EE5214AD321D}"/>
              </a:ext>
            </a:extLst>
          </p:cNvPr>
          <p:cNvSpPr/>
          <p:nvPr/>
        </p:nvSpPr>
        <p:spPr>
          <a:xfrm>
            <a:off x="4038600" y="943315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</a:t>
            </a:r>
          </a:p>
        </p:txBody>
      </p:sp>
      <p:sp>
        <p:nvSpPr>
          <p:cNvPr id="13" name="Retângulo 3">
            <a:extLst>
              <a:ext uri="{FF2B5EF4-FFF2-40B4-BE49-F238E27FC236}">
                <a16:creationId xmlns:a16="http://schemas.microsoft.com/office/drawing/2014/main" id="{C4793BB7-5A1F-4CE3-9E8F-253D5440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124200"/>
            <a:ext cx="20955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300" dirty="0"/>
              <a:t>35%23=12</a:t>
            </a:r>
          </a:p>
          <a:p>
            <a:pPr eaLnBrk="1" hangingPunct="1"/>
            <a:r>
              <a:rPr lang="pt-BR" altLang="pt-BR" sz="2300" dirty="0"/>
              <a:t>20%23=20</a:t>
            </a:r>
          </a:p>
          <a:p>
            <a:pPr eaLnBrk="1" hangingPunct="1"/>
            <a:r>
              <a:rPr lang="pt-BR" altLang="pt-BR" sz="2300" dirty="0"/>
              <a:t>14%23=14</a:t>
            </a:r>
          </a:p>
          <a:p>
            <a:pPr eaLnBrk="1" hangingPunct="1"/>
            <a:r>
              <a:rPr lang="pt-BR" altLang="pt-BR" sz="2300" dirty="0"/>
              <a:t>7%23=7</a:t>
            </a:r>
          </a:p>
          <a:p>
            <a:pPr eaLnBrk="1" hangingPunct="1"/>
            <a:r>
              <a:rPr lang="pt-BR" altLang="pt-BR" sz="2300" dirty="0"/>
              <a:t>99%23=7 X </a:t>
            </a:r>
          </a:p>
          <a:p>
            <a:pPr eaLnBrk="1" hangingPunct="1"/>
            <a:r>
              <a:rPr lang="pt-BR" altLang="pt-BR" sz="2300" dirty="0"/>
              <a:t>12%23=12 X</a:t>
            </a:r>
          </a:p>
          <a:p>
            <a:pPr eaLnBrk="1" hangingPunct="1"/>
            <a:r>
              <a:rPr lang="pt-BR" altLang="pt-BR" sz="2300" dirty="0"/>
              <a:t>45%23=22</a:t>
            </a:r>
          </a:p>
          <a:p>
            <a:pPr eaLnBrk="1" hangingPunct="1"/>
            <a:r>
              <a:rPr lang="pt-BR" altLang="pt-BR" sz="2300" dirty="0"/>
              <a:t>1%23=1</a:t>
            </a:r>
          </a:p>
          <a:p>
            <a:pPr eaLnBrk="1" hangingPunct="1"/>
            <a:r>
              <a:rPr lang="pt-BR" altLang="pt-BR" sz="2300" dirty="0"/>
              <a:t>23%23=0</a:t>
            </a:r>
          </a:p>
        </p:txBody>
      </p:sp>
    </p:spTree>
    <p:extLst>
      <p:ext uri="{BB962C8B-B14F-4D97-AF65-F5344CB8AC3E}">
        <p14:creationId xmlns:p14="http://schemas.microsoft.com/office/powerpoint/2010/main" val="32326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41490513-7DE1-4068-95D4-6333D3B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99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98B50F0-7317-4790-A86A-66DB1C6D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Usualmente as chaves são Strings. Nestes casos, as funções hash necessitam ser escolhidas de forma mais cuidadosa.</a:t>
            </a:r>
          </a:p>
          <a:p>
            <a:pPr eaLnBrk="1" hangingPunct="1"/>
            <a:endParaRPr lang="pt-BR" altLang="pt-BR" sz="2400"/>
          </a:p>
          <a:p>
            <a:pPr eaLnBrk="1" hangingPunct="1"/>
            <a:r>
              <a:rPr lang="pt-BR" altLang="pt-BR" sz="2400"/>
              <a:t>A idéia é utilizar o conteúdo da String e o tamanho da tabela para gerar um mapeamento mais uniforme possível.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78FFED08-4412-410A-9B47-529A665D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1)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6231AA2-3AC4-4641-B11E-7BA24294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Uma primeira tentativa seria converter a chave para um inteiro representando a soma do código ASCII dos caracteres que formam a chave.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hash1 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=0;</a:t>
            </a:r>
          </a:p>
          <a:p>
            <a:pPr eaLnBrk="1" hangingPunct="1"/>
            <a:r>
              <a:rPr lang="pt-BR" altLang="pt-BR" sz="2400" dirty="0"/>
              <a:t> 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i=0;i&lt;</a:t>
            </a:r>
            <a:r>
              <a:rPr lang="pt-BR" altLang="pt-BR" sz="2400" dirty="0" err="1"/>
              <a:t>key.length</a:t>
            </a:r>
            <a:r>
              <a:rPr lang="pt-BR" altLang="pt-BR" sz="2400" dirty="0"/>
              <a:t>();i++) {</a:t>
            </a:r>
          </a:p>
          <a:p>
            <a:pPr eaLnBrk="1" hangingPunct="1"/>
            <a:r>
              <a:rPr lang="pt-BR" altLang="pt-BR" sz="2400" dirty="0"/>
              <a:t>          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+=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[i];</a:t>
            </a:r>
          </a:p>
          <a:p>
            <a:pPr eaLnBrk="1" hangingPunct="1"/>
            <a:r>
              <a:rPr lang="pt-BR" altLang="pt-BR" sz="2400" dirty="0"/>
              <a:t>      }</a:t>
            </a:r>
          </a:p>
          <a:p>
            <a:pPr eaLnBrk="1" hangingPunct="1"/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hashValue%tableSize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6F3723BC-98AD-47EC-BC97-BE08CB93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3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Função Hash (Opção 1)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FFF4A8D-B4A7-49D9-A85D-2D414CC8F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9067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o armazenamento de elementos com uma chave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de 8 caracteres e uma tabela com o tamanho de 10.007 (número primo), tem-se: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Utilizando somente caracteres da tabela básica [0-127], 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proposta não iria gerar uma boa distribuição: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A soma dos oitos caracteres seria algo entre [0, 8*127]=[0,1.016]</a:t>
            </a:r>
          </a:p>
          <a:p>
            <a:pPr eaLnBrk="1" hangingPunct="1"/>
            <a:r>
              <a:rPr lang="pt-BR" altLang="pt-BR" sz="2400" dirty="0"/>
              <a:t> Logo, hashValue%10007 = </a:t>
            </a:r>
            <a:r>
              <a:rPr lang="pt-BR" altLang="pt-BR" sz="2400" dirty="0" err="1"/>
              <a:t>hashValue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Todos os elementos seriam mapeados para o primeiro décimo da tabela!</a:t>
            </a:r>
          </a:p>
          <a:p>
            <a:pPr eaLnBrk="1" hangingPunct="1"/>
            <a:endParaRPr lang="pt-BR" altLang="pt-BR" sz="2400" b="1" dirty="0"/>
          </a:p>
          <a:p>
            <a:pPr eaLnBrk="1" hangingPunct="1"/>
            <a:r>
              <a:rPr lang="pt-BR" altLang="pt-BR" sz="2400" b="1" dirty="0"/>
              <a:t>Causas: </a:t>
            </a:r>
          </a:p>
          <a:p>
            <a:pPr eaLnBrk="1" hangingPunct="1"/>
            <a:r>
              <a:rPr lang="pt-BR" altLang="pt-BR" sz="2400" dirty="0"/>
              <a:t>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muito simples, embora eficiente,</a:t>
            </a:r>
          </a:p>
          <a:p>
            <a:pPr eaLnBrk="1" hangingPunct="1"/>
            <a:r>
              <a:rPr lang="pt-BR" altLang="pt-BR" sz="2400" dirty="0"/>
              <a:t>Tabela com tamanho excessivo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D98079C2-12AC-4EC9-BE27-C93F2B5F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271BFD5-3106-423A-8D2E-0879B38D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Uma segunda tentativa é tornar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mais complexa, mas para uma maior eficiência, reduzir o tamanho da chave.  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int hash2 (string key, int </a:t>
            </a:r>
            <a:r>
              <a:rPr lang="en-US" sz="2400" dirty="0" err="1">
                <a:latin typeface="Arial" charset="0"/>
                <a:cs typeface="Arial" charset="0"/>
              </a:rPr>
              <a:t>tableSize</a:t>
            </a:r>
            <a:r>
              <a:rPr lang="en-US" sz="2400" dirty="0">
                <a:latin typeface="Arial" charset="0"/>
                <a:cs typeface="Arial" charset="0"/>
              </a:rPr>
              <a:t>) {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int </a:t>
            </a:r>
            <a:r>
              <a:rPr lang="en-US" sz="2400" dirty="0" err="1">
                <a:latin typeface="Arial" charset="0"/>
                <a:cs typeface="Arial" charset="0"/>
              </a:rPr>
              <a:t>hashValue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</a:t>
            </a:r>
            <a:r>
              <a:rPr lang="en-US" sz="2400" dirty="0" err="1">
                <a:latin typeface="Arial" charset="0"/>
                <a:cs typeface="Arial" charset="0"/>
              </a:rPr>
              <a:t>hashValue</a:t>
            </a:r>
            <a:r>
              <a:rPr lang="en-US" sz="2400" dirty="0">
                <a:latin typeface="Arial" charset="0"/>
                <a:cs typeface="Arial" charset="0"/>
              </a:rPr>
              <a:t>=key[0]+key[1]*27+key[2]*729;     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     return </a:t>
            </a:r>
            <a:r>
              <a:rPr lang="en-US" sz="2400" dirty="0" err="1">
                <a:latin typeface="Arial" charset="0"/>
                <a:cs typeface="Arial" charset="0"/>
              </a:rPr>
              <a:t>hashValue%tableSize</a:t>
            </a:r>
            <a:r>
              <a:rPr lang="en-US" sz="24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}</a:t>
            </a:r>
            <a:endParaRPr lang="pt-BR" sz="2400" dirty="0">
              <a:latin typeface="Arial" charset="0"/>
              <a:cs typeface="Arial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A função assume que a chave tem pelo menos três caracteres!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27 representa as 26 letras do alfabeto + espaço em branco.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Utilizou-se uma função polinomial do tipo:</a:t>
            </a:r>
          </a:p>
          <a:p>
            <a:pPr marL="177800">
              <a:defRPr/>
            </a:pP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[0]*27</a:t>
            </a:r>
            <a:r>
              <a:rPr lang="pt-BR" sz="2400" baseline="30000" dirty="0">
                <a:latin typeface="Arial" charset="0"/>
                <a:cs typeface="Arial" charset="0"/>
              </a:rPr>
              <a:t>0</a:t>
            </a:r>
            <a:r>
              <a:rPr lang="pt-BR" sz="2400" dirty="0">
                <a:latin typeface="Arial" charset="0"/>
                <a:cs typeface="Arial" charset="0"/>
              </a:rPr>
              <a:t>+</a:t>
            </a: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[1]*27</a:t>
            </a:r>
            <a:r>
              <a:rPr lang="pt-BR" sz="2400" baseline="30000" dirty="0">
                <a:latin typeface="Arial" charset="0"/>
                <a:cs typeface="Arial" charset="0"/>
              </a:rPr>
              <a:t>1</a:t>
            </a:r>
            <a:r>
              <a:rPr lang="pt-BR" sz="2400" dirty="0">
                <a:latin typeface="Arial" charset="0"/>
                <a:cs typeface="Arial" charset="0"/>
              </a:rPr>
              <a:t>+</a:t>
            </a:r>
            <a:r>
              <a:rPr lang="pt-BR" sz="2400" dirty="0" err="1">
                <a:latin typeface="Arial" charset="0"/>
                <a:cs typeface="Arial" charset="0"/>
              </a:rPr>
              <a:t>Key</a:t>
            </a:r>
            <a:r>
              <a:rPr lang="pt-BR" sz="2400" dirty="0">
                <a:latin typeface="Arial" charset="0"/>
                <a:cs typeface="Arial" charset="0"/>
              </a:rPr>
              <a:t>[2]*27</a:t>
            </a:r>
            <a:r>
              <a:rPr lang="pt-BR" sz="2400" baseline="30000" dirty="0">
                <a:latin typeface="Arial" charset="0"/>
                <a:cs typeface="Arial" charset="0"/>
              </a:rPr>
              <a:t>2</a:t>
            </a:r>
          </a:p>
          <a:p>
            <a:pPr marL="177800" indent="-177800">
              <a:defRPr/>
            </a:pPr>
            <a:endParaRPr lang="pt-BR" sz="2400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B8B23B63-9CFA-411F-B0DB-08542091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3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Função Hash (Opção 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5C12333-21F7-4922-9C49-61718329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Desconsiderando caracteres em branco, existem 26</a:t>
            </a:r>
            <a:r>
              <a:rPr lang="pt-BR" sz="2400" baseline="30000" dirty="0">
                <a:latin typeface="Arial" charset="0"/>
                <a:cs typeface="Arial" charset="0"/>
              </a:rPr>
              <a:t>3</a:t>
            </a:r>
            <a:r>
              <a:rPr lang="pt-BR" sz="2400" dirty="0">
                <a:latin typeface="Arial" charset="0"/>
                <a:cs typeface="Arial" charset="0"/>
              </a:rPr>
              <a:t> (17.576) possíveis combinações de três letras.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que as letras ocorrem de forma aleatória e com igual probabilidade e que a tabela possui o tamanho de 10.007, intuitivamente, espera-se que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gere uma distribuição satisfatória dos elementos.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Mas, se as chaves forem as palavras de um dicionário, por exemplo, o número de combinações possíveis na prática é algo em torno de 2.871.</a:t>
            </a: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Mesmo que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realize um mapeamento ideal (um código para cada chave), o que é improvável, somente 28% da tabela seria preenchido!</a:t>
            </a:r>
          </a:p>
          <a:p>
            <a:pPr>
              <a:defRPr/>
            </a:pPr>
            <a:r>
              <a:rPr lang="pt-BR" sz="2400" b="1" dirty="0">
                <a:latin typeface="Arial" charset="0"/>
                <a:cs typeface="Arial" charset="0"/>
              </a:rPr>
              <a:t>Causas: 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muito simples, considerando a característica da chave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Tabela com tamanho excessivo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aixaDeTexto 2">
            <a:extLst>
              <a:ext uri="{FF2B5EF4-FFF2-40B4-BE49-F238E27FC236}">
                <a16:creationId xmlns:a16="http://schemas.microsoft.com/office/drawing/2014/main" id="{AFC65A75-035B-4AFE-9668-29A9DD91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3)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F538B113-E7F9-45C9-BACB-CE017E33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Uma terceira tentativa é utilizar uma função polinomial que explore todos os caracteres da chave.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E296B464-9543-4050-9525-E2B19708A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800600"/>
          <a:ext cx="42021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450880" imgH="444240" progId="Equation.3">
                  <p:embed/>
                </p:oleObj>
              </mc:Choice>
              <mc:Fallback>
                <p:oleObj name="Equação" r:id="rId2" imgW="24508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800600"/>
                        <a:ext cx="42021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8D01254-5FB2-46ED-8813-111D0846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057400"/>
          <a:ext cx="45069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2171520" imgH="241200" progId="Equation.3">
                  <p:embed/>
                </p:oleObj>
              </mc:Choice>
              <mc:Fallback>
                <p:oleObj name="Equação" r:id="rId4" imgW="21715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45069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F9AF6A52-078C-4957-B90E-1C15FF8E53C7}"/>
                  </a:ext>
                </a:extLst>
              </p:cNvPr>
              <p:cNvSpPr txBox="1"/>
              <p:nvPr/>
            </p:nvSpPr>
            <p:spPr bwMode="auto">
              <a:xfrm>
                <a:off x="228600" y="4191000"/>
                <a:ext cx="8382000" cy="609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h𝑎𝑠h𝑣𝑎𝑙𝑢𝑒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F9AF6A52-078C-4957-B90E-1C15FF8E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191000"/>
                <a:ext cx="8382000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3">
            <a:extLst>
              <a:ext uri="{FF2B5EF4-FFF2-40B4-BE49-F238E27FC236}">
                <a16:creationId xmlns:a16="http://schemas.microsoft.com/office/drawing/2014/main" id="{34C18A08-22DA-4291-96EC-E8BAF39C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 código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consiste em resolver o polinômio para um x qualquer.</a:t>
            </a:r>
          </a:p>
          <a:p>
            <a:pPr eaLnBrk="1" hangingPunct="1"/>
            <a:r>
              <a:rPr lang="pt-BR" altLang="pt-BR" sz="2400" dirty="0"/>
              <a:t>Considerando x=37 e </a:t>
            </a:r>
            <a:r>
              <a:rPr lang="pt-BR" altLang="pt-BR" sz="2400" dirty="0" err="1"/>
              <a:t>a</a:t>
            </a:r>
            <a:r>
              <a:rPr lang="pt-BR" altLang="pt-BR" sz="2400" baseline="-25000" dirty="0" err="1"/>
              <a:t>n</a:t>
            </a:r>
            <a:r>
              <a:rPr lang="pt-BR" altLang="pt-BR" sz="2400" dirty="0"/>
              <a:t> o valor do </a:t>
            </a:r>
            <a:r>
              <a:rPr lang="pt-BR" altLang="pt-BR" sz="2400" dirty="0" err="1"/>
              <a:t>caracter</a:t>
            </a:r>
            <a:r>
              <a:rPr lang="pt-BR" altLang="pt-BR" sz="2400" dirty="0"/>
              <a:t> na primeira posição da chave, a</a:t>
            </a:r>
            <a:r>
              <a:rPr lang="pt-BR" altLang="pt-BR" sz="2400" baseline="-25000" dirty="0"/>
              <a:t>n-1</a:t>
            </a:r>
            <a:r>
              <a:rPr lang="pt-BR" altLang="pt-BR" sz="2400" dirty="0"/>
              <a:t> na segunda posição e assim sucessivamente.</a:t>
            </a: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id="{8EB94960-1462-4B7E-99E7-2C6D7CF5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 problema aqui é implementar esta solução sem o custo de realizar </a:t>
            </a:r>
            <a:r>
              <a:rPr lang="pt-BR" altLang="pt-BR" sz="2400" b="1" dirty="0"/>
              <a:t>n</a:t>
            </a:r>
            <a:r>
              <a:rPr lang="pt-BR" altLang="pt-BR" sz="2400" dirty="0"/>
              <a:t> chamadas para a função </a:t>
            </a:r>
            <a:r>
              <a:rPr lang="pt-BR" altLang="pt-BR" sz="2400" b="1" dirty="0" err="1"/>
              <a:t>pow</a:t>
            </a:r>
            <a:r>
              <a:rPr lang="pt-BR" alt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829C55B2-06CB-40EF-9712-54F47BD2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3)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E15C418-A74C-4CF1-890D-0590D4BD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Utilizando-se a regra de Horner é possível resolver polinômios quaisquer sem a necessidade de elevar um número a uma potência.</a:t>
            </a:r>
          </a:p>
          <a:p>
            <a:pPr eaLnBrk="1" hangingPunct="1"/>
            <a:r>
              <a:rPr lang="en-US" altLang="pt-BR" sz="2400" dirty="0" err="1"/>
              <a:t>Considere</a:t>
            </a:r>
            <a:r>
              <a:rPr lang="en-US" altLang="pt-BR" sz="2400" dirty="0"/>
              <a:t> um </a:t>
            </a:r>
            <a:r>
              <a:rPr lang="en-US" altLang="pt-BR" sz="2400" dirty="0" err="1"/>
              <a:t>polinômio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grau</a:t>
            </a:r>
            <a:r>
              <a:rPr lang="en-US" altLang="pt-BR" sz="2400" dirty="0"/>
              <a:t> 3.</a:t>
            </a:r>
          </a:p>
          <a:p>
            <a:pPr eaLnBrk="1" hangingPunct="1"/>
            <a:endParaRPr lang="es-ES" altLang="pt-BR" sz="2400" dirty="0"/>
          </a:p>
          <a:p>
            <a:pPr eaLnBrk="1" hangingPunct="1"/>
            <a:r>
              <a:rPr lang="es-ES" altLang="pt-BR" sz="2400" dirty="0"/>
              <a:t>y = c</a:t>
            </a:r>
            <a:r>
              <a:rPr lang="es-ES" altLang="pt-BR" sz="2400" baseline="-25000" dirty="0"/>
              <a:t>1</a:t>
            </a:r>
            <a:r>
              <a:rPr lang="es-ES" altLang="pt-BR" sz="2400" dirty="0"/>
              <a:t> x</a:t>
            </a:r>
            <a:r>
              <a:rPr lang="es-ES" altLang="pt-BR" sz="2400" baseline="30000" dirty="0"/>
              <a:t>3</a:t>
            </a:r>
            <a:r>
              <a:rPr lang="es-ES" altLang="pt-BR" sz="2400" dirty="0"/>
              <a:t> + c</a:t>
            </a:r>
            <a:r>
              <a:rPr lang="es-ES" altLang="pt-BR" sz="2400" baseline="-25000" dirty="0"/>
              <a:t>2</a:t>
            </a:r>
            <a:r>
              <a:rPr lang="es-ES" altLang="pt-BR" sz="2400" dirty="0"/>
              <a:t> x</a:t>
            </a:r>
            <a:r>
              <a:rPr lang="es-ES" altLang="pt-BR" sz="2400" baseline="30000" dirty="0"/>
              <a:t>2</a:t>
            </a:r>
            <a:r>
              <a:rPr lang="es-ES" altLang="pt-BR" sz="2400" dirty="0"/>
              <a:t> + c</a:t>
            </a:r>
            <a:r>
              <a:rPr lang="es-ES" altLang="pt-BR" sz="2400" baseline="-25000" dirty="0"/>
              <a:t>3</a:t>
            </a:r>
            <a:r>
              <a:rPr lang="es-ES" altLang="pt-BR" sz="2400" dirty="0"/>
              <a:t> x + c</a:t>
            </a:r>
            <a:r>
              <a:rPr lang="es-ES" altLang="pt-BR" sz="2400" baseline="-25000" dirty="0"/>
              <a:t>4</a:t>
            </a:r>
          </a:p>
          <a:p>
            <a:pPr eaLnBrk="1" hangingPunct="1"/>
            <a:endParaRPr lang="en-US" altLang="pt-BR" sz="2400" dirty="0"/>
          </a:p>
          <a:p>
            <a:pPr eaLnBrk="1" hangingPunct="1"/>
            <a:r>
              <a:rPr lang="es-ES" altLang="pt-BR" sz="2400" dirty="0"/>
              <a:t>y = (c</a:t>
            </a:r>
            <a:r>
              <a:rPr lang="es-ES" altLang="pt-BR" sz="2400" baseline="-25000" dirty="0"/>
              <a:t>1</a:t>
            </a:r>
            <a:r>
              <a:rPr lang="es-ES" altLang="pt-BR" sz="2400" dirty="0"/>
              <a:t> x</a:t>
            </a:r>
            <a:r>
              <a:rPr lang="es-ES" altLang="pt-BR" sz="2400" baseline="30000" dirty="0"/>
              <a:t>2</a:t>
            </a:r>
            <a:r>
              <a:rPr lang="es-ES" altLang="pt-BR" sz="2400" dirty="0"/>
              <a:t> + c</a:t>
            </a:r>
            <a:r>
              <a:rPr lang="es-ES" altLang="pt-BR" sz="2400" baseline="-25000" dirty="0"/>
              <a:t>2</a:t>
            </a:r>
            <a:r>
              <a:rPr lang="es-ES" altLang="pt-BR" sz="2400" dirty="0"/>
              <a:t>x + c</a:t>
            </a:r>
            <a:r>
              <a:rPr lang="es-ES" altLang="pt-BR" sz="2400" baseline="-25000" dirty="0"/>
              <a:t>3</a:t>
            </a:r>
            <a:r>
              <a:rPr lang="es-ES" altLang="pt-BR" sz="2400" dirty="0"/>
              <a:t>) x + c</a:t>
            </a:r>
            <a:r>
              <a:rPr lang="es-ES" altLang="pt-BR" sz="2400" baseline="-25000" dirty="0"/>
              <a:t>4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es-ES" altLang="pt-BR" sz="2400" dirty="0"/>
              <a:t>y = ( (c</a:t>
            </a:r>
            <a:r>
              <a:rPr lang="es-ES" altLang="pt-BR" sz="2400" baseline="-25000" dirty="0"/>
              <a:t>1</a:t>
            </a:r>
            <a:r>
              <a:rPr lang="es-ES" altLang="pt-BR" sz="2400" dirty="0"/>
              <a:t> x + c</a:t>
            </a:r>
            <a:r>
              <a:rPr lang="es-ES" altLang="pt-BR" sz="2400" baseline="-25000" dirty="0"/>
              <a:t>2</a:t>
            </a:r>
            <a:r>
              <a:rPr lang="es-ES" altLang="pt-BR" sz="2400" dirty="0"/>
              <a:t>) x + c</a:t>
            </a:r>
            <a:r>
              <a:rPr lang="es-ES" altLang="pt-BR" sz="2400" baseline="-25000" dirty="0"/>
              <a:t>3</a:t>
            </a:r>
            <a:r>
              <a:rPr lang="es-ES" altLang="pt-BR" sz="2400" dirty="0"/>
              <a:t>) x + c</a:t>
            </a:r>
            <a:r>
              <a:rPr lang="es-ES" altLang="pt-BR" sz="2400" baseline="-25000" dirty="0"/>
              <a:t>4</a:t>
            </a:r>
            <a:endParaRPr lang="pt-BR" altLang="pt-BR" sz="2400" dirty="0"/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CF34327B-30E5-4157-A829-A6A7A2CD4B97}"/>
              </a:ext>
            </a:extLst>
          </p:cNvPr>
          <p:cNvSpPr/>
          <p:nvPr/>
        </p:nvSpPr>
        <p:spPr>
          <a:xfrm rot="5400000">
            <a:off x="996121" y="4502909"/>
            <a:ext cx="177800" cy="573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9FD63225-4848-4E31-BFCE-7B2718C7BA84}"/>
              </a:ext>
            </a:extLst>
          </p:cNvPr>
          <p:cNvSpPr/>
          <p:nvPr/>
        </p:nvSpPr>
        <p:spPr>
          <a:xfrm rot="5400000">
            <a:off x="1491419" y="4310820"/>
            <a:ext cx="177802" cy="1563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AB00B349-FC80-4E9F-98F0-07D647E76F09}"/>
              </a:ext>
            </a:extLst>
          </p:cNvPr>
          <p:cNvSpPr/>
          <p:nvPr/>
        </p:nvSpPr>
        <p:spPr>
          <a:xfrm rot="5400000">
            <a:off x="1986719" y="4044119"/>
            <a:ext cx="177802" cy="2554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A1BD0FA6-0DE9-45E3-B47B-D07F886FFEE7}"/>
              </a:ext>
            </a:extLst>
          </p:cNvPr>
          <p:cNvSpPr/>
          <p:nvPr/>
        </p:nvSpPr>
        <p:spPr>
          <a:xfrm rot="5400000">
            <a:off x="2329617" y="3991731"/>
            <a:ext cx="177804" cy="32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38D577ED-10CD-4D9D-B917-D82B27CA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3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Funções Hash com String (Opção 3)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F6E981E8-F08E-4748-8BDA-3019C74B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hash3 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=0;</a:t>
            </a:r>
          </a:p>
          <a:p>
            <a:pPr eaLnBrk="1" hangingPunct="1"/>
            <a:r>
              <a:rPr lang="pt-BR" altLang="pt-BR" sz="2400" dirty="0"/>
              <a:t>     // resolve o polinômio para x=37</a:t>
            </a:r>
          </a:p>
          <a:p>
            <a:pPr eaLnBrk="1" hangingPunct="1"/>
            <a:r>
              <a:rPr lang="pt-BR" altLang="pt-BR" sz="2400" dirty="0"/>
              <a:t>     for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i=0;i&lt;</a:t>
            </a:r>
            <a:r>
              <a:rPr lang="pt-BR" altLang="pt-BR" sz="2400" dirty="0" err="1"/>
              <a:t>key.length</a:t>
            </a:r>
            <a:r>
              <a:rPr lang="pt-BR" altLang="pt-BR" sz="2400" dirty="0"/>
              <a:t>();i++)</a:t>
            </a:r>
          </a:p>
          <a:p>
            <a:pPr eaLnBrk="1" hangingPunct="1"/>
            <a:r>
              <a:rPr lang="pt-BR" altLang="pt-BR" sz="2400" dirty="0"/>
              <a:t>          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=37*</a:t>
            </a:r>
            <a:r>
              <a:rPr lang="pt-BR" altLang="pt-BR" sz="2400" dirty="0" err="1"/>
              <a:t>hashValue+key</a:t>
            </a:r>
            <a:r>
              <a:rPr lang="pt-BR" altLang="pt-BR" sz="2400" dirty="0"/>
              <a:t>[i];</a:t>
            </a:r>
          </a:p>
          <a:p>
            <a:pPr eaLnBrk="1" hangingPunct="1"/>
            <a:r>
              <a:rPr lang="pt-BR" altLang="pt-BR" sz="2400" dirty="0"/>
              <a:t>     // calcula o código </a:t>
            </a:r>
            <a:r>
              <a:rPr lang="pt-BR" altLang="pt-BR" sz="2400" dirty="0" err="1"/>
              <a:t>hash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%=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     // trata um possível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overflow</a:t>
            </a:r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&lt;0)</a:t>
            </a:r>
          </a:p>
          <a:p>
            <a:pPr eaLnBrk="1" hangingPunct="1"/>
            <a:r>
              <a:rPr lang="pt-BR" altLang="pt-BR" sz="2400" dirty="0"/>
              <a:t> 	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+=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;        </a:t>
            </a:r>
          </a:p>
          <a:p>
            <a:pPr eaLnBrk="1" hangingPunct="1"/>
            <a:r>
              <a:rPr lang="pt-BR" altLang="pt-BR" sz="2400" dirty="0"/>
              <a:t>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 </a:t>
            </a:r>
            <a:r>
              <a:rPr lang="pt-BR" altLang="pt-BR" sz="2400" dirty="0" err="1"/>
              <a:t>hashValue</a:t>
            </a:r>
            <a:r>
              <a:rPr lang="pt-BR" altLang="pt-BR" sz="2400" dirty="0"/>
              <a:t>;          </a:t>
            </a:r>
          </a:p>
          <a:p>
            <a:pPr eaLnBrk="1" hangingPunct="1"/>
            <a:r>
              <a:rPr lang="pt-BR" altLang="pt-BR" sz="24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39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Armazenamento de itens em Tabelas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a necessidade de armazenar uma certa quantidade de elementos (chaves) em um vetor.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6A160B4-B044-4BC3-8EB1-273CF1A3CAD6}"/>
              </a:ext>
            </a:extLst>
          </p:cNvPr>
          <p:cNvSpPr/>
          <p:nvPr/>
        </p:nvSpPr>
        <p:spPr>
          <a:xfrm>
            <a:off x="533400" y="1828803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C19FD8C-2719-485F-9B3C-280DB88017AD}"/>
              </a:ext>
            </a:extLst>
          </p:cNvPr>
          <p:cNvSpPr/>
          <p:nvPr/>
        </p:nvSpPr>
        <p:spPr>
          <a:xfrm>
            <a:off x="2362200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A4DFFF-968B-4717-A40F-2A6BA5908862}"/>
              </a:ext>
            </a:extLst>
          </p:cNvPr>
          <p:cNvSpPr/>
          <p:nvPr/>
        </p:nvSpPr>
        <p:spPr>
          <a:xfrm>
            <a:off x="1451488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6EF311-68B3-4F73-9B98-BE63D6E1EF72}"/>
              </a:ext>
            </a:extLst>
          </p:cNvPr>
          <p:cNvSpPr/>
          <p:nvPr/>
        </p:nvSpPr>
        <p:spPr>
          <a:xfrm>
            <a:off x="3276600" y="182880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B458DB-4445-4B0B-AF22-1E7F686B0584}"/>
              </a:ext>
            </a:extLst>
          </p:cNvPr>
          <p:cNvSpPr/>
          <p:nvPr/>
        </p:nvSpPr>
        <p:spPr>
          <a:xfrm>
            <a:off x="5105400" y="185342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015584B-4631-4A0E-AFF7-6520362C15A5}"/>
              </a:ext>
            </a:extLst>
          </p:cNvPr>
          <p:cNvSpPr/>
          <p:nvPr/>
        </p:nvSpPr>
        <p:spPr>
          <a:xfrm>
            <a:off x="69342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B89BBDC-CD3A-48E8-B5F4-DAFFCF38E543}"/>
              </a:ext>
            </a:extLst>
          </p:cNvPr>
          <p:cNvSpPr/>
          <p:nvPr/>
        </p:nvSpPr>
        <p:spPr>
          <a:xfrm>
            <a:off x="60198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AC76AC-702F-41F4-BC66-684E6D8B8C87}"/>
              </a:ext>
            </a:extLst>
          </p:cNvPr>
          <p:cNvSpPr/>
          <p:nvPr/>
        </p:nvSpPr>
        <p:spPr>
          <a:xfrm>
            <a:off x="7848600" y="1853419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387E960-BBAD-4BD4-BD2B-A4452609B84A}"/>
              </a:ext>
            </a:extLst>
          </p:cNvPr>
          <p:cNvSpPr/>
          <p:nvPr/>
        </p:nvSpPr>
        <p:spPr>
          <a:xfrm>
            <a:off x="4191000" y="182880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BCA39AF-1AF1-4E6C-98F3-E52668DF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0423"/>
              </p:ext>
            </p:extLst>
          </p:nvPr>
        </p:nvGraphicFramePr>
        <p:xfrm>
          <a:off x="1451488" y="3581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0701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31493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5895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06745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6944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56784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4662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10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1272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303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21489"/>
                  </a:ext>
                </a:extLst>
              </a:tr>
            </a:tbl>
          </a:graphicData>
        </a:graphic>
      </p:graphicFrame>
      <p:sp>
        <p:nvSpPr>
          <p:cNvPr id="16" name="Retângulo 3">
            <a:extLst>
              <a:ext uri="{FF2B5EF4-FFF2-40B4-BE49-F238E27FC236}">
                <a16:creationId xmlns:a16="http://schemas.microsoft.com/office/drawing/2014/main" id="{F5694AE2-E1A1-42AD-803B-293F0CDB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2617260"/>
            <a:ext cx="88194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Opção 1: Armazenar na ordem que os elementos são informados</a:t>
            </a: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C71C86DA-0B3A-43EC-85F2-24BDC2A4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9" y="4176827"/>
            <a:ext cx="74686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Qual o custo para realizar as seguintes operações?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Inserção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Remoção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Busca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06CB73B-FBB4-43F8-8D92-E143CE75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299" y="4916167"/>
            <a:ext cx="17531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 (1) *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(n)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(n)</a:t>
            </a:r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E34D5DB0-9B6D-4827-A995-01F40BBD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465" y="6115819"/>
            <a:ext cx="2556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dirty="0"/>
              <a:t>* Desde de que não seja necessário redimensionar o vetor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build="p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EDB95A5D-D744-46E4-853A-37E875D5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3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Análise da Função Hash (Opção 3)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B168F70-A432-42F8-9FB9-22A2D6C3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Uma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polinomial não é necessariamente a melhor solução em termos de distribuição de elementos na tabela.</a:t>
            </a:r>
          </a:p>
          <a:p>
            <a:pPr eaLnBrk="1" hangingPunct="1"/>
            <a:r>
              <a:rPr lang="pt-BR" altLang="pt-BR" sz="2400" dirty="0"/>
              <a:t> </a:t>
            </a:r>
          </a:p>
          <a:p>
            <a:pPr eaLnBrk="1" hangingPunct="1"/>
            <a:r>
              <a:rPr lang="pt-BR" altLang="pt-BR" sz="2400" dirty="0"/>
              <a:t>Utilizando-se a regra de </a:t>
            </a:r>
            <a:r>
              <a:rPr lang="pt-BR" altLang="pt-BR" sz="2400" dirty="0" err="1"/>
              <a:t>Horner</a:t>
            </a:r>
            <a:r>
              <a:rPr lang="pt-BR" altLang="pt-BR" sz="2400" dirty="0"/>
              <a:t>, a implementação da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polinomial fica razoavelmente rápida. Se ainda assim a  chave for considerada muito grande, pode-se adaptar a função para processar somente parte da chave (e.g., caracteres na posição ímpar).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As classes </a:t>
            </a:r>
            <a:r>
              <a:rPr lang="pt-BR" altLang="pt-BR" sz="2400" dirty="0" err="1"/>
              <a:t>Object</a:t>
            </a:r>
            <a:r>
              <a:rPr lang="pt-BR" altLang="pt-BR" sz="2400" dirty="0"/>
              <a:t> e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possuem o método </a:t>
            </a:r>
            <a:r>
              <a:rPr lang="pt-BR" altLang="pt-BR" sz="2400" dirty="0" err="1"/>
              <a:t>hashCode</a:t>
            </a:r>
            <a:r>
              <a:rPr lang="pt-BR" altLang="pt-BR" sz="2400" dirty="0"/>
              <a:t> que resolve uma função polinomial para x=31!  </a:t>
            </a:r>
          </a:p>
          <a:p>
            <a:pPr eaLnBrk="1" hangingPunct="1"/>
            <a:endParaRPr lang="pt-BR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EDB95A5D-D744-46E4-853A-37E875D5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2603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Classes de Objetos para Tabelas </a:t>
            </a:r>
            <a:r>
              <a:rPr lang="pt-BR" altLang="pt-BR" sz="3200" dirty="0" err="1"/>
              <a:t>Hash</a:t>
            </a:r>
            <a:endParaRPr lang="pt-BR" altLang="pt-BR" sz="3200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B168F70-A432-42F8-9FB9-22A2D6C3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Arquivo </a:t>
            </a:r>
            <a:r>
              <a:rPr lang="pt-BR" altLang="pt-BR" b="1" dirty="0" err="1"/>
              <a:t>Aluno.h</a:t>
            </a:r>
            <a:endParaRPr lang="pt-BR" altLang="pt-BR" b="1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class</a:t>
            </a:r>
            <a:r>
              <a:rPr lang="pt-BR" altLang="pt-BR" dirty="0"/>
              <a:t> Aluno {</a:t>
            </a:r>
          </a:p>
          <a:p>
            <a:pPr eaLnBrk="1" hangingPunct="1"/>
            <a:r>
              <a:rPr lang="pt-BR" altLang="pt-BR" dirty="0" err="1"/>
              <a:t>private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m_nome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m_matricula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 err="1"/>
              <a:t>public</a:t>
            </a:r>
            <a:r>
              <a:rPr lang="pt-BR" altLang="pt-BR" dirty="0"/>
              <a:t>:</a:t>
            </a:r>
          </a:p>
          <a:p>
            <a:pPr eaLnBrk="1" hangingPunct="1"/>
            <a:r>
              <a:rPr lang="pt-BR" altLang="pt-BR" dirty="0"/>
              <a:t>...</a:t>
            </a:r>
          </a:p>
          <a:p>
            <a:pPr eaLnBrk="1" hangingPunct="1"/>
            <a:r>
              <a:rPr lang="pt-BR" altLang="pt-BR" b="1" dirty="0"/>
              <a:t>    </a:t>
            </a:r>
            <a:r>
              <a:rPr lang="pt-BR" altLang="pt-BR" b="1" dirty="0" err="1"/>
              <a:t>int</a:t>
            </a:r>
            <a:r>
              <a:rPr lang="pt-BR" altLang="pt-BR" b="1" dirty="0"/>
              <a:t> </a:t>
            </a:r>
            <a:r>
              <a:rPr lang="pt-BR" altLang="pt-BR" b="1" dirty="0" err="1"/>
              <a:t>hashCode</a:t>
            </a:r>
            <a:r>
              <a:rPr lang="pt-BR" altLang="pt-BR" b="1" dirty="0"/>
              <a:t>();</a:t>
            </a:r>
          </a:p>
          <a:p>
            <a:pPr eaLnBrk="1" hangingPunct="1"/>
            <a:r>
              <a:rPr lang="pt-BR" altLang="pt-BR" dirty="0"/>
              <a:t>    friend </a:t>
            </a:r>
            <a:r>
              <a:rPr lang="pt-BR" altLang="pt-BR" dirty="0" err="1"/>
              <a:t>bool</a:t>
            </a:r>
            <a:r>
              <a:rPr lang="pt-BR" altLang="pt-BR" dirty="0"/>
              <a:t> </a:t>
            </a:r>
            <a:r>
              <a:rPr lang="pt-BR" altLang="pt-BR" dirty="0" err="1"/>
              <a:t>operator</a:t>
            </a:r>
            <a:r>
              <a:rPr lang="pt-BR" altLang="pt-BR" dirty="0"/>
              <a:t>==(Aluno aluno1, Aluno aluno2)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(aluno1.getNome().compare(aluno2.getNome())==0);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r>
              <a:rPr lang="pt-BR" altLang="pt-BR" dirty="0"/>
              <a:t>    friend </a:t>
            </a:r>
            <a:r>
              <a:rPr lang="pt-BR" altLang="pt-BR" dirty="0" err="1"/>
              <a:t>ostream</a:t>
            </a:r>
            <a:r>
              <a:rPr lang="pt-BR" altLang="pt-BR" dirty="0"/>
              <a:t>&amp; </a:t>
            </a:r>
            <a:r>
              <a:rPr lang="pt-BR" altLang="pt-BR" dirty="0" err="1"/>
              <a:t>operator</a:t>
            </a:r>
            <a:r>
              <a:rPr lang="pt-BR" altLang="pt-BR" dirty="0"/>
              <a:t>&lt;&lt;(</a:t>
            </a:r>
            <a:r>
              <a:rPr lang="pt-BR" altLang="pt-BR" dirty="0" err="1"/>
              <a:t>std</a:t>
            </a:r>
            <a:r>
              <a:rPr lang="pt-BR" altLang="pt-BR" dirty="0"/>
              <a:t>::</a:t>
            </a:r>
            <a:r>
              <a:rPr lang="pt-BR" altLang="pt-BR" dirty="0" err="1"/>
              <a:t>ostream</a:t>
            </a:r>
            <a:r>
              <a:rPr lang="pt-BR" altLang="pt-BR" dirty="0"/>
              <a:t> &amp;</a:t>
            </a:r>
            <a:r>
              <a:rPr lang="pt-BR" altLang="pt-BR" dirty="0" err="1"/>
              <a:t>strm</a:t>
            </a:r>
            <a:r>
              <a:rPr lang="pt-BR" altLang="pt-BR" dirty="0"/>
              <a:t>, </a:t>
            </a:r>
            <a:r>
              <a:rPr lang="pt-BR" altLang="pt-BR" dirty="0" err="1"/>
              <a:t>const</a:t>
            </a:r>
            <a:r>
              <a:rPr lang="pt-BR" altLang="pt-BR" dirty="0"/>
              <a:t> Aluno &amp;aluno) {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strm</a:t>
            </a:r>
            <a:r>
              <a:rPr lang="pt-BR" altLang="pt-BR" dirty="0"/>
              <a:t> &lt;&lt; "O nome do aluno é "&lt;&lt;</a:t>
            </a:r>
            <a:r>
              <a:rPr lang="pt-BR" altLang="pt-BR" dirty="0" err="1"/>
              <a:t>aluno.m_nome</a:t>
            </a:r>
            <a:r>
              <a:rPr lang="pt-BR" altLang="pt-BR" dirty="0"/>
              <a:t>;</a:t>
            </a:r>
          </a:p>
          <a:p>
            <a:pPr eaLnBrk="1" hangingPunct="1"/>
            <a:r>
              <a:rPr lang="pt-BR" altLang="pt-BR" dirty="0"/>
              <a:t>    }</a:t>
            </a:r>
          </a:p>
          <a:p>
            <a:pPr eaLnBrk="1" hangingPunct="1"/>
            <a:r>
              <a:rPr lang="pt-BR" altLang="pt-B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014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EDB95A5D-D744-46E4-853A-37E875D5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2603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Classes de Objetos para Tabelas </a:t>
            </a:r>
            <a:r>
              <a:rPr lang="pt-BR" altLang="pt-BR" sz="3200" dirty="0" err="1"/>
              <a:t>Hash</a:t>
            </a:r>
            <a:endParaRPr lang="pt-BR" altLang="pt-BR" sz="3200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B168F70-A432-42F8-9FB9-22A2D6C3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/>
              <a:t>Arquivo Aluno.cpp</a:t>
            </a:r>
          </a:p>
          <a:p>
            <a:pPr eaLnBrk="1" hangingPunct="1"/>
            <a:endParaRPr lang="pt-BR" altLang="pt-BR" b="1" dirty="0"/>
          </a:p>
          <a:p>
            <a:pPr eaLnBrk="1" hangingPunct="1"/>
            <a:r>
              <a:rPr lang="pt-BR" altLang="pt-BR" b="1" dirty="0" err="1"/>
              <a:t>int</a:t>
            </a:r>
            <a:r>
              <a:rPr lang="pt-BR" altLang="pt-BR" b="1" dirty="0"/>
              <a:t> Aluno::</a:t>
            </a:r>
            <a:r>
              <a:rPr lang="pt-BR" altLang="pt-BR" b="1" dirty="0" err="1"/>
              <a:t>hashCode</a:t>
            </a:r>
            <a:r>
              <a:rPr lang="pt-BR" altLang="pt-BR" b="1" dirty="0"/>
              <a:t>() {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hashValue</a:t>
            </a:r>
            <a:r>
              <a:rPr lang="pt-BR" altLang="pt-BR" dirty="0"/>
              <a:t>=0;</a:t>
            </a:r>
          </a:p>
          <a:p>
            <a:pPr eaLnBrk="1" hangingPunct="1"/>
            <a:r>
              <a:rPr lang="pt-BR" altLang="pt-BR" dirty="0"/>
              <a:t>    // resolve o polinômio para x=31</a:t>
            </a:r>
          </a:p>
          <a:p>
            <a:pPr eaLnBrk="1" hangingPunct="1"/>
            <a:r>
              <a:rPr lang="pt-BR" altLang="pt-BR" dirty="0"/>
              <a:t>    for (</a:t>
            </a:r>
            <a:r>
              <a:rPr lang="pt-BR" altLang="pt-BR" dirty="0" err="1"/>
              <a:t>int</a:t>
            </a:r>
            <a:r>
              <a:rPr lang="pt-BR" altLang="pt-BR" dirty="0"/>
              <a:t> i=0;i&lt;</a:t>
            </a:r>
            <a:r>
              <a:rPr lang="pt-BR" altLang="pt-BR" dirty="0" err="1"/>
              <a:t>m_nome.length</a:t>
            </a:r>
            <a:r>
              <a:rPr lang="pt-BR" altLang="pt-BR" dirty="0"/>
              <a:t>();i++)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hashValue</a:t>
            </a:r>
            <a:r>
              <a:rPr lang="pt-BR" altLang="pt-BR" dirty="0"/>
              <a:t>=31*</a:t>
            </a:r>
            <a:r>
              <a:rPr lang="pt-BR" altLang="pt-BR" dirty="0" err="1"/>
              <a:t>hashValue+m_nome</a:t>
            </a:r>
            <a:r>
              <a:rPr lang="pt-BR" altLang="pt-BR" dirty="0"/>
              <a:t>[i];</a:t>
            </a:r>
          </a:p>
          <a:p>
            <a:pPr eaLnBrk="1" hangingPunct="1"/>
            <a:r>
              <a:rPr lang="pt-BR" altLang="pt-BR" dirty="0"/>
              <a:t>    // trata um possível </a:t>
            </a:r>
            <a:r>
              <a:rPr lang="pt-BR" altLang="pt-BR" dirty="0" err="1"/>
              <a:t>int</a:t>
            </a:r>
            <a:r>
              <a:rPr lang="pt-BR" altLang="pt-BR" dirty="0"/>
              <a:t> overflow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hashValue</a:t>
            </a:r>
            <a:r>
              <a:rPr lang="pt-BR" altLang="pt-BR" dirty="0"/>
              <a:t>&lt;0)</a:t>
            </a:r>
          </a:p>
          <a:p>
            <a:pPr eaLnBrk="1" hangingPunct="1"/>
            <a:r>
              <a:rPr lang="pt-BR" altLang="pt-BR" dirty="0"/>
              <a:t>        </a:t>
            </a:r>
            <a:r>
              <a:rPr lang="pt-BR" altLang="pt-BR" dirty="0" err="1"/>
              <a:t>hashValue</a:t>
            </a:r>
            <a:r>
              <a:rPr lang="pt-BR" altLang="pt-BR" dirty="0"/>
              <a:t>=-</a:t>
            </a:r>
            <a:r>
              <a:rPr lang="pt-BR" altLang="pt-BR" dirty="0" err="1"/>
              <a:t>hashValue</a:t>
            </a:r>
            <a:r>
              <a:rPr lang="pt-BR" altLang="pt-BR" dirty="0"/>
              <a:t>;        </a:t>
            </a:r>
          </a:p>
          <a:p>
            <a:pPr eaLnBrk="1" hangingPunct="1"/>
            <a:r>
              <a:rPr lang="pt-BR" altLang="pt-BR" dirty="0"/>
              <a:t>    </a:t>
            </a:r>
            <a:r>
              <a:rPr lang="pt-BR" altLang="pt-BR" dirty="0" err="1"/>
              <a:t>return</a:t>
            </a:r>
            <a:r>
              <a:rPr lang="pt-BR" altLang="pt-BR" dirty="0"/>
              <a:t>  </a:t>
            </a:r>
            <a:r>
              <a:rPr lang="pt-BR" altLang="pt-BR" dirty="0" err="1"/>
              <a:t>hashValue</a:t>
            </a:r>
            <a:r>
              <a:rPr lang="pt-BR" altLang="pt-BR" dirty="0"/>
              <a:t>;          </a:t>
            </a:r>
          </a:p>
          <a:p>
            <a:pPr eaLnBrk="1" hangingPunct="1"/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BA0D2975-C89E-4F89-94F6-57D64516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52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Colisão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09B2BF2-A847-4296-9528-D86F4E76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Independente da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escolhida, sempre poderá ocorrer uma situação na qual chaves distintas geram o mesmo código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!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Resolução de Colisão: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Encadeamento Separado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Endereçamento Aberto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Linear 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Sondagem Quadrática</a:t>
            </a:r>
          </a:p>
          <a:p>
            <a:pPr marL="723900" lvl="1" indent="-2667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Duplo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39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Armazenamento de itens em Tabelas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a necessidade de armazenar uma certa quantidade de elementos (chaves) em um vetor.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6A160B4-B044-4BC3-8EB1-273CF1A3CAD6}"/>
              </a:ext>
            </a:extLst>
          </p:cNvPr>
          <p:cNvSpPr/>
          <p:nvPr/>
        </p:nvSpPr>
        <p:spPr>
          <a:xfrm>
            <a:off x="533400" y="1828803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C19FD8C-2719-485F-9B3C-280DB88017AD}"/>
              </a:ext>
            </a:extLst>
          </p:cNvPr>
          <p:cNvSpPr/>
          <p:nvPr/>
        </p:nvSpPr>
        <p:spPr>
          <a:xfrm>
            <a:off x="2362200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A4DFFF-968B-4717-A40F-2A6BA5908862}"/>
              </a:ext>
            </a:extLst>
          </p:cNvPr>
          <p:cNvSpPr/>
          <p:nvPr/>
        </p:nvSpPr>
        <p:spPr>
          <a:xfrm>
            <a:off x="1451488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6EF311-68B3-4F73-9B98-BE63D6E1EF72}"/>
              </a:ext>
            </a:extLst>
          </p:cNvPr>
          <p:cNvSpPr/>
          <p:nvPr/>
        </p:nvSpPr>
        <p:spPr>
          <a:xfrm>
            <a:off x="3276600" y="182880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B458DB-4445-4B0B-AF22-1E7F686B0584}"/>
              </a:ext>
            </a:extLst>
          </p:cNvPr>
          <p:cNvSpPr/>
          <p:nvPr/>
        </p:nvSpPr>
        <p:spPr>
          <a:xfrm>
            <a:off x="5105400" y="185342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015584B-4631-4A0E-AFF7-6520362C15A5}"/>
              </a:ext>
            </a:extLst>
          </p:cNvPr>
          <p:cNvSpPr/>
          <p:nvPr/>
        </p:nvSpPr>
        <p:spPr>
          <a:xfrm>
            <a:off x="69342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B89BBDC-CD3A-48E8-B5F4-DAFFCF38E543}"/>
              </a:ext>
            </a:extLst>
          </p:cNvPr>
          <p:cNvSpPr/>
          <p:nvPr/>
        </p:nvSpPr>
        <p:spPr>
          <a:xfrm>
            <a:off x="60198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AC76AC-702F-41F4-BC66-684E6D8B8C87}"/>
              </a:ext>
            </a:extLst>
          </p:cNvPr>
          <p:cNvSpPr/>
          <p:nvPr/>
        </p:nvSpPr>
        <p:spPr>
          <a:xfrm>
            <a:off x="7848600" y="1853419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387E960-BBAD-4BD4-BD2B-A4452609B84A}"/>
              </a:ext>
            </a:extLst>
          </p:cNvPr>
          <p:cNvSpPr/>
          <p:nvPr/>
        </p:nvSpPr>
        <p:spPr>
          <a:xfrm>
            <a:off x="4191000" y="182880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</a:t>
            </a: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F5694AE2-E1A1-42AD-803B-293F0CDB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2617260"/>
            <a:ext cx="8819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Opção 2: Armazenar em ordem crescente</a:t>
            </a: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C71C86DA-0B3A-43EC-85F2-24BDC2A4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9" y="4176827"/>
            <a:ext cx="74686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Qual o custo para realizar as seguintes operações?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Inserção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Remoção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Busca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06CB73B-FBB4-43F8-8D92-E143CE75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299" y="4916167"/>
            <a:ext cx="28199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 (n)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(n)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(n) ou O (</a:t>
            </a:r>
            <a:r>
              <a:rPr lang="pt-BR" altLang="pt-BR" sz="2400" dirty="0" err="1"/>
              <a:t>logn</a:t>
            </a:r>
            <a:r>
              <a:rPr lang="pt-BR" altLang="pt-BR" sz="2400" dirty="0"/>
              <a:t>)*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C6B3AA-0AE1-46C8-A537-E0636D7A7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35553"/>
              </p:ext>
            </p:extLst>
          </p:nvPr>
        </p:nvGraphicFramePr>
        <p:xfrm>
          <a:off x="1451488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0701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31493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5895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06745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6944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56784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4662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10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1272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303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21489"/>
                  </a:ext>
                </a:extLst>
              </a:tr>
            </a:tbl>
          </a:graphicData>
        </a:graphic>
      </p:graphicFrame>
      <p:sp>
        <p:nvSpPr>
          <p:cNvPr id="19" name="Retângulo 3">
            <a:extLst>
              <a:ext uri="{FF2B5EF4-FFF2-40B4-BE49-F238E27FC236}">
                <a16:creationId xmlns:a16="http://schemas.microsoft.com/office/drawing/2014/main" id="{5F065050-4776-4A4B-8BB6-79198F67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465" y="6115819"/>
            <a:ext cx="255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dirty="0"/>
              <a:t>* Busca binária</a:t>
            </a:r>
          </a:p>
        </p:txBody>
      </p:sp>
    </p:spTree>
    <p:extLst>
      <p:ext uri="{BB962C8B-B14F-4D97-AF65-F5344CB8AC3E}">
        <p14:creationId xmlns:p14="http://schemas.microsoft.com/office/powerpoint/2010/main" val="42155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39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Armazenamento de itens em Tabelas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Considere a necessidade de armazenar uma certa quantidade de elementos (chaves) em um vetor.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6A160B4-B044-4BC3-8EB1-273CF1A3CAD6}"/>
              </a:ext>
            </a:extLst>
          </p:cNvPr>
          <p:cNvSpPr/>
          <p:nvPr/>
        </p:nvSpPr>
        <p:spPr>
          <a:xfrm>
            <a:off x="533400" y="1828803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C19FD8C-2719-485F-9B3C-280DB88017AD}"/>
              </a:ext>
            </a:extLst>
          </p:cNvPr>
          <p:cNvSpPr/>
          <p:nvPr/>
        </p:nvSpPr>
        <p:spPr>
          <a:xfrm>
            <a:off x="2362200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A4DFFF-968B-4717-A40F-2A6BA5908862}"/>
              </a:ext>
            </a:extLst>
          </p:cNvPr>
          <p:cNvSpPr/>
          <p:nvPr/>
        </p:nvSpPr>
        <p:spPr>
          <a:xfrm>
            <a:off x="1451488" y="1828802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6EF311-68B3-4F73-9B98-BE63D6E1EF72}"/>
              </a:ext>
            </a:extLst>
          </p:cNvPr>
          <p:cNvSpPr/>
          <p:nvPr/>
        </p:nvSpPr>
        <p:spPr>
          <a:xfrm>
            <a:off x="3276600" y="182880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B458DB-4445-4B0B-AF22-1E7F686B0584}"/>
              </a:ext>
            </a:extLst>
          </p:cNvPr>
          <p:cNvSpPr/>
          <p:nvPr/>
        </p:nvSpPr>
        <p:spPr>
          <a:xfrm>
            <a:off x="5105400" y="1853421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015584B-4631-4A0E-AFF7-6520362C15A5}"/>
              </a:ext>
            </a:extLst>
          </p:cNvPr>
          <p:cNvSpPr/>
          <p:nvPr/>
        </p:nvSpPr>
        <p:spPr>
          <a:xfrm>
            <a:off x="69342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B89BBDC-CD3A-48E8-B5F4-DAFFCF38E543}"/>
              </a:ext>
            </a:extLst>
          </p:cNvPr>
          <p:cNvSpPr/>
          <p:nvPr/>
        </p:nvSpPr>
        <p:spPr>
          <a:xfrm>
            <a:off x="6019800" y="185342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AC76AC-702F-41F4-BC66-684E6D8B8C87}"/>
              </a:ext>
            </a:extLst>
          </p:cNvPr>
          <p:cNvSpPr/>
          <p:nvPr/>
        </p:nvSpPr>
        <p:spPr>
          <a:xfrm>
            <a:off x="7848600" y="1853419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387E960-BBAD-4BD4-BD2B-A4452609B84A}"/>
              </a:ext>
            </a:extLst>
          </p:cNvPr>
          <p:cNvSpPr/>
          <p:nvPr/>
        </p:nvSpPr>
        <p:spPr>
          <a:xfrm>
            <a:off x="4191000" y="1828800"/>
            <a:ext cx="685800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</a:t>
            </a: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F5694AE2-E1A1-42AD-803B-293F0CDB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2617260"/>
            <a:ext cx="88194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Opção 3: Armazenar em uma tabela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, de dispersão ou de espalhamento</a:t>
            </a: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C71C86DA-0B3A-43EC-85F2-24BDC2A4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9" y="4176827"/>
            <a:ext cx="74686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Qual o custo para realizar as seguintes operações?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Inserção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Remoção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Busca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06CB73B-FBB4-43F8-8D92-E143CE75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299" y="4916167"/>
            <a:ext cx="28199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O (1)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(1)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O (1)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2AB40162-5373-48CC-9ADD-480D03333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00959"/>
              </p:ext>
            </p:extLst>
          </p:nvPr>
        </p:nvGraphicFramePr>
        <p:xfrm>
          <a:off x="838200" y="3602497"/>
          <a:ext cx="624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0859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251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864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9579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017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1781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5599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577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8142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06036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91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2321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3111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03728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887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024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89748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9347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49093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05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8904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07429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74097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7705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0848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4198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616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7931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818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8041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1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9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Tabelas </a:t>
            </a:r>
            <a:r>
              <a:rPr lang="pt-BR" altLang="pt-BR" sz="3200" dirty="0" err="1"/>
              <a:t>Hash</a:t>
            </a:r>
            <a:endParaRPr lang="pt-BR" altLang="pt-BR" sz="3200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Uma Tabela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 é uma estrutura de dados que utiliza uma função para criar um mapeamento entre um identificador (chave) e um certo valor inteiro (índice da tabela). 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hashFunction</a:t>
            </a:r>
            <a:r>
              <a:rPr lang="pt-BR" altLang="pt-BR" sz="2400" dirty="0"/>
              <a:t>(chave) -&gt; valor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Este valor é utilizado para endereçar em uma tabela (Tabela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) o elemento identificado pela chave.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A implementação de Tabelas </a:t>
            </a:r>
            <a:r>
              <a:rPr lang="pt-BR" altLang="pt-BR" sz="2400" i="1" dirty="0" err="1"/>
              <a:t>Hash</a:t>
            </a:r>
            <a:r>
              <a:rPr lang="pt-BR" altLang="pt-BR" sz="2400" dirty="0"/>
              <a:t> é comumente chamado de </a:t>
            </a:r>
            <a:r>
              <a:rPr lang="pt-BR" altLang="pt-BR" sz="2400" i="1" dirty="0" err="1"/>
              <a:t>Hashing</a:t>
            </a:r>
            <a:r>
              <a:rPr lang="pt-BR" altLang="pt-BR" sz="2400" dirty="0"/>
              <a:t>. Assim, </a:t>
            </a:r>
            <a:r>
              <a:rPr lang="pt-BR" altLang="pt-BR" sz="2400" i="1" dirty="0" err="1"/>
              <a:t>Hashing</a:t>
            </a:r>
            <a:r>
              <a:rPr lang="pt-BR" altLang="pt-BR" sz="2400" dirty="0"/>
              <a:t> pode ser definido como a técnica para executar inserções, remoções e buscas em tempo constante.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Não esperem nenhum tipo de ordenamento ou busca de valores mínimos ou máximos utilizando tabelas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4845486F-05A8-423E-B7E8-07409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397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/>
              <a:t>Exemplos de Uso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84C11FE-8D8B-4A36-B01B-68DD0820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Linguagem de programação (compiladores) – para manter uma lista das variáveis e endereços de memória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Algoritmos de criptografia (tabelas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perfeitas)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Implementação de dicionários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Jogos de Xadrez em computadores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Manipulação de grande volume de dados (big data)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altLang="pt-B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2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0B480C58-CE56-4FED-B9F9-09468674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68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Implementação Tabelas Hash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612C7E6-7A56-48BF-BCF4-27D00F44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/>
              <a:t>Uma Tabela </a:t>
            </a:r>
            <a:r>
              <a:rPr lang="pt-BR" altLang="pt-BR" sz="2000" dirty="0" err="1"/>
              <a:t>Hash</a:t>
            </a:r>
            <a:r>
              <a:rPr lang="pt-BR" altLang="pt-BR" sz="2000" dirty="0"/>
              <a:t> ideal perfeita é simplesmente um </a:t>
            </a:r>
            <a:r>
              <a:rPr lang="pt-BR" altLang="pt-BR" sz="2000" dirty="0" err="1"/>
              <a:t>Array</a:t>
            </a:r>
            <a:r>
              <a:rPr lang="pt-BR" altLang="pt-BR" sz="2000" dirty="0"/>
              <a:t> de tamanho arbitrário (N) contendo todos os N itens a serem armazenados.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A posição de cada elemento no </a:t>
            </a:r>
            <a:r>
              <a:rPr lang="pt-BR" altLang="pt-BR" sz="2000" dirty="0" err="1"/>
              <a:t>array</a:t>
            </a:r>
            <a:r>
              <a:rPr lang="pt-BR" altLang="pt-BR" sz="2000" dirty="0"/>
              <a:t>  é feito através do mapeamento da chave (</a:t>
            </a:r>
            <a:r>
              <a:rPr lang="pt-BR" altLang="pt-BR" sz="2000" dirty="0" err="1"/>
              <a:t>hash</a:t>
            </a:r>
            <a:r>
              <a:rPr lang="pt-BR" altLang="pt-BR" sz="2000" dirty="0"/>
              <a:t> </a:t>
            </a:r>
            <a:r>
              <a:rPr lang="pt-BR" altLang="pt-BR" sz="2000" dirty="0" err="1"/>
              <a:t>function</a:t>
            </a:r>
            <a:r>
              <a:rPr lang="pt-BR" altLang="pt-BR" sz="2000" dirty="0"/>
              <a:t>) para um índice no intervalo [0,TableSize-1]</a:t>
            </a:r>
          </a:p>
          <a:p>
            <a:pPr eaLnBrk="1" hangingPunct="1"/>
            <a:endParaRPr lang="pt-BR" altLang="pt-BR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Cada chave é mapeada para um índice do </a:t>
            </a:r>
            <a:r>
              <a:rPr lang="pt-BR" altLang="pt-BR" sz="2000" dirty="0" err="1"/>
              <a:t>array</a:t>
            </a:r>
            <a:r>
              <a:rPr lang="pt-BR" altLang="pt-BR" sz="2000" dirty="0"/>
              <a:t>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4D9769-EA63-4064-9E4B-6B90D0B5595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3641725"/>
          <a:ext cx="2743200" cy="2073276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FEB06E41-1151-4215-B576-FF8CB8FB768B}"/>
              </a:ext>
            </a:extLst>
          </p:cNvPr>
          <p:cNvSpPr/>
          <p:nvPr/>
        </p:nvSpPr>
        <p:spPr>
          <a:xfrm>
            <a:off x="457200" y="3581400"/>
            <a:ext cx="2057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João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A5E3A5-6E42-43D0-BC87-10282A0311E8}"/>
              </a:ext>
            </a:extLst>
          </p:cNvPr>
          <p:cNvSpPr/>
          <p:nvPr/>
        </p:nvSpPr>
        <p:spPr>
          <a:xfrm>
            <a:off x="533400" y="5105400"/>
            <a:ext cx="2057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José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B0A29A-0E89-407A-9370-8D0CDC0CB915}"/>
              </a:ext>
            </a:extLst>
          </p:cNvPr>
          <p:cNvSpPr/>
          <p:nvPr/>
        </p:nvSpPr>
        <p:spPr>
          <a:xfrm>
            <a:off x="533400" y="5943600"/>
            <a:ext cx="2057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Maria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3AA4BFE-E7E6-4E81-9A77-279CD05EB15C}"/>
              </a:ext>
            </a:extLst>
          </p:cNvPr>
          <p:cNvSpPr/>
          <p:nvPr/>
        </p:nvSpPr>
        <p:spPr>
          <a:xfrm>
            <a:off x="609600" y="4343400"/>
            <a:ext cx="2057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Carlos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E62436-0C20-4CA7-8A1F-A87D3D8A470D}"/>
              </a:ext>
            </a:extLst>
          </p:cNvPr>
          <p:cNvSpPr/>
          <p:nvPr/>
        </p:nvSpPr>
        <p:spPr>
          <a:xfrm>
            <a:off x="3200400" y="4495800"/>
            <a:ext cx="1295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Função </a:t>
            </a:r>
            <a:r>
              <a:rPr lang="pt-BR" dirty="0" err="1"/>
              <a:t>Hash</a:t>
            </a:r>
            <a:endParaRPr lang="pt-BR" dirty="0"/>
          </a:p>
        </p:txBody>
      </p:sp>
      <p:grpSp>
        <p:nvGrpSpPr>
          <p:cNvPr id="2" name="Grupo 41">
            <a:extLst>
              <a:ext uri="{FF2B5EF4-FFF2-40B4-BE49-F238E27FC236}">
                <a16:creationId xmlns:a16="http://schemas.microsoft.com/office/drawing/2014/main" id="{3A74B879-904D-4F20-B78F-9E2074A62D6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71900"/>
            <a:ext cx="4953000" cy="1866900"/>
            <a:chOff x="2514600" y="3771900"/>
            <a:chExt cx="4953000" cy="18669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341E3FE-439F-437F-A661-479E0D2C3303}"/>
                </a:ext>
              </a:extLst>
            </p:cNvPr>
            <p:cNvSpPr/>
            <p:nvPr/>
          </p:nvSpPr>
          <p:spPr>
            <a:xfrm>
              <a:off x="5410200" y="52578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João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74DE953-928F-44C1-B40B-B872DC4E3F6F}"/>
                </a:ext>
              </a:extLst>
            </p:cNvPr>
            <p:cNvCxnSpPr>
              <a:stCxn id="4" idx="6"/>
              <a:endCxn id="13" idx="1"/>
            </p:cNvCxnSpPr>
            <p:nvPr/>
          </p:nvCxnSpPr>
          <p:spPr>
            <a:xfrm>
              <a:off x="2514600" y="3771900"/>
              <a:ext cx="685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4A749150-25A2-418C-97DB-E668CA9E8772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4495800" y="4762500"/>
              <a:ext cx="6858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42">
            <a:extLst>
              <a:ext uri="{FF2B5EF4-FFF2-40B4-BE49-F238E27FC236}">
                <a16:creationId xmlns:a16="http://schemas.microsoft.com/office/drawing/2014/main" id="{15F4A154-680A-42FB-A1CF-78C0A2BA859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33900"/>
            <a:ext cx="4724400" cy="647700"/>
            <a:chOff x="2667000" y="4533900"/>
            <a:chExt cx="4724400" cy="6477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3AE28D5-7526-403F-8669-D61071149914}"/>
                </a:ext>
              </a:extLst>
            </p:cNvPr>
            <p:cNvSpPr/>
            <p:nvPr/>
          </p:nvSpPr>
          <p:spPr>
            <a:xfrm>
              <a:off x="5334000" y="4800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Carlos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95C5073C-7870-41BB-84FD-2023EC48E92A}"/>
                </a:ext>
              </a:extLst>
            </p:cNvPr>
            <p:cNvCxnSpPr>
              <a:stCxn id="8" idx="6"/>
              <a:endCxn id="13" idx="1"/>
            </p:cNvCxnSpPr>
            <p:nvPr/>
          </p:nvCxnSpPr>
          <p:spPr>
            <a:xfrm>
              <a:off x="2667000" y="4533900"/>
              <a:ext cx="533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751B4159-35B5-4913-8E28-2F24A4C2CAF6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4495800" y="4762500"/>
              <a:ext cx="685800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43">
            <a:extLst>
              <a:ext uri="{FF2B5EF4-FFF2-40B4-BE49-F238E27FC236}">
                <a16:creationId xmlns:a16="http://schemas.microsoft.com/office/drawing/2014/main" id="{AF52E702-CEB6-40B5-BDF6-353A9FB14A3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267200"/>
            <a:ext cx="4876800" cy="1028700"/>
            <a:chOff x="2590800" y="4267200"/>
            <a:chExt cx="4876800" cy="10287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C356FF1-4217-48CB-A483-7705CEB49BDD}"/>
                </a:ext>
              </a:extLst>
            </p:cNvPr>
            <p:cNvSpPr/>
            <p:nvPr/>
          </p:nvSpPr>
          <p:spPr>
            <a:xfrm>
              <a:off x="5410200" y="42672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José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5E66630C-24E0-4D91-A204-64F118BF83ED}"/>
                </a:ext>
              </a:extLst>
            </p:cNvPr>
            <p:cNvCxnSpPr>
              <a:stCxn id="6" idx="6"/>
              <a:endCxn id="13" idx="1"/>
            </p:cNvCxnSpPr>
            <p:nvPr/>
          </p:nvCxnSpPr>
          <p:spPr>
            <a:xfrm flipV="1">
              <a:off x="2590800" y="4762500"/>
              <a:ext cx="60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7F68F2A-4DA5-4EEF-BACE-E032BE9DD923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4495800" y="4495800"/>
              <a:ext cx="6858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44">
            <a:extLst>
              <a:ext uri="{FF2B5EF4-FFF2-40B4-BE49-F238E27FC236}">
                <a16:creationId xmlns:a16="http://schemas.microsoft.com/office/drawing/2014/main" id="{16C7940E-6256-4A01-B99D-BF16CE90ACD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733800"/>
            <a:ext cx="4876800" cy="2400300"/>
            <a:chOff x="2590800" y="3733800"/>
            <a:chExt cx="4876800" cy="240030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C0FE6F7-1B91-4922-BD75-1F6BDBFD487B}"/>
                </a:ext>
              </a:extLst>
            </p:cNvPr>
            <p:cNvSpPr/>
            <p:nvPr/>
          </p:nvSpPr>
          <p:spPr>
            <a:xfrm>
              <a:off x="5410200" y="37338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Maria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E6EFC42-14CA-484A-83CE-43C27444DCED}"/>
                </a:ext>
              </a:extLst>
            </p:cNvPr>
            <p:cNvCxnSpPr>
              <a:stCxn id="7" idx="6"/>
              <a:endCxn id="13" idx="1"/>
            </p:cNvCxnSpPr>
            <p:nvPr/>
          </p:nvCxnSpPr>
          <p:spPr>
            <a:xfrm flipV="1">
              <a:off x="2590800" y="4762500"/>
              <a:ext cx="6096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9F3D6183-DE36-4135-9144-BDEAF502C64C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4495800" y="3962400"/>
              <a:ext cx="6858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763BA5EA-457E-498F-A59C-59235ACD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965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Desafios no Hashing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2285D2A-D252-4998-89F1-74D1ED06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Arial" charset="0"/>
                <a:cs typeface="Arial" charset="0"/>
              </a:rPr>
              <a:t>A idéia de </a:t>
            </a:r>
            <a:r>
              <a:rPr lang="pt-BR" sz="2400" dirty="0" err="1">
                <a:latin typeface="Arial" charset="0"/>
                <a:cs typeface="Arial" charset="0"/>
              </a:rPr>
              <a:t>hashing</a:t>
            </a:r>
            <a:r>
              <a:rPr lang="pt-BR" sz="2400" dirty="0">
                <a:latin typeface="Arial" charset="0"/>
                <a:cs typeface="Arial" charset="0"/>
              </a:rPr>
              <a:t> é trivial. Os maiores problemas que ocorrem na implementação da técnica são:</a:t>
            </a:r>
          </a:p>
          <a:p>
            <a:pPr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Qual a função </a:t>
            </a:r>
            <a:r>
              <a:rPr lang="pt-BR" sz="2400" dirty="0" err="1">
                <a:latin typeface="Arial" charset="0"/>
                <a:cs typeface="Arial" charset="0"/>
              </a:rPr>
              <a:t>hash</a:t>
            </a:r>
            <a:r>
              <a:rPr lang="pt-BR" sz="2400" dirty="0">
                <a:latin typeface="Arial" charset="0"/>
                <a:cs typeface="Arial" charset="0"/>
              </a:rPr>
              <a:t> ideal?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Qual o tamanho da tabela ideal?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O que fazer quando duas chaves distintas são mapeadas para o mesmo índice da tabela (colisão)?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C4AC1326-CF96-4B10-BF36-06D293D5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/>
              <a:t>Função Hash 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94662EA2-18FA-44CA-A63B-3394F55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2296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A escolha da função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é crucial na implementação da tabela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. </a:t>
            </a:r>
          </a:p>
          <a:p>
            <a:pPr eaLnBrk="1" hangingPunct="1"/>
            <a:r>
              <a:rPr lang="pt-BR" altLang="pt-BR" sz="2400" dirty="0"/>
              <a:t>Uma boa função deve possuir a propriedade de distribuir uniformemente os elementos ao longo do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.</a:t>
            </a:r>
          </a:p>
          <a:p>
            <a:pPr eaLnBrk="1" hangingPunct="1"/>
            <a:r>
              <a:rPr lang="pt-BR" altLang="pt-BR" sz="2400" dirty="0"/>
              <a:t>Esta característica está diretamente ligada ao tipo da chave e ao tamanho da tabela.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Para chaves inteiras, uma estratégia simples é utilizar o seguinte método:</a:t>
            </a:r>
          </a:p>
          <a:p>
            <a:pPr eaLnBrk="1" hangingPunct="1"/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tableSize</a:t>
            </a:r>
            <a:r>
              <a:rPr lang="pt-BR" altLang="pt-BR" sz="2400" dirty="0"/>
              <a:t>) {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key%tableSize</a:t>
            </a:r>
            <a:r>
              <a:rPr lang="pt-BR" altLang="pt-BR" sz="2400" dirty="0"/>
              <a:t>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Se chave não tiver nenhuma propriedade indesejável e o tamanho da tabela for um número primo, esta função pode representar uma boa estratégia de </a:t>
            </a:r>
            <a:r>
              <a:rPr lang="pt-BR" altLang="pt-BR" sz="2400" dirty="0" err="1"/>
              <a:t>hashing</a:t>
            </a:r>
            <a:r>
              <a:rPr lang="pt-BR" alt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22992</TotalTime>
  <Words>1818</Words>
  <Application>Microsoft Office PowerPoint</Application>
  <PresentationFormat>Apresentação na tela (4:3)</PresentationFormat>
  <Paragraphs>341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Tema do Office</vt:lpstr>
      <vt:lpstr>Equação</vt:lpstr>
      <vt:lpstr>Hashing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1007</cp:revision>
  <dcterms:created xsi:type="dcterms:W3CDTF">2009-03-12T11:29:19Z</dcterms:created>
  <dcterms:modified xsi:type="dcterms:W3CDTF">2021-05-05T04:08:57Z</dcterms:modified>
</cp:coreProperties>
</file>