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5" r:id="rId3"/>
    <p:sldId id="329" r:id="rId4"/>
    <p:sldId id="328" r:id="rId5"/>
    <p:sldId id="332" r:id="rId6"/>
    <p:sldId id="346" r:id="rId7"/>
    <p:sldId id="330" r:id="rId8"/>
    <p:sldId id="326" r:id="rId9"/>
    <p:sldId id="333" r:id="rId10"/>
    <p:sldId id="347" r:id="rId11"/>
    <p:sldId id="335" r:id="rId12"/>
    <p:sldId id="336" r:id="rId13"/>
    <p:sldId id="337" r:id="rId14"/>
    <p:sldId id="338" r:id="rId15"/>
    <p:sldId id="340" r:id="rId16"/>
    <p:sldId id="348" r:id="rId17"/>
    <p:sldId id="339" r:id="rId18"/>
    <p:sldId id="391" r:id="rId19"/>
    <p:sldId id="392" r:id="rId20"/>
    <p:sldId id="393" r:id="rId21"/>
  </p:sldIdLst>
  <p:sldSz cx="9144000" cy="6858000" type="screen4x3"/>
  <p:notesSz cx="6858000" cy="97107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3" autoAdjust="0"/>
    <p:restoredTop sz="99666" autoAdjust="0"/>
  </p:normalViewPr>
  <p:slideViewPr>
    <p:cSldViewPr>
      <p:cViewPr varScale="1">
        <p:scale>
          <a:sx n="72" d="100"/>
          <a:sy n="72" d="100"/>
        </p:scale>
        <p:origin x="14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A5CBE97-9D8C-4EC1-AD25-F53A59D7E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D731C5-FE88-49F6-9EA5-D6CBE78078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9A5C87-3541-4BC4-B9C9-C0146BAC265F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A40AC66-8683-4329-8205-94571275F4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728663"/>
            <a:ext cx="4852988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C76C4A81-20D4-4622-A2E5-73952C93F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2CFD02-08E7-4180-AB20-AC5C80772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24963"/>
            <a:ext cx="2971800" cy="48418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377540-A2B9-4996-B9A6-142B7E46D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224963"/>
            <a:ext cx="2971800" cy="484187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65B2900-85FD-4F38-B5C7-46AC94B13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>
            <a:extLst>
              <a:ext uri="{FF2B5EF4-FFF2-40B4-BE49-F238E27FC236}">
                <a16:creationId xmlns:a16="http://schemas.microsoft.com/office/drawing/2014/main" id="{6DD4C411-0659-41B5-A81A-459238E250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>
            <a:extLst>
              <a:ext uri="{FF2B5EF4-FFF2-40B4-BE49-F238E27FC236}">
                <a16:creationId xmlns:a16="http://schemas.microsoft.com/office/drawing/2014/main" id="{7376D1EB-181B-4D07-B8A3-EEEE0BE69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9396" name="Espaço Reservado para Número de Slide 3">
            <a:extLst>
              <a:ext uri="{FF2B5EF4-FFF2-40B4-BE49-F238E27FC236}">
                <a16:creationId xmlns:a16="http://schemas.microsoft.com/office/drawing/2014/main" id="{A8894329-A677-41A7-999C-47973286D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CE4A09-2FAD-49C8-B260-F1D089CB554C}" type="slidenum">
              <a:rPr lang="pt-BR" altLang="pt-BR"/>
              <a:pPr eaLnBrk="1" hangingPunct="1"/>
              <a:t>11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>
            <a:extLst>
              <a:ext uri="{FF2B5EF4-FFF2-40B4-BE49-F238E27FC236}">
                <a16:creationId xmlns:a16="http://schemas.microsoft.com/office/drawing/2014/main" id="{DDD02AAE-DC72-4A9B-9A5D-DFAEA02ACF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Espaço Reservado para Anotações 2">
            <a:extLst>
              <a:ext uri="{FF2B5EF4-FFF2-40B4-BE49-F238E27FC236}">
                <a16:creationId xmlns:a16="http://schemas.microsoft.com/office/drawing/2014/main" id="{1B96A8B8-D7B1-4283-AA5C-6C84329D4B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0420" name="Espaço Reservado para Número de Slide 3">
            <a:extLst>
              <a:ext uri="{FF2B5EF4-FFF2-40B4-BE49-F238E27FC236}">
                <a16:creationId xmlns:a16="http://schemas.microsoft.com/office/drawing/2014/main" id="{497E47C7-119C-438D-95BB-EF9503C85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BA86D1-76FD-41FF-B17B-8090A776DF76}" type="slidenum">
              <a:rPr lang="pt-BR" altLang="pt-BR"/>
              <a:pPr eaLnBrk="1" hangingPunct="1"/>
              <a:t>12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>
            <a:extLst>
              <a:ext uri="{FF2B5EF4-FFF2-40B4-BE49-F238E27FC236}">
                <a16:creationId xmlns:a16="http://schemas.microsoft.com/office/drawing/2014/main" id="{3E65EF0C-7695-430C-8B66-B17A3CE5A1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Espaço Reservado para Anotações 2">
            <a:extLst>
              <a:ext uri="{FF2B5EF4-FFF2-40B4-BE49-F238E27FC236}">
                <a16:creationId xmlns:a16="http://schemas.microsoft.com/office/drawing/2014/main" id="{E2FB5890-ABE9-4DF8-9B4E-8559B67D16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1444" name="Espaço Reservado para Número de Slide 3">
            <a:extLst>
              <a:ext uri="{FF2B5EF4-FFF2-40B4-BE49-F238E27FC236}">
                <a16:creationId xmlns:a16="http://schemas.microsoft.com/office/drawing/2014/main" id="{ED72515D-D050-43EA-83A0-A8C0CDC50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D6C2C8-8CB8-410B-8F38-7AB9CB7B395E}" type="slidenum">
              <a:rPr lang="pt-BR" altLang="pt-BR"/>
              <a:pPr eaLnBrk="1" hangingPunct="1"/>
              <a:t>13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>
            <a:extLst>
              <a:ext uri="{FF2B5EF4-FFF2-40B4-BE49-F238E27FC236}">
                <a16:creationId xmlns:a16="http://schemas.microsoft.com/office/drawing/2014/main" id="{01532169-14F8-45BE-BCBB-E1D8E83290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Espaço Reservado para Anotações 2">
            <a:extLst>
              <a:ext uri="{FF2B5EF4-FFF2-40B4-BE49-F238E27FC236}">
                <a16:creationId xmlns:a16="http://schemas.microsoft.com/office/drawing/2014/main" id="{40B6A743-3C25-42FC-A269-274E85DF68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2468" name="Espaço Reservado para Número de Slide 3">
            <a:extLst>
              <a:ext uri="{FF2B5EF4-FFF2-40B4-BE49-F238E27FC236}">
                <a16:creationId xmlns:a16="http://schemas.microsoft.com/office/drawing/2014/main" id="{439F9328-2BB6-4665-80AE-8B5B8FD2F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42D853-1E11-411B-936F-9A3592533C88}" type="slidenum">
              <a:rPr lang="pt-BR" altLang="pt-BR"/>
              <a:pPr eaLnBrk="1" hangingPunct="1"/>
              <a:t>14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>
            <a:extLst>
              <a:ext uri="{FF2B5EF4-FFF2-40B4-BE49-F238E27FC236}">
                <a16:creationId xmlns:a16="http://schemas.microsoft.com/office/drawing/2014/main" id="{6FA493DB-7946-4FAE-9EC0-C8A63CE709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Espaço Reservado para Anotações 2">
            <a:extLst>
              <a:ext uri="{FF2B5EF4-FFF2-40B4-BE49-F238E27FC236}">
                <a16:creationId xmlns:a16="http://schemas.microsoft.com/office/drawing/2014/main" id="{88831085-659C-4464-A532-511BF806A6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3492" name="Espaço Reservado para Número de Slide 3">
            <a:extLst>
              <a:ext uri="{FF2B5EF4-FFF2-40B4-BE49-F238E27FC236}">
                <a16:creationId xmlns:a16="http://schemas.microsoft.com/office/drawing/2014/main" id="{1AC476E6-6742-4407-831A-C633F0801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39FDDD-2618-47F6-ADAB-EDE69370FF9D}" type="slidenum">
              <a:rPr lang="pt-BR" altLang="pt-BR"/>
              <a:pPr eaLnBrk="1" hangingPunct="1"/>
              <a:t>17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>
            <a:extLst>
              <a:ext uri="{FF2B5EF4-FFF2-40B4-BE49-F238E27FC236}">
                <a16:creationId xmlns:a16="http://schemas.microsoft.com/office/drawing/2014/main" id="{C40B3E5A-FA1F-444E-A5BC-BC1BCB38BD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Espaço Reservado para Anotações 2">
            <a:extLst>
              <a:ext uri="{FF2B5EF4-FFF2-40B4-BE49-F238E27FC236}">
                <a16:creationId xmlns:a16="http://schemas.microsoft.com/office/drawing/2014/main" id="{64C2F33F-0C1C-41E8-83AF-4C97C04E89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4516" name="Espaço Reservado para Número de Slide 3">
            <a:extLst>
              <a:ext uri="{FF2B5EF4-FFF2-40B4-BE49-F238E27FC236}">
                <a16:creationId xmlns:a16="http://schemas.microsoft.com/office/drawing/2014/main" id="{121395F4-D27A-44C6-AC25-C3A69449E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2B30A0-FF7A-4F01-BE25-94401F6468FF}" type="slidenum">
              <a:rPr lang="pt-BR" altLang="pt-BR"/>
              <a:pPr eaLnBrk="1" hangingPunct="1"/>
              <a:t>18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0F550-8495-4B3D-9630-BA571E51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7CDA-A8E2-4739-8FBA-15CB41676A0E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3AF48-859E-4A0B-B265-CA1EACB1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E70-5477-49D0-B1B0-86259B10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36824-ED6E-4C8A-A225-F8C7EDA2088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108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944DF-60B5-4F8B-898F-740E9F8A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4E171-CE1B-4F14-B8FA-0AFACE3FAE25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CBC86-FDBB-4A86-8B76-7CC91CE5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DFB2AE-5948-4180-925D-E60589A4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F6E21-CE76-4375-A631-3D472639487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604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5743A0-2836-4A99-9C5C-AE98DEA6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D815-C3DA-44F5-8926-F50D65B5F9A7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D38E5-A5EF-4A12-AD93-55AD98C3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FD597-D543-477B-9C12-D21B623B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BB246-2BC3-433E-A3E9-F07301032C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24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9C54FE-1868-4729-8EF7-EF0973CD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DF14D-1419-40F0-B975-9E135D8BECE0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137AD-004F-46D6-9023-A0C50AD9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E4F7A-FEDD-43F7-B591-B637FB7A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A5491-0DBC-4295-A81B-A67E0443CA4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47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41410B-C9DB-424E-B2C2-38DF267F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765FE-0BE3-48DA-8783-583586375C82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B0B0F-C502-48C8-8C2D-D0476745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7BF65B-7367-4BF4-90EF-C3EEA3F9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E02FF-ED8C-45FB-8ED1-52DF3FF6402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37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2C85B26-98C1-4650-9FD2-87C671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53FBF-7460-4648-945C-608112D6E154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4AFF97A-C665-487A-89D6-3EFFD07E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54FEC49-2A76-4DD1-A18B-E05AA5B4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C030C-648C-45B4-8D6B-64B7DB499F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46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8B734EEB-6978-4C15-A9E8-B90F9645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0513-A3FB-420F-A19D-E142DE0D2862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10B9460C-3F75-4239-ADE1-07ECFE59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23B50C98-DE70-4F42-92DC-A92C1DEC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12DDE-2165-4F98-B719-FF1A562089A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11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CAC10732-E5AD-4BCC-9273-81065F23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8D04-DE01-4111-ADCF-05B695D0D246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EE38EF1-1DAE-415B-B2FC-937E58E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16A4B625-6E13-4A27-B6BA-38B79684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BC06-F492-4C1C-8633-1C97024C4AE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715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AE1D6B10-9087-476D-84BC-F0716F06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9B86F-7D74-4C72-AC88-323F12DE9F16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B3E42014-0163-4C46-897B-47ADBE2F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4A19F3C-E0D8-4122-A57D-5C579BF0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A2EB6-4ACB-4195-8144-8908C8AC35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401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E788D872-5A50-488E-82DB-AD83634B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66B79-25FD-4B24-945C-0BC8A5B34D51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89F00136-485A-485C-9A48-E55FF62C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36196242-7369-431C-989B-9D1F355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1F4C-3C72-4E86-A82E-182FA4D4E23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501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692805F-B496-429B-9418-B1F3EAD2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D87A8-866D-492E-B412-707C25348223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EFB8844-9D9C-41D3-B8F6-90BCABEC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DF9C285-DB63-4CA1-BFD9-DC6C5FA3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E375F-9FFD-44ED-A709-E1B261DBBA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59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>
            <a:extLst>
              <a:ext uri="{FF2B5EF4-FFF2-40B4-BE49-F238E27FC236}">
                <a16:creationId xmlns:a16="http://schemas.microsoft.com/office/drawing/2014/main" id="{190FC36E-4646-4713-8D67-91CCA3A7F7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Espaço Reservado para Texto 2">
            <a:extLst>
              <a:ext uri="{FF2B5EF4-FFF2-40B4-BE49-F238E27FC236}">
                <a16:creationId xmlns:a16="http://schemas.microsoft.com/office/drawing/2014/main" id="{35988BC7-13A4-4276-AAA0-51B00F8713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ABFF32-DC84-41F7-AFD2-27E15FD53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521E4C-68BE-4F18-BD25-26E105AA07CE}" type="datetimeFigureOut">
              <a:rPr lang="pt-BR"/>
              <a:pPr>
                <a:defRPr/>
              </a:pPr>
              <a:t>24/04/2021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F19FC-E615-48E8-921B-6691CD37D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BFA5D-D1E0-4A08-863E-9E0C6D5D7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B8669D9-187F-45CF-B2C3-02D539757CD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7D3CFF9D-2442-40FB-9480-4F07B98D3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/>
              <a:t>Endereçamento Aberto</a:t>
            </a:r>
            <a:br>
              <a:rPr lang="pt-BR" altLang="pt-BR" sz="2000" dirty="0"/>
            </a:b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aixaDeTexto 2">
            <a:extLst>
              <a:ext uri="{FF2B5EF4-FFF2-40B4-BE49-F238E27FC236}">
                <a16:creationId xmlns:a16="http://schemas.microsoft.com/office/drawing/2014/main" id="{80D1CF74-6265-4047-AD02-92E667407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1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Sondagem Quadrática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6051556B-62E7-4173-8DC4-4D0CFC13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Embora a sondagem quadrática elimine a ocorrência de agrupamentos primários, o aumento do fator de carga irá aumentar a probabilidade de colisões. Estas colisões são resolvidas através da sondagem das mesmas posições, formando agrupamentos secundários.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A única maneira de evitar a formação de agrupamentos primários e secundários é através da técnica de duplo hashing.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aixaDeTexto 2">
            <a:extLst>
              <a:ext uri="{FF2B5EF4-FFF2-40B4-BE49-F238E27FC236}">
                <a16:creationId xmlns:a16="http://schemas.microsoft.com/office/drawing/2014/main" id="{20BA6171-0EB9-414B-AEC7-0C2A51F2C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08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com Sondagem Quadrática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3C8E98CF-F2BC-49AF-85D6-80051A5B2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 err="1"/>
              <a:t>template</a:t>
            </a:r>
            <a:r>
              <a:rPr lang="pt-BR" altLang="pt-BR" b="1" dirty="0"/>
              <a:t> &lt;</a:t>
            </a:r>
            <a:r>
              <a:rPr lang="pt-BR" altLang="pt-BR" b="1" dirty="0" err="1"/>
              <a:t>class</a:t>
            </a:r>
            <a:r>
              <a:rPr lang="pt-BR" altLang="pt-BR" b="1" dirty="0"/>
              <a:t> T&gt; </a:t>
            </a:r>
            <a:r>
              <a:rPr lang="pt-BR" altLang="pt-BR" b="1" dirty="0" err="1"/>
              <a:t>class</a:t>
            </a:r>
            <a:r>
              <a:rPr lang="pt-BR" altLang="pt-BR" b="1" dirty="0"/>
              <a:t> </a:t>
            </a:r>
            <a:r>
              <a:rPr lang="pt-BR" altLang="pt-BR" b="1" dirty="0" err="1"/>
              <a:t>QuadraticProbingHashTable</a:t>
            </a:r>
            <a:r>
              <a:rPr lang="pt-BR" altLang="pt-BR" b="1" dirty="0"/>
              <a:t> {</a:t>
            </a:r>
          </a:p>
          <a:p>
            <a:pPr eaLnBrk="1" hangingPunct="1"/>
            <a:r>
              <a:rPr lang="pt-BR" altLang="pt-BR" dirty="0" err="1"/>
              <a:t>private</a:t>
            </a:r>
            <a:r>
              <a:rPr lang="pt-BR" altLang="pt-BR" dirty="0"/>
              <a:t>: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m_size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m_tableSize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HashEntry</a:t>
            </a:r>
            <a:r>
              <a:rPr lang="pt-BR" altLang="pt-BR" dirty="0"/>
              <a:t>&lt;T&gt;** </a:t>
            </a:r>
            <a:r>
              <a:rPr lang="pt-BR" altLang="pt-BR" dirty="0" err="1"/>
              <a:t>array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 err="1"/>
              <a:t>public</a:t>
            </a:r>
            <a:r>
              <a:rPr lang="pt-BR" altLang="pt-BR" dirty="0"/>
              <a:t>:</a:t>
            </a:r>
          </a:p>
          <a:p>
            <a:pPr eaLnBrk="1" hangingPunct="1"/>
            <a:r>
              <a:rPr lang="pt-BR" altLang="pt-BR" b="1" dirty="0"/>
              <a:t>    </a:t>
            </a:r>
            <a:r>
              <a:rPr lang="pt-BR" altLang="pt-BR" b="1" dirty="0" err="1"/>
              <a:t>QuadraticProbingHashTable</a:t>
            </a:r>
            <a:r>
              <a:rPr lang="pt-BR" altLang="pt-BR" b="1" dirty="0"/>
              <a:t> () {</a:t>
            </a:r>
          </a:p>
          <a:p>
            <a:pPr eaLnBrk="1" hangingPunct="1"/>
            <a:r>
              <a:rPr lang="pt-BR" altLang="pt-BR" dirty="0"/>
              <a:t>            </a:t>
            </a:r>
            <a:r>
              <a:rPr lang="pt-BR" altLang="pt-BR" dirty="0" err="1"/>
              <a:t>this</a:t>
            </a:r>
            <a:r>
              <a:rPr lang="pt-BR" altLang="pt-BR" dirty="0"/>
              <a:t>(11);</a:t>
            </a:r>
          </a:p>
          <a:p>
            <a:pPr eaLnBrk="1" hangingPunct="1"/>
            <a:r>
              <a:rPr lang="pt-BR" altLang="pt-BR" dirty="0"/>
              <a:t>    }</a:t>
            </a:r>
          </a:p>
          <a:p>
            <a:pPr eaLnBrk="1" hangingPunct="1"/>
            <a:r>
              <a:rPr lang="pt-BR" altLang="pt-BR" b="1" dirty="0"/>
              <a:t>    </a:t>
            </a:r>
            <a:r>
              <a:rPr lang="pt-BR" altLang="pt-BR" b="1" dirty="0" err="1"/>
              <a:t>QuadraticProbingHashTable</a:t>
            </a:r>
            <a:r>
              <a:rPr lang="pt-BR" altLang="pt-BR" b="1" dirty="0"/>
              <a:t> (</a:t>
            </a:r>
            <a:r>
              <a:rPr lang="pt-BR" altLang="pt-BR" b="1" dirty="0" err="1"/>
              <a:t>int</a:t>
            </a:r>
            <a:r>
              <a:rPr lang="pt-BR" altLang="pt-BR" b="1" dirty="0"/>
              <a:t> </a:t>
            </a:r>
            <a:r>
              <a:rPr lang="pt-BR" altLang="pt-BR" b="1" dirty="0" err="1"/>
              <a:t>tableSize</a:t>
            </a:r>
            <a:r>
              <a:rPr lang="pt-BR" altLang="pt-BR" b="1" dirty="0"/>
              <a:t>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m_tableSize</a:t>
            </a:r>
            <a:r>
              <a:rPr lang="pt-BR" altLang="pt-BR" dirty="0"/>
              <a:t>=</a:t>
            </a:r>
            <a:r>
              <a:rPr lang="pt-BR" altLang="pt-BR" dirty="0" err="1"/>
              <a:t>nextPrime</a:t>
            </a:r>
            <a:r>
              <a:rPr lang="pt-BR" altLang="pt-BR" dirty="0"/>
              <a:t>(</a:t>
            </a:r>
            <a:r>
              <a:rPr lang="pt-BR" altLang="pt-BR" dirty="0" err="1"/>
              <a:t>tableSize</a:t>
            </a:r>
            <a:r>
              <a:rPr lang="pt-BR" altLang="pt-BR" dirty="0"/>
              <a:t>);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array</a:t>
            </a:r>
            <a:r>
              <a:rPr lang="pt-BR" altLang="pt-BR" dirty="0"/>
              <a:t>=new </a:t>
            </a:r>
            <a:r>
              <a:rPr lang="pt-BR" altLang="pt-BR" dirty="0" err="1"/>
              <a:t>HashEntry</a:t>
            </a:r>
            <a:r>
              <a:rPr lang="pt-BR" altLang="pt-BR" dirty="0"/>
              <a:t>&lt;T&gt;*[</a:t>
            </a:r>
            <a:r>
              <a:rPr lang="pt-BR" altLang="pt-BR" dirty="0" err="1"/>
              <a:t>m_tableSize</a:t>
            </a:r>
            <a:r>
              <a:rPr lang="pt-BR" altLang="pt-BR" dirty="0"/>
              <a:t>];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m_size</a:t>
            </a:r>
            <a:r>
              <a:rPr lang="pt-BR" altLang="pt-BR" dirty="0"/>
              <a:t>=0;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r>
              <a:rPr lang="en-US" altLang="pt-BR" b="1" dirty="0"/>
              <a:t> void clear( ) {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m_size</a:t>
            </a:r>
            <a:r>
              <a:rPr lang="en-US" altLang="pt-BR" dirty="0"/>
              <a:t> = 0;</a:t>
            </a:r>
          </a:p>
          <a:p>
            <a:pPr eaLnBrk="1" hangingPunct="1"/>
            <a:r>
              <a:rPr lang="en-US" altLang="pt-BR" dirty="0"/>
              <a:t>        for(int </a:t>
            </a:r>
            <a:r>
              <a:rPr lang="en-US" altLang="pt-BR" dirty="0" err="1"/>
              <a:t>i</a:t>
            </a:r>
            <a:r>
              <a:rPr lang="en-US" altLang="pt-BR" dirty="0"/>
              <a:t>=0;i&lt;</a:t>
            </a:r>
            <a:r>
              <a:rPr lang="en-US" altLang="pt-BR" dirty="0" err="1"/>
              <a:t>m_tableSize;i</a:t>
            </a:r>
            <a:r>
              <a:rPr lang="en-US" altLang="pt-BR" dirty="0"/>
              <a:t>++ )</a:t>
            </a:r>
          </a:p>
          <a:p>
            <a:pPr eaLnBrk="1" hangingPunct="1"/>
            <a:r>
              <a:rPr lang="en-US" altLang="pt-BR" dirty="0"/>
              <a:t>            delete array[</a:t>
            </a:r>
            <a:r>
              <a:rPr lang="en-US" altLang="pt-BR" dirty="0" err="1"/>
              <a:t>i</a:t>
            </a:r>
            <a:r>
              <a:rPr lang="en-US" altLang="pt-BR" dirty="0"/>
              <a:t>];        </a:t>
            </a:r>
          </a:p>
          <a:p>
            <a:pPr eaLnBrk="1" hangingPunct="1"/>
            <a:r>
              <a:rPr lang="en-US" altLang="pt-BR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aixaDeTexto 2">
            <a:extLst>
              <a:ext uri="{FF2B5EF4-FFF2-40B4-BE49-F238E27FC236}">
                <a16:creationId xmlns:a16="http://schemas.microsoft.com/office/drawing/2014/main" id="{AEDD25B0-B6B7-41AF-BCA1-6F9198062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08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com Sondagem Quadrática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FDD79FF5-15E0-4D8B-B156-3FA1BBF4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325"/>
            <a:ext cx="8991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dirty="0" err="1">
                <a:latin typeface="Arial" charset="0"/>
                <a:cs typeface="Arial" charset="0"/>
              </a:rPr>
              <a:t>template</a:t>
            </a:r>
            <a:r>
              <a:rPr lang="pt-BR" dirty="0">
                <a:latin typeface="Arial" charset="0"/>
                <a:cs typeface="Arial" charset="0"/>
              </a:rPr>
              <a:t> &lt;</a:t>
            </a:r>
            <a:r>
              <a:rPr lang="pt-BR" dirty="0" err="1">
                <a:latin typeface="Arial" charset="0"/>
                <a:cs typeface="Arial" charset="0"/>
              </a:rPr>
              <a:t>class</a:t>
            </a:r>
            <a:r>
              <a:rPr lang="pt-BR" dirty="0">
                <a:latin typeface="Arial" charset="0"/>
                <a:cs typeface="Arial" charset="0"/>
              </a:rPr>
              <a:t> T&gt; </a:t>
            </a:r>
            <a:r>
              <a:rPr lang="pt-BR" dirty="0" err="1">
                <a:latin typeface="Arial" charset="0"/>
                <a:cs typeface="Arial" charset="0"/>
              </a:rPr>
              <a:t>class</a:t>
            </a:r>
            <a:r>
              <a:rPr lang="pt-BR" dirty="0">
                <a:latin typeface="Arial" charset="0"/>
                <a:cs typeface="Arial" charset="0"/>
              </a:rPr>
              <a:t> </a:t>
            </a:r>
            <a:r>
              <a:rPr lang="pt-BR" dirty="0" err="1">
                <a:latin typeface="Arial" charset="0"/>
                <a:cs typeface="Arial" charset="0"/>
              </a:rPr>
              <a:t>HashEntry</a:t>
            </a:r>
            <a:r>
              <a:rPr lang="pt-BR" dirty="0">
                <a:latin typeface="Arial" charset="0"/>
                <a:cs typeface="Arial" charset="0"/>
              </a:rPr>
              <a:t> {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</a:t>
            </a:r>
            <a:r>
              <a:rPr lang="pt-BR" dirty="0" err="1">
                <a:latin typeface="Arial" charset="0"/>
                <a:cs typeface="Arial" charset="0"/>
              </a:rPr>
              <a:t>public</a:t>
            </a:r>
            <a:r>
              <a:rPr lang="pt-BR" dirty="0">
                <a:latin typeface="Arial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T </a:t>
            </a:r>
            <a:r>
              <a:rPr lang="pt-BR" dirty="0" err="1">
                <a:latin typeface="Arial" charset="0"/>
                <a:cs typeface="Arial" charset="0"/>
              </a:rPr>
              <a:t>element</a:t>
            </a:r>
            <a:r>
              <a:rPr lang="pt-BR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</a:t>
            </a:r>
            <a:r>
              <a:rPr lang="pt-BR" dirty="0" err="1">
                <a:latin typeface="Arial" charset="0"/>
                <a:cs typeface="Arial" charset="0"/>
              </a:rPr>
              <a:t>bool</a:t>
            </a:r>
            <a:r>
              <a:rPr lang="pt-BR" dirty="0">
                <a:latin typeface="Arial" charset="0"/>
                <a:cs typeface="Arial" charset="0"/>
              </a:rPr>
              <a:t> </a:t>
            </a:r>
            <a:r>
              <a:rPr lang="pt-BR" dirty="0" err="1">
                <a:latin typeface="Arial" charset="0"/>
                <a:cs typeface="Arial" charset="0"/>
              </a:rPr>
              <a:t>isActive</a:t>
            </a:r>
            <a:r>
              <a:rPr lang="pt-BR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</a:t>
            </a:r>
            <a:r>
              <a:rPr lang="pt-BR" dirty="0" err="1">
                <a:latin typeface="Arial" charset="0"/>
                <a:cs typeface="Arial" charset="0"/>
              </a:rPr>
              <a:t>HashEntry</a:t>
            </a:r>
            <a:r>
              <a:rPr lang="pt-BR" dirty="0">
                <a:latin typeface="Arial" charset="0"/>
                <a:cs typeface="Arial" charset="0"/>
              </a:rPr>
              <a:t> () {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    </a:t>
            </a:r>
            <a:r>
              <a:rPr lang="pt-BR" dirty="0" err="1">
                <a:latin typeface="Arial" charset="0"/>
                <a:cs typeface="Arial" charset="0"/>
              </a:rPr>
              <a:t>isActive</a:t>
            </a:r>
            <a:r>
              <a:rPr lang="pt-BR" dirty="0">
                <a:latin typeface="Arial" charset="0"/>
                <a:cs typeface="Arial" charset="0"/>
              </a:rPr>
              <a:t>=false;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}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</a:t>
            </a:r>
            <a:r>
              <a:rPr lang="pt-BR" dirty="0" err="1">
                <a:latin typeface="Arial" charset="0"/>
                <a:cs typeface="Arial" charset="0"/>
              </a:rPr>
              <a:t>HashEntry</a:t>
            </a:r>
            <a:r>
              <a:rPr lang="pt-BR" dirty="0">
                <a:latin typeface="Arial" charset="0"/>
                <a:cs typeface="Arial" charset="0"/>
              </a:rPr>
              <a:t> (T e, </a:t>
            </a:r>
            <a:r>
              <a:rPr lang="pt-BR" dirty="0" err="1">
                <a:latin typeface="Arial" charset="0"/>
                <a:cs typeface="Arial" charset="0"/>
              </a:rPr>
              <a:t>bool</a:t>
            </a:r>
            <a:r>
              <a:rPr lang="pt-BR" dirty="0">
                <a:latin typeface="Arial" charset="0"/>
                <a:cs typeface="Arial" charset="0"/>
              </a:rPr>
              <a:t> i) {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    </a:t>
            </a:r>
            <a:r>
              <a:rPr lang="pt-BR" dirty="0" err="1">
                <a:latin typeface="Arial" charset="0"/>
                <a:cs typeface="Arial" charset="0"/>
              </a:rPr>
              <a:t>element</a:t>
            </a:r>
            <a:r>
              <a:rPr lang="pt-BR" dirty="0">
                <a:latin typeface="Arial" charset="0"/>
                <a:cs typeface="Arial" charset="0"/>
              </a:rPr>
              <a:t>=e;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    </a:t>
            </a:r>
            <a:r>
              <a:rPr lang="pt-BR" dirty="0" err="1">
                <a:latin typeface="Arial" charset="0"/>
                <a:cs typeface="Arial" charset="0"/>
              </a:rPr>
              <a:t>isActive</a:t>
            </a:r>
            <a:r>
              <a:rPr lang="pt-BR" dirty="0">
                <a:latin typeface="Arial" charset="0"/>
                <a:cs typeface="Arial" charset="0"/>
              </a:rPr>
              <a:t>=i;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}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}; </a:t>
            </a:r>
          </a:p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Os elementos do </a:t>
            </a:r>
            <a:r>
              <a:rPr lang="pt-BR" b="1" dirty="0" err="1">
                <a:latin typeface="Arial" charset="0"/>
                <a:cs typeface="Arial" charset="0"/>
              </a:rPr>
              <a:t>array</a:t>
            </a:r>
            <a:r>
              <a:rPr lang="pt-BR" b="1" dirty="0">
                <a:latin typeface="Arial" charset="0"/>
                <a:cs typeface="Arial" charset="0"/>
              </a:rPr>
              <a:t> no TAD </a:t>
            </a:r>
            <a:r>
              <a:rPr lang="pt-BR" b="1" dirty="0" err="1">
                <a:latin typeface="Arial" charset="0"/>
                <a:cs typeface="Arial" charset="0"/>
              </a:rPr>
              <a:t>QuadraticProbingHashTable</a:t>
            </a:r>
            <a:r>
              <a:rPr lang="pt-BR" b="1" dirty="0">
                <a:latin typeface="Arial" charset="0"/>
                <a:cs typeface="Arial" charset="0"/>
              </a:rPr>
              <a:t> possuem uma das seguintes referências: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b="1" dirty="0">
                <a:latin typeface="Arial" charset="0"/>
                <a:cs typeface="Arial" charset="0"/>
              </a:rPr>
              <a:t>Nulo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b="1" dirty="0" err="1">
                <a:latin typeface="Arial" charset="0"/>
                <a:cs typeface="Arial" charset="0"/>
              </a:rPr>
              <a:t>Não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nulo</a:t>
            </a:r>
            <a:r>
              <a:rPr lang="en-US" b="1" dirty="0">
                <a:latin typeface="Arial" charset="0"/>
                <a:cs typeface="Arial" charset="0"/>
              </a:rPr>
              <a:t> e </a:t>
            </a:r>
            <a:r>
              <a:rPr lang="en-US" b="1" dirty="0" err="1">
                <a:latin typeface="Arial" charset="0"/>
                <a:cs typeface="Arial" charset="0"/>
              </a:rPr>
              <a:t>entrada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ativa</a:t>
            </a:r>
            <a:r>
              <a:rPr lang="en-US" b="1" dirty="0">
                <a:latin typeface="Arial" charset="0"/>
                <a:cs typeface="Arial" charset="0"/>
              </a:rPr>
              <a:t> (</a:t>
            </a:r>
            <a:r>
              <a:rPr lang="en-US" b="1" dirty="0" err="1">
                <a:latin typeface="Arial" charset="0"/>
                <a:cs typeface="Arial" charset="0"/>
              </a:rPr>
              <a:t>isActive</a:t>
            </a:r>
            <a:r>
              <a:rPr lang="en-US" b="1" dirty="0">
                <a:latin typeface="Arial" charset="0"/>
                <a:cs typeface="Arial" charset="0"/>
              </a:rPr>
              <a:t>=true)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b="1" dirty="0" err="1">
                <a:latin typeface="Arial" charset="0"/>
                <a:cs typeface="Arial" charset="0"/>
              </a:rPr>
              <a:t>Não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nulo</a:t>
            </a:r>
            <a:r>
              <a:rPr lang="en-US" b="1" dirty="0">
                <a:latin typeface="Arial" charset="0"/>
                <a:cs typeface="Arial" charset="0"/>
              </a:rPr>
              <a:t> e a </a:t>
            </a:r>
            <a:r>
              <a:rPr lang="en-US" b="1" dirty="0" err="1">
                <a:latin typeface="Arial" charset="0"/>
                <a:cs typeface="Arial" charset="0"/>
              </a:rPr>
              <a:t>entrada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foi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marcada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como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apagada</a:t>
            </a:r>
            <a:r>
              <a:rPr lang="en-US" b="1" dirty="0">
                <a:latin typeface="Arial" charset="0"/>
                <a:cs typeface="Arial" charset="0"/>
              </a:rPr>
              <a:t> (</a:t>
            </a:r>
            <a:r>
              <a:rPr lang="en-US" b="1" dirty="0" err="1">
                <a:latin typeface="Arial" charset="0"/>
                <a:cs typeface="Arial" charset="0"/>
              </a:rPr>
              <a:t>isActive</a:t>
            </a:r>
            <a:r>
              <a:rPr lang="en-US" b="1" dirty="0">
                <a:latin typeface="Arial" charset="0"/>
                <a:cs typeface="Arial" charset="0"/>
              </a:rPr>
              <a:t>=false)</a:t>
            </a:r>
          </a:p>
          <a:p>
            <a:pPr marL="177800" indent="-177800"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Nota: A </a:t>
            </a:r>
            <a:r>
              <a:rPr lang="en-US" dirty="0" err="1">
                <a:latin typeface="Arial" charset="0"/>
                <a:cs typeface="Arial" charset="0"/>
              </a:rPr>
              <a:t>eliminação</a:t>
            </a:r>
            <a:r>
              <a:rPr lang="en-US" dirty="0">
                <a:latin typeface="Arial" charset="0"/>
                <a:cs typeface="Arial" charset="0"/>
              </a:rPr>
              <a:t> de um </a:t>
            </a:r>
            <a:r>
              <a:rPr lang="en-US" dirty="0" err="1">
                <a:latin typeface="Arial" charset="0"/>
                <a:cs typeface="Arial" charset="0"/>
              </a:rPr>
              <a:t>elemento</a:t>
            </a:r>
            <a:r>
              <a:rPr lang="en-US" dirty="0">
                <a:latin typeface="Arial" charset="0"/>
                <a:cs typeface="Arial" charset="0"/>
              </a:rPr>
              <a:t> no </a:t>
            </a:r>
            <a:r>
              <a:rPr lang="en-US" dirty="0" err="1">
                <a:latin typeface="Arial" charset="0"/>
                <a:cs typeface="Arial" charset="0"/>
              </a:rPr>
              <a:t>endereçamento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aberto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não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pode</a:t>
            </a:r>
            <a:r>
              <a:rPr lang="en-US" dirty="0">
                <a:latin typeface="Arial" charset="0"/>
                <a:cs typeface="Arial" charset="0"/>
              </a:rPr>
              <a:t> remover o </a:t>
            </a:r>
            <a:r>
              <a:rPr lang="en-US" dirty="0" err="1">
                <a:latin typeface="Arial" charset="0"/>
                <a:cs typeface="Arial" charset="0"/>
              </a:rPr>
              <a:t>elemento</a:t>
            </a:r>
            <a:r>
              <a:rPr lang="en-US" dirty="0">
                <a:latin typeface="Arial" charset="0"/>
                <a:cs typeface="Arial" charset="0"/>
              </a:rPr>
              <a:t> do array, sob </a:t>
            </a:r>
            <a:r>
              <a:rPr lang="en-US" dirty="0" err="1">
                <a:latin typeface="Arial" charset="0"/>
                <a:cs typeface="Arial" charset="0"/>
              </a:rPr>
              <a:t>pena</a:t>
            </a:r>
            <a:r>
              <a:rPr lang="en-US" dirty="0">
                <a:latin typeface="Arial" charset="0"/>
                <a:cs typeface="Arial" charset="0"/>
              </a:rPr>
              <a:t> de </a:t>
            </a:r>
            <a:r>
              <a:rPr lang="en-US" dirty="0" err="1">
                <a:latin typeface="Arial" charset="0"/>
                <a:cs typeface="Arial" charset="0"/>
              </a:rPr>
              <a:t>colisões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que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tenham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ultrapassado</a:t>
            </a:r>
            <a:r>
              <a:rPr lang="en-US" dirty="0">
                <a:latin typeface="Arial" charset="0"/>
                <a:cs typeface="Arial" charset="0"/>
              </a:rPr>
              <a:t> a </a:t>
            </a:r>
            <a:r>
              <a:rPr lang="en-US" dirty="0" err="1">
                <a:latin typeface="Arial" charset="0"/>
                <a:cs typeface="Arial" charset="0"/>
              </a:rPr>
              <a:t>posição</a:t>
            </a:r>
            <a:r>
              <a:rPr lang="en-US" dirty="0">
                <a:latin typeface="Arial" charset="0"/>
                <a:cs typeface="Arial" charset="0"/>
              </a:rPr>
              <a:t> do </a:t>
            </a:r>
            <a:r>
              <a:rPr lang="en-US" dirty="0" err="1">
                <a:latin typeface="Arial" charset="0"/>
                <a:cs typeface="Arial" charset="0"/>
              </a:rPr>
              <a:t>elemento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removido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não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serem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mais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sondadas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em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futuras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operações</a:t>
            </a:r>
            <a:r>
              <a:rPr lang="en-US" dirty="0">
                <a:latin typeface="Arial" charset="0"/>
                <a:cs typeface="Arial" charset="0"/>
              </a:rPr>
              <a:t> (lazy </a:t>
            </a:r>
            <a:r>
              <a:rPr lang="en-US" dirty="0" err="1">
                <a:latin typeface="Arial" charset="0"/>
                <a:cs typeface="Arial" charset="0"/>
              </a:rPr>
              <a:t>delection</a:t>
            </a:r>
            <a:r>
              <a:rPr lang="en-US" dirty="0">
                <a:latin typeface="Arial" charset="0"/>
                <a:cs typeface="Arial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aixaDeTexto 2">
            <a:extLst>
              <a:ext uri="{FF2B5EF4-FFF2-40B4-BE49-F238E27FC236}">
                <a16:creationId xmlns:a16="http://schemas.microsoft.com/office/drawing/2014/main" id="{824EE95B-6D0D-4F37-AAB6-AAB3FB2D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08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com Sondagem Quadrática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FFEBAC7B-035D-433B-BB63-4F011290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325"/>
            <a:ext cx="89916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/>
              <a:t> </a:t>
            </a:r>
            <a:r>
              <a:rPr lang="pt-BR" altLang="pt-BR" b="1" dirty="0" err="1"/>
              <a:t>int</a:t>
            </a:r>
            <a:r>
              <a:rPr lang="pt-BR" altLang="pt-BR" b="1" dirty="0"/>
              <a:t> </a:t>
            </a:r>
            <a:r>
              <a:rPr lang="pt-BR" altLang="pt-BR" b="1" dirty="0" err="1"/>
              <a:t>findPos</a:t>
            </a:r>
            <a:r>
              <a:rPr lang="pt-BR" altLang="pt-BR" b="1" dirty="0"/>
              <a:t>(T x)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currentPos</a:t>
            </a:r>
            <a:r>
              <a:rPr lang="pt-BR" altLang="pt-BR" dirty="0"/>
              <a:t> = </a:t>
            </a:r>
            <a:r>
              <a:rPr lang="pt-BR" altLang="pt-BR" dirty="0" err="1"/>
              <a:t>hash</a:t>
            </a:r>
            <a:r>
              <a:rPr lang="pt-BR" altLang="pt-BR" dirty="0"/>
              <a:t>(x);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int</a:t>
            </a:r>
            <a:r>
              <a:rPr lang="pt-BR" altLang="pt-BR" dirty="0"/>
              <a:t> i= 0;     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while</a:t>
            </a:r>
            <a:r>
              <a:rPr lang="pt-BR" altLang="pt-BR" dirty="0"/>
              <a:t>(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]!=NULL &amp;&amp; !(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]-&gt;</a:t>
            </a:r>
            <a:r>
              <a:rPr lang="pt-BR" altLang="pt-BR" dirty="0" err="1"/>
              <a:t>element</a:t>
            </a:r>
            <a:r>
              <a:rPr lang="pt-BR" altLang="pt-BR" dirty="0"/>
              <a:t>==x)) {</a:t>
            </a:r>
          </a:p>
          <a:p>
            <a:pPr eaLnBrk="1" hangingPunct="1"/>
            <a:r>
              <a:rPr lang="pt-BR" altLang="pt-BR" dirty="0"/>
              <a:t>            </a:t>
            </a:r>
            <a:r>
              <a:rPr lang="pt-BR" altLang="pt-BR" dirty="0" err="1"/>
              <a:t>currentPos</a:t>
            </a:r>
            <a:r>
              <a:rPr lang="pt-BR" altLang="pt-BR" dirty="0"/>
              <a:t> += 2 * ++i-1;              // Calcula a i-</a:t>
            </a:r>
            <a:r>
              <a:rPr lang="pt-BR" altLang="pt-BR" dirty="0" err="1"/>
              <a:t>ésima</a:t>
            </a:r>
            <a:r>
              <a:rPr lang="pt-BR" altLang="pt-BR" dirty="0"/>
              <a:t> sondagem</a:t>
            </a:r>
          </a:p>
          <a:p>
            <a:pPr eaLnBrk="1" hangingPunct="1"/>
            <a:r>
              <a:rPr lang="pt-BR" altLang="pt-BR" dirty="0"/>
              <a:t>            </a:t>
            </a: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currentPos</a:t>
            </a:r>
            <a:r>
              <a:rPr lang="pt-BR" altLang="pt-BR" dirty="0"/>
              <a:t> &gt;= </a:t>
            </a:r>
            <a:r>
              <a:rPr lang="pt-BR" altLang="pt-BR" dirty="0" err="1"/>
              <a:t>m_tableSize</a:t>
            </a:r>
            <a:r>
              <a:rPr lang="pt-BR" altLang="pt-BR" dirty="0"/>
              <a:t> )       // verifica limite da tabela</a:t>
            </a:r>
          </a:p>
          <a:p>
            <a:pPr eaLnBrk="1" hangingPunct="1"/>
            <a:r>
              <a:rPr lang="pt-BR" altLang="pt-BR" dirty="0"/>
              <a:t>                </a:t>
            </a:r>
            <a:r>
              <a:rPr lang="pt-BR" altLang="pt-BR" dirty="0" err="1"/>
              <a:t>currentPos</a:t>
            </a:r>
            <a:r>
              <a:rPr lang="pt-BR" altLang="pt-BR" dirty="0"/>
              <a:t> -= </a:t>
            </a:r>
            <a:r>
              <a:rPr lang="pt-BR" altLang="pt-BR" dirty="0" err="1"/>
              <a:t>m_tableSize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    }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currentPos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} </a:t>
            </a:r>
          </a:p>
          <a:p>
            <a:pPr eaLnBrk="1" hangingPunct="1"/>
            <a:r>
              <a:rPr lang="pt-BR" altLang="pt-BR" b="1" dirty="0"/>
              <a:t>    </a:t>
            </a:r>
            <a:r>
              <a:rPr lang="pt-BR" altLang="pt-BR" b="1" dirty="0" err="1"/>
              <a:t>bool</a:t>
            </a:r>
            <a:r>
              <a:rPr lang="pt-BR" altLang="pt-BR" b="1" dirty="0"/>
              <a:t> </a:t>
            </a:r>
            <a:r>
              <a:rPr lang="pt-BR" altLang="pt-BR" b="1" dirty="0" err="1"/>
              <a:t>isActive</a:t>
            </a:r>
            <a:r>
              <a:rPr lang="pt-BR" altLang="pt-BR" b="1" dirty="0"/>
              <a:t>(</a:t>
            </a:r>
            <a:r>
              <a:rPr lang="pt-BR" altLang="pt-BR" b="1" dirty="0" err="1"/>
              <a:t>int</a:t>
            </a:r>
            <a:r>
              <a:rPr lang="pt-BR" altLang="pt-BR" b="1" dirty="0"/>
              <a:t> </a:t>
            </a:r>
            <a:r>
              <a:rPr lang="pt-BR" altLang="pt-BR" b="1" dirty="0" err="1"/>
              <a:t>currentPos</a:t>
            </a:r>
            <a:r>
              <a:rPr lang="pt-BR" altLang="pt-BR" b="1" dirty="0"/>
              <a:t>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return</a:t>
            </a:r>
            <a:r>
              <a:rPr lang="pt-BR" altLang="pt-BR" dirty="0"/>
              <a:t> (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]!=NULL) &amp;&amp; (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]-&gt;</a:t>
            </a:r>
            <a:r>
              <a:rPr lang="pt-BR" altLang="pt-BR" dirty="0" err="1"/>
              <a:t>isActive</a:t>
            </a:r>
            <a:r>
              <a:rPr lang="pt-BR" altLang="pt-BR" dirty="0"/>
              <a:t>);</a:t>
            </a:r>
          </a:p>
          <a:p>
            <a:pPr eaLnBrk="1" hangingPunct="1"/>
            <a:r>
              <a:rPr lang="pt-BR" altLang="pt-BR" dirty="0"/>
              <a:t>    }</a:t>
            </a:r>
          </a:p>
          <a:p>
            <a:pPr eaLnBrk="1" hangingPunct="1"/>
            <a:endParaRPr lang="pt-BR" altLang="pt-BR" b="1" dirty="0"/>
          </a:p>
          <a:p>
            <a:pPr eaLnBrk="1" hangingPunct="1"/>
            <a:r>
              <a:rPr lang="pt-BR" altLang="pt-BR" b="1" dirty="0"/>
              <a:t> </a:t>
            </a:r>
            <a:r>
              <a:rPr lang="pt-BR" altLang="pt-BR" b="1" dirty="0" err="1"/>
              <a:t>void</a:t>
            </a:r>
            <a:r>
              <a:rPr lang="pt-BR" altLang="pt-BR" b="1" dirty="0"/>
              <a:t> remove(T x)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currentPos</a:t>
            </a:r>
            <a:r>
              <a:rPr lang="pt-BR" altLang="pt-BR" dirty="0"/>
              <a:t> = </a:t>
            </a:r>
            <a:r>
              <a:rPr lang="pt-BR" altLang="pt-BR" dirty="0" err="1"/>
              <a:t>findPos</a:t>
            </a:r>
            <a:r>
              <a:rPr lang="pt-BR" altLang="pt-BR" dirty="0"/>
              <a:t>(x);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if</a:t>
            </a:r>
            <a:r>
              <a:rPr lang="pt-BR" altLang="pt-BR" dirty="0"/>
              <a:t>( </a:t>
            </a:r>
            <a:r>
              <a:rPr lang="pt-BR" altLang="pt-BR" dirty="0" err="1"/>
              <a:t>isActive</a:t>
            </a:r>
            <a:r>
              <a:rPr lang="pt-BR" altLang="pt-BR" dirty="0"/>
              <a:t>( </a:t>
            </a:r>
            <a:r>
              <a:rPr lang="pt-BR" altLang="pt-BR" dirty="0" err="1"/>
              <a:t>currentPos</a:t>
            </a:r>
            <a:r>
              <a:rPr lang="pt-BR" altLang="pt-BR" dirty="0"/>
              <a:t> ) )</a:t>
            </a:r>
          </a:p>
          <a:p>
            <a:pPr eaLnBrk="1" hangingPunct="1"/>
            <a:r>
              <a:rPr lang="pt-BR" altLang="pt-BR" dirty="0"/>
              <a:t>            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]-&gt;</a:t>
            </a:r>
            <a:r>
              <a:rPr lang="pt-BR" altLang="pt-BR" dirty="0" err="1"/>
              <a:t>isActive</a:t>
            </a:r>
            <a:r>
              <a:rPr lang="pt-BR" altLang="pt-BR" dirty="0"/>
              <a:t> = false;  // define x como uma entrada inativa</a:t>
            </a:r>
          </a:p>
          <a:p>
            <a:pPr eaLnBrk="1" hangingPunct="1"/>
            <a:r>
              <a:rPr lang="pt-BR" altLang="pt-BR" dirty="0"/>
              <a:t>    }</a:t>
            </a:r>
            <a:endParaRPr lang="en-US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aixaDeTexto 2">
            <a:extLst>
              <a:ext uri="{FF2B5EF4-FFF2-40B4-BE49-F238E27FC236}">
                <a16:creationId xmlns:a16="http://schemas.microsoft.com/office/drawing/2014/main" id="{25D18A17-8415-465D-A123-6D098C40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08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com Sondagem Quadrática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F99A4E07-4FBB-4D0E-82C1-243440332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89916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/>
              <a:t> T </a:t>
            </a:r>
            <a:r>
              <a:rPr lang="pt-BR" altLang="pt-BR" b="1" dirty="0" err="1"/>
              <a:t>find</a:t>
            </a:r>
            <a:r>
              <a:rPr lang="pt-BR" altLang="pt-BR" b="1" dirty="0"/>
              <a:t>(T x)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currentPos</a:t>
            </a:r>
            <a:r>
              <a:rPr lang="pt-BR" altLang="pt-BR" dirty="0"/>
              <a:t> = </a:t>
            </a:r>
            <a:r>
              <a:rPr lang="pt-BR" altLang="pt-BR" dirty="0" err="1"/>
              <a:t>findPos</a:t>
            </a:r>
            <a:r>
              <a:rPr lang="pt-BR" altLang="pt-BR" dirty="0"/>
              <a:t>(x);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isActive</a:t>
            </a:r>
            <a:r>
              <a:rPr lang="pt-BR" altLang="pt-BR" dirty="0"/>
              <a:t>(</a:t>
            </a:r>
            <a:r>
              <a:rPr lang="pt-BR" altLang="pt-BR" dirty="0" err="1"/>
              <a:t>currentPos</a:t>
            </a:r>
            <a:r>
              <a:rPr lang="pt-BR" altLang="pt-BR" dirty="0"/>
              <a:t>) ? 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]-&gt;</a:t>
            </a:r>
            <a:r>
              <a:rPr lang="pt-BR" altLang="pt-BR" dirty="0" err="1"/>
              <a:t>element</a:t>
            </a:r>
            <a:r>
              <a:rPr lang="pt-BR" altLang="pt-BR" dirty="0"/>
              <a:t> : </a:t>
            </a:r>
            <a:r>
              <a:rPr lang="pt-BR" altLang="pt-BR" dirty="0" err="1"/>
              <a:t>throw</a:t>
            </a:r>
            <a:r>
              <a:rPr lang="pt-BR" altLang="pt-BR" dirty="0"/>
              <a:t> "Elemento não está na tabela";</a:t>
            </a:r>
          </a:p>
          <a:p>
            <a:pPr eaLnBrk="1" hangingPunct="1"/>
            <a:r>
              <a:rPr lang="pt-BR" altLang="pt-BR" dirty="0"/>
              <a:t>    } </a:t>
            </a:r>
          </a:p>
          <a:p>
            <a:pPr eaLnBrk="1" hangingPunct="1"/>
            <a:r>
              <a:rPr lang="pt-BR" altLang="pt-BR" b="1" dirty="0"/>
              <a:t>    </a:t>
            </a:r>
            <a:r>
              <a:rPr lang="pt-BR" altLang="pt-BR" b="1" dirty="0" err="1"/>
              <a:t>void</a:t>
            </a:r>
            <a:r>
              <a:rPr lang="pt-BR" altLang="pt-BR" b="1" dirty="0"/>
              <a:t> </a:t>
            </a:r>
            <a:r>
              <a:rPr lang="pt-BR" altLang="pt-BR" b="1" dirty="0" err="1"/>
              <a:t>insert</a:t>
            </a:r>
            <a:r>
              <a:rPr lang="pt-BR" altLang="pt-BR" b="1" dirty="0"/>
              <a:t>(T x)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currentPos</a:t>
            </a:r>
            <a:r>
              <a:rPr lang="pt-BR" altLang="pt-BR" dirty="0"/>
              <a:t> = </a:t>
            </a:r>
            <a:r>
              <a:rPr lang="pt-BR" altLang="pt-BR" dirty="0" err="1"/>
              <a:t>findPos</a:t>
            </a:r>
            <a:r>
              <a:rPr lang="pt-BR" altLang="pt-BR" dirty="0"/>
              <a:t>(x);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isActive</a:t>
            </a:r>
            <a:r>
              <a:rPr lang="pt-BR" altLang="pt-BR" dirty="0"/>
              <a:t>(</a:t>
            </a:r>
            <a:r>
              <a:rPr lang="pt-BR" altLang="pt-BR" dirty="0" err="1"/>
              <a:t>currentPos</a:t>
            </a:r>
            <a:r>
              <a:rPr lang="pt-BR" altLang="pt-BR" dirty="0"/>
              <a:t>))  // se x já está na tabela não faz nada</a:t>
            </a:r>
          </a:p>
          <a:p>
            <a:pPr eaLnBrk="1" hangingPunct="1"/>
            <a:r>
              <a:rPr lang="pt-BR" altLang="pt-BR" dirty="0"/>
              <a:t>            </a:t>
            </a:r>
            <a:r>
              <a:rPr lang="pt-BR" altLang="pt-BR" dirty="0" err="1"/>
              <a:t>return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 = new </a:t>
            </a:r>
            <a:r>
              <a:rPr lang="pt-BR" altLang="pt-BR" dirty="0" err="1"/>
              <a:t>HashEntry</a:t>
            </a:r>
            <a:r>
              <a:rPr lang="pt-BR" altLang="pt-BR" dirty="0"/>
              <a:t>&lt;T&gt;(</a:t>
            </a:r>
            <a:r>
              <a:rPr lang="pt-BR" altLang="pt-BR" dirty="0" err="1"/>
              <a:t>x,true</a:t>
            </a:r>
            <a:r>
              <a:rPr lang="pt-BR" altLang="pt-BR" dirty="0"/>
              <a:t>);  // insere x como uma entrada ativa</a:t>
            </a:r>
          </a:p>
          <a:p>
            <a:pPr eaLnBrk="1" hangingPunct="1"/>
            <a:r>
              <a:rPr lang="pt-BR" altLang="pt-BR" dirty="0"/>
              <a:t>        // limita o fator de carga a 0.5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if</a:t>
            </a:r>
            <a:r>
              <a:rPr lang="pt-BR" altLang="pt-BR" dirty="0"/>
              <a:t>(++</a:t>
            </a:r>
            <a:r>
              <a:rPr lang="pt-BR" altLang="pt-BR" dirty="0" err="1"/>
              <a:t>m_size</a:t>
            </a:r>
            <a:r>
              <a:rPr lang="pt-BR" altLang="pt-BR" dirty="0"/>
              <a:t>&gt;</a:t>
            </a:r>
            <a:r>
              <a:rPr lang="pt-BR" altLang="pt-BR" dirty="0" err="1"/>
              <a:t>m_tableSize</a:t>
            </a:r>
            <a:r>
              <a:rPr lang="pt-BR" altLang="pt-BR" dirty="0"/>
              <a:t>/2)</a:t>
            </a:r>
          </a:p>
          <a:p>
            <a:pPr eaLnBrk="1" hangingPunct="1"/>
            <a:r>
              <a:rPr lang="pt-BR" altLang="pt-BR" dirty="0"/>
              <a:t>           </a:t>
            </a:r>
            <a:r>
              <a:rPr lang="pt-BR" altLang="pt-BR" dirty="0" err="1"/>
              <a:t>rehash</a:t>
            </a:r>
            <a:r>
              <a:rPr lang="pt-BR" altLang="pt-BR" dirty="0"/>
              <a:t>();  </a:t>
            </a:r>
          </a:p>
          <a:p>
            <a:pPr eaLnBrk="1" hangingPunct="1"/>
            <a:r>
              <a:rPr lang="pt-BR" altLang="pt-BR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aixaDeTexto 2">
            <a:extLst>
              <a:ext uri="{FF2B5EF4-FFF2-40B4-BE49-F238E27FC236}">
                <a16:creationId xmlns:a16="http://schemas.microsoft.com/office/drawing/2014/main" id="{379FD2ED-55FF-4C0A-9788-CB95DEF58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143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Rehashing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8F0E7B26-25BA-4497-B6A7-39C7059D3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Com o aumento do fator de carga, as operações na tabela hash começam a degradar rapidamente. </a:t>
            </a:r>
          </a:p>
          <a:p>
            <a:pPr eaLnBrk="1" hangingPunct="1"/>
            <a:r>
              <a:rPr lang="pt-BR" altLang="pt-BR" sz="2400"/>
              <a:t>Por outro lado, algumas estratégias de endereçamento podem falhar se o fator de carga ultrapassar determinados valores. </a:t>
            </a:r>
          </a:p>
          <a:p>
            <a:pPr eaLnBrk="1" hangingPunct="1"/>
            <a:r>
              <a:rPr lang="pt-BR" altLang="pt-BR" sz="2400"/>
              <a:t>Desta forma, é importante que a tabela hash possa se redimensionar de maneira a respeitar certos limites para o fator de carga.</a:t>
            </a:r>
          </a:p>
          <a:p>
            <a:pPr eaLnBrk="1" hangingPunct="1"/>
            <a:r>
              <a:rPr lang="pt-BR" altLang="pt-BR" sz="2400"/>
              <a:t>A estratégia para o rehashing é trivial:</a:t>
            </a:r>
          </a:p>
          <a:p>
            <a:pPr eaLnBrk="1" hangingPunct="1"/>
            <a:r>
              <a:rPr lang="pt-BR" altLang="pt-BR" sz="2400"/>
              <a:t>Crie uma nova tabela maior do que a anterior.</a:t>
            </a:r>
          </a:p>
          <a:p>
            <a:pPr eaLnBrk="1" hangingPunct="1"/>
            <a:r>
              <a:rPr lang="pt-BR" altLang="pt-BR" sz="2400"/>
              <a:t>Passe o elementos da tabela antiga para a nova tabela recalculando a nova posição de cada elemento.</a:t>
            </a:r>
          </a:p>
          <a:p>
            <a:pPr eaLnBrk="1" hangingPunct="1"/>
            <a:r>
              <a:rPr lang="pt-BR" altLang="pt-BR" sz="2400"/>
              <a:t>O custo de um rehash é linear O(n), mas não é executado com muita frequência.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aixaDeTexto 2">
            <a:extLst>
              <a:ext uri="{FF2B5EF4-FFF2-40B4-BE49-F238E27FC236}">
                <a16:creationId xmlns:a16="http://schemas.microsoft.com/office/drawing/2014/main" id="{F74E64EB-2EAA-4AB3-964A-AC8DF1E62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143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Rehashing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C639DCA9-BE48-4C5B-9323-98A070D4F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594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Considere a inclusão dos elementos 13, 15, 24 e 6 em uma tabela de sondagem quadrática com 7 posições e fator de carga máximo igual a 0.5.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7222D4E-F304-4CD0-BF0F-7DB9BABFFBCD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362200"/>
          <a:ext cx="1371600" cy="25955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15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24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13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2E3A0B9-DAF5-4D69-AB9C-D12D42F86990}"/>
              </a:ext>
            </a:extLst>
          </p:cNvPr>
          <p:cNvGraphicFramePr>
            <a:graphicFrameLocks noGrp="1"/>
          </p:cNvGraphicFramePr>
          <p:nvPr/>
        </p:nvGraphicFramePr>
        <p:xfrm>
          <a:off x="3981450" y="2362200"/>
          <a:ext cx="1371600" cy="25955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15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24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13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F098AEC-C3DC-4674-AC47-F38D584F4329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52400"/>
          <a:ext cx="1990725" cy="63039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21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24</a:t>
                      </a:r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13</a:t>
                      </a:r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15</a:t>
                      </a:r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11" marR="91411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11" marR="91411" marT="45718" marB="4571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27E93CFD-5708-45E4-B538-DEB16EF0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4953000"/>
            <a:ext cx="893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ym typeface="Symbol" panose="05050102010706020507" pitchFamily="18" charset="2"/>
              </a:rPr>
              <a:t>=0.43</a:t>
            </a:r>
            <a:endParaRPr lang="pt-BR" alt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26B2EF-936A-496F-B989-74FFDCB2F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953000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ym typeface="Symbol" panose="05050102010706020507" pitchFamily="18" charset="2"/>
              </a:rPr>
              <a:t>=0.57</a:t>
            </a:r>
            <a:endParaRPr lang="pt-BR" alt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BF93E4-A175-482D-8C71-78972DAFE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488113"/>
            <a:ext cx="895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ym typeface="Symbol" panose="05050102010706020507" pitchFamily="18" charset="2"/>
              </a:rPr>
              <a:t>=0.24</a:t>
            </a:r>
            <a:endParaRPr lang="pt-BR" altLang="pt-BR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FDC9223-2F55-4AE2-A22E-D243DF33096D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362200"/>
          <a:ext cx="1371600" cy="25955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 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 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 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57C8F3-9AF7-49CC-8729-39B4725AE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57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ym typeface="Symbol" panose="05050102010706020507" pitchFamily="18" charset="2"/>
              </a:rPr>
              <a:t>=0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aixaDeTexto 2">
            <a:extLst>
              <a:ext uri="{FF2B5EF4-FFF2-40B4-BE49-F238E27FC236}">
                <a16:creationId xmlns:a16="http://schemas.microsoft.com/office/drawing/2014/main" id="{5229DFA2-99D3-4F92-813E-10F751245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08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com Sondagem Quadrática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B6D2DE65-9F5F-4601-8697-C7A9A7104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89916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1" dirty="0"/>
              <a:t> </a:t>
            </a:r>
            <a:r>
              <a:rPr lang="pt-BR" altLang="pt-BR" sz="1600" b="1" dirty="0" err="1"/>
              <a:t>void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rehash</a:t>
            </a:r>
            <a:r>
              <a:rPr lang="pt-BR" altLang="pt-BR" sz="1600" b="1" dirty="0"/>
              <a:t>() {</a:t>
            </a:r>
          </a:p>
          <a:p>
            <a:pPr eaLnBrk="1" hangingPunct="1"/>
            <a:r>
              <a:rPr lang="pt-BR" altLang="pt-BR" sz="1600" dirty="0"/>
              <a:t>            // cria uma nova referência para o </a:t>
            </a:r>
            <a:r>
              <a:rPr lang="pt-BR" altLang="pt-BR" sz="1600" dirty="0" err="1"/>
              <a:t>array</a:t>
            </a:r>
            <a:r>
              <a:rPr lang="pt-BR" altLang="pt-BR" sz="1600" dirty="0"/>
              <a:t> atual</a:t>
            </a:r>
          </a:p>
          <a:p>
            <a:pPr eaLnBrk="1" hangingPunct="1"/>
            <a:r>
              <a:rPr lang="pt-BR" altLang="pt-BR" sz="1600" dirty="0"/>
              <a:t>            </a:t>
            </a:r>
            <a:r>
              <a:rPr lang="pt-BR" altLang="pt-BR" sz="1600" dirty="0" err="1"/>
              <a:t>HashEntry</a:t>
            </a:r>
            <a:r>
              <a:rPr lang="pt-BR" altLang="pt-BR" sz="1600" dirty="0"/>
              <a:t>&lt;T&gt;** </a:t>
            </a:r>
            <a:r>
              <a:rPr lang="pt-BR" altLang="pt-BR" sz="1600" dirty="0" err="1"/>
              <a:t>oldArray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array</a:t>
            </a:r>
            <a:r>
              <a:rPr lang="pt-BR" altLang="pt-BR" sz="1600" dirty="0"/>
              <a:t>; </a:t>
            </a:r>
          </a:p>
          <a:p>
            <a:pPr eaLnBrk="1" hangingPunct="1"/>
            <a:r>
              <a:rPr lang="pt-BR" altLang="pt-BR" sz="1600" dirty="0"/>
              <a:t>            </a:t>
            </a:r>
            <a:r>
              <a:rPr lang="pt-BR" altLang="pt-BR" sz="1600" dirty="0" err="1"/>
              <a:t>int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old_tableSize</a:t>
            </a:r>
            <a:r>
              <a:rPr lang="pt-BR" altLang="pt-BR" sz="1600" dirty="0"/>
              <a:t>=</a:t>
            </a:r>
            <a:r>
              <a:rPr lang="pt-BR" altLang="pt-BR" sz="1600" dirty="0" err="1"/>
              <a:t>m_tableSize</a:t>
            </a:r>
            <a:r>
              <a:rPr lang="pt-BR" altLang="pt-BR" sz="1600" dirty="0"/>
              <a:t>;            </a:t>
            </a:r>
          </a:p>
          <a:p>
            <a:pPr eaLnBrk="1" hangingPunct="1"/>
            <a:r>
              <a:rPr lang="pt-BR" altLang="pt-BR" sz="1600" dirty="0"/>
              <a:t>            </a:t>
            </a:r>
          </a:p>
          <a:p>
            <a:pPr eaLnBrk="1" hangingPunct="1"/>
            <a:r>
              <a:rPr lang="pt-BR" altLang="pt-BR" sz="1600" dirty="0"/>
              <a:t>            // cria um </a:t>
            </a:r>
            <a:r>
              <a:rPr lang="pt-BR" altLang="pt-BR" sz="1600" dirty="0" err="1"/>
              <a:t>array</a:t>
            </a:r>
            <a:r>
              <a:rPr lang="pt-BR" altLang="pt-BR" sz="1600" dirty="0"/>
              <a:t> vazio com o dobro da capacidade</a:t>
            </a:r>
          </a:p>
          <a:p>
            <a:pPr eaLnBrk="1" hangingPunct="1"/>
            <a:r>
              <a:rPr lang="pt-BR" altLang="pt-BR" sz="1600" dirty="0"/>
              <a:t>            </a:t>
            </a:r>
            <a:r>
              <a:rPr lang="pt-BR" altLang="pt-BR" sz="1600" dirty="0" err="1"/>
              <a:t>m_tableSize</a:t>
            </a:r>
            <a:r>
              <a:rPr lang="pt-BR" altLang="pt-BR" sz="1600" dirty="0"/>
              <a:t>=</a:t>
            </a:r>
            <a:r>
              <a:rPr lang="pt-BR" altLang="pt-BR" sz="1600" dirty="0" err="1"/>
              <a:t>nextPrime</a:t>
            </a:r>
            <a:r>
              <a:rPr lang="pt-BR" altLang="pt-BR" sz="1600" dirty="0"/>
              <a:t>(</a:t>
            </a:r>
            <a:r>
              <a:rPr lang="pt-BR" altLang="pt-BR" sz="1600" dirty="0" err="1"/>
              <a:t>m_tableSize</a:t>
            </a:r>
            <a:r>
              <a:rPr lang="pt-BR" altLang="pt-BR" sz="1600" dirty="0"/>
              <a:t>*2);</a:t>
            </a:r>
          </a:p>
          <a:p>
            <a:pPr eaLnBrk="1" hangingPunct="1"/>
            <a:r>
              <a:rPr lang="pt-BR" altLang="pt-BR" sz="1600" dirty="0"/>
              <a:t>            </a:t>
            </a:r>
            <a:r>
              <a:rPr lang="pt-BR" altLang="pt-BR" sz="1600" dirty="0" err="1"/>
              <a:t>array</a:t>
            </a:r>
            <a:r>
              <a:rPr lang="pt-BR" altLang="pt-BR" sz="1600" dirty="0"/>
              <a:t>=new </a:t>
            </a:r>
            <a:r>
              <a:rPr lang="pt-BR" altLang="pt-BR" sz="1600" dirty="0" err="1"/>
              <a:t>HashEntry</a:t>
            </a:r>
            <a:r>
              <a:rPr lang="pt-BR" altLang="pt-BR" sz="1600" dirty="0"/>
              <a:t>&lt;T&gt;*[</a:t>
            </a:r>
            <a:r>
              <a:rPr lang="pt-BR" altLang="pt-BR" sz="1600" dirty="0" err="1"/>
              <a:t>m_tableSize</a:t>
            </a:r>
            <a:r>
              <a:rPr lang="pt-BR" altLang="pt-BR" sz="1600" dirty="0"/>
              <a:t>];</a:t>
            </a:r>
          </a:p>
          <a:p>
            <a:pPr eaLnBrk="1" hangingPunct="1"/>
            <a:r>
              <a:rPr lang="pt-BR" altLang="pt-BR" sz="1600" dirty="0"/>
              <a:t>            for (</a:t>
            </a:r>
            <a:r>
              <a:rPr lang="pt-BR" altLang="pt-BR" sz="1600" dirty="0" err="1"/>
              <a:t>int</a:t>
            </a:r>
            <a:r>
              <a:rPr lang="pt-BR" altLang="pt-BR" sz="1600" dirty="0"/>
              <a:t> i=0;i&lt;</a:t>
            </a:r>
            <a:r>
              <a:rPr lang="pt-BR" altLang="pt-BR" sz="1600" dirty="0" err="1"/>
              <a:t>m_tableSize;i</a:t>
            </a:r>
            <a:r>
              <a:rPr lang="pt-BR" altLang="pt-BR" sz="1600" dirty="0"/>
              <a:t>++)</a:t>
            </a:r>
          </a:p>
          <a:p>
            <a:pPr eaLnBrk="1" hangingPunct="1"/>
            <a:r>
              <a:rPr lang="pt-BR" altLang="pt-BR" sz="1600" dirty="0"/>
              <a:t>                </a:t>
            </a:r>
            <a:r>
              <a:rPr lang="pt-BR" altLang="pt-BR" sz="1600" dirty="0" err="1"/>
              <a:t>array</a:t>
            </a:r>
            <a:r>
              <a:rPr lang="pt-BR" altLang="pt-BR" sz="1600" dirty="0"/>
              <a:t>[i]=NULL;</a:t>
            </a:r>
          </a:p>
          <a:p>
            <a:pPr eaLnBrk="1" hangingPunct="1"/>
            <a:r>
              <a:rPr lang="pt-BR" altLang="pt-BR" sz="1600" dirty="0"/>
              <a:t>            // zera o número de elementos no novo </a:t>
            </a:r>
            <a:r>
              <a:rPr lang="pt-BR" altLang="pt-BR" sz="1600" dirty="0" err="1"/>
              <a:t>array</a:t>
            </a:r>
            <a:endParaRPr lang="pt-BR" altLang="pt-BR" sz="1600" dirty="0"/>
          </a:p>
          <a:p>
            <a:pPr eaLnBrk="1" hangingPunct="1"/>
            <a:r>
              <a:rPr lang="pt-BR" altLang="pt-BR" sz="1600" dirty="0"/>
              <a:t>            </a:t>
            </a:r>
            <a:r>
              <a:rPr lang="pt-BR" altLang="pt-BR" sz="1600" dirty="0" err="1"/>
              <a:t>m_size</a:t>
            </a:r>
            <a:r>
              <a:rPr lang="pt-BR" altLang="pt-BR" sz="1600" dirty="0"/>
              <a:t>=0;   </a:t>
            </a:r>
          </a:p>
          <a:p>
            <a:pPr eaLnBrk="1" hangingPunct="1"/>
            <a:r>
              <a:rPr lang="pt-BR" altLang="pt-BR" sz="1600" dirty="0"/>
              <a:t>            // copia os elementos ativos utilizando o método </a:t>
            </a:r>
            <a:r>
              <a:rPr lang="pt-BR" altLang="pt-BR" sz="1600" dirty="0" err="1"/>
              <a:t>insert</a:t>
            </a:r>
            <a:endParaRPr lang="pt-BR" altLang="pt-BR" sz="1600" dirty="0"/>
          </a:p>
          <a:p>
            <a:pPr eaLnBrk="1" hangingPunct="1"/>
            <a:r>
              <a:rPr lang="pt-BR" altLang="pt-BR" sz="1600" dirty="0"/>
              <a:t>            for(</a:t>
            </a:r>
            <a:r>
              <a:rPr lang="pt-BR" altLang="pt-BR" sz="1600" dirty="0" err="1"/>
              <a:t>int</a:t>
            </a:r>
            <a:r>
              <a:rPr lang="pt-BR" altLang="pt-BR" sz="1600" dirty="0"/>
              <a:t> i=0;i&lt;</a:t>
            </a:r>
            <a:r>
              <a:rPr lang="pt-BR" altLang="pt-BR" sz="1600" dirty="0" err="1"/>
              <a:t>old_tableSize;i</a:t>
            </a:r>
            <a:r>
              <a:rPr lang="pt-BR" altLang="pt-BR" sz="1600" dirty="0"/>
              <a:t>++) {</a:t>
            </a:r>
          </a:p>
          <a:p>
            <a:pPr eaLnBrk="1" hangingPunct="1"/>
            <a:r>
              <a:rPr lang="pt-BR" altLang="pt-BR" sz="1600" dirty="0"/>
              <a:t>                </a:t>
            </a:r>
            <a:r>
              <a:rPr lang="pt-BR" altLang="pt-BR" sz="1600" dirty="0" err="1"/>
              <a:t>if</a:t>
            </a:r>
            <a:r>
              <a:rPr lang="pt-BR" altLang="pt-BR" sz="1600" dirty="0"/>
              <a:t>(</a:t>
            </a:r>
            <a:r>
              <a:rPr lang="pt-BR" altLang="pt-BR" sz="1600" dirty="0" err="1"/>
              <a:t>oldArray</a:t>
            </a:r>
            <a:r>
              <a:rPr lang="pt-BR" altLang="pt-BR" sz="1600" dirty="0"/>
              <a:t>[i]!=NULL &amp;&amp; </a:t>
            </a:r>
            <a:r>
              <a:rPr lang="pt-BR" altLang="pt-BR" sz="1600" dirty="0" err="1"/>
              <a:t>oldArray</a:t>
            </a:r>
            <a:r>
              <a:rPr lang="pt-BR" altLang="pt-BR" sz="1600" dirty="0"/>
              <a:t>[i]-&gt;</a:t>
            </a:r>
            <a:r>
              <a:rPr lang="pt-BR" altLang="pt-BR" sz="1600" dirty="0" err="1"/>
              <a:t>isActive</a:t>
            </a:r>
            <a:r>
              <a:rPr lang="pt-BR" altLang="pt-BR" sz="1600" dirty="0"/>
              <a:t> ) {</a:t>
            </a:r>
          </a:p>
          <a:p>
            <a:pPr eaLnBrk="1" hangingPunct="1"/>
            <a:r>
              <a:rPr lang="pt-BR" altLang="pt-BR" sz="1600" dirty="0"/>
              <a:t>                   </a:t>
            </a:r>
            <a:r>
              <a:rPr lang="pt-BR" altLang="pt-BR" sz="1600" dirty="0" err="1"/>
              <a:t>insert</a:t>
            </a:r>
            <a:r>
              <a:rPr lang="pt-BR" altLang="pt-BR" sz="1600" dirty="0"/>
              <a:t>(</a:t>
            </a:r>
            <a:r>
              <a:rPr lang="pt-BR" altLang="pt-BR" sz="1600" dirty="0" err="1"/>
              <a:t>oldArray</a:t>
            </a:r>
            <a:r>
              <a:rPr lang="pt-BR" altLang="pt-BR" sz="1600" dirty="0"/>
              <a:t>[i]-&gt;</a:t>
            </a:r>
            <a:r>
              <a:rPr lang="pt-BR" altLang="pt-BR" sz="1600" dirty="0" err="1"/>
              <a:t>element</a:t>
            </a:r>
            <a:r>
              <a:rPr lang="pt-BR" altLang="pt-BR" sz="1600" dirty="0"/>
              <a:t>);</a:t>
            </a:r>
          </a:p>
          <a:p>
            <a:pPr eaLnBrk="1" hangingPunct="1"/>
            <a:r>
              <a:rPr lang="pt-BR" altLang="pt-BR" sz="1600" dirty="0"/>
              <a:t>                }                     </a:t>
            </a:r>
          </a:p>
          <a:p>
            <a:pPr eaLnBrk="1" hangingPunct="1"/>
            <a:r>
              <a:rPr lang="pt-BR" altLang="pt-BR" sz="1600" dirty="0"/>
              <a:t>            }</a:t>
            </a:r>
          </a:p>
          <a:p>
            <a:pPr eaLnBrk="1" hangingPunct="1"/>
            <a:r>
              <a:rPr lang="pt-BR" altLang="pt-BR" sz="1600" dirty="0"/>
              <a:t>            delete[] </a:t>
            </a:r>
            <a:r>
              <a:rPr lang="pt-BR" altLang="pt-BR" sz="1600" dirty="0" err="1"/>
              <a:t>oldArray</a:t>
            </a:r>
            <a:r>
              <a:rPr lang="pt-BR" altLang="pt-BR" sz="1600" dirty="0"/>
              <a:t>;</a:t>
            </a:r>
          </a:p>
          <a:p>
            <a:pPr eaLnBrk="1" hangingPunct="1"/>
            <a:r>
              <a:rPr lang="pt-BR" altLang="pt-BR" sz="1600" dirty="0"/>
              <a:t>            </a:t>
            </a:r>
            <a:r>
              <a:rPr lang="pt-BR" altLang="pt-BR" sz="1600" dirty="0" err="1"/>
              <a:t>return</a:t>
            </a:r>
            <a:r>
              <a:rPr lang="pt-BR" altLang="pt-BR" sz="1600" dirty="0"/>
              <a:t>;</a:t>
            </a:r>
          </a:p>
          <a:p>
            <a:pPr eaLnBrk="1" hangingPunct="1"/>
            <a:r>
              <a:rPr lang="pt-BR" altLang="pt-BR" sz="1600" dirty="0"/>
              <a:t>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aixaDeTexto 2">
            <a:extLst>
              <a:ext uri="{FF2B5EF4-FFF2-40B4-BE49-F238E27FC236}">
                <a16:creationId xmlns:a16="http://schemas.microsoft.com/office/drawing/2014/main" id="{A7C80DC6-7CCD-49E1-AA87-A5E1A2B3D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7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Duplo Hashing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CFAEAFF-DA5D-43CD-854C-8C176DC0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Na sondagem com duplo hashing, é utilizada uma segunda função de hashing como função de colisão:</a:t>
            </a:r>
          </a:p>
          <a:p>
            <a:pPr eaLnBrk="1" hangingPunct="1"/>
            <a:r>
              <a:rPr lang="pt-BR" altLang="pt-BR" sz="2400"/>
              <a:t> f(i)=i*hash</a:t>
            </a:r>
            <a:r>
              <a:rPr lang="pt-BR" altLang="pt-BR" sz="2400" baseline="-25000"/>
              <a:t>2</a:t>
            </a:r>
            <a:r>
              <a:rPr lang="pt-BR" altLang="pt-BR" sz="2400"/>
              <a:t>(key), para i=1, 2, 3,...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Desta forma, no caso de colisões são sondados os seguintes elementos:</a:t>
            </a:r>
          </a:p>
          <a:p>
            <a:pPr eaLnBrk="1" hangingPunct="1"/>
            <a:r>
              <a:rPr lang="pt-BR" altLang="pt-BR" sz="2400"/>
              <a:t>f(1)=1*hash</a:t>
            </a:r>
            <a:r>
              <a:rPr lang="pt-BR" altLang="pt-BR" sz="2400" baseline="-25000"/>
              <a:t>2</a:t>
            </a:r>
            <a:r>
              <a:rPr lang="pt-BR" altLang="pt-BR" sz="2400"/>
              <a:t>(key) (posição hash</a:t>
            </a:r>
            <a:r>
              <a:rPr lang="pt-BR" altLang="pt-BR" sz="2400" baseline="-25000"/>
              <a:t>1</a:t>
            </a:r>
            <a:r>
              <a:rPr lang="pt-BR" altLang="pt-BR" sz="2400"/>
              <a:t> + 1*hash</a:t>
            </a:r>
            <a:r>
              <a:rPr lang="pt-BR" altLang="pt-BR" sz="2400" baseline="-25000"/>
              <a:t>2</a:t>
            </a:r>
            <a:r>
              <a:rPr lang="pt-BR" altLang="pt-BR" sz="2400"/>
              <a:t>)</a:t>
            </a:r>
          </a:p>
          <a:p>
            <a:pPr eaLnBrk="1" hangingPunct="1"/>
            <a:r>
              <a:rPr lang="pt-BR" altLang="pt-BR" sz="2400"/>
              <a:t>f(2)=2*hash</a:t>
            </a:r>
            <a:r>
              <a:rPr lang="pt-BR" altLang="pt-BR" sz="2400" baseline="-25000"/>
              <a:t>2</a:t>
            </a:r>
            <a:r>
              <a:rPr lang="pt-BR" altLang="pt-BR" sz="2400"/>
              <a:t>(key) (posição hash</a:t>
            </a:r>
            <a:r>
              <a:rPr lang="pt-BR" altLang="pt-BR" sz="2400" baseline="-25000"/>
              <a:t>1</a:t>
            </a:r>
            <a:r>
              <a:rPr lang="pt-BR" altLang="pt-BR" sz="2400"/>
              <a:t> + 2*hash</a:t>
            </a:r>
            <a:r>
              <a:rPr lang="pt-BR" altLang="pt-BR" sz="2400" baseline="-25000"/>
              <a:t>2</a:t>
            </a:r>
            <a:r>
              <a:rPr lang="pt-BR" altLang="pt-BR" sz="2400"/>
              <a:t>)</a:t>
            </a:r>
          </a:p>
          <a:p>
            <a:pPr eaLnBrk="1" hangingPunct="1"/>
            <a:r>
              <a:rPr lang="pt-BR" altLang="pt-BR" sz="2400"/>
              <a:t>f(3)=3*hash</a:t>
            </a:r>
            <a:r>
              <a:rPr lang="pt-BR" altLang="pt-BR" sz="2400" baseline="-25000"/>
              <a:t>2</a:t>
            </a:r>
            <a:r>
              <a:rPr lang="pt-BR" altLang="pt-BR" sz="2400"/>
              <a:t>(key) (posição hash</a:t>
            </a:r>
            <a:r>
              <a:rPr lang="pt-BR" altLang="pt-BR" sz="2400" baseline="-25000"/>
              <a:t>1</a:t>
            </a:r>
            <a:r>
              <a:rPr lang="pt-BR" altLang="pt-BR" sz="2400"/>
              <a:t> + 3*hash</a:t>
            </a:r>
            <a:r>
              <a:rPr lang="pt-BR" altLang="pt-BR" sz="2400" baseline="-25000"/>
              <a:t>2</a:t>
            </a:r>
            <a:r>
              <a:rPr lang="pt-BR" altLang="pt-BR" sz="2400"/>
              <a:t>)</a:t>
            </a:r>
          </a:p>
          <a:p>
            <a:pPr eaLnBrk="1" hangingPunct="1"/>
            <a:r>
              <a:rPr lang="pt-BR" altLang="pt-BR" sz="240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aixaDeTexto 2">
            <a:extLst>
              <a:ext uri="{FF2B5EF4-FFF2-40B4-BE49-F238E27FC236}">
                <a16:creationId xmlns:a16="http://schemas.microsoft.com/office/drawing/2014/main" id="{5166477B-55CA-4CD3-A544-1A4A9D288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7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Duplo Hashing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2AC0DBBF-D4E4-4A3B-B9CC-B38500198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Considere, por exemplo, a inclusão dos elementos 89, 18, 49, 58 e 69 em uma tabela hash com 10 elementos e com uma função hash = value%10 e hash</a:t>
            </a:r>
            <a:r>
              <a:rPr lang="pt-BR" altLang="pt-BR" sz="2400" baseline="-25000"/>
              <a:t>2</a:t>
            </a:r>
            <a:r>
              <a:rPr lang="pt-BR" altLang="pt-BR" sz="2400"/>
              <a:t>=7-value%7 </a:t>
            </a:r>
          </a:p>
        </p:txBody>
      </p:sp>
      <p:graphicFrame>
        <p:nvGraphicFramePr>
          <p:cNvPr id="115" name="Tabela 114">
            <a:extLst>
              <a:ext uri="{FF2B5EF4-FFF2-40B4-BE49-F238E27FC236}">
                <a16:creationId xmlns:a16="http://schemas.microsoft.com/office/drawing/2014/main" id="{7B47334F-EFBA-4D22-88A8-6660F98FBD5A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0"/>
          <a:ext cx="1143000" cy="449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r>
                        <a:rPr lang="pt-BR" sz="10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12">
            <a:extLst>
              <a:ext uri="{FF2B5EF4-FFF2-40B4-BE49-F238E27FC236}">
                <a16:creationId xmlns:a16="http://schemas.microsoft.com/office/drawing/2014/main" id="{CF8DBE5E-D993-4372-8DF9-EDD83BA9BE1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438400"/>
            <a:ext cx="609600" cy="228600"/>
            <a:chOff x="2057400" y="2438400"/>
            <a:chExt cx="609600" cy="228600"/>
          </a:xfrm>
        </p:grpSpPr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ADED0498-608A-4F73-89EF-19A5489845CE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902F8DEF-7101-4715-86CA-1207B1097E8C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C28FB780-78B2-4030-BADB-EEBD69DC0491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F5CC53FB-B5B6-463B-A188-BDDE99288F1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13">
            <a:extLst>
              <a:ext uri="{FF2B5EF4-FFF2-40B4-BE49-F238E27FC236}">
                <a16:creationId xmlns:a16="http://schemas.microsoft.com/office/drawing/2014/main" id="{355057B7-06D9-4449-892D-5E5EE0EC3CE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9600" cy="228600"/>
            <a:chOff x="2057400" y="2438400"/>
            <a:chExt cx="609600" cy="228600"/>
          </a:xfrm>
        </p:grpSpPr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9D706AD5-1F97-4A2B-96F6-6197249F100E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F294656F-F14F-40F1-B2CF-6E59CFCB590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26179EEB-82EC-4A56-8237-2F636B85AC25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44CEF130-3ABA-47A5-9E33-769E7CE60CD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18">
            <a:extLst>
              <a:ext uri="{FF2B5EF4-FFF2-40B4-BE49-F238E27FC236}">
                <a16:creationId xmlns:a16="http://schemas.microsoft.com/office/drawing/2014/main" id="{0F7798F3-1424-444D-8E5F-CDC8C7274A2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352800"/>
            <a:ext cx="609600" cy="228600"/>
            <a:chOff x="2057400" y="2438400"/>
            <a:chExt cx="609600" cy="228600"/>
          </a:xfrm>
        </p:grpSpPr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649044D1-BAB0-4870-ADC8-22B4378ABAC3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de seta reta 133">
              <a:extLst>
                <a:ext uri="{FF2B5EF4-FFF2-40B4-BE49-F238E27FC236}">
                  <a16:creationId xmlns:a16="http://schemas.microsoft.com/office/drawing/2014/main" id="{B90F95B8-5546-46EB-8BC0-91CB0732B3FD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E25B7414-5FE7-42B1-A8BA-37D24E1C9F54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50A62622-86C1-4910-81B6-5D1841BBB2A9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23">
            <a:extLst>
              <a:ext uri="{FF2B5EF4-FFF2-40B4-BE49-F238E27FC236}">
                <a16:creationId xmlns:a16="http://schemas.microsoft.com/office/drawing/2014/main" id="{632FF938-8F93-4BF5-AB92-1892175E765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09600" cy="228600"/>
            <a:chOff x="2057400" y="2438400"/>
            <a:chExt cx="609600" cy="228600"/>
          </a:xfrm>
        </p:grpSpPr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BF8A1669-6DED-4294-B0A7-E4DBFB47AD01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C80746EE-6853-446D-89F1-FC24255BA927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2DBA976C-1871-4436-96AE-472879E2D5D3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2C6C06B1-DC4B-4B22-B38D-EEE1A11FF4FE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8">
            <a:extLst>
              <a:ext uri="{FF2B5EF4-FFF2-40B4-BE49-F238E27FC236}">
                <a16:creationId xmlns:a16="http://schemas.microsoft.com/office/drawing/2014/main" id="{895EEB6D-64F1-4A46-A85C-5D1AC999C47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609600" cy="228600"/>
            <a:chOff x="2057400" y="2438400"/>
            <a:chExt cx="609600" cy="228600"/>
          </a:xfrm>
        </p:grpSpPr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0B82914E-D9E3-4EF9-84AD-A5D18A0DF06F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79A1B1B8-552D-4A76-863D-5F86F70E81DB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33FD323C-5D2C-42EA-BC41-14E4CFFC880C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6777F266-8DF9-4EC5-85BA-EB0D6FE06079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33">
            <a:extLst>
              <a:ext uri="{FF2B5EF4-FFF2-40B4-BE49-F238E27FC236}">
                <a16:creationId xmlns:a16="http://schemas.microsoft.com/office/drawing/2014/main" id="{CCCF460E-8537-4B84-BC7D-B34F0929917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724400"/>
            <a:ext cx="609600" cy="228600"/>
            <a:chOff x="2057400" y="2438400"/>
            <a:chExt cx="609600" cy="228600"/>
          </a:xfrm>
        </p:grpSpPr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41D89CF3-244C-4D53-AF9C-63F1FFEE4614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>
              <a:extLst>
                <a:ext uri="{FF2B5EF4-FFF2-40B4-BE49-F238E27FC236}">
                  <a16:creationId xmlns:a16="http://schemas.microsoft.com/office/drawing/2014/main" id="{2BDE89BF-8E9E-4C37-9AE9-4076C4230D6D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B7F86677-C322-40D4-B52F-E350E1BF0591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903A3D79-55FB-407B-ADA5-03AD906E5B54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38">
            <a:extLst>
              <a:ext uri="{FF2B5EF4-FFF2-40B4-BE49-F238E27FC236}">
                <a16:creationId xmlns:a16="http://schemas.microsoft.com/office/drawing/2014/main" id="{55F77022-A061-437D-BB32-52BE7CD8DC9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181600"/>
            <a:ext cx="609600" cy="228600"/>
            <a:chOff x="2057400" y="2438400"/>
            <a:chExt cx="609600" cy="228600"/>
          </a:xfrm>
        </p:grpSpPr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629EA28E-13A7-4D7B-9BE5-FA32CAD62E96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1B249F6A-4BF2-4FA2-94F5-5BEAAA0F150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E6222116-4F3F-4CAE-A1E0-5C30ED7BBBEB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087B439D-F9C0-4CBB-BDAD-67A6487AD951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43">
            <a:extLst>
              <a:ext uri="{FF2B5EF4-FFF2-40B4-BE49-F238E27FC236}">
                <a16:creationId xmlns:a16="http://schemas.microsoft.com/office/drawing/2014/main" id="{40A6D42C-2811-4350-BE6F-4A2607DB24D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638800"/>
            <a:ext cx="609600" cy="228600"/>
            <a:chOff x="2057400" y="2438400"/>
            <a:chExt cx="609600" cy="228600"/>
          </a:xfrm>
        </p:grpSpPr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EC2E99B2-8667-4E2E-8671-A2E616AEC076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de seta reta 158">
              <a:extLst>
                <a:ext uri="{FF2B5EF4-FFF2-40B4-BE49-F238E27FC236}">
                  <a16:creationId xmlns:a16="http://schemas.microsoft.com/office/drawing/2014/main" id="{B438A0E5-1253-4E76-97C7-E4F6D2F5D26D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F1BC045D-AD38-4105-B601-61D6D5C89041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38861D5D-268A-4B61-97C7-11DA55B35330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48">
            <a:extLst>
              <a:ext uri="{FF2B5EF4-FFF2-40B4-BE49-F238E27FC236}">
                <a16:creationId xmlns:a16="http://schemas.microsoft.com/office/drawing/2014/main" id="{0C9C521C-21B3-4ADF-9800-9277AE8C4D7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019800"/>
            <a:ext cx="609600" cy="228600"/>
            <a:chOff x="2057400" y="2438400"/>
            <a:chExt cx="609600" cy="228600"/>
          </a:xfrm>
        </p:grpSpPr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BD66AE29-0BB8-45A9-9BA7-1046378116BD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>
              <a:extLst>
                <a:ext uri="{FF2B5EF4-FFF2-40B4-BE49-F238E27FC236}">
                  <a16:creationId xmlns:a16="http://schemas.microsoft.com/office/drawing/2014/main" id="{D2A895F2-4718-408D-BE94-ADC320ABCBD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>
              <a:extLst>
                <a:ext uri="{FF2B5EF4-FFF2-40B4-BE49-F238E27FC236}">
                  <a16:creationId xmlns:a16="http://schemas.microsoft.com/office/drawing/2014/main" id="{B0F60F31-88B6-4745-BCCC-D8AE433C7343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>
              <a:extLst>
                <a:ext uri="{FF2B5EF4-FFF2-40B4-BE49-F238E27FC236}">
                  <a16:creationId xmlns:a16="http://schemas.microsoft.com/office/drawing/2014/main" id="{B795DA7A-121B-407B-8286-F24CAD4D3F22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53">
            <a:extLst>
              <a:ext uri="{FF2B5EF4-FFF2-40B4-BE49-F238E27FC236}">
                <a16:creationId xmlns:a16="http://schemas.microsoft.com/office/drawing/2014/main" id="{AB655F01-FAC9-425E-B102-9118DD0DCEB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477000"/>
            <a:ext cx="609600" cy="228600"/>
            <a:chOff x="2057400" y="2438400"/>
            <a:chExt cx="609600" cy="228600"/>
          </a:xfrm>
        </p:grpSpPr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B38A5EFC-AF55-4185-B28B-94FF6971B193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de seta reta 168">
              <a:extLst>
                <a:ext uri="{FF2B5EF4-FFF2-40B4-BE49-F238E27FC236}">
                  <a16:creationId xmlns:a16="http://schemas.microsoft.com/office/drawing/2014/main" id="{B555719C-1FCA-429C-A6E6-493FD46E40E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225B06F5-0340-4E5D-8769-453EED3BE497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DE34FF83-5131-4315-8027-CD149CD347EA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60">
            <a:extLst>
              <a:ext uri="{FF2B5EF4-FFF2-40B4-BE49-F238E27FC236}">
                <a16:creationId xmlns:a16="http://schemas.microsoft.com/office/drawing/2014/main" id="{50257D2C-56AE-42A0-9511-51FC41532C9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6399213"/>
            <a:ext cx="609600" cy="431800"/>
            <a:chOff x="2895600" y="2971800"/>
            <a:chExt cx="609904" cy="432000"/>
          </a:xfrm>
        </p:grpSpPr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BF731681-0262-40D8-8821-1E9B2E980863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89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43A26388-083D-4DA3-A354-36CB3BC81E30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4" name="Grupo 66">
            <a:extLst>
              <a:ext uri="{FF2B5EF4-FFF2-40B4-BE49-F238E27FC236}">
                <a16:creationId xmlns:a16="http://schemas.microsoft.com/office/drawing/2014/main" id="{57C0A0E9-BF0C-46F3-94C8-84F205535C2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892800"/>
            <a:ext cx="609600" cy="431800"/>
            <a:chOff x="2895600" y="2971800"/>
            <a:chExt cx="609904" cy="432000"/>
          </a:xfrm>
        </p:grpSpPr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9194F592-D681-4C24-837A-390841DC5720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18</a:t>
              </a:r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D1F2892D-2E55-4AF2-A4E6-519D5C2B0A65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5" name="Grupo 82">
            <a:extLst>
              <a:ext uri="{FF2B5EF4-FFF2-40B4-BE49-F238E27FC236}">
                <a16:creationId xmlns:a16="http://schemas.microsoft.com/office/drawing/2014/main" id="{25C0E27A-EC01-4D3A-A1BE-FFA4F7D9A86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83000"/>
            <a:ext cx="609600" cy="431800"/>
            <a:chOff x="2895600" y="2971800"/>
            <a:chExt cx="609904" cy="432000"/>
          </a:xfrm>
        </p:grpSpPr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F0A5EB0B-20EC-4B77-A064-5EB97F5FD633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58</a:t>
              </a:r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734E0383-9D31-4310-A0B0-92333DD8011A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6" name="Grupo 90">
            <a:extLst>
              <a:ext uri="{FF2B5EF4-FFF2-40B4-BE49-F238E27FC236}">
                <a16:creationId xmlns:a16="http://schemas.microsoft.com/office/drawing/2014/main" id="{D54ACBB6-94E2-4647-8523-AB9B0FF84F3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11400"/>
            <a:ext cx="609600" cy="431800"/>
            <a:chOff x="2895600" y="2971800"/>
            <a:chExt cx="609904" cy="432000"/>
          </a:xfrm>
        </p:grpSpPr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69C69AEA-D9FA-4F4E-A711-31DF1271886B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69</a:t>
              </a:r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7AE15A9C-96BA-42ED-8541-9FC23B45AC7B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5E8B7434-D116-4300-8850-C97DA61647FF}"/>
              </a:ext>
            </a:extLst>
          </p:cNvPr>
          <p:cNvCxnSpPr>
            <a:endCxn id="173" idx="1"/>
          </p:cNvCxnSpPr>
          <p:nvPr/>
        </p:nvCxnSpPr>
        <p:spPr>
          <a:xfrm flipV="1">
            <a:off x="1371600" y="6615113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id="{B289FA62-D917-415F-B411-EA91B6E733F6}"/>
              </a:ext>
            </a:extLst>
          </p:cNvPr>
          <p:cNvCxnSpPr/>
          <p:nvPr/>
        </p:nvCxnSpPr>
        <p:spPr>
          <a:xfrm>
            <a:off x="1371600" y="616426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de seta reta 205">
            <a:extLst>
              <a:ext uri="{FF2B5EF4-FFF2-40B4-BE49-F238E27FC236}">
                <a16:creationId xmlns:a16="http://schemas.microsoft.com/office/drawing/2014/main" id="{194CFBAF-87BC-42FA-9149-C228D5571DD0}"/>
              </a:ext>
            </a:extLst>
          </p:cNvPr>
          <p:cNvCxnSpPr/>
          <p:nvPr/>
        </p:nvCxnSpPr>
        <p:spPr>
          <a:xfrm flipV="1">
            <a:off x="1371600" y="3962400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>
            <a:extLst>
              <a:ext uri="{FF2B5EF4-FFF2-40B4-BE49-F238E27FC236}">
                <a16:creationId xmlns:a16="http://schemas.microsoft.com/office/drawing/2014/main" id="{B89A0749-6196-40BE-92D6-E483EF4B4AEE}"/>
              </a:ext>
            </a:extLst>
          </p:cNvPr>
          <p:cNvCxnSpPr/>
          <p:nvPr/>
        </p:nvCxnSpPr>
        <p:spPr>
          <a:xfrm flipV="1">
            <a:off x="1371600" y="2566988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74">
            <a:extLst>
              <a:ext uri="{FF2B5EF4-FFF2-40B4-BE49-F238E27FC236}">
                <a16:creationId xmlns:a16="http://schemas.microsoft.com/office/drawing/2014/main" id="{1C55CDB3-A920-48F2-BC78-F25B7A02822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054600"/>
            <a:ext cx="609600" cy="431800"/>
            <a:chOff x="2895600" y="2971800"/>
            <a:chExt cx="609904" cy="432000"/>
          </a:xfrm>
        </p:grpSpPr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B8429EA9-0789-4D0D-A5AA-8BB8C82DCA99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49</a:t>
              </a:r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1011E246-F5D9-4464-A328-4EAF2B44BB90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216" name="Conector de seta reta 215">
            <a:extLst>
              <a:ext uri="{FF2B5EF4-FFF2-40B4-BE49-F238E27FC236}">
                <a16:creationId xmlns:a16="http://schemas.microsoft.com/office/drawing/2014/main" id="{F3709ED9-811B-48FA-BC64-F024C400317D}"/>
              </a:ext>
            </a:extLst>
          </p:cNvPr>
          <p:cNvCxnSpPr/>
          <p:nvPr/>
        </p:nvCxnSpPr>
        <p:spPr>
          <a:xfrm flipV="1">
            <a:off x="1371600" y="5311775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216">
            <a:extLst>
              <a:ext uri="{FF2B5EF4-FFF2-40B4-BE49-F238E27FC236}">
                <a16:creationId xmlns:a16="http://schemas.microsoft.com/office/drawing/2014/main" id="{4B250EFA-67FD-4658-AB7F-49A3454325BD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5942013"/>
            <a:ext cx="858837" cy="431800"/>
            <a:chOff x="3712870" y="5942013"/>
            <a:chExt cx="859130" cy="431800"/>
          </a:xfrm>
        </p:grpSpPr>
        <p:grpSp>
          <p:nvGrpSpPr>
            <p:cNvPr id="49226" name="Grupo 74">
              <a:extLst>
                <a:ext uri="{FF2B5EF4-FFF2-40B4-BE49-F238E27FC236}">
                  <a16:creationId xmlns:a16="http://schemas.microsoft.com/office/drawing/2014/main" id="{5E6989A8-4E27-495D-8F65-DD25FB139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220" name="Retângulo 219">
                <a:extLst>
                  <a:ext uri="{FF2B5EF4-FFF2-40B4-BE49-F238E27FC236}">
                    <a16:creationId xmlns:a16="http://schemas.microsoft.com/office/drawing/2014/main" id="{E1879F57-DF8E-405E-B578-CBB8BF0657E4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221" name="Retângulo 220">
                <a:extLst>
                  <a:ext uri="{FF2B5EF4-FFF2-40B4-BE49-F238E27FC236}">
                    <a16:creationId xmlns:a16="http://schemas.microsoft.com/office/drawing/2014/main" id="{A58A2146-495B-46A7-B067-99C5E626DB6A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49227" name="CaixaDeTexto 218">
              <a:extLst>
                <a:ext uri="{FF2B5EF4-FFF2-40B4-BE49-F238E27FC236}">
                  <a16:creationId xmlns:a16="http://schemas.microsoft.com/office/drawing/2014/main" id="{E93782CC-1B26-4ACD-A4A1-8DCA804B8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0" name="Grupo 221">
            <a:extLst>
              <a:ext uri="{FF2B5EF4-FFF2-40B4-BE49-F238E27FC236}">
                <a16:creationId xmlns:a16="http://schemas.microsoft.com/office/drawing/2014/main" id="{D4FA77DD-9CD3-46A6-B2F6-D0500C3F6DBD}"/>
              </a:ext>
            </a:extLst>
          </p:cNvPr>
          <p:cNvGrpSpPr>
            <a:grpSpLocks/>
          </p:cNvGrpSpPr>
          <p:nvPr/>
        </p:nvGrpSpPr>
        <p:grpSpPr bwMode="auto">
          <a:xfrm>
            <a:off x="3698875" y="6399213"/>
            <a:ext cx="873125" cy="431800"/>
            <a:chOff x="3698544" y="6399213"/>
            <a:chExt cx="873456" cy="431800"/>
          </a:xfrm>
        </p:grpSpPr>
        <p:grpSp>
          <p:nvGrpSpPr>
            <p:cNvPr id="49222" name="Grupo 74">
              <a:extLst>
                <a:ext uri="{FF2B5EF4-FFF2-40B4-BE49-F238E27FC236}">
                  <a16:creationId xmlns:a16="http://schemas.microsoft.com/office/drawing/2014/main" id="{AF240895-2827-46B7-B921-3C79AB97B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6399213"/>
              <a:ext cx="609600" cy="431800"/>
              <a:chOff x="2895600" y="2971800"/>
              <a:chExt cx="609904" cy="432000"/>
            </a:xfrm>
          </p:grpSpPr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83C6530A-DD82-4F22-B66A-FC2D1B70A14F}"/>
                  </a:ext>
                </a:extLst>
              </p:cNvPr>
              <p:cNvSpPr/>
              <p:nvPr/>
            </p:nvSpPr>
            <p:spPr>
              <a:xfrm>
                <a:off x="2895369" y="2971800"/>
                <a:ext cx="432179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49</a:t>
                </a:r>
              </a:p>
            </p:txBody>
          </p:sp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26CEC0A8-721D-4801-B321-F7B0099BF420}"/>
                  </a:ext>
                </a:extLst>
              </p:cNvPr>
              <p:cNvSpPr/>
              <p:nvPr/>
            </p:nvSpPr>
            <p:spPr>
              <a:xfrm>
                <a:off x="3325960" y="2971800"/>
                <a:ext cx="179544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49223" name="CaixaDeTexto 223">
              <a:extLst>
                <a:ext uri="{FF2B5EF4-FFF2-40B4-BE49-F238E27FC236}">
                  <a16:creationId xmlns:a16="http://schemas.microsoft.com/office/drawing/2014/main" id="{B30445D3-74AC-4BD3-A9D4-68FEB50A1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544" y="6447724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2" name="Grupo 226">
            <a:extLst>
              <a:ext uri="{FF2B5EF4-FFF2-40B4-BE49-F238E27FC236}">
                <a16:creationId xmlns:a16="http://schemas.microsoft.com/office/drawing/2014/main" id="{6A046DF7-8CBB-450D-832E-1C998A3AEDB2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6400800"/>
            <a:ext cx="846137" cy="438150"/>
            <a:chOff x="4717118" y="6400800"/>
            <a:chExt cx="845482" cy="437572"/>
          </a:xfrm>
        </p:grpSpPr>
        <p:grpSp>
          <p:nvGrpSpPr>
            <p:cNvPr id="49218" name="Grupo 74">
              <a:extLst>
                <a:ext uri="{FF2B5EF4-FFF2-40B4-BE49-F238E27FC236}">
                  <a16:creationId xmlns:a16="http://schemas.microsoft.com/office/drawing/2014/main" id="{7F1A7092-5740-41CB-B802-E9CC79DCB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4E8F827E-965D-4965-A763-80BA935394F6}"/>
                  </a:ext>
                </a:extLst>
              </p:cNvPr>
              <p:cNvSpPr/>
              <p:nvPr/>
            </p:nvSpPr>
            <p:spPr>
              <a:xfrm>
                <a:off x="2896072" y="2971800"/>
                <a:ext cx="431681" cy="4314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231" name="Retângulo 230">
                <a:extLst>
                  <a:ext uri="{FF2B5EF4-FFF2-40B4-BE49-F238E27FC236}">
                    <a16:creationId xmlns:a16="http://schemas.microsoft.com/office/drawing/2014/main" id="{1882B326-3660-4236-9FD4-FCC9DF5B107A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49219" name="CaixaDeTexto 228">
              <a:extLst>
                <a:ext uri="{FF2B5EF4-FFF2-40B4-BE49-F238E27FC236}">
                  <a16:creationId xmlns:a16="http://schemas.microsoft.com/office/drawing/2014/main" id="{7E97AE06-658C-4C48-9872-E993A00FB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4" name="Grupo 231">
            <a:extLst>
              <a:ext uri="{FF2B5EF4-FFF2-40B4-BE49-F238E27FC236}">
                <a16:creationId xmlns:a16="http://schemas.microsoft.com/office/drawing/2014/main" id="{E0EFB0FA-11EE-4335-B7D4-CF800F78E1F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056188"/>
            <a:ext cx="873125" cy="431800"/>
            <a:chOff x="3698544" y="6399213"/>
            <a:chExt cx="873456" cy="431800"/>
          </a:xfrm>
        </p:grpSpPr>
        <p:grpSp>
          <p:nvGrpSpPr>
            <p:cNvPr id="49214" name="Grupo 74">
              <a:extLst>
                <a:ext uri="{FF2B5EF4-FFF2-40B4-BE49-F238E27FC236}">
                  <a16:creationId xmlns:a16="http://schemas.microsoft.com/office/drawing/2014/main" id="{86FD1A4B-309B-4060-891E-3D0C6695B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6399213"/>
              <a:ext cx="609600" cy="431800"/>
              <a:chOff x="2895600" y="2971800"/>
              <a:chExt cx="609904" cy="432000"/>
            </a:xfrm>
          </p:grpSpPr>
          <p:sp>
            <p:nvSpPr>
              <p:cNvPr id="235" name="Retângulo 234">
                <a:extLst>
                  <a:ext uri="{FF2B5EF4-FFF2-40B4-BE49-F238E27FC236}">
                    <a16:creationId xmlns:a16="http://schemas.microsoft.com/office/drawing/2014/main" id="{0A187079-A2A5-4512-AF3B-4F1A98AC6287}"/>
                  </a:ext>
                </a:extLst>
              </p:cNvPr>
              <p:cNvSpPr/>
              <p:nvPr/>
            </p:nvSpPr>
            <p:spPr>
              <a:xfrm>
                <a:off x="2895369" y="2971800"/>
                <a:ext cx="432179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49</a:t>
                </a:r>
              </a:p>
            </p:txBody>
          </p:sp>
          <p:sp>
            <p:nvSpPr>
              <p:cNvPr id="236" name="Retângulo 235">
                <a:extLst>
                  <a:ext uri="{FF2B5EF4-FFF2-40B4-BE49-F238E27FC236}">
                    <a16:creationId xmlns:a16="http://schemas.microsoft.com/office/drawing/2014/main" id="{B1274655-3E8B-4C9E-B2FC-B9B905DF78E3}"/>
                  </a:ext>
                </a:extLst>
              </p:cNvPr>
              <p:cNvSpPr/>
              <p:nvPr/>
            </p:nvSpPr>
            <p:spPr>
              <a:xfrm>
                <a:off x="3325960" y="2971800"/>
                <a:ext cx="179544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49215" name="CaixaDeTexto 233">
              <a:extLst>
                <a:ext uri="{FF2B5EF4-FFF2-40B4-BE49-F238E27FC236}">
                  <a16:creationId xmlns:a16="http://schemas.microsoft.com/office/drawing/2014/main" id="{7D255164-8200-44F5-B668-DB86E6015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544" y="6447724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6" name="Grupo 246">
            <a:extLst>
              <a:ext uri="{FF2B5EF4-FFF2-40B4-BE49-F238E27FC236}">
                <a16:creationId xmlns:a16="http://schemas.microsoft.com/office/drawing/2014/main" id="{BE4C8217-47BD-40F5-A744-41FEF48C87C1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3683000"/>
            <a:ext cx="858837" cy="431800"/>
            <a:chOff x="3712870" y="5942013"/>
            <a:chExt cx="859130" cy="431800"/>
          </a:xfrm>
        </p:grpSpPr>
        <p:grpSp>
          <p:nvGrpSpPr>
            <p:cNvPr id="49210" name="Grupo 74">
              <a:extLst>
                <a:ext uri="{FF2B5EF4-FFF2-40B4-BE49-F238E27FC236}">
                  <a16:creationId xmlns:a16="http://schemas.microsoft.com/office/drawing/2014/main" id="{24FBC794-AE42-4F36-A67C-378B1C95E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08DFA072-3146-4056-9E6B-B2682851B56A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9130EDF2-7FAF-43CE-BB40-F1B99958A9E0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49211" name="CaixaDeTexto 248">
              <a:extLst>
                <a:ext uri="{FF2B5EF4-FFF2-40B4-BE49-F238E27FC236}">
                  <a16:creationId xmlns:a16="http://schemas.microsoft.com/office/drawing/2014/main" id="{4F81AC66-3C5F-48BA-A555-BE51EBDDF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8" name="Grupo 256">
            <a:extLst>
              <a:ext uri="{FF2B5EF4-FFF2-40B4-BE49-F238E27FC236}">
                <a16:creationId xmlns:a16="http://schemas.microsoft.com/office/drawing/2014/main" id="{971DA878-ABBB-46F6-B57A-5322DCC3D26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286000"/>
            <a:ext cx="846138" cy="436563"/>
            <a:chOff x="4717118" y="6400800"/>
            <a:chExt cx="845482" cy="437572"/>
          </a:xfrm>
        </p:grpSpPr>
        <p:grpSp>
          <p:nvGrpSpPr>
            <p:cNvPr id="49206" name="Grupo 74">
              <a:extLst>
                <a:ext uri="{FF2B5EF4-FFF2-40B4-BE49-F238E27FC236}">
                  <a16:creationId xmlns:a16="http://schemas.microsoft.com/office/drawing/2014/main" id="{79142859-9231-4426-9EEE-D0C485527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260" name="Retângulo 259">
                <a:extLst>
                  <a:ext uri="{FF2B5EF4-FFF2-40B4-BE49-F238E27FC236}">
                    <a16:creationId xmlns:a16="http://schemas.microsoft.com/office/drawing/2014/main" id="{22C65069-4ABC-409E-9027-E208B92CED3D}"/>
                  </a:ext>
                </a:extLst>
              </p:cNvPr>
              <p:cNvSpPr/>
              <p:nvPr/>
            </p:nvSpPr>
            <p:spPr>
              <a:xfrm>
                <a:off x="2896073" y="2971800"/>
                <a:ext cx="431680" cy="4314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261" name="Retângulo 260">
                <a:extLst>
                  <a:ext uri="{FF2B5EF4-FFF2-40B4-BE49-F238E27FC236}">
                    <a16:creationId xmlns:a16="http://schemas.microsoft.com/office/drawing/2014/main" id="{09F691EF-B3CF-4994-8026-D13B9280E8D2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49207" name="CaixaDeTexto 258">
              <a:extLst>
                <a:ext uri="{FF2B5EF4-FFF2-40B4-BE49-F238E27FC236}">
                  <a16:creationId xmlns:a16="http://schemas.microsoft.com/office/drawing/2014/main" id="{2D546568-6261-4F5F-BC1F-BB2076975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aixaDeTexto 2">
            <a:extLst>
              <a:ext uri="{FF2B5EF4-FFF2-40B4-BE49-F238E27FC236}">
                <a16:creationId xmlns:a16="http://schemas.microsoft.com/office/drawing/2014/main" id="{7B8BE7FB-7EFD-4356-BB77-817DD3AE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37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Endereçamento Aberto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F3A3BD9-CE97-498F-AA5A-9C35985E5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No endereçamento aberto não existem dois elementos na mesma posição. Se uma colisão ocorre, uma função de colisão procura por células vazias na vizinhança da célula definida pela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Tomando como a posição de referência, a posição no </a:t>
            </a:r>
            <a:r>
              <a:rPr lang="pt-BR" sz="2400" dirty="0" err="1">
                <a:latin typeface="Arial" charset="0"/>
                <a:cs typeface="Arial" charset="0"/>
              </a:rPr>
              <a:t>array</a:t>
            </a:r>
            <a:r>
              <a:rPr lang="pt-BR" sz="2400" dirty="0">
                <a:latin typeface="Arial" charset="0"/>
                <a:cs typeface="Arial" charset="0"/>
              </a:rPr>
              <a:t> calculada pela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, a função de colisão determina a próxima posição no </a:t>
            </a:r>
            <a:r>
              <a:rPr lang="pt-BR" sz="2400" dirty="0" err="1">
                <a:latin typeface="Arial" charset="0"/>
                <a:cs typeface="Arial" charset="0"/>
              </a:rPr>
              <a:t>array</a:t>
            </a:r>
            <a:r>
              <a:rPr lang="pt-BR" sz="2400" dirty="0">
                <a:latin typeface="Arial" charset="0"/>
                <a:cs typeface="Arial" charset="0"/>
              </a:rPr>
              <a:t> que deve ser sondada para inclusão de elemento.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Considerando a função de colisão, a sondagem no endereçamento aberto pode ser:</a:t>
            </a: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Linear </a:t>
            </a: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Quadrática</a:t>
            </a: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Duplo </a:t>
            </a:r>
            <a:r>
              <a:rPr lang="pt-BR" sz="2400" dirty="0" err="1">
                <a:latin typeface="Arial" charset="0"/>
                <a:cs typeface="Arial" charset="0"/>
              </a:rPr>
              <a:t>Hashing</a:t>
            </a:r>
            <a:endParaRPr lang="pt-BR" sz="2400" dirty="0">
              <a:latin typeface="Arial" charset="0"/>
              <a:cs typeface="Arial" charset="0"/>
            </a:endParaRP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aixaDeTexto 2">
            <a:extLst>
              <a:ext uri="{FF2B5EF4-FFF2-40B4-BE49-F238E27FC236}">
                <a16:creationId xmlns:a16="http://schemas.microsoft.com/office/drawing/2014/main" id="{4EA32C9B-A504-4639-B27E-385E9FBE9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900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do Duplo Hashing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5C9DBDD-4778-4935-9F34-8F2C9C3BC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A utilização da técnica de duplo hashing pressupõe que as colisões sempre poderão ser resolvidas.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Cuidado: uma escolha equivocada da segunda função hash pode ser desastrosa para esta estratégia.</a:t>
            </a:r>
          </a:p>
          <a:p>
            <a:pPr eaLnBrk="1" hangingPunct="1"/>
            <a:r>
              <a:rPr lang="pt-BR" altLang="pt-BR" sz="2400"/>
              <a:t> </a:t>
            </a:r>
          </a:p>
          <a:p>
            <a:pPr eaLnBrk="1" hangingPunct="1"/>
            <a:r>
              <a:rPr lang="pt-BR" altLang="pt-BR" sz="2400"/>
              <a:t>Estudos indicam que a utilização adequada de duplo hashing é equivalente a uma estratégia de colisão aleatória (eliminação de agrupamentos)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A sondagem quadrática não necessita de cuidados especiais para a função de colisão e se mostra simples e eficiente na prática.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aixaDeTexto 2">
            <a:extLst>
              <a:ext uri="{FF2B5EF4-FFF2-40B4-BE49-F238E27FC236}">
                <a16:creationId xmlns:a16="http://schemas.microsoft.com/office/drawing/2014/main" id="{CCE9DC64-2138-41D5-9CFC-3FFE9AEB2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72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Sondagem Linear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9F25CB4-1462-48C0-A801-A064EA41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Na sondagem linear, a função de colisão é:</a:t>
            </a:r>
          </a:p>
          <a:p>
            <a:pPr eaLnBrk="1" hangingPunct="1"/>
            <a:r>
              <a:rPr lang="pt-BR" altLang="pt-BR" sz="2400"/>
              <a:t> f(i)=i ou f(i)=± i, para i=1, 2, 3,...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Considerando a função f(i)=i, primeiro é sondado a posição imediatamente posterior (f(1)=1) contado a partir da posição de referência (posição hash+1)</a:t>
            </a:r>
          </a:p>
          <a:p>
            <a:pPr eaLnBrk="1" hangingPunct="1"/>
            <a:r>
              <a:rPr lang="pt-BR" altLang="pt-BR" sz="2400"/>
              <a:t>Caso a posição esteja ocupada, são sondados os seguintes elementos:</a:t>
            </a:r>
          </a:p>
          <a:p>
            <a:pPr eaLnBrk="1" hangingPunct="1"/>
            <a:r>
              <a:rPr lang="pt-BR" altLang="pt-BR" sz="2400"/>
              <a:t>f(2)=2 (posição hash +2)</a:t>
            </a:r>
          </a:p>
          <a:p>
            <a:pPr eaLnBrk="1" hangingPunct="1"/>
            <a:r>
              <a:rPr lang="pt-BR" altLang="pt-BR" sz="2400"/>
              <a:t>f(3)=3 (posição hash +3)</a:t>
            </a:r>
          </a:p>
          <a:p>
            <a:pPr eaLnBrk="1" hangingPunct="1"/>
            <a:r>
              <a:rPr lang="pt-BR" altLang="pt-BR" sz="2400"/>
              <a:t>f(4)=4 (posição hash +4)</a:t>
            </a:r>
          </a:p>
          <a:p>
            <a:pPr eaLnBrk="1" hangingPunct="1"/>
            <a:r>
              <a:rPr lang="pt-BR" altLang="pt-BR" sz="2400"/>
              <a:t>...</a:t>
            </a:r>
          </a:p>
          <a:p>
            <a:pPr eaLnBrk="1" hangingPunct="1"/>
            <a:r>
              <a:rPr lang="pt-BR" altLang="pt-BR" sz="2400"/>
              <a:t>Até que seja encontrada uma posição vazia.</a:t>
            </a:r>
          </a:p>
          <a:p>
            <a:pPr eaLnBrk="1" hangingPunct="1"/>
            <a:r>
              <a:rPr lang="en-US" altLang="pt-BR" sz="2400"/>
              <a:t>Caso seja encontrado o final da tabela, a sondagem é feita a partir do elemento na posição 0.</a:t>
            </a: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aixaDeTexto 2">
            <a:extLst>
              <a:ext uri="{FF2B5EF4-FFF2-40B4-BE49-F238E27FC236}">
                <a16:creationId xmlns:a16="http://schemas.microsoft.com/office/drawing/2014/main" id="{B149847D-6C1B-406D-8307-E544B8C8B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72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Sondagem Linear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455EFDB6-CF35-4621-BF4A-57F82D88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Considere, por exemplo, a inclusão dos elementos 89, 18, 49, 58 e 69 em uma tabela hash com 10 posições e com uma função hash = value%10.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85244EA-560C-454F-B9D8-463087C49DC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0"/>
          <a:ext cx="1143000" cy="449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r>
                        <a:rPr lang="pt-BR" sz="10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12">
            <a:extLst>
              <a:ext uri="{FF2B5EF4-FFF2-40B4-BE49-F238E27FC236}">
                <a16:creationId xmlns:a16="http://schemas.microsoft.com/office/drawing/2014/main" id="{8533EBA3-EE39-4E71-ABBF-33E61006F07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438400"/>
            <a:ext cx="609600" cy="228600"/>
            <a:chOff x="2057400" y="2438400"/>
            <a:chExt cx="609600" cy="2286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5B2C1D70-21D8-4DCF-BCAA-C77723A53553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3DC804E3-FB08-494C-B0FD-1837DEC3323A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813B0DD-D90B-45D0-8859-256718E6F55C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2640ABF5-7E3B-4711-8267-92CB671465E0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13">
            <a:extLst>
              <a:ext uri="{FF2B5EF4-FFF2-40B4-BE49-F238E27FC236}">
                <a16:creationId xmlns:a16="http://schemas.microsoft.com/office/drawing/2014/main" id="{FE954BB1-C032-4BD2-A0CE-8A78ADE5764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9600" cy="228600"/>
            <a:chOff x="2057400" y="2438400"/>
            <a:chExt cx="609600" cy="228600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7D6B54E-482B-4E83-8186-C09427D03D36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FE4CE9F0-144B-40EB-BA32-821059A25F2D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8CE164E-4AB5-4548-888F-79A6D2AA1BEA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A1E75E2-D539-4785-8B1D-EC7DA4CCDD79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18">
            <a:extLst>
              <a:ext uri="{FF2B5EF4-FFF2-40B4-BE49-F238E27FC236}">
                <a16:creationId xmlns:a16="http://schemas.microsoft.com/office/drawing/2014/main" id="{47DF34AC-F0EB-49E6-B27E-9D91304E390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352800"/>
            <a:ext cx="609600" cy="228600"/>
            <a:chOff x="2057400" y="2438400"/>
            <a:chExt cx="609600" cy="228600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93249167-2F4A-424A-BE61-E3A68A792ED4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4DA1E46-CBF6-4D11-91BF-167711C65675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C2110272-DBF4-4E91-A43C-2BBE5F86CC8D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E70DCACF-E061-49B9-8DBF-2A29CE15B0BB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3">
            <a:extLst>
              <a:ext uri="{FF2B5EF4-FFF2-40B4-BE49-F238E27FC236}">
                <a16:creationId xmlns:a16="http://schemas.microsoft.com/office/drawing/2014/main" id="{CC9C9C29-CDCE-488F-9057-76D05896B7F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09600" cy="228600"/>
            <a:chOff x="2057400" y="2438400"/>
            <a:chExt cx="609600" cy="228600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7974E05-3C01-4335-9686-DF52065CCC2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450887F0-8796-484B-8DAD-D1D74DA4833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C544A75-4831-4400-8BE7-9C43E6FF089B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92F9796B-6361-4128-BE7C-2348B0291E4B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28">
            <a:extLst>
              <a:ext uri="{FF2B5EF4-FFF2-40B4-BE49-F238E27FC236}">
                <a16:creationId xmlns:a16="http://schemas.microsoft.com/office/drawing/2014/main" id="{DA6ECC65-B81D-4F8A-8A6F-742A67C4847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609600" cy="228600"/>
            <a:chOff x="2057400" y="2438400"/>
            <a:chExt cx="609600" cy="228600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BB7FE62-996E-49CC-8EEC-ECBB3F0EC20A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ACA498B9-46FA-4845-BF7A-DA6559804196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5BD1FF9B-8883-4B7D-B4BE-2858875A0BA4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B9A8C6C-B1DD-4580-82F0-6A05E0D23BF2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33">
            <a:extLst>
              <a:ext uri="{FF2B5EF4-FFF2-40B4-BE49-F238E27FC236}">
                <a16:creationId xmlns:a16="http://schemas.microsoft.com/office/drawing/2014/main" id="{8F0DACB1-633B-4350-9C69-ED9BDE3B961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724400"/>
            <a:ext cx="609600" cy="228600"/>
            <a:chOff x="2057400" y="2438400"/>
            <a:chExt cx="609600" cy="228600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336704BF-95DD-4E1F-A8B7-C5BD6A704C2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3A2634B6-1774-4930-8C4D-96B96E19C274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8D53A930-3F8B-4147-BD56-0410B3083C57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254DFDB3-F0FB-4F50-87ED-C64CC5CA4591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38">
            <a:extLst>
              <a:ext uri="{FF2B5EF4-FFF2-40B4-BE49-F238E27FC236}">
                <a16:creationId xmlns:a16="http://schemas.microsoft.com/office/drawing/2014/main" id="{5AE5BF6A-17DE-4C24-91D9-2D7BD725259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181600"/>
            <a:ext cx="609600" cy="228600"/>
            <a:chOff x="2057400" y="2438400"/>
            <a:chExt cx="609600" cy="228600"/>
          </a:xfrm>
        </p:grpSpPr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C3461AAF-6F10-4B92-A042-28729D458ED2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6EF3FBD3-E17A-4344-9C51-0DAEA2588BC4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F7225C8C-AE9C-4CDD-9E9F-63269A5B1227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010AB582-B441-48FD-AE9F-59CE8E758ED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43">
            <a:extLst>
              <a:ext uri="{FF2B5EF4-FFF2-40B4-BE49-F238E27FC236}">
                <a16:creationId xmlns:a16="http://schemas.microsoft.com/office/drawing/2014/main" id="{600439AD-9311-42F8-95B8-450A26B1865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638800"/>
            <a:ext cx="609600" cy="228600"/>
            <a:chOff x="2057400" y="2438400"/>
            <a:chExt cx="609600" cy="228600"/>
          </a:xfrm>
        </p:grpSpPr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271EC4B-47CF-4716-8399-BDF9BAC3AEE3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CEDC85E-7E57-45AE-B4E9-C0F761178533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A529A562-6D07-4EDE-90B8-88898355213C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EFE28F84-8A40-471F-92C0-A3456CC1ACF7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48">
            <a:extLst>
              <a:ext uri="{FF2B5EF4-FFF2-40B4-BE49-F238E27FC236}">
                <a16:creationId xmlns:a16="http://schemas.microsoft.com/office/drawing/2014/main" id="{AF4F829E-CEFF-4247-8DD2-5968779053B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019800"/>
            <a:ext cx="609600" cy="228600"/>
            <a:chOff x="2057400" y="2438400"/>
            <a:chExt cx="609600" cy="228600"/>
          </a:xfrm>
        </p:grpSpPr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02FFE21-BD0B-4E36-A64E-564CA5736C23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19C0AE9E-E053-4BAA-8D42-BC49FBE02DA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DED3CB78-E5D3-4700-B822-38C75E40A61F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5243DF6D-FC85-4DB9-A80E-FCFDF21B8049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53">
            <a:extLst>
              <a:ext uri="{FF2B5EF4-FFF2-40B4-BE49-F238E27FC236}">
                <a16:creationId xmlns:a16="http://schemas.microsoft.com/office/drawing/2014/main" id="{DDD27D77-F63C-44EC-9DC0-218EAAE3147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477000"/>
            <a:ext cx="609600" cy="228600"/>
            <a:chOff x="2057400" y="2438400"/>
            <a:chExt cx="609600" cy="228600"/>
          </a:xfrm>
        </p:grpSpPr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CF59D24-7766-4976-9A1D-5046CCB2FA18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6885780B-73DE-4C06-9D76-07DECF52480A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94DC2864-B040-4BD8-A4E0-6C204044C440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ECFCFB53-4DCA-4A4F-A310-D370073EEE5B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24" name="Grupo 60">
            <a:extLst>
              <a:ext uri="{FF2B5EF4-FFF2-40B4-BE49-F238E27FC236}">
                <a16:creationId xmlns:a16="http://schemas.microsoft.com/office/drawing/2014/main" id="{AFBC928D-EC21-40D0-A9C9-EC8C9C92791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6399213"/>
            <a:ext cx="609600" cy="431800"/>
            <a:chOff x="2895600" y="2971800"/>
            <a:chExt cx="609904" cy="432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E1F217BF-6134-48AB-8790-AB4A3FDB0A1E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89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E4413166-005B-431A-B73E-13C4CBEB8DD7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33825" name="Grupo 66">
            <a:extLst>
              <a:ext uri="{FF2B5EF4-FFF2-40B4-BE49-F238E27FC236}">
                <a16:creationId xmlns:a16="http://schemas.microsoft.com/office/drawing/2014/main" id="{153D0110-CF59-48AB-88C0-BAC75C1DFDF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892800"/>
            <a:ext cx="609600" cy="431800"/>
            <a:chOff x="2895600" y="2971800"/>
            <a:chExt cx="609904" cy="432000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CACDA35E-769B-46C0-B422-0EC3DBEC60F3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18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9795422E-691F-4EB3-B8C6-4F547A8C3BF0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33826" name="Grupo 82">
            <a:extLst>
              <a:ext uri="{FF2B5EF4-FFF2-40B4-BE49-F238E27FC236}">
                <a16:creationId xmlns:a16="http://schemas.microsoft.com/office/drawing/2014/main" id="{57E30B3B-9034-455B-9173-C2625B333F3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768600"/>
            <a:ext cx="609600" cy="431800"/>
            <a:chOff x="2895600" y="2971800"/>
            <a:chExt cx="609904" cy="432000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B13F5D-FC91-4B60-86B7-232EC7726C8E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58</a:t>
              </a:r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B3850B67-3FD8-4271-B8A5-4B406AD91E4B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33827" name="Grupo 90">
            <a:extLst>
              <a:ext uri="{FF2B5EF4-FFF2-40B4-BE49-F238E27FC236}">
                <a16:creationId xmlns:a16="http://schemas.microsoft.com/office/drawing/2014/main" id="{794C9837-1CE7-446C-8EA0-3CEDBC8F4BC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249613"/>
            <a:ext cx="609600" cy="431800"/>
            <a:chOff x="2895600" y="2971800"/>
            <a:chExt cx="609904" cy="432000"/>
          </a:xfrm>
        </p:grpSpPr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F4C2EB06-C1F4-4D97-8E00-2A962CCF89C9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69</a:t>
              </a: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EC3151DA-1969-4EC4-A6E7-53089F0B8AB4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B514F326-48FA-477A-A583-6EF55F91A06F}"/>
              </a:ext>
            </a:extLst>
          </p:cNvPr>
          <p:cNvCxnSpPr>
            <a:endCxn id="59" idx="1"/>
          </p:cNvCxnSpPr>
          <p:nvPr/>
        </p:nvCxnSpPr>
        <p:spPr>
          <a:xfrm flipV="1">
            <a:off x="1371600" y="6615113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9C2EB9AC-74C2-4C18-A1AB-C5ED1C9A7000}"/>
              </a:ext>
            </a:extLst>
          </p:cNvPr>
          <p:cNvCxnSpPr/>
          <p:nvPr/>
        </p:nvCxnSpPr>
        <p:spPr>
          <a:xfrm>
            <a:off x="1371600" y="616426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24ACA9C1-0D4B-41A8-AF19-2D90B539A7B8}"/>
              </a:ext>
            </a:extLst>
          </p:cNvPr>
          <p:cNvCxnSpPr/>
          <p:nvPr/>
        </p:nvCxnSpPr>
        <p:spPr>
          <a:xfrm flipV="1">
            <a:off x="1371600" y="3048000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CC715612-6223-4973-A4B8-779F7600B7AF}"/>
              </a:ext>
            </a:extLst>
          </p:cNvPr>
          <p:cNvCxnSpPr/>
          <p:nvPr/>
        </p:nvCxnSpPr>
        <p:spPr>
          <a:xfrm flipV="1">
            <a:off x="1371600" y="3505200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28" name="Grupo 74">
            <a:extLst>
              <a:ext uri="{FF2B5EF4-FFF2-40B4-BE49-F238E27FC236}">
                <a16:creationId xmlns:a16="http://schemas.microsoft.com/office/drawing/2014/main" id="{56B6DA55-3092-4EFF-99D3-F51AB6209D9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11400"/>
            <a:ext cx="609600" cy="431800"/>
            <a:chOff x="2895600" y="2971800"/>
            <a:chExt cx="609904" cy="432000"/>
          </a:xfrm>
        </p:grpSpPr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5D0857CA-D89B-4D9A-98E2-AF77B54683A6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49</a:t>
              </a: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B26B0E56-252A-48A4-9BA6-21AB1BE2F06B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AC92212F-E346-4A08-B971-185B8303D36F}"/>
              </a:ext>
            </a:extLst>
          </p:cNvPr>
          <p:cNvCxnSpPr/>
          <p:nvPr/>
        </p:nvCxnSpPr>
        <p:spPr>
          <a:xfrm flipV="1">
            <a:off x="1371600" y="2568575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29" name="Grupo 131">
            <a:extLst>
              <a:ext uri="{FF2B5EF4-FFF2-40B4-BE49-F238E27FC236}">
                <a16:creationId xmlns:a16="http://schemas.microsoft.com/office/drawing/2014/main" id="{8CE57678-F329-4E2B-A85A-18787745F4FA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5942013"/>
            <a:ext cx="858837" cy="431800"/>
            <a:chOff x="3712870" y="5942013"/>
            <a:chExt cx="859130" cy="431800"/>
          </a:xfrm>
        </p:grpSpPr>
        <p:grpSp>
          <p:nvGrpSpPr>
            <p:cNvPr id="33886" name="Grupo 74">
              <a:extLst>
                <a:ext uri="{FF2B5EF4-FFF2-40B4-BE49-F238E27FC236}">
                  <a16:creationId xmlns:a16="http://schemas.microsoft.com/office/drawing/2014/main" id="{358D5FB0-1884-40CD-BC1E-AAAB658D6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122" name="Retângulo 121">
                <a:extLst>
                  <a:ext uri="{FF2B5EF4-FFF2-40B4-BE49-F238E27FC236}">
                    <a16:creationId xmlns:a16="http://schemas.microsoft.com/office/drawing/2014/main" id="{5B8BD10F-4F0C-463C-B4ED-0C9753706FF1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id="{FD381216-713C-4420-85FA-BD177FDB7C1C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3887" name="CaixaDeTexto 128">
              <a:extLst>
                <a:ext uri="{FF2B5EF4-FFF2-40B4-BE49-F238E27FC236}">
                  <a16:creationId xmlns:a16="http://schemas.microsoft.com/office/drawing/2014/main" id="{892F98F8-9916-44D7-871F-BE92083A9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3831" name="Grupo 132">
            <a:extLst>
              <a:ext uri="{FF2B5EF4-FFF2-40B4-BE49-F238E27FC236}">
                <a16:creationId xmlns:a16="http://schemas.microsoft.com/office/drawing/2014/main" id="{F86A3020-C28A-4CD7-81AC-2C3E120AB88D}"/>
              </a:ext>
            </a:extLst>
          </p:cNvPr>
          <p:cNvGrpSpPr>
            <a:grpSpLocks/>
          </p:cNvGrpSpPr>
          <p:nvPr/>
        </p:nvGrpSpPr>
        <p:grpSpPr bwMode="auto">
          <a:xfrm>
            <a:off x="3698875" y="6399213"/>
            <a:ext cx="873125" cy="431800"/>
            <a:chOff x="3698544" y="6399213"/>
            <a:chExt cx="873456" cy="431800"/>
          </a:xfrm>
        </p:grpSpPr>
        <p:grpSp>
          <p:nvGrpSpPr>
            <p:cNvPr id="33882" name="Grupo 74">
              <a:extLst>
                <a:ext uri="{FF2B5EF4-FFF2-40B4-BE49-F238E27FC236}">
                  <a16:creationId xmlns:a16="http://schemas.microsoft.com/office/drawing/2014/main" id="{89EC6B56-2DF5-451A-9134-B7463819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6399213"/>
              <a:ext cx="609600" cy="431800"/>
              <a:chOff x="2895600" y="2971800"/>
              <a:chExt cx="609904" cy="432000"/>
            </a:xfrm>
          </p:grpSpPr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88394929-85A7-44BC-BF4D-0E9B9B7C6F5D}"/>
                  </a:ext>
                </a:extLst>
              </p:cNvPr>
              <p:cNvSpPr/>
              <p:nvPr/>
            </p:nvSpPr>
            <p:spPr>
              <a:xfrm>
                <a:off x="2895369" y="2971800"/>
                <a:ext cx="432179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49</a:t>
                </a:r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F9740481-021F-475D-BCD8-F58CB95444BA}"/>
                  </a:ext>
                </a:extLst>
              </p:cNvPr>
              <p:cNvSpPr/>
              <p:nvPr/>
            </p:nvSpPr>
            <p:spPr>
              <a:xfrm>
                <a:off x="3325960" y="2971800"/>
                <a:ext cx="179544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3883" name="CaixaDeTexto 129">
              <a:extLst>
                <a:ext uri="{FF2B5EF4-FFF2-40B4-BE49-F238E27FC236}">
                  <a16:creationId xmlns:a16="http://schemas.microsoft.com/office/drawing/2014/main" id="{27A51368-ED73-46F7-84D2-38295A72A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544" y="6447724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3833" name="Grupo 133">
            <a:extLst>
              <a:ext uri="{FF2B5EF4-FFF2-40B4-BE49-F238E27FC236}">
                <a16:creationId xmlns:a16="http://schemas.microsoft.com/office/drawing/2014/main" id="{302CCDF4-6719-45E8-9999-51A244F90B9C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6400800"/>
            <a:ext cx="846137" cy="438150"/>
            <a:chOff x="4717118" y="6400800"/>
            <a:chExt cx="845482" cy="437572"/>
          </a:xfrm>
        </p:grpSpPr>
        <p:grpSp>
          <p:nvGrpSpPr>
            <p:cNvPr id="33878" name="Grupo 74">
              <a:extLst>
                <a:ext uri="{FF2B5EF4-FFF2-40B4-BE49-F238E27FC236}">
                  <a16:creationId xmlns:a16="http://schemas.microsoft.com/office/drawing/2014/main" id="{E0E299D5-3495-4815-9170-8994F7DD2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AB99F7AD-F88E-47DE-9F72-5709E63E9BC6}"/>
                  </a:ext>
                </a:extLst>
              </p:cNvPr>
              <p:cNvSpPr/>
              <p:nvPr/>
            </p:nvSpPr>
            <p:spPr>
              <a:xfrm>
                <a:off x="2896072" y="2971800"/>
                <a:ext cx="431681" cy="4314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4D24C453-4052-46CF-9ABF-BF845CBFEDD7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3879" name="CaixaDeTexto 130">
              <a:extLst>
                <a:ext uri="{FF2B5EF4-FFF2-40B4-BE49-F238E27FC236}">
                  <a16:creationId xmlns:a16="http://schemas.microsoft.com/office/drawing/2014/main" id="{05FD1DEA-E1D9-4C18-880C-6A14025C8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3835" name="Grupo 134">
            <a:extLst>
              <a:ext uri="{FF2B5EF4-FFF2-40B4-BE49-F238E27FC236}">
                <a16:creationId xmlns:a16="http://schemas.microsoft.com/office/drawing/2014/main" id="{D9C2CF5D-CEC9-4353-A892-157CD086208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311400"/>
            <a:ext cx="873125" cy="431800"/>
            <a:chOff x="3698544" y="6399213"/>
            <a:chExt cx="873456" cy="431800"/>
          </a:xfrm>
        </p:grpSpPr>
        <p:grpSp>
          <p:nvGrpSpPr>
            <p:cNvPr id="33874" name="Grupo 74">
              <a:extLst>
                <a:ext uri="{FF2B5EF4-FFF2-40B4-BE49-F238E27FC236}">
                  <a16:creationId xmlns:a16="http://schemas.microsoft.com/office/drawing/2014/main" id="{93C4B4BE-9063-420E-BC52-6BF8BEB30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6399213"/>
              <a:ext cx="609600" cy="431800"/>
              <a:chOff x="2895600" y="2971800"/>
              <a:chExt cx="609904" cy="432000"/>
            </a:xfrm>
          </p:grpSpPr>
          <p:sp>
            <p:nvSpPr>
              <p:cNvPr id="138" name="Retângulo 137">
                <a:extLst>
                  <a:ext uri="{FF2B5EF4-FFF2-40B4-BE49-F238E27FC236}">
                    <a16:creationId xmlns:a16="http://schemas.microsoft.com/office/drawing/2014/main" id="{D89A5EB8-4A49-4D7A-9D9A-479E48F39C71}"/>
                  </a:ext>
                </a:extLst>
              </p:cNvPr>
              <p:cNvSpPr/>
              <p:nvPr/>
            </p:nvSpPr>
            <p:spPr>
              <a:xfrm>
                <a:off x="2895369" y="2971800"/>
                <a:ext cx="432179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49</a:t>
                </a:r>
              </a:p>
            </p:txBody>
          </p: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CC84A9E8-781A-47A0-98F4-82DC5F146BFA}"/>
                  </a:ext>
                </a:extLst>
              </p:cNvPr>
              <p:cNvSpPr/>
              <p:nvPr/>
            </p:nvSpPr>
            <p:spPr>
              <a:xfrm>
                <a:off x="3325960" y="2971800"/>
                <a:ext cx="179544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3875" name="CaixaDeTexto 136">
              <a:extLst>
                <a:ext uri="{FF2B5EF4-FFF2-40B4-BE49-F238E27FC236}">
                  <a16:creationId xmlns:a16="http://schemas.microsoft.com/office/drawing/2014/main" id="{DD20534C-3FEA-4408-8AD8-6057BF4DB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544" y="6447724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3837" name="Grupo 139">
            <a:extLst>
              <a:ext uri="{FF2B5EF4-FFF2-40B4-BE49-F238E27FC236}">
                <a16:creationId xmlns:a16="http://schemas.microsoft.com/office/drawing/2014/main" id="{F0EB251A-C7F5-49A2-8353-072DCF8FDB17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6426200"/>
            <a:ext cx="858837" cy="431800"/>
            <a:chOff x="3712870" y="5942013"/>
            <a:chExt cx="859130" cy="431800"/>
          </a:xfrm>
        </p:grpSpPr>
        <p:grpSp>
          <p:nvGrpSpPr>
            <p:cNvPr id="33870" name="Grupo 74">
              <a:extLst>
                <a:ext uri="{FF2B5EF4-FFF2-40B4-BE49-F238E27FC236}">
                  <a16:creationId xmlns:a16="http://schemas.microsoft.com/office/drawing/2014/main" id="{F3DCCBA0-05CC-448F-BCDD-71056D770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1788AE1A-3E76-4E93-891E-8FC6B67DF575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E5ACAA44-F30E-4604-A6A6-F52056D02CC3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3871" name="CaixaDeTexto 141">
              <a:extLst>
                <a:ext uri="{FF2B5EF4-FFF2-40B4-BE49-F238E27FC236}">
                  <a16:creationId xmlns:a16="http://schemas.microsoft.com/office/drawing/2014/main" id="{F2B8CCB0-AD2F-44F1-B5AE-D546CFE22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3839" name="Grupo 144">
            <a:extLst>
              <a:ext uri="{FF2B5EF4-FFF2-40B4-BE49-F238E27FC236}">
                <a16:creationId xmlns:a16="http://schemas.microsoft.com/office/drawing/2014/main" id="{68F48C34-DAF8-4691-9695-7FCFC2D407B6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2311400"/>
            <a:ext cx="858837" cy="431800"/>
            <a:chOff x="3712870" y="5942013"/>
            <a:chExt cx="859130" cy="431800"/>
          </a:xfrm>
        </p:grpSpPr>
        <p:grpSp>
          <p:nvGrpSpPr>
            <p:cNvPr id="33866" name="Grupo 74">
              <a:extLst>
                <a:ext uri="{FF2B5EF4-FFF2-40B4-BE49-F238E27FC236}">
                  <a16:creationId xmlns:a16="http://schemas.microsoft.com/office/drawing/2014/main" id="{77484D06-1F24-4393-A8A2-9D9F273EC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148" name="Retângulo 147">
                <a:extLst>
                  <a:ext uri="{FF2B5EF4-FFF2-40B4-BE49-F238E27FC236}">
                    <a16:creationId xmlns:a16="http://schemas.microsoft.com/office/drawing/2014/main" id="{FC8E05A5-4D99-4A58-BF5D-B97461ECC8EF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149" name="Retângulo 148">
                <a:extLst>
                  <a:ext uri="{FF2B5EF4-FFF2-40B4-BE49-F238E27FC236}">
                    <a16:creationId xmlns:a16="http://schemas.microsoft.com/office/drawing/2014/main" id="{65D2F835-880D-44FC-B2FA-2A3FBB4E9BA6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3867" name="CaixaDeTexto 146">
              <a:extLst>
                <a:ext uri="{FF2B5EF4-FFF2-40B4-BE49-F238E27FC236}">
                  <a16:creationId xmlns:a16="http://schemas.microsoft.com/office/drawing/2014/main" id="{57B420AA-54FF-41EC-8BDB-7713A22D0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3841" name="Grupo 149">
            <a:extLst>
              <a:ext uri="{FF2B5EF4-FFF2-40B4-BE49-F238E27FC236}">
                <a16:creationId xmlns:a16="http://schemas.microsoft.com/office/drawing/2014/main" id="{C888785C-A565-426E-8D2D-C7C251B3C3B2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2768600"/>
            <a:ext cx="858837" cy="431800"/>
            <a:chOff x="3712870" y="5942013"/>
            <a:chExt cx="859130" cy="431800"/>
          </a:xfrm>
        </p:grpSpPr>
        <p:grpSp>
          <p:nvGrpSpPr>
            <p:cNvPr id="33862" name="Grupo 74">
              <a:extLst>
                <a:ext uri="{FF2B5EF4-FFF2-40B4-BE49-F238E27FC236}">
                  <a16:creationId xmlns:a16="http://schemas.microsoft.com/office/drawing/2014/main" id="{754FE618-C5C8-4514-9D6E-8532263C7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id="{B1CAB374-F0BF-41D8-9D21-C80681930473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789E8CBE-05B9-4D82-AB86-C96E4380BB0A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3863" name="CaixaDeTexto 151">
              <a:extLst>
                <a:ext uri="{FF2B5EF4-FFF2-40B4-BE49-F238E27FC236}">
                  <a16:creationId xmlns:a16="http://schemas.microsoft.com/office/drawing/2014/main" id="{83092074-EB6B-44E6-929D-5B6AF4839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3843" name="Grupo 154">
            <a:extLst>
              <a:ext uri="{FF2B5EF4-FFF2-40B4-BE49-F238E27FC236}">
                <a16:creationId xmlns:a16="http://schemas.microsoft.com/office/drawing/2014/main" id="{A6A35E48-3E4F-407A-B36B-DB7061F5C3A0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2305050"/>
            <a:ext cx="846137" cy="438150"/>
            <a:chOff x="4717118" y="6400800"/>
            <a:chExt cx="845482" cy="437572"/>
          </a:xfrm>
        </p:grpSpPr>
        <p:grpSp>
          <p:nvGrpSpPr>
            <p:cNvPr id="33858" name="Grupo 74">
              <a:extLst>
                <a:ext uri="{FF2B5EF4-FFF2-40B4-BE49-F238E27FC236}">
                  <a16:creationId xmlns:a16="http://schemas.microsoft.com/office/drawing/2014/main" id="{9DC1DF7F-7627-4046-8DCD-CCADF3EA7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158" name="Retângulo 157">
                <a:extLst>
                  <a:ext uri="{FF2B5EF4-FFF2-40B4-BE49-F238E27FC236}">
                    <a16:creationId xmlns:a16="http://schemas.microsoft.com/office/drawing/2014/main" id="{22A2AB8D-0A75-492F-A8AF-552A88283A97}"/>
                  </a:ext>
                </a:extLst>
              </p:cNvPr>
              <p:cNvSpPr/>
              <p:nvPr/>
            </p:nvSpPr>
            <p:spPr>
              <a:xfrm>
                <a:off x="2896072" y="2971800"/>
                <a:ext cx="431681" cy="4314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159" name="Retângulo 158">
                <a:extLst>
                  <a:ext uri="{FF2B5EF4-FFF2-40B4-BE49-F238E27FC236}">
                    <a16:creationId xmlns:a16="http://schemas.microsoft.com/office/drawing/2014/main" id="{CC51D3E5-6029-4D50-821D-26F2DD00EC0D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3859" name="CaixaDeTexto 156">
              <a:extLst>
                <a:ext uri="{FF2B5EF4-FFF2-40B4-BE49-F238E27FC236}">
                  <a16:creationId xmlns:a16="http://schemas.microsoft.com/office/drawing/2014/main" id="{504457C8-ADDD-4677-9EF8-C180895F7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3845" name="Grupo 159">
            <a:extLst>
              <a:ext uri="{FF2B5EF4-FFF2-40B4-BE49-F238E27FC236}">
                <a16:creationId xmlns:a16="http://schemas.microsoft.com/office/drawing/2014/main" id="{569F8CC5-98C8-4B1D-B937-9EF708ABBAC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757488"/>
            <a:ext cx="846138" cy="436562"/>
            <a:chOff x="4717118" y="6400800"/>
            <a:chExt cx="845482" cy="437572"/>
          </a:xfrm>
        </p:grpSpPr>
        <p:grpSp>
          <p:nvGrpSpPr>
            <p:cNvPr id="33854" name="Grupo 74">
              <a:extLst>
                <a:ext uri="{FF2B5EF4-FFF2-40B4-BE49-F238E27FC236}">
                  <a16:creationId xmlns:a16="http://schemas.microsoft.com/office/drawing/2014/main" id="{F2705CF6-C3A7-4FF6-9F93-6B1ECFFF6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163" name="Retângulo 162">
                <a:extLst>
                  <a:ext uri="{FF2B5EF4-FFF2-40B4-BE49-F238E27FC236}">
                    <a16:creationId xmlns:a16="http://schemas.microsoft.com/office/drawing/2014/main" id="{B07B8AF8-CF66-4247-A7CA-9E4489A96D13}"/>
                  </a:ext>
                </a:extLst>
              </p:cNvPr>
              <p:cNvSpPr/>
              <p:nvPr/>
            </p:nvSpPr>
            <p:spPr>
              <a:xfrm>
                <a:off x="2896073" y="2971800"/>
                <a:ext cx="431680" cy="4314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164" name="Retângulo 163">
                <a:extLst>
                  <a:ext uri="{FF2B5EF4-FFF2-40B4-BE49-F238E27FC236}">
                    <a16:creationId xmlns:a16="http://schemas.microsoft.com/office/drawing/2014/main" id="{2ED2C3A1-2E13-49F1-9AAF-791721430E27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3855" name="CaixaDeTexto 161">
              <a:extLst>
                <a:ext uri="{FF2B5EF4-FFF2-40B4-BE49-F238E27FC236}">
                  <a16:creationId xmlns:a16="http://schemas.microsoft.com/office/drawing/2014/main" id="{AFECFD51-2B22-40F8-9646-FB473E5B7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3847" name="Grupo 164">
            <a:extLst>
              <a:ext uri="{FF2B5EF4-FFF2-40B4-BE49-F238E27FC236}">
                <a16:creationId xmlns:a16="http://schemas.microsoft.com/office/drawing/2014/main" id="{80E3577B-CB37-4923-80A1-A0FF4A22343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214688"/>
            <a:ext cx="846138" cy="436562"/>
            <a:chOff x="4717118" y="6400800"/>
            <a:chExt cx="845482" cy="437572"/>
          </a:xfrm>
        </p:grpSpPr>
        <p:grpSp>
          <p:nvGrpSpPr>
            <p:cNvPr id="33850" name="Grupo 74">
              <a:extLst>
                <a:ext uri="{FF2B5EF4-FFF2-40B4-BE49-F238E27FC236}">
                  <a16:creationId xmlns:a16="http://schemas.microsoft.com/office/drawing/2014/main" id="{00EBB5AE-A99C-401E-A970-E2A238837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7782EEDC-749A-4729-9A97-F948665DD6C6}"/>
                  </a:ext>
                </a:extLst>
              </p:cNvPr>
              <p:cNvSpPr/>
              <p:nvPr/>
            </p:nvSpPr>
            <p:spPr>
              <a:xfrm>
                <a:off x="2896073" y="2971800"/>
                <a:ext cx="431680" cy="4314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169" name="Retângulo 168">
                <a:extLst>
                  <a:ext uri="{FF2B5EF4-FFF2-40B4-BE49-F238E27FC236}">
                    <a16:creationId xmlns:a16="http://schemas.microsoft.com/office/drawing/2014/main" id="{ECBD47E0-7FAE-4E0B-8C43-61937F606036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3851" name="CaixaDeTexto 166">
              <a:extLst>
                <a:ext uri="{FF2B5EF4-FFF2-40B4-BE49-F238E27FC236}">
                  <a16:creationId xmlns:a16="http://schemas.microsoft.com/office/drawing/2014/main" id="{3ECC0A96-3215-4CC0-8F3C-208C21F1D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aixaDeTexto 2">
            <a:extLst>
              <a:ext uri="{FF2B5EF4-FFF2-40B4-BE49-F238E27FC236}">
                <a16:creationId xmlns:a16="http://schemas.microsoft.com/office/drawing/2014/main" id="{5F54F346-FCA4-4197-AC6A-4F6C98D3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45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Sondagem Linear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4A1BC6C-B150-4511-9936-220F0A6C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Na sondagem linear, se o tamanho da tabela é maior ou igual ao número de elementos (</a:t>
            </a:r>
            <a:r>
              <a:rPr lang="pt-BR" altLang="pt-BR" sz="2400">
                <a:sym typeface="Symbol" panose="05050102010706020507" pitchFamily="18" charset="2"/>
              </a:rPr>
              <a:t>≤1)</a:t>
            </a:r>
            <a:r>
              <a:rPr lang="pt-BR" altLang="pt-BR" sz="2400"/>
              <a:t>, sempre haverá uma posição disponível para o elemento.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Com o preenchimento da tabela e ocorrência de colisões, blocos de células começam a se formar (agrupamento primário).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Um elemento que coincide com uma célula do agrupamento irá necessitar de sucessivas sondagens para descobrir uma célula vazia. Ao final do processo, o novo elemento irá aumentar ainda mais o agrupamento!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aixaDeTexto 2">
            <a:extLst>
              <a:ext uri="{FF2B5EF4-FFF2-40B4-BE49-F238E27FC236}">
                <a16:creationId xmlns:a16="http://schemas.microsoft.com/office/drawing/2014/main" id="{BF37D6CA-946A-4378-A497-DF5D469B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45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Sondagem Linear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6D61264-EF8B-471C-9AA5-AE1C82A8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O custo computacional para executar uma busca em uma tabela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com sondagem linear é igual ao custo para calcular o código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mais o custo para realizar a sondagem. Na sondagem linear, tem-se: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Para uma busca bem sucedida, o custo é em média C=½(1+1/(1-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))</a:t>
            </a: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Em uma inserção ou uma busca mal sucedida o custo é em média</a:t>
            </a:r>
          </a:p>
          <a:p>
            <a:pPr marL="177800" indent="-177800">
              <a:defRPr/>
            </a:pPr>
            <a:r>
              <a:rPr lang="pt-BR" sz="2400" dirty="0">
                <a:latin typeface="Arial" charset="0"/>
                <a:cs typeface="Arial" charset="0"/>
              </a:rPr>
              <a:t>C=½(1+1/(1-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)</a:t>
            </a:r>
            <a:r>
              <a:rPr lang="pt-BR" sz="2400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)</a:t>
            </a: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O custo das operações, mais uma vez, é definido em função do fator de carga.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Para sondagem linear, costuma-se utilizar um fator de carga entre 0.5 e 0.75. 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Alguns autores não acham uma boa idéia ultrapassar 0.5!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Lembrem-se que 1.0 é o limite!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aixaDeTexto 2">
            <a:extLst>
              <a:ext uri="{FF2B5EF4-FFF2-40B4-BE49-F238E27FC236}">
                <a16:creationId xmlns:a16="http://schemas.microsoft.com/office/drawing/2014/main" id="{A78C661D-D95C-4C13-ADC4-EB800977F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586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Sondagem Quadrática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CD70F3E9-B92E-4861-8C80-5FA9A70B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Na sondagem quadrática, a função de colisão é:</a:t>
            </a:r>
          </a:p>
          <a:p>
            <a:pPr eaLnBrk="1" hangingPunct="1"/>
            <a:r>
              <a:rPr lang="pt-BR" altLang="pt-BR" sz="2400"/>
              <a:t> f(i)=i</a:t>
            </a:r>
            <a:r>
              <a:rPr lang="pt-BR" altLang="pt-BR" sz="2400" baseline="30000"/>
              <a:t>2</a:t>
            </a:r>
            <a:r>
              <a:rPr lang="pt-BR" altLang="pt-BR" sz="2400"/>
              <a:t> ou f(i)=±i</a:t>
            </a:r>
            <a:r>
              <a:rPr lang="pt-BR" altLang="pt-BR" sz="2400" baseline="30000"/>
              <a:t>2</a:t>
            </a:r>
            <a:r>
              <a:rPr lang="pt-BR" altLang="pt-BR" sz="2400"/>
              <a:t> para i=1, 2, 3,...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Considerando f(i)=i</a:t>
            </a:r>
            <a:r>
              <a:rPr lang="pt-BR" altLang="pt-BR" sz="2400" baseline="30000"/>
              <a:t>2</a:t>
            </a:r>
            <a:r>
              <a:rPr lang="pt-BR" altLang="pt-BR" sz="2400"/>
              <a:t>, primeiro é sondado a posição imediatamente posterior (f(1)=1) contado a partir da posição de referência (posição hash + 1). </a:t>
            </a:r>
          </a:p>
          <a:p>
            <a:pPr eaLnBrk="1" hangingPunct="1"/>
            <a:r>
              <a:rPr lang="pt-BR" altLang="pt-BR" sz="2400"/>
              <a:t>Caso a posição esteja ocupada, são sondados os seguintes elementos:</a:t>
            </a:r>
          </a:p>
          <a:p>
            <a:pPr eaLnBrk="1" hangingPunct="1"/>
            <a:r>
              <a:rPr lang="pt-BR" altLang="pt-BR" sz="2400"/>
              <a:t>f(2)=4 (posição hash + 4)</a:t>
            </a:r>
          </a:p>
          <a:p>
            <a:pPr eaLnBrk="1" hangingPunct="1"/>
            <a:r>
              <a:rPr lang="pt-BR" altLang="pt-BR" sz="2400"/>
              <a:t>f(3)=9 (posição hash + 9)</a:t>
            </a:r>
          </a:p>
          <a:p>
            <a:pPr eaLnBrk="1" hangingPunct="1"/>
            <a:r>
              <a:rPr lang="pt-BR" altLang="pt-BR" sz="2400"/>
              <a:t>f(4)=16 ((posição hash + 16)</a:t>
            </a:r>
          </a:p>
          <a:p>
            <a:pPr eaLnBrk="1" hangingPunct="1"/>
            <a:r>
              <a:rPr lang="pt-BR" altLang="pt-BR" sz="2400"/>
              <a:t>...</a:t>
            </a:r>
          </a:p>
          <a:p>
            <a:pPr eaLnBrk="1" hangingPunct="1"/>
            <a:r>
              <a:rPr lang="pt-BR" altLang="pt-BR" sz="2400"/>
              <a:t>Até que seja encontrada uma posição vazia.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aixaDeTexto 2">
            <a:extLst>
              <a:ext uri="{FF2B5EF4-FFF2-40B4-BE49-F238E27FC236}">
                <a16:creationId xmlns:a16="http://schemas.microsoft.com/office/drawing/2014/main" id="{42CC9445-F171-42B6-B2DB-F8C437742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586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Sondagem Quadrática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9CAE07A-D87D-4377-A94D-6818ABE3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Considere, por exemplo, a inclusão dos elementos 89, 18, 49, 58 e 69 em uma tabela hash com 10 elementos e com uma função hash = value%10. </a:t>
            </a:r>
          </a:p>
        </p:txBody>
      </p:sp>
      <p:graphicFrame>
        <p:nvGraphicFramePr>
          <p:cNvPr id="115" name="Tabela 114">
            <a:extLst>
              <a:ext uri="{FF2B5EF4-FFF2-40B4-BE49-F238E27FC236}">
                <a16:creationId xmlns:a16="http://schemas.microsoft.com/office/drawing/2014/main" id="{E70CA046-D783-4793-A934-014B4B5FBC08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0"/>
          <a:ext cx="1143000" cy="449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r>
                        <a:rPr lang="pt-BR" sz="10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12">
            <a:extLst>
              <a:ext uri="{FF2B5EF4-FFF2-40B4-BE49-F238E27FC236}">
                <a16:creationId xmlns:a16="http://schemas.microsoft.com/office/drawing/2014/main" id="{275C996E-55F1-4138-A9AD-461E4651881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438400"/>
            <a:ext cx="609600" cy="228600"/>
            <a:chOff x="2057400" y="2438400"/>
            <a:chExt cx="609600" cy="228600"/>
          </a:xfrm>
        </p:grpSpPr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A5CBD1DE-F58B-4A65-84D2-6CEC63246E8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FF5EC037-550B-4BF7-B794-40840DAE517C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B0A3F9DA-2540-49BD-AFB6-0D480CBEAF07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1BBEED52-7A70-4DB7-B0CD-1688F5F9259B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13">
            <a:extLst>
              <a:ext uri="{FF2B5EF4-FFF2-40B4-BE49-F238E27FC236}">
                <a16:creationId xmlns:a16="http://schemas.microsoft.com/office/drawing/2014/main" id="{1923314C-C398-433C-8833-507D2770B75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9600" cy="228600"/>
            <a:chOff x="2057400" y="2438400"/>
            <a:chExt cx="609600" cy="228600"/>
          </a:xfrm>
        </p:grpSpPr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151DCD-D13E-4725-9BA9-B3DF1D162928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DD838D82-4C58-4E25-BB69-982458969FA6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0C73FCA9-5BFF-47BA-8DED-51C6B22A0663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87537FDF-4F4D-47A6-953A-02A985D30C09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18">
            <a:extLst>
              <a:ext uri="{FF2B5EF4-FFF2-40B4-BE49-F238E27FC236}">
                <a16:creationId xmlns:a16="http://schemas.microsoft.com/office/drawing/2014/main" id="{88A8F6E4-1977-4A80-A92A-2104C927F1D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352800"/>
            <a:ext cx="609600" cy="228600"/>
            <a:chOff x="2057400" y="2438400"/>
            <a:chExt cx="609600" cy="228600"/>
          </a:xfrm>
        </p:grpSpPr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B856A88C-02D2-49A7-8720-09537EE30CAD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de seta reta 133">
              <a:extLst>
                <a:ext uri="{FF2B5EF4-FFF2-40B4-BE49-F238E27FC236}">
                  <a16:creationId xmlns:a16="http://schemas.microsoft.com/office/drawing/2014/main" id="{D097331E-DC50-4E42-98D5-61D18B7A8906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1287CEFC-DEA5-454D-897A-2B3D0FF8848E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E8AB0ADB-FD08-4806-B968-774C8C3811B0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23">
            <a:extLst>
              <a:ext uri="{FF2B5EF4-FFF2-40B4-BE49-F238E27FC236}">
                <a16:creationId xmlns:a16="http://schemas.microsoft.com/office/drawing/2014/main" id="{C0862FF5-B888-470B-8DA8-58D7C0EC8B7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09600" cy="228600"/>
            <a:chOff x="2057400" y="2438400"/>
            <a:chExt cx="609600" cy="228600"/>
          </a:xfrm>
        </p:grpSpPr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B7ECB105-2A7E-4DDE-A9F7-33621AE9EF3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3F619981-DCEE-4BBE-BAE7-44751233D4FF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C12157E6-9531-4BFE-B549-38E6F0F2E5A8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13133556-27CE-4E4A-BC7D-95994B9EE911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8">
            <a:extLst>
              <a:ext uri="{FF2B5EF4-FFF2-40B4-BE49-F238E27FC236}">
                <a16:creationId xmlns:a16="http://schemas.microsoft.com/office/drawing/2014/main" id="{8A811083-026F-457A-98F6-8D8D8626B44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609600" cy="228600"/>
            <a:chOff x="2057400" y="2438400"/>
            <a:chExt cx="609600" cy="228600"/>
          </a:xfrm>
        </p:grpSpPr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33B1522B-36D3-476B-92B0-1D8A6BAED210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1536E2F8-F98E-4403-B181-165EF2E17086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14808E04-C5A2-4D59-A23C-EABF1858252B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E61711A7-B32F-401B-BB14-75FA5A0FB939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33">
            <a:extLst>
              <a:ext uri="{FF2B5EF4-FFF2-40B4-BE49-F238E27FC236}">
                <a16:creationId xmlns:a16="http://schemas.microsoft.com/office/drawing/2014/main" id="{6BC94EF4-C04F-4B15-A6BC-438A4128599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724400"/>
            <a:ext cx="609600" cy="228600"/>
            <a:chOff x="2057400" y="2438400"/>
            <a:chExt cx="609600" cy="228600"/>
          </a:xfrm>
        </p:grpSpPr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C2B05C03-3FCF-41A1-843F-74783433ACA5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>
              <a:extLst>
                <a:ext uri="{FF2B5EF4-FFF2-40B4-BE49-F238E27FC236}">
                  <a16:creationId xmlns:a16="http://schemas.microsoft.com/office/drawing/2014/main" id="{511A54E5-46E0-4449-823C-A7C7D712CFCC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2D6B6D81-22A4-472D-9AE6-2E218FEA9336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C7E1F313-22E6-4B0A-8FE0-7475633D5BE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38">
            <a:extLst>
              <a:ext uri="{FF2B5EF4-FFF2-40B4-BE49-F238E27FC236}">
                <a16:creationId xmlns:a16="http://schemas.microsoft.com/office/drawing/2014/main" id="{FF2D4E3A-084B-46D1-BEF9-3D38AA9AD5F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181600"/>
            <a:ext cx="609600" cy="228600"/>
            <a:chOff x="2057400" y="2438400"/>
            <a:chExt cx="609600" cy="228600"/>
          </a:xfrm>
        </p:grpSpPr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5CA74C9C-C08B-4265-B972-7C3EABE52E80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B64C5198-ACBC-4482-9C97-A721E52EF192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11272431-F249-4F7C-AC71-990144ED8391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AFCAD7BE-C2B4-4034-A648-66FC4B5D016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43">
            <a:extLst>
              <a:ext uri="{FF2B5EF4-FFF2-40B4-BE49-F238E27FC236}">
                <a16:creationId xmlns:a16="http://schemas.microsoft.com/office/drawing/2014/main" id="{3D875939-12D1-4858-B24A-DC455D20918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638800"/>
            <a:ext cx="609600" cy="228600"/>
            <a:chOff x="2057400" y="2438400"/>
            <a:chExt cx="609600" cy="228600"/>
          </a:xfrm>
        </p:grpSpPr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0C49AB83-5018-4105-980C-1A092AD1AE4F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de seta reta 158">
              <a:extLst>
                <a:ext uri="{FF2B5EF4-FFF2-40B4-BE49-F238E27FC236}">
                  <a16:creationId xmlns:a16="http://schemas.microsoft.com/office/drawing/2014/main" id="{548C5345-7679-4E5C-966A-44EAE647FA84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55580D38-D42E-48A2-B30B-930587F1F153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D71CD514-E17C-4779-9418-C3BCD0E8F2A2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48">
            <a:extLst>
              <a:ext uri="{FF2B5EF4-FFF2-40B4-BE49-F238E27FC236}">
                <a16:creationId xmlns:a16="http://schemas.microsoft.com/office/drawing/2014/main" id="{3AD7C7A9-CCCB-4910-B15C-D1936D40A08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019800"/>
            <a:ext cx="609600" cy="228600"/>
            <a:chOff x="2057400" y="2438400"/>
            <a:chExt cx="609600" cy="228600"/>
          </a:xfrm>
        </p:grpSpPr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F9A8E523-35D4-4444-983B-115E95BEC4EA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>
              <a:extLst>
                <a:ext uri="{FF2B5EF4-FFF2-40B4-BE49-F238E27FC236}">
                  <a16:creationId xmlns:a16="http://schemas.microsoft.com/office/drawing/2014/main" id="{892CD669-165E-4C80-A0E5-633F4E4918F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>
              <a:extLst>
                <a:ext uri="{FF2B5EF4-FFF2-40B4-BE49-F238E27FC236}">
                  <a16:creationId xmlns:a16="http://schemas.microsoft.com/office/drawing/2014/main" id="{DBED799D-0151-4401-A8DB-22CF65D5760C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>
              <a:extLst>
                <a:ext uri="{FF2B5EF4-FFF2-40B4-BE49-F238E27FC236}">
                  <a16:creationId xmlns:a16="http://schemas.microsoft.com/office/drawing/2014/main" id="{81B2530E-4125-42C1-97BE-E16770A6760B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53">
            <a:extLst>
              <a:ext uri="{FF2B5EF4-FFF2-40B4-BE49-F238E27FC236}">
                <a16:creationId xmlns:a16="http://schemas.microsoft.com/office/drawing/2014/main" id="{BE506E79-2E2E-4F66-96F7-E3C4576D4CD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477000"/>
            <a:ext cx="609600" cy="228600"/>
            <a:chOff x="2057400" y="2438400"/>
            <a:chExt cx="609600" cy="228600"/>
          </a:xfrm>
        </p:grpSpPr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3E443D27-34F8-4D43-9977-60D461D6F599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de seta reta 168">
              <a:extLst>
                <a:ext uri="{FF2B5EF4-FFF2-40B4-BE49-F238E27FC236}">
                  <a16:creationId xmlns:a16="http://schemas.microsoft.com/office/drawing/2014/main" id="{B0A5BFE3-FD7B-475D-83EC-786326473A3D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CA4ECB31-5D77-47D1-9A0F-989EFC313647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8CD928BD-3F05-4F4B-B12D-4C2E0D2F7E17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60">
            <a:extLst>
              <a:ext uri="{FF2B5EF4-FFF2-40B4-BE49-F238E27FC236}">
                <a16:creationId xmlns:a16="http://schemas.microsoft.com/office/drawing/2014/main" id="{BC74598A-FB75-4BAA-BF06-AE242377709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6399213"/>
            <a:ext cx="609600" cy="431800"/>
            <a:chOff x="2895600" y="2971800"/>
            <a:chExt cx="609904" cy="432000"/>
          </a:xfrm>
        </p:grpSpPr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13D3CD62-85C1-4B22-BE79-901A86D37CF9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89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6CA64023-DAF9-4A24-92DD-5E14365BCD47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4" name="Grupo 66">
            <a:extLst>
              <a:ext uri="{FF2B5EF4-FFF2-40B4-BE49-F238E27FC236}">
                <a16:creationId xmlns:a16="http://schemas.microsoft.com/office/drawing/2014/main" id="{04784971-EE58-42E3-80D5-D34FC572590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892800"/>
            <a:ext cx="609600" cy="431800"/>
            <a:chOff x="2895600" y="2971800"/>
            <a:chExt cx="609904" cy="432000"/>
          </a:xfrm>
        </p:grpSpPr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0A445B13-B78A-4BC0-B2A4-73A38D05EC68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18</a:t>
              </a:r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2E46302F-27DC-4C54-9F5C-35AFB9631F6B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5" name="Grupo 82">
            <a:extLst>
              <a:ext uri="{FF2B5EF4-FFF2-40B4-BE49-F238E27FC236}">
                <a16:creationId xmlns:a16="http://schemas.microsoft.com/office/drawing/2014/main" id="{F54BBB38-C3DB-4D2E-9ECF-BC9B1FF8AFA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225800"/>
            <a:ext cx="609600" cy="431800"/>
            <a:chOff x="2895600" y="2971800"/>
            <a:chExt cx="609904" cy="432000"/>
          </a:xfrm>
        </p:grpSpPr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D52A6AC4-A3A1-486E-9621-BC0ACF872D9E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58</a:t>
              </a:r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8D794809-0A7C-4735-882B-CD0C3614D568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6" name="Grupo 90">
            <a:extLst>
              <a:ext uri="{FF2B5EF4-FFF2-40B4-BE49-F238E27FC236}">
                <a16:creationId xmlns:a16="http://schemas.microsoft.com/office/drawing/2014/main" id="{6D5E82D8-CF3C-432B-935A-56EB183F9D0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83000"/>
            <a:ext cx="609600" cy="431800"/>
            <a:chOff x="2895600" y="2971800"/>
            <a:chExt cx="609904" cy="432000"/>
          </a:xfrm>
        </p:grpSpPr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8D4DCA8D-A56B-431C-82F7-6993B074FD22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69</a:t>
              </a:r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415EC1C6-E69E-4F04-9FF2-44355C475376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CFA0595F-8FC5-4798-AD26-C827EEBA4D23}"/>
              </a:ext>
            </a:extLst>
          </p:cNvPr>
          <p:cNvCxnSpPr>
            <a:endCxn id="173" idx="1"/>
          </p:cNvCxnSpPr>
          <p:nvPr/>
        </p:nvCxnSpPr>
        <p:spPr>
          <a:xfrm flipV="1">
            <a:off x="1371600" y="6615113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id="{54B9B735-49D2-4047-A281-33AB134CDC48}"/>
              </a:ext>
            </a:extLst>
          </p:cNvPr>
          <p:cNvCxnSpPr/>
          <p:nvPr/>
        </p:nvCxnSpPr>
        <p:spPr>
          <a:xfrm>
            <a:off x="1371600" y="616426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de seta reta 205">
            <a:extLst>
              <a:ext uri="{FF2B5EF4-FFF2-40B4-BE49-F238E27FC236}">
                <a16:creationId xmlns:a16="http://schemas.microsoft.com/office/drawing/2014/main" id="{8BBED7FB-C736-4F35-A5E5-0E450D51C6CD}"/>
              </a:ext>
            </a:extLst>
          </p:cNvPr>
          <p:cNvCxnSpPr/>
          <p:nvPr/>
        </p:nvCxnSpPr>
        <p:spPr>
          <a:xfrm flipV="1">
            <a:off x="1371600" y="3505200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>
            <a:extLst>
              <a:ext uri="{FF2B5EF4-FFF2-40B4-BE49-F238E27FC236}">
                <a16:creationId xmlns:a16="http://schemas.microsoft.com/office/drawing/2014/main" id="{643AA0ED-4629-4DEE-A675-E62886A5532D}"/>
              </a:ext>
            </a:extLst>
          </p:cNvPr>
          <p:cNvCxnSpPr/>
          <p:nvPr/>
        </p:nvCxnSpPr>
        <p:spPr>
          <a:xfrm flipV="1">
            <a:off x="1371600" y="3938588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74">
            <a:extLst>
              <a:ext uri="{FF2B5EF4-FFF2-40B4-BE49-F238E27FC236}">
                <a16:creationId xmlns:a16="http://schemas.microsoft.com/office/drawing/2014/main" id="{682B7D03-4B20-41C0-8FAE-CDB20B19CD4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11400"/>
            <a:ext cx="609600" cy="431800"/>
            <a:chOff x="2895600" y="2971800"/>
            <a:chExt cx="609904" cy="432000"/>
          </a:xfrm>
        </p:grpSpPr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5FED0183-E383-422C-905C-85A3DE71D574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49</a:t>
              </a:r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6A42F88E-3735-45A8-8372-02FE25D656E2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216" name="Conector de seta reta 215">
            <a:extLst>
              <a:ext uri="{FF2B5EF4-FFF2-40B4-BE49-F238E27FC236}">
                <a16:creationId xmlns:a16="http://schemas.microsoft.com/office/drawing/2014/main" id="{4971C3FF-2546-4C1F-9ABA-59225A2ECE8B}"/>
              </a:ext>
            </a:extLst>
          </p:cNvPr>
          <p:cNvCxnSpPr/>
          <p:nvPr/>
        </p:nvCxnSpPr>
        <p:spPr>
          <a:xfrm flipV="1">
            <a:off x="1371600" y="2568575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216">
            <a:extLst>
              <a:ext uri="{FF2B5EF4-FFF2-40B4-BE49-F238E27FC236}">
                <a16:creationId xmlns:a16="http://schemas.microsoft.com/office/drawing/2014/main" id="{37D9035A-6CB1-4C64-86A1-19BD3E77DF5D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5942013"/>
            <a:ext cx="858837" cy="431800"/>
            <a:chOff x="3712870" y="5942013"/>
            <a:chExt cx="859130" cy="431800"/>
          </a:xfrm>
        </p:grpSpPr>
        <p:grpSp>
          <p:nvGrpSpPr>
            <p:cNvPr id="37972" name="Grupo 74">
              <a:extLst>
                <a:ext uri="{FF2B5EF4-FFF2-40B4-BE49-F238E27FC236}">
                  <a16:creationId xmlns:a16="http://schemas.microsoft.com/office/drawing/2014/main" id="{1493AB09-30D4-4B63-90B2-12A5E9A1C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220" name="Retângulo 219">
                <a:extLst>
                  <a:ext uri="{FF2B5EF4-FFF2-40B4-BE49-F238E27FC236}">
                    <a16:creationId xmlns:a16="http://schemas.microsoft.com/office/drawing/2014/main" id="{0B1A6595-2640-4C0F-AB81-E9FBDD784D03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221" name="Retângulo 220">
                <a:extLst>
                  <a:ext uri="{FF2B5EF4-FFF2-40B4-BE49-F238E27FC236}">
                    <a16:creationId xmlns:a16="http://schemas.microsoft.com/office/drawing/2014/main" id="{0CCAC913-FD7D-4530-A69C-83FC70985152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73" name="CaixaDeTexto 218">
              <a:extLst>
                <a:ext uri="{FF2B5EF4-FFF2-40B4-BE49-F238E27FC236}">
                  <a16:creationId xmlns:a16="http://schemas.microsoft.com/office/drawing/2014/main" id="{9771C92C-5625-4DEB-916F-E657A2349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0" name="Grupo 221">
            <a:extLst>
              <a:ext uri="{FF2B5EF4-FFF2-40B4-BE49-F238E27FC236}">
                <a16:creationId xmlns:a16="http://schemas.microsoft.com/office/drawing/2014/main" id="{C8A71825-5C40-4637-945C-C6FE3B605BDA}"/>
              </a:ext>
            </a:extLst>
          </p:cNvPr>
          <p:cNvGrpSpPr>
            <a:grpSpLocks/>
          </p:cNvGrpSpPr>
          <p:nvPr/>
        </p:nvGrpSpPr>
        <p:grpSpPr bwMode="auto">
          <a:xfrm>
            <a:off x="3698875" y="6399213"/>
            <a:ext cx="873125" cy="431800"/>
            <a:chOff x="3698544" y="6399213"/>
            <a:chExt cx="873456" cy="431800"/>
          </a:xfrm>
        </p:grpSpPr>
        <p:grpSp>
          <p:nvGrpSpPr>
            <p:cNvPr id="37968" name="Grupo 74">
              <a:extLst>
                <a:ext uri="{FF2B5EF4-FFF2-40B4-BE49-F238E27FC236}">
                  <a16:creationId xmlns:a16="http://schemas.microsoft.com/office/drawing/2014/main" id="{74C233AC-55B0-44AC-9E03-0D4B38736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6399213"/>
              <a:ext cx="609600" cy="431800"/>
              <a:chOff x="2895600" y="2971800"/>
              <a:chExt cx="609904" cy="432000"/>
            </a:xfrm>
          </p:grpSpPr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49A4568A-7B4F-44A3-9FCC-FA0799318BCB}"/>
                  </a:ext>
                </a:extLst>
              </p:cNvPr>
              <p:cNvSpPr/>
              <p:nvPr/>
            </p:nvSpPr>
            <p:spPr>
              <a:xfrm>
                <a:off x="2895369" y="2971800"/>
                <a:ext cx="432179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49</a:t>
                </a:r>
              </a:p>
            </p:txBody>
          </p:sp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AA48DE57-E699-4FED-91C3-543137EDE52A}"/>
                  </a:ext>
                </a:extLst>
              </p:cNvPr>
              <p:cNvSpPr/>
              <p:nvPr/>
            </p:nvSpPr>
            <p:spPr>
              <a:xfrm>
                <a:off x="3325960" y="2971800"/>
                <a:ext cx="179544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69" name="CaixaDeTexto 223">
              <a:extLst>
                <a:ext uri="{FF2B5EF4-FFF2-40B4-BE49-F238E27FC236}">
                  <a16:creationId xmlns:a16="http://schemas.microsoft.com/office/drawing/2014/main" id="{7106946C-A3C3-4EFC-88D8-55122A006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544" y="6447724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2" name="Grupo 226">
            <a:extLst>
              <a:ext uri="{FF2B5EF4-FFF2-40B4-BE49-F238E27FC236}">
                <a16:creationId xmlns:a16="http://schemas.microsoft.com/office/drawing/2014/main" id="{9A5CA22D-DC7B-4BEA-8DDD-5E16E5477A4B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6400800"/>
            <a:ext cx="846137" cy="438150"/>
            <a:chOff x="4717118" y="6400800"/>
            <a:chExt cx="845482" cy="437572"/>
          </a:xfrm>
        </p:grpSpPr>
        <p:grpSp>
          <p:nvGrpSpPr>
            <p:cNvPr id="37964" name="Grupo 74">
              <a:extLst>
                <a:ext uri="{FF2B5EF4-FFF2-40B4-BE49-F238E27FC236}">
                  <a16:creationId xmlns:a16="http://schemas.microsoft.com/office/drawing/2014/main" id="{E2440B9F-2B72-4350-844A-EC3DECE4D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7CCCE331-8D7D-4D78-811A-B7A342913079}"/>
                  </a:ext>
                </a:extLst>
              </p:cNvPr>
              <p:cNvSpPr/>
              <p:nvPr/>
            </p:nvSpPr>
            <p:spPr>
              <a:xfrm>
                <a:off x="2896072" y="2971800"/>
                <a:ext cx="431681" cy="4314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231" name="Retângulo 230">
                <a:extLst>
                  <a:ext uri="{FF2B5EF4-FFF2-40B4-BE49-F238E27FC236}">
                    <a16:creationId xmlns:a16="http://schemas.microsoft.com/office/drawing/2014/main" id="{0B3EE798-8641-42D9-AE2A-3516CBF9D6D3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65" name="CaixaDeTexto 228">
              <a:extLst>
                <a:ext uri="{FF2B5EF4-FFF2-40B4-BE49-F238E27FC236}">
                  <a16:creationId xmlns:a16="http://schemas.microsoft.com/office/drawing/2014/main" id="{8AEC6390-C85C-4E8D-95BA-C978276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4" name="Grupo 231">
            <a:extLst>
              <a:ext uri="{FF2B5EF4-FFF2-40B4-BE49-F238E27FC236}">
                <a16:creationId xmlns:a16="http://schemas.microsoft.com/office/drawing/2014/main" id="{64769739-7948-476E-92B4-DA454BADBA1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311400"/>
            <a:ext cx="873125" cy="431800"/>
            <a:chOff x="3698544" y="6399213"/>
            <a:chExt cx="873456" cy="431800"/>
          </a:xfrm>
        </p:grpSpPr>
        <p:grpSp>
          <p:nvGrpSpPr>
            <p:cNvPr id="37960" name="Grupo 74">
              <a:extLst>
                <a:ext uri="{FF2B5EF4-FFF2-40B4-BE49-F238E27FC236}">
                  <a16:creationId xmlns:a16="http://schemas.microsoft.com/office/drawing/2014/main" id="{56AAF30C-3DE1-4082-A5B7-93740C8F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6399213"/>
              <a:ext cx="609600" cy="431800"/>
              <a:chOff x="2895600" y="2971800"/>
              <a:chExt cx="609904" cy="432000"/>
            </a:xfrm>
          </p:grpSpPr>
          <p:sp>
            <p:nvSpPr>
              <p:cNvPr id="235" name="Retângulo 234">
                <a:extLst>
                  <a:ext uri="{FF2B5EF4-FFF2-40B4-BE49-F238E27FC236}">
                    <a16:creationId xmlns:a16="http://schemas.microsoft.com/office/drawing/2014/main" id="{70CA635E-C0FF-42D8-A7B1-7A8129B98395}"/>
                  </a:ext>
                </a:extLst>
              </p:cNvPr>
              <p:cNvSpPr/>
              <p:nvPr/>
            </p:nvSpPr>
            <p:spPr>
              <a:xfrm>
                <a:off x="2895369" y="2971800"/>
                <a:ext cx="432179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49</a:t>
                </a:r>
              </a:p>
            </p:txBody>
          </p:sp>
          <p:sp>
            <p:nvSpPr>
              <p:cNvPr id="236" name="Retângulo 235">
                <a:extLst>
                  <a:ext uri="{FF2B5EF4-FFF2-40B4-BE49-F238E27FC236}">
                    <a16:creationId xmlns:a16="http://schemas.microsoft.com/office/drawing/2014/main" id="{41127E34-93C0-4CA3-860A-EAAFCAED8818}"/>
                  </a:ext>
                </a:extLst>
              </p:cNvPr>
              <p:cNvSpPr/>
              <p:nvPr/>
            </p:nvSpPr>
            <p:spPr>
              <a:xfrm>
                <a:off x="3325960" y="2971800"/>
                <a:ext cx="179544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61" name="CaixaDeTexto 233">
              <a:extLst>
                <a:ext uri="{FF2B5EF4-FFF2-40B4-BE49-F238E27FC236}">
                  <a16:creationId xmlns:a16="http://schemas.microsoft.com/office/drawing/2014/main" id="{14556C6F-B114-4017-B86E-E38CDBD80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544" y="6447724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6" name="Grupo 236">
            <a:extLst>
              <a:ext uri="{FF2B5EF4-FFF2-40B4-BE49-F238E27FC236}">
                <a16:creationId xmlns:a16="http://schemas.microsoft.com/office/drawing/2014/main" id="{35C3DAC7-B5B5-4C8D-A151-0DBCE8454D2B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6426200"/>
            <a:ext cx="858837" cy="431800"/>
            <a:chOff x="3712870" y="5942013"/>
            <a:chExt cx="859130" cy="431800"/>
          </a:xfrm>
        </p:grpSpPr>
        <p:grpSp>
          <p:nvGrpSpPr>
            <p:cNvPr id="37956" name="Grupo 74">
              <a:extLst>
                <a:ext uri="{FF2B5EF4-FFF2-40B4-BE49-F238E27FC236}">
                  <a16:creationId xmlns:a16="http://schemas.microsoft.com/office/drawing/2014/main" id="{D3A71160-5847-4291-BDC2-417D005BB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240" name="Retângulo 239">
                <a:extLst>
                  <a:ext uri="{FF2B5EF4-FFF2-40B4-BE49-F238E27FC236}">
                    <a16:creationId xmlns:a16="http://schemas.microsoft.com/office/drawing/2014/main" id="{BA2A7B23-8048-4A8F-B8D7-B8743F0CBEB7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B2D1983E-54F5-41AA-9FA8-85C6FF1FC7BE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57" name="CaixaDeTexto 238">
              <a:extLst>
                <a:ext uri="{FF2B5EF4-FFF2-40B4-BE49-F238E27FC236}">
                  <a16:creationId xmlns:a16="http://schemas.microsoft.com/office/drawing/2014/main" id="{3BFFDEAD-BEA6-45AB-80D2-A2F6D777D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8" name="Grupo 246">
            <a:extLst>
              <a:ext uri="{FF2B5EF4-FFF2-40B4-BE49-F238E27FC236}">
                <a16:creationId xmlns:a16="http://schemas.microsoft.com/office/drawing/2014/main" id="{363983E2-78AD-4BE4-ABCC-C6183A1EB9D6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3225800"/>
            <a:ext cx="858837" cy="431800"/>
            <a:chOff x="3712870" y="5942013"/>
            <a:chExt cx="859130" cy="431800"/>
          </a:xfrm>
        </p:grpSpPr>
        <p:grpSp>
          <p:nvGrpSpPr>
            <p:cNvPr id="37952" name="Grupo 74">
              <a:extLst>
                <a:ext uri="{FF2B5EF4-FFF2-40B4-BE49-F238E27FC236}">
                  <a16:creationId xmlns:a16="http://schemas.microsoft.com/office/drawing/2014/main" id="{03C0C167-3E07-49EE-B491-F1A16981E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1A0998EA-A3DC-44F7-A066-C60D6F1EB0EF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1EBB4F53-00C5-4980-9B6F-DFADE08E2130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53" name="CaixaDeTexto 248">
              <a:extLst>
                <a:ext uri="{FF2B5EF4-FFF2-40B4-BE49-F238E27FC236}">
                  <a16:creationId xmlns:a16="http://schemas.microsoft.com/office/drawing/2014/main" id="{9111C493-4B4C-4022-9FFE-655D0C600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0" name="Grupo 256">
            <a:extLst>
              <a:ext uri="{FF2B5EF4-FFF2-40B4-BE49-F238E27FC236}">
                <a16:creationId xmlns:a16="http://schemas.microsoft.com/office/drawing/2014/main" id="{9DF4DD16-7C8C-417C-840B-8A26DB89328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286000"/>
            <a:ext cx="846138" cy="436563"/>
            <a:chOff x="4717118" y="6400800"/>
            <a:chExt cx="845482" cy="437572"/>
          </a:xfrm>
        </p:grpSpPr>
        <p:grpSp>
          <p:nvGrpSpPr>
            <p:cNvPr id="37948" name="Grupo 74">
              <a:extLst>
                <a:ext uri="{FF2B5EF4-FFF2-40B4-BE49-F238E27FC236}">
                  <a16:creationId xmlns:a16="http://schemas.microsoft.com/office/drawing/2014/main" id="{19D17911-3988-4615-B47B-9ABD269D3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260" name="Retângulo 259">
                <a:extLst>
                  <a:ext uri="{FF2B5EF4-FFF2-40B4-BE49-F238E27FC236}">
                    <a16:creationId xmlns:a16="http://schemas.microsoft.com/office/drawing/2014/main" id="{D5936622-BFD1-4B68-B093-A6032CDAF450}"/>
                  </a:ext>
                </a:extLst>
              </p:cNvPr>
              <p:cNvSpPr/>
              <p:nvPr/>
            </p:nvSpPr>
            <p:spPr>
              <a:xfrm>
                <a:off x="2896073" y="2971800"/>
                <a:ext cx="431680" cy="4314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261" name="Retângulo 260">
                <a:extLst>
                  <a:ext uri="{FF2B5EF4-FFF2-40B4-BE49-F238E27FC236}">
                    <a16:creationId xmlns:a16="http://schemas.microsoft.com/office/drawing/2014/main" id="{B8EAA1F7-200E-4AB1-AFEF-E2A19E8904F6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49" name="CaixaDeTexto 258">
              <a:extLst>
                <a:ext uri="{FF2B5EF4-FFF2-40B4-BE49-F238E27FC236}">
                  <a16:creationId xmlns:a16="http://schemas.microsoft.com/office/drawing/2014/main" id="{F5B02047-268C-42C7-9732-1D609ED7F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96" name="Grupo 261">
            <a:extLst>
              <a:ext uri="{FF2B5EF4-FFF2-40B4-BE49-F238E27FC236}">
                <a16:creationId xmlns:a16="http://schemas.microsoft.com/office/drawing/2014/main" id="{F5D9E785-7BF9-4399-BFA3-3A3843BE941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678238"/>
            <a:ext cx="846138" cy="436562"/>
            <a:chOff x="4717118" y="6400800"/>
            <a:chExt cx="845482" cy="437572"/>
          </a:xfrm>
        </p:grpSpPr>
        <p:grpSp>
          <p:nvGrpSpPr>
            <p:cNvPr id="37944" name="Grupo 74">
              <a:extLst>
                <a:ext uri="{FF2B5EF4-FFF2-40B4-BE49-F238E27FC236}">
                  <a16:creationId xmlns:a16="http://schemas.microsoft.com/office/drawing/2014/main" id="{447463C6-9011-47F2-9C20-CDA7288C1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265" name="Retângulo 264">
                <a:extLst>
                  <a:ext uri="{FF2B5EF4-FFF2-40B4-BE49-F238E27FC236}">
                    <a16:creationId xmlns:a16="http://schemas.microsoft.com/office/drawing/2014/main" id="{07B11D37-C6E1-4719-A786-382F1FD74DA4}"/>
                  </a:ext>
                </a:extLst>
              </p:cNvPr>
              <p:cNvSpPr/>
              <p:nvPr/>
            </p:nvSpPr>
            <p:spPr>
              <a:xfrm>
                <a:off x="2896073" y="2971800"/>
                <a:ext cx="431680" cy="4314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id="{47D8F7C6-09FB-4A27-A5EC-078623A45C97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45" name="CaixaDeTexto 263">
              <a:extLst>
                <a:ext uri="{FF2B5EF4-FFF2-40B4-BE49-F238E27FC236}">
                  <a16:creationId xmlns:a16="http://schemas.microsoft.com/office/drawing/2014/main" id="{3AC84FAA-746D-4C5F-917D-E3822F692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aixaDeTexto 2">
            <a:extLst>
              <a:ext uri="{FF2B5EF4-FFF2-40B4-BE49-F238E27FC236}">
                <a16:creationId xmlns:a16="http://schemas.microsoft.com/office/drawing/2014/main" id="{2F643A5E-FF5E-4E5A-AC2B-1335CA288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1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Sondagem Quadrática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A7BE61F6-CBCE-4DA6-9A76-0E00E5C92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A sondagem quadrática minimiza a ocorrência de agrupamentos primários. 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Cuidado: uma inclusão em uma tabela hash com sondagem quadrática pode falhar se o tamanho da tabela for par ou possuir mais da metade dos seus elementos preenchidos. </a:t>
            </a:r>
          </a:p>
          <a:p>
            <a:pPr eaLnBrk="1" hangingPunct="1"/>
            <a:r>
              <a:rPr lang="pt-BR" altLang="pt-BR" sz="2400"/>
              <a:t> </a:t>
            </a:r>
          </a:p>
          <a:p>
            <a:pPr eaLnBrk="1" hangingPunct="1"/>
            <a:r>
              <a:rPr lang="pt-BR" altLang="pt-BR" sz="2400"/>
              <a:t>Pode ser provado que se o tamanho da tabela é primo, um elemento sempre poderá ser inserido em uma tabela meio preenchida (</a:t>
            </a:r>
            <a:r>
              <a:rPr lang="pt-BR" altLang="pt-BR" sz="2400">
                <a:sym typeface="Symbol" panose="05050102010706020507" pitchFamily="18" charset="2"/>
              </a:rPr>
              <a:t>=0.5)</a:t>
            </a:r>
            <a:r>
              <a:rPr lang="pt-BR" altLang="pt-BR" sz="2400"/>
              <a:t>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Desta forma, na sondagem quadrática, o fator de carga tem que ser menor ou igual a 0.5.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20688</TotalTime>
  <Words>2143</Words>
  <Application>Microsoft Office PowerPoint</Application>
  <PresentationFormat>Apresentação na tela (4:3)</PresentationFormat>
  <Paragraphs>343</Paragraphs>
  <Slides>20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do Office</vt:lpstr>
      <vt:lpstr>Hashing Endereçamento Aberto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Jorge</dc:creator>
  <cp:lastModifiedBy>ADRIANA MARIA PEREIRA DELGADO</cp:lastModifiedBy>
  <cp:revision>994</cp:revision>
  <dcterms:created xsi:type="dcterms:W3CDTF">2009-03-12T11:29:19Z</dcterms:created>
  <dcterms:modified xsi:type="dcterms:W3CDTF">2021-04-25T01:15:20Z</dcterms:modified>
</cp:coreProperties>
</file>