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5" r:id="rId3"/>
    <p:sldId id="411" r:id="rId4"/>
    <p:sldId id="412" r:id="rId5"/>
    <p:sldId id="409" r:id="rId6"/>
    <p:sldId id="408" r:id="rId7"/>
    <p:sldId id="407" r:id="rId8"/>
    <p:sldId id="515" r:id="rId9"/>
    <p:sldId id="424" r:id="rId10"/>
    <p:sldId id="399" r:id="rId11"/>
    <p:sldId id="506" r:id="rId12"/>
    <p:sldId id="507" r:id="rId13"/>
    <p:sldId id="406" r:id="rId14"/>
    <p:sldId id="425" r:id="rId15"/>
    <p:sldId id="397" r:id="rId16"/>
    <p:sldId id="512" r:id="rId17"/>
    <p:sldId id="405" r:id="rId18"/>
    <p:sldId id="429" r:id="rId19"/>
    <p:sldId id="402" r:id="rId20"/>
    <p:sldId id="403" r:id="rId21"/>
    <p:sldId id="404" r:id="rId22"/>
    <p:sldId id="513" r:id="rId23"/>
    <p:sldId id="514" r:id="rId24"/>
    <p:sldId id="426" r:id="rId25"/>
    <p:sldId id="511" r:id="rId26"/>
  </p:sldIdLst>
  <p:sldSz cx="9144000" cy="6858000" type="screen4x3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86481" autoAdjust="0"/>
  </p:normalViewPr>
  <p:slideViewPr>
    <p:cSldViewPr>
      <p:cViewPr varScale="1">
        <p:scale>
          <a:sx n="72" d="100"/>
          <a:sy n="72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316BE4-DAA2-40F3-9CAA-1819AE6974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DDCA05-EFFD-4F51-918F-F2B7BFC013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FFE535-11C0-48E4-830B-BFB4F873D6E4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84F9C02F-A2E6-4647-B33A-07DEC5D695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8369E6D-59AB-4E11-AF6F-AC998CD1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997597-D940-41F0-AE83-48446ECAB8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8951FC-EC92-4228-937F-649B6817E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B16C081-294F-484C-A5C1-1C54CDF570F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472CE-F30F-4715-A162-6808FCDA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D5B0C-78F1-4E83-8EF3-1446B76217E9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07058-AF19-4657-9294-EB937DD0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73B09-D507-4CC1-9B91-2478720A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2A135-7BB8-4658-94B2-370C0D3A17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308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A8E91-13E5-4C19-80E4-0AB8A55D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D22AA-FBCF-43EB-BE09-FBC46A96119E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4ECB7-4D40-4D79-BCB8-8DC3A4C4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03A50-CFE8-45CE-83F6-FDC28D24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BD1D6-27A9-4E96-866A-BC0666BA8BF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413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4BEDBF-6026-45F9-BE39-FF7FED45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29149-6B3B-4187-AA92-BA67664CCCAB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D1BA8-4971-4889-A26E-B29D30E5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CD9B2-95A6-44D6-8634-E9A49767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312D8-5616-4722-8A24-0DD1DC6403C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79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689CD-B0B4-4374-8506-2574D100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1B2A-71D0-46D2-8703-6539BFD0016C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B0F4BB-A511-48D5-8F5D-6DC5CA2B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15C1D-D879-4927-96D8-67B02EFB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BC07B-8B38-44EC-B53E-3E32C33AE5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26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2D776-A2C4-48A8-9BCB-59D8B479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535F6-4716-4B05-A79F-50472E8DB03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EA6D5-E559-4A47-A00F-008C53D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108CBC-24A9-447A-85CA-38DBEB93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F30F4-F639-4A0E-B2E6-E9A7891409F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888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7D617FF-8CDE-4E63-B0AE-131F8550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AA23B-4B03-4326-B760-40C84379D114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67B44D1-490F-4D4F-92A6-7054257A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AB7F2DC7-BA6E-4FE6-BB7C-EE896958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1E06F-A3BD-4D69-A248-E33250278BF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63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C5EB26E7-235B-416C-A2C5-A3B6064D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85914-EF5F-4A4B-A9E0-FD58A415B4E9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98938952-3C66-430D-BC99-D6A249CD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FF49CD13-ACEC-4231-9370-CF532E78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757D9-51A8-40C4-BFF0-7B247830FF7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29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7F72FCF1-E99A-4C6C-BD95-65CAEA3E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10EA7-843C-4CA9-BC7D-FA4EDABD4E0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56A2F83E-532D-42CF-BD0B-A717004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39231DFA-8A6C-4D39-80B3-CA56F302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63715-0FDC-4108-A1F9-34C4C0A5251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537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489F3EA2-A694-428C-AEF3-20EBB445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2CF7-EF02-4EB4-B58F-F9B610BD38B4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B60135B2-F494-481B-BCE2-C3E6CEF9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B1164C6-3319-4521-8DBB-59C9EF42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406C0-C55E-4CD5-8CA3-85D2402980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1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89A0890-4911-4892-ADE3-B1B3C0E8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F64DF-67FD-4A01-B1F5-BB4680B2DCED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CFE4D0-4D3F-47E4-9362-6AC108F7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24E1490-C0FB-4075-98A7-A3B6A9A2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41C76-BCAC-4B96-B737-2896AA439DD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751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ABBF64-ADC5-467E-A8F3-1463DAF7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5A71C-071A-4A90-ADF3-502F2AE8C1DB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912BD87-C0C3-4E34-BD5C-80DA2D41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B60C62CE-8AE0-4010-A11E-C1D1EA7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D37FE-4493-4AA4-ACF8-B07B6AE50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195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E6140971-D3D8-4933-99AC-72B8CDF6EB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3A179B72-EF37-4D96-915D-532A8260B0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2C8EE-C370-46A3-95A6-7CB75E6D8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036E19-98C5-4EEB-AAFE-01985320844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CFB88-10BD-4436-838E-56B5F5B6E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2CC94-EC59-44C5-AA96-8F614B3CF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D25F547-2360-4E60-A1EB-A4D09B29113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>
            <a:extLst>
              <a:ext uri="{FF2B5EF4-FFF2-40B4-BE49-F238E27FC236}">
                <a16:creationId xmlns:a16="http://schemas.microsoft.com/office/drawing/2014/main" id="{32743ED0-A8F0-44A4-A157-36C8EED2D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Estrutura de Dados</a:t>
            </a:r>
          </a:p>
        </p:txBody>
      </p:sp>
      <p:sp>
        <p:nvSpPr>
          <p:cNvPr id="2051" name="Subtítulo 2">
            <a:extLst>
              <a:ext uri="{FF2B5EF4-FFF2-40B4-BE49-F238E27FC236}">
                <a16:creationId xmlns:a16="http://schemas.microsoft.com/office/drawing/2014/main" id="{CC8E1C17-9ACD-4F5D-98D1-EFFAE02F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762000"/>
          </a:xfr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D9489DDF-117F-40A8-99C4-6F0FE5D65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0786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Inserção</a:t>
            </a:r>
          </a:p>
        </p:txBody>
      </p:sp>
      <p:sp>
        <p:nvSpPr>
          <p:cNvPr id="40" name="Retângulo 3">
            <a:extLst>
              <a:ext uri="{FF2B5EF4-FFF2-40B4-BE49-F238E27FC236}">
                <a16:creationId xmlns:a16="http://schemas.microsoft.com/office/drawing/2014/main" id="{EB783F84-032A-4DC0-8C4F-4A721100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Algoritmo simples que se assemelha ao processo de ordenação de uma mão de baralho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Funcionamento: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algoritmo de inserção começa na posição 1 do vetor (posição de referência) e consiste de n-1 passos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Para cada passo p, o algoritmo procura a posição adequada do elemento de referência entre p elementos anteriores do vetor 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Caso o elemento anterior seja “maior” do que o elemento de referência, desloca-se o elemento uma posição no vetor, abrindo espaço paro o elemento de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Após cada passo, o algoritmo garante que os p elementos anteriores do vetor estão ordenados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A posição de referência é atualizada para o próximo elemento no vetor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C34267D-6D4D-46C5-A359-14BCAA032C95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055688"/>
          <a:ext cx="6400801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Tabela 102">
            <a:extLst>
              <a:ext uri="{FF2B5EF4-FFF2-40B4-BE49-F238E27FC236}">
                <a16:creationId xmlns:a16="http://schemas.microsoft.com/office/drawing/2014/main" id="{7C56C639-359A-4AFD-9D76-1E2C4DA1CE4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178050"/>
          <a:ext cx="6400801" cy="27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ela 63">
            <a:extLst>
              <a:ext uri="{FF2B5EF4-FFF2-40B4-BE49-F238E27FC236}">
                <a16:creationId xmlns:a16="http://schemas.microsoft.com/office/drawing/2014/main" id="{8F2451B6-623F-4DBC-B739-90E215B2EFBD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771775"/>
          <a:ext cx="6400801" cy="27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F5D2A0EF-1D04-4DF7-9048-A1FBA77B525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368675"/>
          <a:ext cx="6400801" cy="27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30" name="CaixaDeTexto 2">
            <a:extLst>
              <a:ext uri="{FF2B5EF4-FFF2-40B4-BE49-F238E27FC236}">
                <a16:creationId xmlns:a16="http://schemas.microsoft.com/office/drawing/2014/main" id="{B669171A-D64E-4655-BFCD-D248AA6F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0375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Inserção - Exemplo</a:t>
            </a:r>
          </a:p>
        </p:txBody>
      </p:sp>
      <p:cxnSp>
        <p:nvCxnSpPr>
          <p:cNvPr id="162" name="Conector de seta reta 161">
            <a:extLst>
              <a:ext uri="{FF2B5EF4-FFF2-40B4-BE49-F238E27FC236}">
                <a16:creationId xmlns:a16="http://schemas.microsoft.com/office/drawing/2014/main" id="{7649CECA-20FF-4212-A31F-287CA1707666}"/>
              </a:ext>
            </a:extLst>
          </p:cNvPr>
          <p:cNvCxnSpPr/>
          <p:nvPr/>
        </p:nvCxnSpPr>
        <p:spPr>
          <a:xfrm rot="5400000">
            <a:off x="1550194" y="962819"/>
            <a:ext cx="2508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C32A3BA5-A593-4933-BDA3-AF92C1D19E01}"/>
              </a:ext>
            </a:extLst>
          </p:cNvPr>
          <p:cNvCxnSpPr/>
          <p:nvPr/>
        </p:nvCxnSpPr>
        <p:spPr>
          <a:xfrm rot="5400000">
            <a:off x="2616994" y="2029619"/>
            <a:ext cx="2508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34DC3D0F-391C-4C8B-A0D0-E67BC0C6B6BD}"/>
              </a:ext>
            </a:extLst>
          </p:cNvPr>
          <p:cNvCxnSpPr/>
          <p:nvPr/>
        </p:nvCxnSpPr>
        <p:spPr>
          <a:xfrm rot="5400000">
            <a:off x="3685381" y="2624932"/>
            <a:ext cx="250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4C06B91D-C085-4121-9085-9720A0695788}"/>
              </a:ext>
            </a:extLst>
          </p:cNvPr>
          <p:cNvCxnSpPr/>
          <p:nvPr/>
        </p:nvCxnSpPr>
        <p:spPr>
          <a:xfrm rot="5400000">
            <a:off x="2618581" y="3234532"/>
            <a:ext cx="250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58">
            <a:extLst>
              <a:ext uri="{FF2B5EF4-FFF2-40B4-BE49-F238E27FC236}">
                <a16:creationId xmlns:a16="http://schemas.microsoft.com/office/drawing/2014/main" id="{CA029385-C8C1-462A-AEF8-39B2F1242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175" y="1001713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ref=8</a:t>
            </a:r>
          </a:p>
        </p:txBody>
      </p:sp>
      <p:sp>
        <p:nvSpPr>
          <p:cNvPr id="89" name="CaixaDeTexto 58">
            <a:extLst>
              <a:ext uri="{FF2B5EF4-FFF2-40B4-BE49-F238E27FC236}">
                <a16:creationId xmlns:a16="http://schemas.microsoft.com/office/drawing/2014/main" id="{28CFF115-CCE8-42F7-AC20-083853F1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133600"/>
            <a:ext cx="69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ref=64</a:t>
            </a:r>
          </a:p>
        </p:txBody>
      </p:sp>
      <p:sp>
        <p:nvSpPr>
          <p:cNvPr id="90" name="CaixaDeTexto 58">
            <a:extLst>
              <a:ext uri="{FF2B5EF4-FFF2-40B4-BE49-F238E27FC236}">
                <a16:creationId xmlns:a16="http://schemas.microsoft.com/office/drawing/2014/main" id="{62036CBF-9B22-44B6-B44F-6136BA931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93988"/>
            <a:ext cx="69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ref=51</a:t>
            </a:r>
          </a:p>
        </p:txBody>
      </p:sp>
      <p:sp>
        <p:nvSpPr>
          <p:cNvPr id="91" name="CaixaDeTexto 58">
            <a:extLst>
              <a:ext uri="{FF2B5EF4-FFF2-40B4-BE49-F238E27FC236}">
                <a16:creationId xmlns:a16="http://schemas.microsoft.com/office/drawing/2014/main" id="{51E4B0A0-229C-400A-ACE7-36B7655F6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303588"/>
            <a:ext cx="69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ref=51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65D44E70-2E4D-4FFA-9365-F361231B7FC2}"/>
              </a:ext>
            </a:extLst>
          </p:cNvPr>
          <p:cNvCxnSpPr/>
          <p:nvPr/>
        </p:nvCxnSpPr>
        <p:spPr>
          <a:xfrm rot="5400000">
            <a:off x="2618581" y="940594"/>
            <a:ext cx="25082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9DBF6E30-C20A-49FF-9480-27319B2ECC84}"/>
              </a:ext>
            </a:extLst>
          </p:cNvPr>
          <p:cNvCxnSpPr/>
          <p:nvPr/>
        </p:nvCxnSpPr>
        <p:spPr>
          <a:xfrm rot="5400000">
            <a:off x="3683794" y="2083594"/>
            <a:ext cx="250825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D5EE22C9-9B2C-44A0-B63B-2CB50240956D}"/>
              </a:ext>
            </a:extLst>
          </p:cNvPr>
          <p:cNvCxnSpPr/>
          <p:nvPr/>
        </p:nvCxnSpPr>
        <p:spPr>
          <a:xfrm rot="5400000">
            <a:off x="4750594" y="2655094"/>
            <a:ext cx="250825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16E6A932-06A3-4118-A17F-FD9FFDA4216A}"/>
              </a:ext>
            </a:extLst>
          </p:cNvPr>
          <p:cNvCxnSpPr/>
          <p:nvPr/>
        </p:nvCxnSpPr>
        <p:spPr>
          <a:xfrm rot="5400000">
            <a:off x="4752181" y="3242469"/>
            <a:ext cx="25082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2445A952-ED32-4D08-A6D5-89262298FDBD}"/>
              </a:ext>
            </a:extLst>
          </p:cNvPr>
          <p:cNvGraphicFramePr>
            <a:graphicFrameLocks noGrp="1"/>
          </p:cNvGraphicFramePr>
          <p:nvPr/>
        </p:nvGraphicFramePr>
        <p:xfrm>
          <a:off x="1152525" y="1630363"/>
          <a:ext cx="6400801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upo 48">
            <a:extLst>
              <a:ext uri="{FF2B5EF4-FFF2-40B4-BE49-F238E27FC236}">
                <a16:creationId xmlns:a16="http://schemas.microsoft.com/office/drawing/2014/main" id="{F9F453E3-E513-4E31-86C0-4D38DAD73B58}"/>
              </a:ext>
            </a:extLst>
          </p:cNvPr>
          <p:cNvGrpSpPr>
            <a:grpSpLocks/>
          </p:cNvGrpSpPr>
          <p:nvPr/>
        </p:nvGrpSpPr>
        <p:grpSpPr bwMode="auto">
          <a:xfrm>
            <a:off x="1684338" y="1390650"/>
            <a:ext cx="6545262" cy="493713"/>
            <a:chOff x="1684338" y="1390967"/>
            <a:chExt cx="6545262" cy="493713"/>
          </a:xfrm>
        </p:grpSpPr>
        <p:sp>
          <p:nvSpPr>
            <p:cNvPr id="11384" name="CaixaDeTexto 58">
              <a:extLst>
                <a:ext uri="{FF2B5EF4-FFF2-40B4-BE49-F238E27FC236}">
                  <a16:creationId xmlns:a16="http://schemas.microsoft.com/office/drawing/2014/main" id="{4352D139-BC7E-4EA0-AD9C-6BAF29E3E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2700" y="1576705"/>
              <a:ext cx="596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ref=8</a:t>
              </a:r>
            </a:p>
          </p:txBody>
        </p:sp>
        <p:grpSp>
          <p:nvGrpSpPr>
            <p:cNvPr id="11385" name="Grupo 47">
              <a:extLst>
                <a:ext uri="{FF2B5EF4-FFF2-40B4-BE49-F238E27FC236}">
                  <a16:creationId xmlns:a16="http://schemas.microsoft.com/office/drawing/2014/main" id="{76183BF8-1963-4376-8B4B-90CCAEF4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4338" y="1390967"/>
              <a:ext cx="1069975" cy="273050"/>
              <a:chOff x="1684338" y="1390967"/>
              <a:chExt cx="1069975" cy="273050"/>
            </a:xfrm>
          </p:grpSpPr>
          <p:cxnSp>
            <p:nvCxnSpPr>
              <p:cNvPr id="41" name="Conector de seta reta 40">
                <a:extLst>
                  <a:ext uri="{FF2B5EF4-FFF2-40B4-BE49-F238E27FC236}">
                    <a16:creationId xmlns:a16="http://schemas.microsoft.com/office/drawing/2014/main" id="{B30EA20E-AC58-4ECA-A80C-7B7DF8B501E7}"/>
                  </a:ext>
                </a:extLst>
              </p:cNvPr>
              <p:cNvCxnSpPr/>
              <p:nvPr/>
            </p:nvCxnSpPr>
            <p:spPr>
              <a:xfrm rot="5400000">
                <a:off x="1559719" y="1537811"/>
                <a:ext cx="250825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78381B78-E61A-4BAD-B924-AE39D5B5D394}"/>
                  </a:ext>
                </a:extLst>
              </p:cNvPr>
              <p:cNvCxnSpPr/>
              <p:nvPr/>
            </p:nvCxnSpPr>
            <p:spPr>
              <a:xfrm rot="5400000">
                <a:off x="2628106" y="1515586"/>
                <a:ext cx="250825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A7328C5-9357-4320-BC93-D832A5E5FF7D}"/>
              </a:ext>
            </a:extLst>
          </p:cNvPr>
          <p:cNvCxnSpPr/>
          <p:nvPr/>
        </p:nvCxnSpPr>
        <p:spPr>
          <a:xfrm>
            <a:off x="1676400" y="13716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A142309-97EC-4FDA-AC6F-DE4EB94F268C}"/>
              </a:ext>
            </a:extLst>
          </p:cNvPr>
          <p:cNvCxnSpPr/>
          <p:nvPr/>
        </p:nvCxnSpPr>
        <p:spPr>
          <a:xfrm>
            <a:off x="3810000" y="30480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id="{0B7BD5E9-8507-4635-964A-D266CCFF66D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962400"/>
          <a:ext cx="6400801" cy="27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upo 56">
            <a:extLst>
              <a:ext uri="{FF2B5EF4-FFF2-40B4-BE49-F238E27FC236}">
                <a16:creationId xmlns:a16="http://schemas.microsoft.com/office/drawing/2014/main" id="{6C6A3153-9B34-4E32-95B3-97B5004E2ED9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744538"/>
            <a:ext cx="6591300" cy="1384300"/>
            <a:chOff x="1637731" y="743803"/>
            <a:chExt cx="6591869" cy="1385248"/>
          </a:xfrm>
        </p:grpSpPr>
        <p:sp>
          <p:nvSpPr>
            <p:cNvPr id="55" name="Forma livre 54">
              <a:extLst>
                <a:ext uri="{FF2B5EF4-FFF2-40B4-BE49-F238E27FC236}">
                  <a16:creationId xmlns:a16="http://schemas.microsoft.com/office/drawing/2014/main" id="{ACF759A4-1F4E-47EF-BAA2-7F8A170FE125}"/>
                </a:ext>
              </a:extLst>
            </p:cNvPr>
            <p:cNvSpPr/>
            <p:nvPr/>
          </p:nvSpPr>
          <p:spPr>
            <a:xfrm>
              <a:off x="1637731" y="743803"/>
              <a:ext cx="6113991" cy="1385248"/>
            </a:xfrm>
            <a:custGeom>
              <a:avLst/>
              <a:gdLst>
                <a:gd name="connsiteX0" fmla="*/ 6114197 w 6114197"/>
                <a:gd name="connsiteY0" fmla="*/ 771098 h 1385248"/>
                <a:gd name="connsiteX1" fmla="*/ 2210938 w 6114197"/>
                <a:gd name="connsiteY1" fmla="*/ 102358 h 1385248"/>
                <a:gd name="connsiteX2" fmla="*/ 0 w 6114197"/>
                <a:gd name="connsiteY2" fmla="*/ 1385248 h 13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14197" h="1385248">
                  <a:moveTo>
                    <a:pt x="6114197" y="771098"/>
                  </a:moveTo>
                  <a:cubicBezTo>
                    <a:pt x="4672084" y="385549"/>
                    <a:pt x="3229971" y="0"/>
                    <a:pt x="2210938" y="102358"/>
                  </a:cubicBezTo>
                  <a:cubicBezTo>
                    <a:pt x="1191905" y="204716"/>
                    <a:pt x="595952" y="794982"/>
                    <a:pt x="0" y="1385248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2E09B68-FF47-41CB-92EE-5481AC09DA7C}"/>
                </a:ext>
              </a:extLst>
            </p:cNvPr>
            <p:cNvSpPr/>
            <p:nvPr/>
          </p:nvSpPr>
          <p:spPr>
            <a:xfrm>
              <a:off x="7543741" y="1523799"/>
              <a:ext cx="685859" cy="3812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6" name="Grupo 61">
            <a:extLst>
              <a:ext uri="{FF2B5EF4-FFF2-40B4-BE49-F238E27FC236}">
                <a16:creationId xmlns:a16="http://schemas.microsoft.com/office/drawing/2014/main" id="{48F1D656-3E6E-4774-9E9B-9B84C42754E9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2528888"/>
            <a:ext cx="4457700" cy="1387475"/>
            <a:chOff x="3848669" y="2529385"/>
            <a:chExt cx="4457131" cy="1387522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2340D6D-030F-4C4A-9292-5B9C4D22EF3D}"/>
                </a:ext>
              </a:extLst>
            </p:cNvPr>
            <p:cNvSpPr/>
            <p:nvPr/>
          </p:nvSpPr>
          <p:spPr>
            <a:xfrm>
              <a:off x="7620088" y="3277122"/>
              <a:ext cx="685712" cy="3810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" name="Forma livre 60">
              <a:extLst>
                <a:ext uri="{FF2B5EF4-FFF2-40B4-BE49-F238E27FC236}">
                  <a16:creationId xmlns:a16="http://schemas.microsoft.com/office/drawing/2014/main" id="{DCC54AC6-48B8-44C9-A02C-A09FBEF2463D}"/>
                </a:ext>
              </a:extLst>
            </p:cNvPr>
            <p:cNvSpPr/>
            <p:nvPr/>
          </p:nvSpPr>
          <p:spPr>
            <a:xfrm>
              <a:off x="3848669" y="2529385"/>
              <a:ext cx="3985704" cy="1387522"/>
            </a:xfrm>
            <a:custGeom>
              <a:avLst/>
              <a:gdLst>
                <a:gd name="connsiteX0" fmla="*/ 3985146 w 3985146"/>
                <a:gd name="connsiteY0" fmla="*/ 759725 h 1387522"/>
                <a:gd name="connsiteX1" fmla="*/ 1337480 w 3985146"/>
                <a:gd name="connsiteY1" fmla="*/ 104633 h 1387522"/>
                <a:gd name="connsiteX2" fmla="*/ 0 w 3985146"/>
                <a:gd name="connsiteY2" fmla="*/ 1387522 h 138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5146" h="1387522">
                  <a:moveTo>
                    <a:pt x="3985146" y="759725"/>
                  </a:moveTo>
                  <a:cubicBezTo>
                    <a:pt x="2993408" y="379862"/>
                    <a:pt x="2001671" y="0"/>
                    <a:pt x="1337480" y="104633"/>
                  </a:cubicBezTo>
                  <a:cubicBezTo>
                    <a:pt x="673289" y="209266"/>
                    <a:pt x="336644" y="798394"/>
                    <a:pt x="0" y="1387522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Tabela 147">
            <a:extLst>
              <a:ext uri="{FF2B5EF4-FFF2-40B4-BE49-F238E27FC236}">
                <a16:creationId xmlns:a16="http://schemas.microsoft.com/office/drawing/2014/main" id="{138F22B9-3378-4F17-9A17-1454303B37D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14713"/>
          <a:ext cx="6400801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2435DC19-1884-45BD-AA33-5695406F8D4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082675"/>
          <a:ext cx="6400801" cy="27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22" name="CaixaDeTexto 2">
            <a:extLst>
              <a:ext uri="{FF2B5EF4-FFF2-40B4-BE49-F238E27FC236}">
                <a16:creationId xmlns:a16="http://schemas.microsoft.com/office/drawing/2014/main" id="{126AC0D5-8ECF-4D0C-98CC-DF29ED96F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0375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Inserção - Exemplo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29537D76-9E31-4617-BA78-2C2CB37B7B43}"/>
              </a:ext>
            </a:extLst>
          </p:cNvPr>
          <p:cNvCxnSpPr/>
          <p:nvPr/>
        </p:nvCxnSpPr>
        <p:spPr>
          <a:xfrm rot="5400000">
            <a:off x="4752181" y="970757"/>
            <a:ext cx="250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a 76">
            <a:extLst>
              <a:ext uri="{FF2B5EF4-FFF2-40B4-BE49-F238E27FC236}">
                <a16:creationId xmlns:a16="http://schemas.microsoft.com/office/drawing/2014/main" id="{E27CE56F-E435-4872-9320-1A4D48191F8C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706563"/>
          <a:ext cx="6400801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EFA84A6E-F608-4584-BB45-2AD318DEDB20}"/>
              </a:ext>
            </a:extLst>
          </p:cNvPr>
          <p:cNvCxnSpPr/>
          <p:nvPr/>
        </p:nvCxnSpPr>
        <p:spPr>
          <a:xfrm rot="5400000">
            <a:off x="3685381" y="1570832"/>
            <a:ext cx="250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91BDDF6F-654B-4191-9D18-1E3C71D5516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303463"/>
          <a:ext cx="6400801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4ACA8133-E55B-4BAC-A3C0-63D218B84445}"/>
              </a:ext>
            </a:extLst>
          </p:cNvPr>
          <p:cNvCxnSpPr/>
          <p:nvPr/>
        </p:nvCxnSpPr>
        <p:spPr>
          <a:xfrm rot="5400000">
            <a:off x="2618581" y="2167732"/>
            <a:ext cx="250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58">
            <a:extLst>
              <a:ext uri="{FF2B5EF4-FFF2-40B4-BE49-F238E27FC236}">
                <a16:creationId xmlns:a16="http://schemas.microsoft.com/office/drawing/2014/main" id="{253D55BB-BCD1-4E74-A244-58717075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063625"/>
            <a:ext cx="69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ref=32</a:t>
            </a:r>
          </a:p>
        </p:txBody>
      </p:sp>
      <p:sp>
        <p:nvSpPr>
          <p:cNvPr id="93" name="CaixaDeTexto 58">
            <a:extLst>
              <a:ext uri="{FF2B5EF4-FFF2-40B4-BE49-F238E27FC236}">
                <a16:creationId xmlns:a16="http://schemas.microsoft.com/office/drawing/2014/main" id="{62712744-28C6-42B1-A607-2DA9379C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08138"/>
            <a:ext cx="69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ref=32</a:t>
            </a:r>
          </a:p>
        </p:txBody>
      </p:sp>
      <p:sp>
        <p:nvSpPr>
          <p:cNvPr id="94" name="CaixaDeTexto 58">
            <a:extLst>
              <a:ext uri="{FF2B5EF4-FFF2-40B4-BE49-F238E27FC236}">
                <a16:creationId xmlns:a16="http://schemas.microsoft.com/office/drawing/2014/main" id="{B2FE8B43-E39E-42F5-A248-5FCD9186F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228850"/>
            <a:ext cx="69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ref=32</a:t>
            </a:r>
          </a:p>
        </p:txBody>
      </p:sp>
      <p:graphicFrame>
        <p:nvGraphicFramePr>
          <p:cNvPr id="95" name="Tabela 94">
            <a:extLst>
              <a:ext uri="{FF2B5EF4-FFF2-40B4-BE49-F238E27FC236}">
                <a16:creationId xmlns:a16="http://schemas.microsoft.com/office/drawing/2014/main" id="{8B1A0C48-6501-4A2B-B5A2-4CA68745C38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857500"/>
          <a:ext cx="6400801" cy="27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CaixaDeTexto 58">
            <a:extLst>
              <a:ext uri="{FF2B5EF4-FFF2-40B4-BE49-F238E27FC236}">
                <a16:creationId xmlns:a16="http://schemas.microsoft.com/office/drawing/2014/main" id="{DC193AF8-3C92-4AFE-A3CF-E2806B18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824163"/>
            <a:ext cx="69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ref=32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BB6EAF89-8832-4190-8BC5-E84F72AAA6CE}"/>
              </a:ext>
            </a:extLst>
          </p:cNvPr>
          <p:cNvCxnSpPr/>
          <p:nvPr/>
        </p:nvCxnSpPr>
        <p:spPr>
          <a:xfrm rot="5400000">
            <a:off x="1550194" y="2701132"/>
            <a:ext cx="2508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6E629BB6-D887-4878-A59D-6352F962405A}"/>
              </a:ext>
            </a:extLst>
          </p:cNvPr>
          <p:cNvCxnSpPr/>
          <p:nvPr/>
        </p:nvCxnSpPr>
        <p:spPr>
          <a:xfrm rot="5400000">
            <a:off x="5815806" y="962819"/>
            <a:ext cx="25082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1D80B4E5-2CB1-4202-9E30-F08A43E2AA9A}"/>
              </a:ext>
            </a:extLst>
          </p:cNvPr>
          <p:cNvCxnSpPr/>
          <p:nvPr/>
        </p:nvCxnSpPr>
        <p:spPr>
          <a:xfrm rot="5400000">
            <a:off x="5817394" y="1558132"/>
            <a:ext cx="250825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6EB7622C-A94D-4A9F-8385-86C39A5FAD02}"/>
              </a:ext>
            </a:extLst>
          </p:cNvPr>
          <p:cNvCxnSpPr/>
          <p:nvPr/>
        </p:nvCxnSpPr>
        <p:spPr>
          <a:xfrm rot="5400000">
            <a:off x="5818981" y="2189957"/>
            <a:ext cx="25082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7E7B6826-C2EF-4CA8-832F-0610B8A7659F}"/>
              </a:ext>
            </a:extLst>
          </p:cNvPr>
          <p:cNvCxnSpPr/>
          <p:nvPr/>
        </p:nvCxnSpPr>
        <p:spPr>
          <a:xfrm rot="5400000">
            <a:off x="5820569" y="2777332"/>
            <a:ext cx="250825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28D3D51-1763-4654-BB9F-3D76127CE6E5}"/>
              </a:ext>
            </a:extLst>
          </p:cNvPr>
          <p:cNvCxnSpPr/>
          <p:nvPr/>
        </p:nvCxnSpPr>
        <p:spPr>
          <a:xfrm rot="5400000">
            <a:off x="5820569" y="3318669"/>
            <a:ext cx="2508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58">
            <a:extLst>
              <a:ext uri="{FF2B5EF4-FFF2-40B4-BE49-F238E27FC236}">
                <a16:creationId xmlns:a16="http://schemas.microsoft.com/office/drawing/2014/main" id="{F56EC7DB-640D-4AA1-ABE0-18589BC1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425825"/>
            <a:ext cx="795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ref=210</a:t>
            </a:r>
          </a:p>
        </p:txBody>
      </p: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E0C4CB88-7592-47E9-9413-CAAA487F0086}"/>
              </a:ext>
            </a:extLst>
          </p:cNvPr>
          <p:cNvCxnSpPr/>
          <p:nvPr/>
        </p:nvCxnSpPr>
        <p:spPr>
          <a:xfrm rot="5400000">
            <a:off x="6885781" y="3310732"/>
            <a:ext cx="25082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ela 148">
            <a:extLst>
              <a:ext uri="{FF2B5EF4-FFF2-40B4-BE49-F238E27FC236}">
                <a16:creationId xmlns:a16="http://schemas.microsoft.com/office/drawing/2014/main" id="{9AB32380-49F3-43FE-B7C3-62F878FF97A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992563"/>
          <a:ext cx="6400801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210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626F942-237B-4F9D-B812-0C9DC0F1BDAB}"/>
              </a:ext>
            </a:extLst>
          </p:cNvPr>
          <p:cNvCxnSpPr/>
          <p:nvPr/>
        </p:nvCxnSpPr>
        <p:spPr>
          <a:xfrm>
            <a:off x="4800600" y="13716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B587414D-A369-496B-9717-F996BEBADD8E}"/>
              </a:ext>
            </a:extLst>
          </p:cNvPr>
          <p:cNvCxnSpPr/>
          <p:nvPr/>
        </p:nvCxnSpPr>
        <p:spPr>
          <a:xfrm>
            <a:off x="3810000" y="19812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1391AF8-5159-4E28-BFA1-1989AFB7983E}"/>
              </a:ext>
            </a:extLst>
          </p:cNvPr>
          <p:cNvCxnSpPr/>
          <p:nvPr/>
        </p:nvCxnSpPr>
        <p:spPr>
          <a:xfrm>
            <a:off x="2743200" y="25908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47">
            <a:extLst>
              <a:ext uri="{FF2B5EF4-FFF2-40B4-BE49-F238E27FC236}">
                <a16:creationId xmlns:a16="http://schemas.microsoft.com/office/drawing/2014/main" id="{7301835B-AA2B-4DBE-845D-8192669F8956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1995488"/>
            <a:ext cx="5584825" cy="1403350"/>
            <a:chOff x="2797791" y="1994847"/>
            <a:chExt cx="5584209" cy="1403446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85D48FD-3C25-46BF-A7FA-FDC8CDF5C277}"/>
                </a:ext>
              </a:extLst>
            </p:cNvPr>
            <p:cNvSpPr/>
            <p:nvPr/>
          </p:nvSpPr>
          <p:spPr>
            <a:xfrm>
              <a:off x="7696276" y="2818815"/>
              <a:ext cx="685724" cy="3810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7" name="Forma livre 46">
              <a:extLst>
                <a:ext uri="{FF2B5EF4-FFF2-40B4-BE49-F238E27FC236}">
                  <a16:creationId xmlns:a16="http://schemas.microsoft.com/office/drawing/2014/main" id="{16CA48D8-44AE-4984-BA31-3B8D60FF59EC}"/>
                </a:ext>
              </a:extLst>
            </p:cNvPr>
            <p:cNvSpPr/>
            <p:nvPr/>
          </p:nvSpPr>
          <p:spPr>
            <a:xfrm>
              <a:off x="2797791" y="1994847"/>
              <a:ext cx="5090551" cy="1403446"/>
            </a:xfrm>
            <a:custGeom>
              <a:avLst/>
              <a:gdLst>
                <a:gd name="connsiteX0" fmla="*/ 5090615 w 5090615"/>
                <a:gd name="connsiteY0" fmla="*/ 843887 h 1403446"/>
                <a:gd name="connsiteX1" fmla="*/ 1897039 w 5090615"/>
                <a:gd name="connsiteY1" fmla="*/ 93260 h 1403446"/>
                <a:gd name="connsiteX2" fmla="*/ 0 w 5090615"/>
                <a:gd name="connsiteY2" fmla="*/ 1403446 h 1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0615" h="1403446">
                  <a:moveTo>
                    <a:pt x="5090615" y="843887"/>
                  </a:moveTo>
                  <a:cubicBezTo>
                    <a:pt x="3918045" y="421943"/>
                    <a:pt x="2745475" y="0"/>
                    <a:pt x="1897039" y="93260"/>
                  </a:cubicBezTo>
                  <a:cubicBezTo>
                    <a:pt x="1048603" y="186520"/>
                    <a:pt x="524301" y="794983"/>
                    <a:pt x="0" y="1403446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8FA59619-17EA-4E62-9033-52399CC4B8D2}"/>
              </a:ext>
            </a:extLst>
          </p:cNvPr>
          <p:cNvSpPr/>
          <p:nvPr/>
        </p:nvSpPr>
        <p:spPr>
          <a:xfrm rot="18618101">
            <a:off x="837864" y="3146583"/>
            <a:ext cx="7164231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cs typeface="Arial" charset="0"/>
              </a:rPr>
              <a:t>Vetor Ordenado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6" grpId="0"/>
      <p:bldP spid="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C47BA11A-2E13-4A6E-A0FA-5F8C9689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9928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Ordenamento por Inserção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01F9526-FE3B-448D-A104-B063D61D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 err="1"/>
              <a:t>template</a:t>
            </a:r>
            <a:r>
              <a:rPr lang="pt-BR" altLang="pt-BR" sz="2400" dirty="0"/>
              <a:t> &lt;</a:t>
            </a:r>
            <a:r>
              <a:rPr lang="pt-BR" altLang="pt-BR" sz="2400" dirty="0" err="1"/>
              <a:t>typename</a:t>
            </a:r>
            <a:r>
              <a:rPr lang="pt-BR" altLang="pt-BR" sz="2400" dirty="0"/>
              <a:t> T&gt;</a:t>
            </a:r>
          </a:p>
          <a:p>
            <a:pPr eaLnBrk="1" hangingPunct="1"/>
            <a:r>
              <a:rPr lang="pt-BR" altLang="pt-BR" sz="2400" dirty="0" err="1"/>
              <a:t>void</a:t>
            </a:r>
            <a:r>
              <a:rPr lang="pt-BR" altLang="pt-BR" sz="2400" dirty="0"/>
              <a:t> </a:t>
            </a:r>
            <a:r>
              <a:rPr lang="pt-BR" altLang="pt-BR" sz="2400" b="1" dirty="0" err="1"/>
              <a:t>insertionSort</a:t>
            </a:r>
            <a:r>
              <a:rPr lang="pt-BR" altLang="pt-BR" sz="2400" dirty="0"/>
              <a:t> (T* a,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length</a:t>
            </a:r>
            <a:r>
              <a:rPr lang="pt-BR" altLang="pt-BR" sz="2400" dirty="0"/>
              <a:t>) {  </a:t>
            </a:r>
          </a:p>
          <a:p>
            <a:pPr eaLnBrk="1" hangingPunct="1"/>
            <a:r>
              <a:rPr lang="pt-BR" altLang="pt-BR" sz="2400" dirty="0"/>
              <a:t>   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j;</a:t>
            </a:r>
          </a:p>
          <a:p>
            <a:pPr eaLnBrk="1" hangingPunct="1"/>
            <a:r>
              <a:rPr lang="pt-BR" altLang="pt-BR" sz="2400" dirty="0"/>
              <a:t>    for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i=1;i&lt;</a:t>
            </a:r>
            <a:r>
              <a:rPr lang="pt-BR" altLang="pt-BR" sz="2400" dirty="0" err="1"/>
              <a:t>length;i</a:t>
            </a:r>
            <a:r>
              <a:rPr lang="pt-BR" altLang="pt-BR" sz="2400" dirty="0"/>
              <a:t>++) { // elemento de referência</a:t>
            </a:r>
          </a:p>
          <a:p>
            <a:pPr eaLnBrk="1" hangingPunct="1"/>
            <a:r>
              <a:rPr lang="pt-BR" altLang="pt-BR" sz="2400" dirty="0"/>
              <a:t>          T 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=a[i];</a:t>
            </a:r>
          </a:p>
          <a:p>
            <a:pPr eaLnBrk="1" hangingPunct="1"/>
            <a:r>
              <a:rPr lang="pt-BR" altLang="pt-BR" sz="2400" dirty="0"/>
              <a:t>          // comparação com os elementos anteriores</a:t>
            </a:r>
          </a:p>
          <a:p>
            <a:pPr eaLnBrk="1" hangingPunct="1"/>
            <a:r>
              <a:rPr lang="pt-BR" altLang="pt-BR" sz="2400" dirty="0"/>
              <a:t>          for (j=</a:t>
            </a:r>
            <a:r>
              <a:rPr lang="pt-BR" altLang="pt-BR" sz="2400" dirty="0" err="1"/>
              <a:t>i;j</a:t>
            </a:r>
            <a:r>
              <a:rPr lang="pt-BR" altLang="pt-BR" sz="2400" dirty="0"/>
              <a:t>&gt;0 &amp;&amp; 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&lt;a[j-1];j--) </a:t>
            </a:r>
          </a:p>
          <a:p>
            <a:pPr eaLnBrk="1" hangingPunct="1"/>
            <a:r>
              <a:rPr lang="pt-BR" altLang="pt-BR" sz="2400" dirty="0"/>
              <a:t>                a[j]=a[j-1];</a:t>
            </a:r>
          </a:p>
          <a:p>
            <a:pPr eaLnBrk="1" hangingPunct="1"/>
            <a:r>
              <a:rPr lang="pt-BR" altLang="pt-BR" sz="2400" dirty="0"/>
              <a:t>          a[j]=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    } 	</a:t>
            </a:r>
          </a:p>
          <a:p>
            <a:pPr eaLnBrk="1" hangingPunct="1"/>
            <a:r>
              <a:rPr lang="pt-BR" altLang="pt-BR" sz="2400" dirty="0"/>
              <a:t>}</a:t>
            </a:r>
            <a:endParaRPr lang="pt-BR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92795DB2-E2C5-4AF5-8392-B05734922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7648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Inserção - Análise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EED7ECF6-1275-48D1-BC68-5AE06D8E8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lvl="1" indent="-180975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Chaves inicialmente ordenadas</a:t>
            </a:r>
          </a:p>
          <a:p>
            <a:pPr marL="180975" lvl="1">
              <a:defRPr/>
            </a:pPr>
            <a:r>
              <a:rPr lang="pt-BR" sz="2400" dirty="0">
                <a:latin typeface="Arial" charset="0"/>
                <a:cs typeface="Arial" charset="0"/>
              </a:rPr>
              <a:t>Ordena com custo (n – 1) =  O(n) no melhor caso</a:t>
            </a:r>
          </a:p>
          <a:p>
            <a:pPr marL="0" lvl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180975" lvl="1" indent="-180975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Chaves inicialmente ordenadas na ordem reversa</a:t>
            </a:r>
          </a:p>
          <a:p>
            <a:pPr marL="180975" lvl="1">
              <a:defRPr/>
            </a:pPr>
            <a:r>
              <a:rPr lang="pt-BR" sz="2400" dirty="0">
                <a:latin typeface="Arial" charset="0"/>
                <a:cs typeface="Arial" charset="0"/>
              </a:rPr>
              <a:t>Ordena com custo (</a:t>
            </a:r>
            <a:r>
              <a:rPr lang="pt-BR" sz="2400" i="1" dirty="0">
                <a:latin typeface="Arial" charset="0"/>
                <a:cs typeface="Arial" charset="0"/>
              </a:rPr>
              <a:t>n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 - n) / 2 =  O(n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) no pior caso</a:t>
            </a:r>
          </a:p>
          <a:p>
            <a:pPr marL="0" lvl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180975" lvl="1" indent="-180975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Chaves distribuídas aleatoriamente</a:t>
            </a:r>
          </a:p>
          <a:p>
            <a:pPr marL="180975" lvl="1">
              <a:defRPr/>
            </a:pPr>
            <a:r>
              <a:rPr lang="pt-BR" sz="2400" dirty="0">
                <a:latin typeface="Arial" charset="0"/>
                <a:cs typeface="Arial" charset="0"/>
              </a:rPr>
              <a:t>Ordena com custo (</a:t>
            </a:r>
            <a:r>
              <a:rPr lang="pt-BR" sz="2400" i="1" dirty="0">
                <a:latin typeface="Arial" charset="0"/>
                <a:cs typeface="Arial" charset="0"/>
              </a:rPr>
              <a:t>n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 - n) / 4 = O(n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) no caso médio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6D24F5E5-8944-466F-9FF6-0D61B7A8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847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ShellSort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E857CE9-6CC2-495C-9E2A-DB965679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3716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 err="1"/>
              <a:t>ShellSort</a:t>
            </a:r>
            <a:r>
              <a:rPr lang="pt-BR" altLang="pt-BR" sz="2400" dirty="0"/>
              <a:t> (Donald Shell) foi o primeiro algoritmo a quebrar a barreira quadrática.</a:t>
            </a:r>
          </a:p>
          <a:p>
            <a:pPr eaLnBrk="1" hangingPunct="1"/>
            <a:r>
              <a:rPr lang="pt-BR" altLang="pt-BR" sz="2400" dirty="0"/>
              <a:t>Contudo, somente alguns anos após o seu descobrimento e com a modificação dos incrementos utilizados é que tempo </a:t>
            </a:r>
            <a:r>
              <a:rPr lang="pt-BR" altLang="pt-BR" sz="2400" dirty="0" err="1"/>
              <a:t>sub-quadrático</a:t>
            </a:r>
            <a:r>
              <a:rPr lang="pt-BR" altLang="pt-BR" sz="2400" dirty="0"/>
              <a:t> foi alcançado.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3345DF3D-0FE9-4DD7-AAD8-1BDA4F85D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035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 err="1"/>
              <a:t>ShellSort</a:t>
            </a:r>
            <a:r>
              <a:rPr lang="pt-BR" altLang="pt-BR" sz="3200" dirty="0"/>
              <a:t> - Funcionamento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39E931C-2CED-4634-BC18-90A65A36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ShellSort</a:t>
            </a:r>
            <a:r>
              <a:rPr lang="pt-BR" sz="2400" dirty="0">
                <a:latin typeface="Arial" charset="0"/>
                <a:cs typeface="Arial" charset="0"/>
              </a:rPr>
              <a:t> trabalha através da comparação dos elementos a uma certa distância entre si.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Em cada passagem, o algoritmo diminui a distância entre os elementos até que elementos adjacentes são comparados (ordenamento por incrementos decrescentes)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ShellSort</a:t>
            </a:r>
            <a:r>
              <a:rPr lang="pt-BR" sz="2400" dirty="0">
                <a:latin typeface="Arial" charset="0"/>
                <a:cs typeface="Arial" charset="0"/>
              </a:rPr>
              <a:t> usa uma seqüência de incrementos </a:t>
            </a:r>
            <a:r>
              <a:rPr lang="pt-BR" sz="2400" dirty="0" err="1">
                <a:latin typeface="Arial" charset="0"/>
                <a:cs typeface="Arial" charset="0"/>
              </a:rPr>
              <a:t>h</a:t>
            </a:r>
            <a:r>
              <a:rPr lang="pt-BR" sz="2400" baseline="-25000" dirty="0" err="1">
                <a:latin typeface="Arial" charset="0"/>
                <a:cs typeface="Arial" charset="0"/>
              </a:rPr>
              <a:t>t</a:t>
            </a:r>
            <a:r>
              <a:rPr lang="pt-BR" sz="2400" dirty="0">
                <a:latin typeface="Arial" charset="0"/>
                <a:cs typeface="Arial" charset="0"/>
              </a:rPr>
              <a:t>, </a:t>
            </a:r>
            <a:r>
              <a:rPr lang="pt-BR" sz="2400" dirty="0" err="1">
                <a:latin typeface="Arial" charset="0"/>
                <a:cs typeface="Arial" charset="0"/>
              </a:rPr>
              <a:t>h</a:t>
            </a:r>
            <a:r>
              <a:rPr lang="pt-BR" sz="2400" baseline="-25000" dirty="0" err="1">
                <a:latin typeface="Arial" charset="0"/>
                <a:cs typeface="Arial" charset="0"/>
              </a:rPr>
              <a:t>t</a:t>
            </a:r>
            <a:r>
              <a:rPr lang="pt-BR" sz="2400" baseline="-25000" dirty="0">
                <a:latin typeface="Arial" charset="0"/>
                <a:cs typeface="Arial" charset="0"/>
              </a:rPr>
              <a:t>-1</a:t>
            </a:r>
            <a:r>
              <a:rPr lang="pt-BR" sz="2400" dirty="0">
                <a:latin typeface="Arial" charset="0"/>
                <a:cs typeface="Arial" charset="0"/>
              </a:rPr>
              <a:t>,..., h</a:t>
            </a:r>
            <a:r>
              <a:rPr lang="pt-BR" sz="2400" baseline="-25000" dirty="0">
                <a:latin typeface="Arial" charset="0"/>
                <a:cs typeface="Arial" charset="0"/>
              </a:rPr>
              <a:t>1</a:t>
            </a:r>
            <a:r>
              <a:rPr lang="pt-BR" sz="2400" dirty="0">
                <a:latin typeface="Arial" charset="0"/>
                <a:cs typeface="Arial" charset="0"/>
              </a:rPr>
              <a:t>=1 para cada passagem, onde:</a:t>
            </a:r>
          </a:p>
          <a:p>
            <a:pPr marL="173038" indent="-173038">
              <a:defRPr/>
            </a:pPr>
            <a:r>
              <a:rPr lang="en-US" sz="2400" dirty="0">
                <a:latin typeface="Arial" charset="0"/>
                <a:cs typeface="Arial" charset="0"/>
              </a:rPr>
              <a:t>   h</a:t>
            </a:r>
            <a:r>
              <a:rPr lang="en-US" sz="2400" baseline="-25000" dirty="0">
                <a:latin typeface="Arial" charset="0"/>
                <a:cs typeface="Arial" charset="0"/>
              </a:rPr>
              <a:t>t</a:t>
            </a:r>
            <a:r>
              <a:rPr lang="en-US" sz="2400" dirty="0">
                <a:latin typeface="Arial" charset="0"/>
                <a:cs typeface="Arial" charset="0"/>
              </a:rPr>
              <a:t>=N/2; h</a:t>
            </a:r>
            <a:r>
              <a:rPr lang="en-US" sz="2400" baseline="-25000" dirty="0">
                <a:latin typeface="Arial" charset="0"/>
                <a:cs typeface="Arial" charset="0"/>
              </a:rPr>
              <a:t>t-1</a:t>
            </a:r>
            <a:r>
              <a:rPr lang="en-US" sz="2400" dirty="0">
                <a:latin typeface="Arial" charset="0"/>
                <a:cs typeface="Arial" charset="0"/>
              </a:rPr>
              <a:t>=h</a:t>
            </a:r>
            <a:r>
              <a:rPr lang="en-US" sz="2400" baseline="-25000" dirty="0">
                <a:latin typeface="Arial" charset="0"/>
                <a:cs typeface="Arial" charset="0"/>
              </a:rPr>
              <a:t>t</a:t>
            </a:r>
            <a:r>
              <a:rPr lang="en-US" sz="2400" dirty="0">
                <a:latin typeface="Arial" charset="0"/>
                <a:cs typeface="Arial" charset="0"/>
              </a:rPr>
              <a:t>/2; h</a:t>
            </a:r>
            <a:r>
              <a:rPr lang="en-US" sz="2400" baseline="-25000" dirty="0">
                <a:latin typeface="Arial" charset="0"/>
                <a:cs typeface="Arial" charset="0"/>
              </a:rPr>
              <a:t>t-2</a:t>
            </a:r>
            <a:r>
              <a:rPr lang="en-US" sz="2400" dirty="0">
                <a:latin typeface="Arial" charset="0"/>
                <a:cs typeface="Arial" charset="0"/>
              </a:rPr>
              <a:t>=h</a:t>
            </a:r>
            <a:r>
              <a:rPr lang="en-US" sz="2400" baseline="-25000" dirty="0">
                <a:latin typeface="Arial" charset="0"/>
                <a:cs typeface="Arial" charset="0"/>
              </a:rPr>
              <a:t>t-1</a:t>
            </a:r>
            <a:r>
              <a:rPr lang="en-US" sz="2400" dirty="0">
                <a:latin typeface="Arial" charset="0"/>
                <a:cs typeface="Arial" charset="0"/>
              </a:rPr>
              <a:t>/2;…;h</a:t>
            </a:r>
            <a:r>
              <a:rPr lang="en-US" sz="2400" baseline="-25000" dirty="0">
                <a:latin typeface="Arial" charset="0"/>
                <a:cs typeface="Arial" charset="0"/>
              </a:rPr>
              <a:t>1</a:t>
            </a:r>
            <a:r>
              <a:rPr lang="en-US" sz="2400" dirty="0">
                <a:latin typeface="Arial" charset="0"/>
                <a:cs typeface="Arial" charset="0"/>
              </a:rPr>
              <a:t>=1;</a:t>
            </a:r>
            <a:endParaRPr lang="pt-BR" sz="2400" dirty="0">
              <a:latin typeface="Arial" charset="0"/>
              <a:cs typeface="Arial" charset="0"/>
            </a:endParaRP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Para cada passagem </a:t>
            </a:r>
            <a:r>
              <a:rPr lang="pt-BR" sz="2400" dirty="0" err="1">
                <a:latin typeface="Arial" charset="0"/>
                <a:cs typeface="Arial" charset="0"/>
              </a:rPr>
              <a:t>h</a:t>
            </a:r>
            <a:r>
              <a:rPr lang="pt-BR" sz="2400" baseline="-25000" dirty="0" err="1">
                <a:latin typeface="Arial" charset="0"/>
                <a:cs typeface="Arial" charset="0"/>
              </a:rPr>
              <a:t>k</a:t>
            </a:r>
            <a:r>
              <a:rPr lang="pt-BR" sz="2400" dirty="0">
                <a:latin typeface="Arial" charset="0"/>
                <a:cs typeface="Arial" charset="0"/>
              </a:rPr>
              <a:t>, tem-se que a[i]≤a[i+</a:t>
            </a:r>
            <a:r>
              <a:rPr lang="pt-BR" sz="2400" dirty="0" err="1">
                <a:latin typeface="Arial" charset="0"/>
                <a:cs typeface="Arial" charset="0"/>
              </a:rPr>
              <a:t>h</a:t>
            </a:r>
            <a:r>
              <a:rPr lang="pt-BR" sz="2400" baseline="-25000" dirty="0" err="1">
                <a:latin typeface="Arial" charset="0"/>
                <a:cs typeface="Arial" charset="0"/>
              </a:rPr>
              <a:t>k</a:t>
            </a:r>
            <a:r>
              <a:rPr lang="pt-BR" sz="2400" dirty="0">
                <a:latin typeface="Arial" charset="0"/>
                <a:cs typeface="Arial" charset="0"/>
              </a:rPr>
              <a:t>]. Diz-se que o vetor é </a:t>
            </a:r>
            <a:r>
              <a:rPr lang="pt-BR" sz="2400" dirty="0" err="1">
                <a:latin typeface="Arial" charset="0"/>
                <a:cs typeface="Arial" charset="0"/>
              </a:rPr>
              <a:t>h</a:t>
            </a:r>
            <a:r>
              <a:rPr lang="pt-BR" sz="2400" baseline="-25000" dirty="0" err="1">
                <a:latin typeface="Arial" charset="0"/>
                <a:cs typeface="Arial" charset="0"/>
              </a:rPr>
              <a:t>k</a:t>
            </a:r>
            <a:r>
              <a:rPr lang="pt-BR" sz="2400" dirty="0" err="1">
                <a:latin typeface="Arial" charset="0"/>
                <a:cs typeface="Arial" charset="0"/>
              </a:rPr>
              <a:t>-ordenado</a:t>
            </a:r>
            <a:r>
              <a:rPr lang="pt-BR" sz="2400" dirty="0">
                <a:latin typeface="Arial" charset="0"/>
                <a:cs typeface="Arial" charset="0"/>
              </a:rPr>
              <a:t>.</a:t>
            </a:r>
          </a:p>
          <a:p>
            <a:pPr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Propriedade Importante</a:t>
            </a:r>
            <a:r>
              <a:rPr lang="pt-BR" sz="2400" dirty="0">
                <a:latin typeface="Arial" charset="0"/>
                <a:cs typeface="Arial" charset="0"/>
              </a:rPr>
              <a:t>: 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um vetor </a:t>
            </a:r>
            <a:r>
              <a:rPr lang="pt-BR" sz="2400" dirty="0" err="1">
                <a:latin typeface="Arial" charset="0"/>
                <a:cs typeface="Arial" charset="0"/>
              </a:rPr>
              <a:t>h</a:t>
            </a:r>
            <a:r>
              <a:rPr lang="pt-BR" sz="2400" baseline="-25000" dirty="0" err="1">
                <a:latin typeface="Arial" charset="0"/>
                <a:cs typeface="Arial" charset="0"/>
              </a:rPr>
              <a:t>k</a:t>
            </a:r>
            <a:r>
              <a:rPr lang="pt-BR" sz="2400" baseline="-25000" dirty="0">
                <a:latin typeface="Arial" charset="0"/>
                <a:cs typeface="Arial" charset="0"/>
              </a:rPr>
              <a:t>-1</a:t>
            </a:r>
            <a:r>
              <a:rPr lang="pt-BR" sz="2400" dirty="0">
                <a:latin typeface="Arial" charset="0"/>
                <a:cs typeface="Arial" charset="0"/>
              </a:rPr>
              <a:t>-ordenado é </a:t>
            </a:r>
            <a:r>
              <a:rPr lang="pt-BR" sz="2400" dirty="0" err="1">
                <a:latin typeface="Arial" charset="0"/>
                <a:cs typeface="Arial" charset="0"/>
              </a:rPr>
              <a:t>h</a:t>
            </a:r>
            <a:r>
              <a:rPr lang="pt-BR" sz="2400" baseline="-25000" dirty="0" err="1">
                <a:latin typeface="Arial" charset="0"/>
                <a:cs typeface="Arial" charset="0"/>
              </a:rPr>
              <a:t>k</a:t>
            </a:r>
            <a:r>
              <a:rPr lang="pt-BR" sz="2400" dirty="0" err="1">
                <a:latin typeface="Arial" charset="0"/>
                <a:cs typeface="Arial" charset="0"/>
              </a:rPr>
              <a:t>-ordenado</a:t>
            </a: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DA97A15-0CE7-47F3-B203-4AA5A21AA1F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383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40" name="CaixaDeTexto 2">
            <a:extLst>
              <a:ext uri="{FF2B5EF4-FFF2-40B4-BE49-F238E27FC236}">
                <a16:creationId xmlns:a16="http://schemas.microsoft.com/office/drawing/2014/main" id="{CD031CBE-7219-4317-9CAF-965A877D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195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Ordenação Shell - Exemplo</a:t>
            </a:r>
          </a:p>
        </p:txBody>
      </p:sp>
      <p:sp>
        <p:nvSpPr>
          <p:cNvPr id="96289" name="Retângulo 3">
            <a:extLst>
              <a:ext uri="{FF2B5EF4-FFF2-40B4-BE49-F238E27FC236}">
                <a16:creationId xmlns:a16="http://schemas.microsoft.com/office/drawing/2014/main" id="{35922617-6159-4D43-9C41-07241CE62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8400"/>
            <a:ext cx="8534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N=13</a:t>
            </a:r>
          </a:p>
          <a:p>
            <a:pPr eaLnBrk="1" hangingPunct="1"/>
            <a:r>
              <a:rPr lang="pt-BR" altLang="pt-BR" sz="2400" dirty="0"/>
              <a:t>Incremento de Shell:</a:t>
            </a:r>
          </a:p>
          <a:p>
            <a:pPr eaLnBrk="1" hangingPunct="1"/>
            <a:r>
              <a:rPr lang="pt-BR" altLang="pt-BR" sz="2400" dirty="0" err="1"/>
              <a:t>h</a:t>
            </a:r>
            <a:r>
              <a:rPr lang="pt-BR" altLang="pt-BR" sz="2400" baseline="-25000" dirty="0" err="1"/>
              <a:t>t</a:t>
            </a:r>
            <a:r>
              <a:rPr lang="pt-BR" altLang="pt-BR" sz="2400" dirty="0"/>
              <a:t>=n/2</a:t>
            </a:r>
          </a:p>
          <a:p>
            <a:pPr eaLnBrk="1" hangingPunct="1"/>
            <a:r>
              <a:rPr lang="pt-BR" altLang="pt-BR" sz="2400" dirty="0"/>
              <a:t>h</a:t>
            </a:r>
            <a:r>
              <a:rPr lang="pt-BR" altLang="pt-BR" sz="2400" baseline="-25000" dirty="0"/>
              <a:t>t-1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h</a:t>
            </a:r>
            <a:r>
              <a:rPr lang="pt-BR" altLang="pt-BR" sz="2400" baseline="-25000" dirty="0" err="1"/>
              <a:t>t</a:t>
            </a:r>
            <a:r>
              <a:rPr lang="pt-BR" altLang="pt-BR" sz="2400" dirty="0"/>
              <a:t>/2</a:t>
            </a:r>
          </a:p>
          <a:p>
            <a:pPr eaLnBrk="1" hangingPunct="1"/>
            <a:r>
              <a:rPr lang="pt-BR" altLang="pt-BR" sz="2400" dirty="0"/>
              <a:t>...</a:t>
            </a:r>
          </a:p>
          <a:p>
            <a:pPr eaLnBrk="1" hangingPunct="1"/>
            <a:r>
              <a:rPr lang="pt-BR" altLang="pt-BR" sz="2400" dirty="0"/>
              <a:t>h</a:t>
            </a:r>
            <a:r>
              <a:rPr lang="pt-BR" altLang="pt-BR" sz="2400" baseline="-25000" dirty="0"/>
              <a:t>1</a:t>
            </a:r>
            <a:r>
              <a:rPr lang="pt-BR" altLang="pt-BR" sz="2400" dirty="0"/>
              <a:t> = 1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Incrementos {6,3,1}</a:t>
            </a:r>
          </a:p>
          <a:p>
            <a:pPr eaLnBrk="1" hangingPunct="1"/>
            <a:endParaRPr lang="pt-BR" altLang="pt-BR" sz="2400" dirty="0"/>
          </a:p>
        </p:txBody>
      </p:sp>
      <p:sp>
        <p:nvSpPr>
          <p:cNvPr id="46" name="Retângulo 3">
            <a:extLst>
              <a:ext uri="{FF2B5EF4-FFF2-40B4-BE49-F238E27FC236}">
                <a16:creationId xmlns:a16="http://schemas.microsoft.com/office/drawing/2014/main" id="{668F6583-ACE0-4044-BA35-0CE5C29D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45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Considere a ordenação de um vetor utilizando o incremento proposto por Donald Shell: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9" grpId="0" build="p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10DB8F9-6488-4193-AC48-C46D45FFEB8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64" name="Retângulo 3">
            <a:extLst>
              <a:ext uri="{FF2B5EF4-FFF2-40B4-BE49-F238E27FC236}">
                <a16:creationId xmlns:a16="http://schemas.microsoft.com/office/drawing/2014/main" id="{5515BEA4-F7F7-455B-9A19-81261028F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h</a:t>
            </a:r>
            <a:r>
              <a:rPr lang="pt-BR" altLang="pt-BR" sz="2400" baseline="-25000"/>
              <a:t>i</a:t>
            </a:r>
            <a:r>
              <a:rPr lang="pt-BR" altLang="pt-BR" sz="2400"/>
              <a:t>=6</a:t>
            </a:r>
          </a:p>
        </p:txBody>
      </p:sp>
      <p:grpSp>
        <p:nvGrpSpPr>
          <p:cNvPr id="2" name="Grupo 36">
            <a:extLst>
              <a:ext uri="{FF2B5EF4-FFF2-40B4-BE49-F238E27FC236}">
                <a16:creationId xmlns:a16="http://schemas.microsoft.com/office/drawing/2014/main" id="{E5D85C4A-FA8E-4B33-8205-8180DCF738C3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1143000"/>
            <a:ext cx="2820987" cy="230188"/>
            <a:chOff x="1751013" y="1143000"/>
            <a:chExt cx="2820987" cy="23018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A15C9559-F4A9-4451-B892-87C7D18E9932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2819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4C3F785-85DA-40D4-9323-B2840486280D}"/>
                </a:ext>
              </a:extLst>
            </p:cNvPr>
            <p:cNvCxnSpPr/>
            <p:nvPr/>
          </p:nvCxnSpPr>
          <p:spPr bwMode="auto">
            <a:xfrm rot="5400000">
              <a:off x="4456907" y="1258094"/>
              <a:ext cx="228600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20AFD0B-AFAC-4032-B084-E259E17997BB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FA030CDB-7275-426E-8AF0-56FC2283001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0669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ela 76">
            <a:extLst>
              <a:ext uri="{FF2B5EF4-FFF2-40B4-BE49-F238E27FC236}">
                <a16:creationId xmlns:a16="http://schemas.microsoft.com/office/drawing/2014/main" id="{BC482801-DBDF-451B-8892-BEB7A25F810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7527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Tabela 89">
            <a:extLst>
              <a:ext uri="{FF2B5EF4-FFF2-40B4-BE49-F238E27FC236}">
                <a16:creationId xmlns:a16="http://schemas.microsoft.com/office/drawing/2014/main" id="{56BBA2D7-0185-4E5C-B747-59C35DFC440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4385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upo 37">
            <a:extLst>
              <a:ext uri="{FF2B5EF4-FFF2-40B4-BE49-F238E27FC236}">
                <a16:creationId xmlns:a16="http://schemas.microsoft.com/office/drawing/2014/main" id="{A9DD6ACF-ED18-4224-B392-DA6B71CF8DD9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1827213"/>
            <a:ext cx="2820987" cy="230187"/>
            <a:chOff x="1751013" y="1143000"/>
            <a:chExt cx="2820987" cy="230188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D57A8FC-C265-4000-86DA-0707A759BB32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2819400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8EBC6329-4D8C-4A2A-91EB-1316B34372C4}"/>
                </a:ext>
              </a:extLst>
            </p:cNvPr>
            <p:cNvCxnSpPr/>
            <p:nvPr/>
          </p:nvCxnSpPr>
          <p:spPr bwMode="auto">
            <a:xfrm rot="5400000">
              <a:off x="4456907" y="1258094"/>
              <a:ext cx="228601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1F8DC076-55C5-40D0-84FB-C00F1817C3B4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41">
            <a:extLst>
              <a:ext uri="{FF2B5EF4-FFF2-40B4-BE49-F238E27FC236}">
                <a16:creationId xmlns:a16="http://schemas.microsoft.com/office/drawing/2014/main" id="{6A624EEA-2F5D-4F0D-9F6F-7CC8608A3EE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2820988" cy="230188"/>
            <a:chOff x="1751013" y="1143000"/>
            <a:chExt cx="2820987" cy="230188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38FE308-AA91-41C1-A9EB-9E41EDB0FDBB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2819399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F55BC93E-E090-42B7-AC6E-0484339173E9}"/>
                </a:ext>
              </a:extLst>
            </p:cNvPr>
            <p:cNvCxnSpPr/>
            <p:nvPr/>
          </p:nvCxnSpPr>
          <p:spPr bwMode="auto">
            <a:xfrm rot="5400000">
              <a:off x="4456906" y="1258094"/>
              <a:ext cx="2286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D875780F-9EF9-4BCA-8391-F6D0DE9A7BD6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45">
            <a:extLst>
              <a:ext uri="{FF2B5EF4-FFF2-40B4-BE49-F238E27FC236}">
                <a16:creationId xmlns:a16="http://schemas.microsoft.com/office/drawing/2014/main" id="{94E22A11-9C4D-493E-97DD-1B053FF12595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1828800"/>
            <a:ext cx="2820987" cy="230188"/>
            <a:chOff x="1751013" y="1143000"/>
            <a:chExt cx="2820987" cy="230188"/>
          </a:xfrm>
        </p:grpSpPr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C903F661-C0C9-48FA-9F0B-D8648B23AAB0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2819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A613821-E436-43F5-B867-883CC5EA23E7}"/>
                </a:ext>
              </a:extLst>
            </p:cNvPr>
            <p:cNvCxnSpPr/>
            <p:nvPr/>
          </p:nvCxnSpPr>
          <p:spPr bwMode="auto">
            <a:xfrm rot="5400000">
              <a:off x="4456907" y="1258094"/>
              <a:ext cx="228600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85B2FFD6-2756-461E-984F-250DE23501BD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49">
            <a:extLst>
              <a:ext uri="{FF2B5EF4-FFF2-40B4-BE49-F238E27FC236}">
                <a16:creationId xmlns:a16="http://schemas.microsoft.com/office/drawing/2014/main" id="{F83C2A30-59BF-4BD6-AAD1-B5D9F7E94BFA}"/>
              </a:ext>
            </a:extLst>
          </p:cNvPr>
          <p:cNvGrpSpPr>
            <a:grpSpLocks/>
          </p:cNvGrpSpPr>
          <p:nvPr/>
        </p:nvGrpSpPr>
        <p:grpSpPr bwMode="auto">
          <a:xfrm>
            <a:off x="3656013" y="2513013"/>
            <a:ext cx="2820987" cy="230187"/>
            <a:chOff x="1751013" y="1143000"/>
            <a:chExt cx="2820987" cy="230188"/>
          </a:xfrm>
        </p:grpSpPr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15FCF39B-AF4B-421A-AB22-A443E19CF1F8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2819400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9D9DA8EE-85B0-4F79-8757-42305EF45192}"/>
                </a:ext>
              </a:extLst>
            </p:cNvPr>
            <p:cNvCxnSpPr/>
            <p:nvPr/>
          </p:nvCxnSpPr>
          <p:spPr bwMode="auto">
            <a:xfrm rot="5400000">
              <a:off x="4456907" y="1258094"/>
              <a:ext cx="228601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984C5D21-EC2C-4721-A9A8-7C375DB9BF14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53">
            <a:extLst>
              <a:ext uri="{FF2B5EF4-FFF2-40B4-BE49-F238E27FC236}">
                <a16:creationId xmlns:a16="http://schemas.microsoft.com/office/drawing/2014/main" id="{39738DCF-3C7D-4894-8547-D1BF66CC0FC7}"/>
              </a:ext>
            </a:extLst>
          </p:cNvPr>
          <p:cNvGrpSpPr>
            <a:grpSpLocks/>
          </p:cNvGrpSpPr>
          <p:nvPr/>
        </p:nvGrpSpPr>
        <p:grpSpPr bwMode="auto">
          <a:xfrm>
            <a:off x="4113213" y="2514600"/>
            <a:ext cx="2820987" cy="230188"/>
            <a:chOff x="1751013" y="1143000"/>
            <a:chExt cx="2820987" cy="230188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FABE537-750A-42FE-92AC-447D0E90B209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2819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EC85F3C2-8171-4577-AE9A-2E047ACAFE39}"/>
                </a:ext>
              </a:extLst>
            </p:cNvPr>
            <p:cNvCxnSpPr/>
            <p:nvPr/>
          </p:nvCxnSpPr>
          <p:spPr bwMode="auto">
            <a:xfrm rot="5400000">
              <a:off x="4456907" y="1258094"/>
              <a:ext cx="228600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200E2D1-DE10-486F-A671-804C787E3716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58">
            <a:extLst>
              <a:ext uri="{FF2B5EF4-FFF2-40B4-BE49-F238E27FC236}">
                <a16:creationId xmlns:a16="http://schemas.microsoft.com/office/drawing/2014/main" id="{453B56E8-ECF2-446A-90B8-F2F6968C4DC0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2514600"/>
            <a:ext cx="2820987" cy="230188"/>
            <a:chOff x="1751013" y="1143000"/>
            <a:chExt cx="2820987" cy="230188"/>
          </a:xfrm>
        </p:grpSpPr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E1E34A41-53E9-4A87-90C9-51EE8AD4C9E4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2819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485CB899-65ED-460D-B7DC-B7D841030DBF}"/>
                </a:ext>
              </a:extLst>
            </p:cNvPr>
            <p:cNvCxnSpPr/>
            <p:nvPr/>
          </p:nvCxnSpPr>
          <p:spPr bwMode="auto">
            <a:xfrm rot="5400000">
              <a:off x="4456907" y="1258094"/>
              <a:ext cx="228600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D0784A47-F45E-4EC1-87D3-33B07C88278C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65">
            <a:extLst>
              <a:ext uri="{FF2B5EF4-FFF2-40B4-BE49-F238E27FC236}">
                <a16:creationId xmlns:a16="http://schemas.microsoft.com/office/drawing/2014/main" id="{0B13A3EB-FB77-4626-8402-5EE7D4D7898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198813"/>
            <a:ext cx="2820988" cy="230187"/>
            <a:chOff x="1751013" y="1143000"/>
            <a:chExt cx="2820987" cy="230188"/>
          </a:xfrm>
        </p:grpSpPr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C0AFD20D-C6EC-432B-8428-6E49D4EC0997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2819399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076CD73D-44E0-4250-8E95-A2E5770F4C7A}"/>
                </a:ext>
              </a:extLst>
            </p:cNvPr>
            <p:cNvCxnSpPr/>
            <p:nvPr/>
          </p:nvCxnSpPr>
          <p:spPr bwMode="auto">
            <a:xfrm rot="5400000">
              <a:off x="4456906" y="1258094"/>
              <a:ext cx="228601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257D0248-1F4B-49CD-89CD-A7F91B9732D6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97C2637D-1D22-4B48-B37A-93FF4AF89A6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114800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tângulo 3">
            <a:extLst>
              <a:ext uri="{FF2B5EF4-FFF2-40B4-BE49-F238E27FC236}">
                <a16:creationId xmlns:a16="http://schemas.microsoft.com/office/drawing/2014/main" id="{26B7CAF2-F37C-415D-AF5C-4E975812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648200"/>
            <a:ext cx="274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/>
              <a:t>Vetor h</a:t>
            </a:r>
            <a:r>
              <a:rPr lang="pt-BR" altLang="pt-BR" sz="2400" baseline="-25000"/>
              <a:t>6</a:t>
            </a:r>
            <a:r>
              <a:rPr lang="pt-BR" altLang="pt-BR" sz="2400"/>
              <a:t>-ordenado a[i]≤a[i+6]</a:t>
            </a:r>
          </a:p>
        </p:txBody>
      </p:sp>
      <p:sp>
        <p:nvSpPr>
          <p:cNvPr id="18594" name="CaixaDeTexto 2">
            <a:extLst>
              <a:ext uri="{FF2B5EF4-FFF2-40B4-BE49-F238E27FC236}">
                <a16:creationId xmlns:a16="http://schemas.microsoft.com/office/drawing/2014/main" id="{C818E5E2-43C7-4ABC-B343-FEECECDE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472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Ordenação Shell – Primeiro Passo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EC96BEE8-FBDC-4BD9-845B-D01E343BE51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447800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upo 13">
            <a:extLst>
              <a:ext uri="{FF2B5EF4-FFF2-40B4-BE49-F238E27FC236}">
                <a16:creationId xmlns:a16="http://schemas.microsoft.com/office/drawing/2014/main" id="{44FC3E56-B6DE-42F4-B9AB-7E0D14A56805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1143000"/>
            <a:ext cx="1373187" cy="230188"/>
            <a:chOff x="1751013" y="1143000"/>
            <a:chExt cx="1373187" cy="230188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7B679E70-C43B-4DE9-A952-C277D5DDBAAA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13716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AA40784B-5197-47D6-88D7-BB01491BCB4A}"/>
                </a:ext>
              </a:extLst>
            </p:cNvPr>
            <p:cNvCxnSpPr/>
            <p:nvPr/>
          </p:nvCxnSpPr>
          <p:spPr bwMode="auto">
            <a:xfrm rot="5400000">
              <a:off x="3009107" y="1256506"/>
              <a:ext cx="228600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16836E45-CADA-423A-A613-8B617AD37F9E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14">
            <a:extLst>
              <a:ext uri="{FF2B5EF4-FFF2-40B4-BE49-F238E27FC236}">
                <a16:creationId xmlns:a16="http://schemas.microsoft.com/office/drawing/2014/main" id="{391D767A-0820-48B8-919F-B157DF965EDA}"/>
              </a:ext>
            </a:extLst>
          </p:cNvPr>
          <p:cNvGrpSpPr>
            <a:grpSpLocks/>
          </p:cNvGrpSpPr>
          <p:nvPr/>
        </p:nvGrpSpPr>
        <p:grpSpPr bwMode="auto">
          <a:xfrm>
            <a:off x="2284413" y="1143000"/>
            <a:ext cx="1373187" cy="230188"/>
            <a:chOff x="1751013" y="1143000"/>
            <a:chExt cx="1373187" cy="23018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2C8B893-B3C2-4050-92DD-21BA26439C15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13716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B7EE1554-5819-472C-A112-DED54691C9DB}"/>
                </a:ext>
              </a:extLst>
            </p:cNvPr>
            <p:cNvCxnSpPr/>
            <p:nvPr/>
          </p:nvCxnSpPr>
          <p:spPr bwMode="auto">
            <a:xfrm rot="5400000">
              <a:off x="3009107" y="1256506"/>
              <a:ext cx="228600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9052C490-DAE8-43DF-96F4-3E336ED2FC8F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3DF8D225-86A1-4736-83A5-078C477830D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1431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upo 19">
            <a:extLst>
              <a:ext uri="{FF2B5EF4-FFF2-40B4-BE49-F238E27FC236}">
                <a16:creationId xmlns:a16="http://schemas.microsoft.com/office/drawing/2014/main" id="{414F5153-FE3D-4DD4-87C3-344F8971C4C7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1903413"/>
            <a:ext cx="1373187" cy="230187"/>
            <a:chOff x="1751013" y="1143000"/>
            <a:chExt cx="1373187" cy="230188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5D4A452-C62A-4D3D-BB4F-32A5C7F2D58F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1371600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E4088BD-AF53-4703-84F8-9FD7B9BF33EE}"/>
                </a:ext>
              </a:extLst>
            </p:cNvPr>
            <p:cNvCxnSpPr/>
            <p:nvPr/>
          </p:nvCxnSpPr>
          <p:spPr bwMode="auto">
            <a:xfrm rot="5400000">
              <a:off x="3009107" y="1256506"/>
              <a:ext cx="228601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9C7C4D5-1F49-4F69-BD86-F046D5B8D94B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23">
            <a:extLst>
              <a:ext uri="{FF2B5EF4-FFF2-40B4-BE49-F238E27FC236}">
                <a16:creationId xmlns:a16="http://schemas.microsoft.com/office/drawing/2014/main" id="{B011DADC-81C2-409F-9B22-B661D92C0139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1905000"/>
            <a:ext cx="1373187" cy="230188"/>
            <a:chOff x="1751013" y="1143000"/>
            <a:chExt cx="1373187" cy="230188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C2F0714-CF42-4EE2-A2A1-EA0B450786BC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13716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B37D45C0-41E4-4A92-B691-0F2F271FCA59}"/>
                </a:ext>
              </a:extLst>
            </p:cNvPr>
            <p:cNvCxnSpPr/>
            <p:nvPr/>
          </p:nvCxnSpPr>
          <p:spPr bwMode="auto">
            <a:xfrm rot="5400000">
              <a:off x="3009107" y="1256506"/>
              <a:ext cx="228600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D507657-104D-4AC5-B359-14E2F79237A6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CAF42455-A943-4857-A402-73553615D464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819400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upo 28">
            <a:extLst>
              <a:ext uri="{FF2B5EF4-FFF2-40B4-BE49-F238E27FC236}">
                <a16:creationId xmlns:a16="http://schemas.microsoft.com/office/drawing/2014/main" id="{6031EF68-5CDB-4CF4-9B5D-7511392E2F3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589213"/>
            <a:ext cx="1373188" cy="230187"/>
            <a:chOff x="1751013" y="1143000"/>
            <a:chExt cx="1373187" cy="23018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982CA81-7D0C-4E1F-B408-56B38CB13FDC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1371599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9A7006F5-C1EF-443D-8B47-31C389A628E4}"/>
                </a:ext>
              </a:extLst>
            </p:cNvPr>
            <p:cNvCxnSpPr/>
            <p:nvPr/>
          </p:nvCxnSpPr>
          <p:spPr bwMode="auto">
            <a:xfrm rot="5400000">
              <a:off x="3009106" y="1256506"/>
              <a:ext cx="228601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FFB38196-4B77-4F85-8672-626038DB4118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32">
            <a:extLst>
              <a:ext uri="{FF2B5EF4-FFF2-40B4-BE49-F238E27FC236}">
                <a16:creationId xmlns:a16="http://schemas.microsoft.com/office/drawing/2014/main" id="{1A2A9939-24EB-48BC-A60A-8EABCAB4385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590800"/>
            <a:ext cx="1373188" cy="230188"/>
            <a:chOff x="1751013" y="1143000"/>
            <a:chExt cx="1373187" cy="230188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CF4B35C9-6EEE-4274-A6EC-4352A142C45E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1371599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3665555E-267F-4AB7-8335-23F043349523}"/>
                </a:ext>
              </a:extLst>
            </p:cNvPr>
            <p:cNvCxnSpPr/>
            <p:nvPr/>
          </p:nvCxnSpPr>
          <p:spPr bwMode="auto">
            <a:xfrm rot="5400000">
              <a:off x="3009106" y="1256506"/>
              <a:ext cx="2286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6AF73A38-6295-49B5-AB1A-310ADE86C0C1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39">
            <a:extLst>
              <a:ext uri="{FF2B5EF4-FFF2-40B4-BE49-F238E27FC236}">
                <a16:creationId xmlns:a16="http://schemas.microsoft.com/office/drawing/2014/main" id="{28343F01-A306-4B17-89AD-C949B5130F82}"/>
              </a:ext>
            </a:extLst>
          </p:cNvPr>
          <p:cNvGrpSpPr>
            <a:grpSpLocks/>
          </p:cNvGrpSpPr>
          <p:nvPr/>
        </p:nvGrpSpPr>
        <p:grpSpPr bwMode="auto">
          <a:xfrm>
            <a:off x="4113213" y="2590800"/>
            <a:ext cx="1373187" cy="230188"/>
            <a:chOff x="1751013" y="1143000"/>
            <a:chExt cx="1373187" cy="230188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F0D9DE0F-641A-4DEC-AF42-A7A99F7317DE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13716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63935FB-EB85-4114-9998-2734151E4D49}"/>
                </a:ext>
              </a:extLst>
            </p:cNvPr>
            <p:cNvCxnSpPr/>
            <p:nvPr/>
          </p:nvCxnSpPr>
          <p:spPr bwMode="auto">
            <a:xfrm rot="5400000">
              <a:off x="3009107" y="1256506"/>
              <a:ext cx="228600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1C94F1C3-674A-4158-AE13-0B5189EDFFA4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6F7034B8-F5DA-421A-8E50-E15BBD040FF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516313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upo 47">
            <a:extLst>
              <a:ext uri="{FF2B5EF4-FFF2-40B4-BE49-F238E27FC236}">
                <a16:creationId xmlns:a16="http://schemas.microsoft.com/office/drawing/2014/main" id="{26D2F426-9E21-452E-BFD9-3086F7A6FC2E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3276600"/>
            <a:ext cx="1373187" cy="230188"/>
            <a:chOff x="1751013" y="1143000"/>
            <a:chExt cx="1373187" cy="230188"/>
          </a:xfrm>
        </p:grpSpPr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E7A0BE36-2290-4145-AFD6-31BC22ABB41E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13716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73DD4075-9BA3-4AFF-80EB-315FE610E89C}"/>
                </a:ext>
              </a:extLst>
            </p:cNvPr>
            <p:cNvCxnSpPr/>
            <p:nvPr/>
          </p:nvCxnSpPr>
          <p:spPr bwMode="auto">
            <a:xfrm rot="5400000">
              <a:off x="3009107" y="1256506"/>
              <a:ext cx="228600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6AEDE913-96ED-4610-82E4-313DBED4472B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51">
            <a:extLst>
              <a:ext uri="{FF2B5EF4-FFF2-40B4-BE49-F238E27FC236}">
                <a16:creationId xmlns:a16="http://schemas.microsoft.com/office/drawing/2014/main" id="{9216AF27-982E-43E5-8097-8B72A576C620}"/>
              </a:ext>
            </a:extLst>
          </p:cNvPr>
          <p:cNvGrpSpPr>
            <a:grpSpLocks/>
          </p:cNvGrpSpPr>
          <p:nvPr/>
        </p:nvGrpSpPr>
        <p:grpSpPr bwMode="auto">
          <a:xfrm>
            <a:off x="4646613" y="3278188"/>
            <a:ext cx="1373187" cy="230187"/>
            <a:chOff x="1751013" y="1143000"/>
            <a:chExt cx="1373187" cy="230188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10D2DA40-B8FE-46B5-91C6-522B22349490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1371600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FC31EE49-7EF8-49AB-BF68-D13BB65971D9}"/>
                </a:ext>
              </a:extLst>
            </p:cNvPr>
            <p:cNvCxnSpPr/>
            <p:nvPr/>
          </p:nvCxnSpPr>
          <p:spPr bwMode="auto">
            <a:xfrm rot="5400000">
              <a:off x="3009107" y="1256506"/>
              <a:ext cx="228601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AEFCCE51-68C0-4D12-8CA5-E03EFBC1EB86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55">
            <a:extLst>
              <a:ext uri="{FF2B5EF4-FFF2-40B4-BE49-F238E27FC236}">
                <a16:creationId xmlns:a16="http://schemas.microsoft.com/office/drawing/2014/main" id="{E66949D9-033D-4BCA-98F9-546ED78C15E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278188"/>
            <a:ext cx="1373188" cy="230187"/>
            <a:chOff x="1751013" y="1143000"/>
            <a:chExt cx="1373187" cy="230188"/>
          </a:xfrm>
        </p:grpSpPr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74C8AA2D-7955-4B50-996C-3F4C2A784203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1371599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A98BA09C-BE5E-4EEA-AEA5-5A0116302F07}"/>
                </a:ext>
              </a:extLst>
            </p:cNvPr>
            <p:cNvCxnSpPr/>
            <p:nvPr/>
          </p:nvCxnSpPr>
          <p:spPr bwMode="auto">
            <a:xfrm rot="5400000">
              <a:off x="3009106" y="1256506"/>
              <a:ext cx="228601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432D91E7-958B-4737-86BF-ADD56B92A71B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" name="Tabela 59">
            <a:extLst>
              <a:ext uri="{FF2B5EF4-FFF2-40B4-BE49-F238E27FC236}">
                <a16:creationId xmlns:a16="http://schemas.microsoft.com/office/drawing/2014/main" id="{E7CF3329-9828-427D-A869-7988A17F392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2005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upo 60">
            <a:extLst>
              <a:ext uri="{FF2B5EF4-FFF2-40B4-BE49-F238E27FC236}">
                <a16:creationId xmlns:a16="http://schemas.microsoft.com/office/drawing/2014/main" id="{4F865C3A-9024-436B-A4F6-A24CD307D46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962400"/>
            <a:ext cx="1373188" cy="230188"/>
            <a:chOff x="1751013" y="1143000"/>
            <a:chExt cx="1373187" cy="230188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BD0B830A-7FD7-4B92-933F-399407A8A3AC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1371599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D3F798B0-1B0B-4D19-9427-1D3D4147AB5B}"/>
                </a:ext>
              </a:extLst>
            </p:cNvPr>
            <p:cNvCxnSpPr/>
            <p:nvPr/>
          </p:nvCxnSpPr>
          <p:spPr bwMode="auto">
            <a:xfrm rot="5400000">
              <a:off x="3009106" y="1256506"/>
              <a:ext cx="2286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E77F9F4E-2D27-4D58-BD6C-B28E42DEAD0C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5" name="Tabela 64">
            <a:extLst>
              <a:ext uri="{FF2B5EF4-FFF2-40B4-BE49-F238E27FC236}">
                <a16:creationId xmlns:a16="http://schemas.microsoft.com/office/drawing/2014/main" id="{0C189DE5-BF76-4A5A-9365-900A74FC7FA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8863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upo 65">
            <a:extLst>
              <a:ext uri="{FF2B5EF4-FFF2-40B4-BE49-F238E27FC236}">
                <a16:creationId xmlns:a16="http://schemas.microsoft.com/office/drawing/2014/main" id="{37898D5A-37FC-4C7D-A4CF-964ACFFA6CB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646613"/>
            <a:ext cx="1373188" cy="230187"/>
            <a:chOff x="1751013" y="1143000"/>
            <a:chExt cx="1373187" cy="230188"/>
          </a:xfrm>
        </p:grpSpPr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615AF451-2C14-47A6-9F34-94ABD16A39C1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1371599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4CAD858B-9975-487E-8EB1-D5A308249B3F}"/>
                </a:ext>
              </a:extLst>
            </p:cNvPr>
            <p:cNvCxnSpPr/>
            <p:nvPr/>
          </p:nvCxnSpPr>
          <p:spPr bwMode="auto">
            <a:xfrm rot="5400000">
              <a:off x="3009106" y="1256506"/>
              <a:ext cx="228601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6C0E49A-30EE-40E0-8877-03C96C362625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8" name="Tabela 77">
            <a:extLst>
              <a:ext uri="{FF2B5EF4-FFF2-40B4-BE49-F238E27FC236}">
                <a16:creationId xmlns:a16="http://schemas.microsoft.com/office/drawing/2014/main" id="{C5C6C918-2046-437C-BD26-0EB07EA8DCB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573713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96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Grupo 78">
            <a:extLst>
              <a:ext uri="{FF2B5EF4-FFF2-40B4-BE49-F238E27FC236}">
                <a16:creationId xmlns:a16="http://schemas.microsoft.com/office/drawing/2014/main" id="{2492D922-9559-44A9-9A0A-A669FA7B623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334000"/>
            <a:ext cx="1373188" cy="230188"/>
            <a:chOff x="1751013" y="1143000"/>
            <a:chExt cx="1373187" cy="230188"/>
          </a:xfrm>
        </p:grpSpPr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C09E98B7-1D0B-4DD4-8022-6A2FBA617186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1371599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F9D6ACA9-CA0E-4242-968B-AB9F03E75B33}"/>
                </a:ext>
              </a:extLst>
            </p:cNvPr>
            <p:cNvCxnSpPr/>
            <p:nvPr/>
          </p:nvCxnSpPr>
          <p:spPr bwMode="auto">
            <a:xfrm rot="5400000">
              <a:off x="3009106" y="1256506"/>
              <a:ext cx="2286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A306BE3D-52FC-492F-98F4-B22032D9ADD9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81" name="Retângulo 3">
            <a:extLst>
              <a:ext uri="{FF2B5EF4-FFF2-40B4-BE49-F238E27FC236}">
                <a16:creationId xmlns:a16="http://schemas.microsoft.com/office/drawing/2014/main" id="{0C53083F-16DB-4DB3-8FE7-BECBB43D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h</a:t>
            </a:r>
            <a:r>
              <a:rPr lang="pt-BR" altLang="pt-BR" sz="2400" baseline="-25000"/>
              <a:t>i</a:t>
            </a:r>
            <a:r>
              <a:rPr lang="pt-BR" altLang="pt-BR" sz="2400"/>
              <a:t>=3</a:t>
            </a:r>
          </a:p>
        </p:txBody>
      </p:sp>
      <p:grpSp>
        <p:nvGrpSpPr>
          <p:cNvPr id="20" name="Grupo 69">
            <a:extLst>
              <a:ext uri="{FF2B5EF4-FFF2-40B4-BE49-F238E27FC236}">
                <a16:creationId xmlns:a16="http://schemas.microsoft.com/office/drawing/2014/main" id="{9FC29F0E-E40B-455F-B822-589108094E0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646613"/>
            <a:ext cx="1373188" cy="230187"/>
            <a:chOff x="1751013" y="1143000"/>
            <a:chExt cx="1373187" cy="230188"/>
          </a:xfrm>
        </p:grpSpPr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A1D273E5-5308-4FD9-A628-DA1DD2C50B1F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1371599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F5C44157-370F-403E-A26E-5260E2F34673}"/>
                </a:ext>
              </a:extLst>
            </p:cNvPr>
            <p:cNvCxnSpPr/>
            <p:nvPr/>
          </p:nvCxnSpPr>
          <p:spPr bwMode="auto">
            <a:xfrm rot="5400000">
              <a:off x="3009106" y="1256506"/>
              <a:ext cx="228601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7C9E4624-9037-474C-B19D-4275BDC951E5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73">
            <a:extLst>
              <a:ext uri="{FF2B5EF4-FFF2-40B4-BE49-F238E27FC236}">
                <a16:creationId xmlns:a16="http://schemas.microsoft.com/office/drawing/2014/main" id="{7CB59A8B-4D52-409A-9F63-61D8C3CBE2B3}"/>
              </a:ext>
            </a:extLst>
          </p:cNvPr>
          <p:cNvGrpSpPr>
            <a:grpSpLocks/>
          </p:cNvGrpSpPr>
          <p:nvPr/>
        </p:nvGrpSpPr>
        <p:grpSpPr bwMode="auto">
          <a:xfrm>
            <a:off x="6021388" y="4646613"/>
            <a:ext cx="1373187" cy="230187"/>
            <a:chOff x="1751013" y="1143000"/>
            <a:chExt cx="1373187" cy="230188"/>
          </a:xfrm>
        </p:grpSpPr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C25B71B3-12E1-4366-83BD-85ED45CFC584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1371600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1280D955-95AD-4E8D-80EF-66CE9CE2A45D}"/>
                </a:ext>
              </a:extLst>
            </p:cNvPr>
            <p:cNvCxnSpPr/>
            <p:nvPr/>
          </p:nvCxnSpPr>
          <p:spPr bwMode="auto">
            <a:xfrm rot="5400000">
              <a:off x="3009107" y="1256506"/>
              <a:ext cx="228601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29BCAB8-29F8-4873-A36D-09256C0F1A81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tângulo 3">
            <a:extLst>
              <a:ext uri="{FF2B5EF4-FFF2-40B4-BE49-F238E27FC236}">
                <a16:creationId xmlns:a16="http://schemas.microsoft.com/office/drawing/2014/main" id="{D50918B4-4B80-4F79-9BD1-E5C2D514A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019800"/>
            <a:ext cx="274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Vetor h</a:t>
            </a:r>
            <a:r>
              <a:rPr lang="pt-BR" altLang="pt-BR" sz="2400" baseline="-25000"/>
              <a:t>3</a:t>
            </a:r>
            <a:r>
              <a:rPr lang="pt-BR" altLang="pt-BR" sz="2400"/>
              <a:t>-ordenado</a:t>
            </a:r>
          </a:p>
          <a:p>
            <a:pPr algn="ctr" eaLnBrk="1" hangingPunct="1"/>
            <a:r>
              <a:rPr lang="pt-BR" altLang="pt-BR" sz="2400"/>
              <a:t>a[i]≤a[i+3]</a:t>
            </a:r>
          </a:p>
        </p:txBody>
      </p:sp>
      <p:sp>
        <p:nvSpPr>
          <p:cNvPr id="19685" name="CaixaDeTexto 2">
            <a:extLst>
              <a:ext uri="{FF2B5EF4-FFF2-40B4-BE49-F238E27FC236}">
                <a16:creationId xmlns:a16="http://schemas.microsoft.com/office/drawing/2014/main" id="{CBB8C732-39EB-48A3-8F10-762C63161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84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Ordenação Shell – Segundo Passo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2">
            <a:extLst>
              <a:ext uri="{FF2B5EF4-FFF2-40B4-BE49-F238E27FC236}">
                <a16:creationId xmlns:a16="http://schemas.microsoft.com/office/drawing/2014/main" id="{212F54C5-04B7-4A36-9123-5AD968B76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6" y="152400"/>
            <a:ext cx="2210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Ordenação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F0940C76-9627-4AA9-A0F2-FE2EF3DB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1" dirty="0"/>
              <a:t>Definição:</a:t>
            </a:r>
          </a:p>
          <a:p>
            <a:pPr eaLnBrk="1" hangingPunct="1"/>
            <a:r>
              <a:rPr lang="pt-BR" altLang="pt-BR" sz="2400" dirty="0"/>
              <a:t>Ordenar corresponde ao processo de utilizar um critério para rearranjar um conjunto de objetos em uma determinada ordem.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b="1" dirty="0"/>
              <a:t>Objetivo</a:t>
            </a:r>
            <a:r>
              <a:rPr lang="pt-BR" altLang="pt-BR" sz="2400" dirty="0"/>
              <a:t>: </a:t>
            </a:r>
          </a:p>
          <a:p>
            <a:pPr eaLnBrk="1" hangingPunct="1"/>
            <a:r>
              <a:rPr lang="pt-BR" altLang="pt-BR" sz="2400" dirty="0"/>
              <a:t>Facilitar a localização (recuperação) de membros de um conjunto de dados (</a:t>
            </a:r>
            <a:r>
              <a:rPr lang="pt-BR" altLang="pt-BR" sz="2400" dirty="0" err="1"/>
              <a:t>ex</a:t>
            </a:r>
            <a:r>
              <a:rPr lang="pt-BR" altLang="pt-BR" sz="2400" dirty="0"/>
              <a:t>: listas telefônicas, dicionários, bibliotecas, tabelas, ...)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Os algoritmos sempre trabalham sobre os registros de um arquivo, sendo que apenas parte deste registro (a chave) é usada na ordenação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ela 117">
            <a:extLst>
              <a:ext uri="{FF2B5EF4-FFF2-40B4-BE49-F238E27FC236}">
                <a16:creationId xmlns:a16="http://schemas.microsoft.com/office/drawing/2014/main" id="{1782E21B-7886-4E58-BF8E-49C2D9DF43B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897188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ela 77">
            <a:extLst>
              <a:ext uri="{FF2B5EF4-FFF2-40B4-BE49-F238E27FC236}">
                <a16:creationId xmlns:a16="http://schemas.microsoft.com/office/drawing/2014/main" id="{998E35EE-DAF3-4482-9024-54751076B98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077913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upo 78">
            <a:extLst>
              <a:ext uri="{FF2B5EF4-FFF2-40B4-BE49-F238E27FC236}">
                <a16:creationId xmlns:a16="http://schemas.microsoft.com/office/drawing/2014/main" id="{A6310F24-2B0F-4701-91DD-95C910EC7352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914400"/>
            <a:ext cx="460375" cy="144463"/>
            <a:chOff x="1751013" y="1143000"/>
            <a:chExt cx="460374" cy="230188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1009C69-621C-494D-BD64-711B20A1AC13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3A708188-7985-4671-A293-49F8DE1AF42F}"/>
                </a:ext>
              </a:extLst>
            </p:cNvPr>
            <p:cNvCxnSpPr/>
            <p:nvPr/>
          </p:nvCxnSpPr>
          <p:spPr bwMode="auto">
            <a:xfrm rot="5400000">
              <a:off x="2096764" y="1256036"/>
              <a:ext cx="227658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D2A4E1FC-0015-426F-B1D9-834E40F1D38F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4383B1D5-6698-43A7-B8DF-3C4888B55D8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527175"/>
          <a:ext cx="6095999" cy="27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upo 87">
            <a:extLst>
              <a:ext uri="{FF2B5EF4-FFF2-40B4-BE49-F238E27FC236}">
                <a16:creationId xmlns:a16="http://schemas.microsoft.com/office/drawing/2014/main" id="{0E5D8131-A42C-4B6C-872A-F26F922CD62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373188"/>
            <a:ext cx="460375" cy="144462"/>
            <a:chOff x="1751013" y="1143000"/>
            <a:chExt cx="460374" cy="230188"/>
          </a:xfrm>
        </p:grpSpPr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5A0F5AB3-E3FD-4E88-AAE7-B56D156E8537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47433F68-E599-41D0-97BF-57B68545084F}"/>
                </a:ext>
              </a:extLst>
            </p:cNvPr>
            <p:cNvCxnSpPr/>
            <p:nvPr/>
          </p:nvCxnSpPr>
          <p:spPr bwMode="auto">
            <a:xfrm rot="5400000">
              <a:off x="2096764" y="1256036"/>
              <a:ext cx="227659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BCDFC428-8DF8-407F-BCA3-67E536C96534}"/>
                </a:ext>
              </a:extLst>
            </p:cNvPr>
            <p:cNvCxnSpPr/>
            <p:nvPr/>
          </p:nvCxnSpPr>
          <p:spPr bwMode="auto">
            <a:xfrm rot="5400000">
              <a:off x="1637977" y="1258565"/>
              <a:ext cx="227659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2" name="Tabela 91">
            <a:extLst>
              <a:ext uri="{FF2B5EF4-FFF2-40B4-BE49-F238E27FC236}">
                <a16:creationId xmlns:a16="http://schemas.microsoft.com/office/drawing/2014/main" id="{23EE6A30-9709-4882-9B90-35E6CEDF17E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57388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upo 92">
            <a:extLst>
              <a:ext uri="{FF2B5EF4-FFF2-40B4-BE49-F238E27FC236}">
                <a16:creationId xmlns:a16="http://schemas.microsoft.com/office/drawing/2014/main" id="{5D54CD3B-AFC7-4028-8C2B-F365F16AA316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1828800"/>
            <a:ext cx="460375" cy="144463"/>
            <a:chOff x="1751013" y="1143000"/>
            <a:chExt cx="460374" cy="230188"/>
          </a:xfrm>
        </p:grpSpPr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EF5E22D5-7798-4915-B68C-8397E8C28FFF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8ECE7522-2BD3-4D17-98D9-7C250335351A}"/>
                </a:ext>
              </a:extLst>
            </p:cNvPr>
            <p:cNvCxnSpPr/>
            <p:nvPr/>
          </p:nvCxnSpPr>
          <p:spPr bwMode="auto">
            <a:xfrm rot="5400000">
              <a:off x="2096764" y="1256036"/>
              <a:ext cx="227658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255AF232-C33D-4A87-9B7E-1AE497F4B0A0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EAD1353A-B6BD-4FC8-8996-2F815D4BBB3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47925"/>
          <a:ext cx="6095999" cy="27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upo 105">
            <a:extLst>
              <a:ext uri="{FF2B5EF4-FFF2-40B4-BE49-F238E27FC236}">
                <a16:creationId xmlns:a16="http://schemas.microsoft.com/office/drawing/2014/main" id="{BBE733C1-35C4-481C-8593-5DE4FCE07F26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2293938"/>
            <a:ext cx="460375" cy="144462"/>
            <a:chOff x="1751013" y="1143000"/>
            <a:chExt cx="460374" cy="230188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29E10CAE-ADD7-48EA-9424-FC60EBDC3109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A34364EC-0EA1-42D8-910E-B40BF199695A}"/>
                </a:ext>
              </a:extLst>
            </p:cNvPr>
            <p:cNvCxnSpPr/>
            <p:nvPr/>
          </p:nvCxnSpPr>
          <p:spPr bwMode="auto">
            <a:xfrm rot="5400000">
              <a:off x="2096764" y="1256036"/>
              <a:ext cx="227659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2F91BE04-8DE8-40CD-9548-F5D9575A4BE2}"/>
                </a:ext>
              </a:extLst>
            </p:cNvPr>
            <p:cNvCxnSpPr/>
            <p:nvPr/>
          </p:nvCxnSpPr>
          <p:spPr bwMode="auto">
            <a:xfrm rot="5400000">
              <a:off x="1637977" y="1258565"/>
              <a:ext cx="227659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109">
            <a:extLst>
              <a:ext uri="{FF2B5EF4-FFF2-40B4-BE49-F238E27FC236}">
                <a16:creationId xmlns:a16="http://schemas.microsoft.com/office/drawing/2014/main" id="{CED6B24A-F20C-4F83-A8D4-B3C746FB002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293938"/>
            <a:ext cx="460375" cy="144462"/>
            <a:chOff x="1751013" y="1143000"/>
            <a:chExt cx="460374" cy="230188"/>
          </a:xfrm>
        </p:grpSpPr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01CE3EB5-9895-498C-BC9C-C903DAEF8D52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8E43BF76-E80D-4013-B199-FEC870BD5094}"/>
                </a:ext>
              </a:extLst>
            </p:cNvPr>
            <p:cNvCxnSpPr/>
            <p:nvPr/>
          </p:nvCxnSpPr>
          <p:spPr bwMode="auto">
            <a:xfrm rot="5400000">
              <a:off x="2096764" y="1256036"/>
              <a:ext cx="227659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de seta reta 112">
              <a:extLst>
                <a:ext uri="{FF2B5EF4-FFF2-40B4-BE49-F238E27FC236}">
                  <a16:creationId xmlns:a16="http://schemas.microsoft.com/office/drawing/2014/main" id="{77EC26F1-4E97-4277-A1D0-1AE7D4EB54C4}"/>
                </a:ext>
              </a:extLst>
            </p:cNvPr>
            <p:cNvCxnSpPr/>
            <p:nvPr/>
          </p:nvCxnSpPr>
          <p:spPr bwMode="auto">
            <a:xfrm rot="5400000">
              <a:off x="1637977" y="1258565"/>
              <a:ext cx="227659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113">
            <a:extLst>
              <a:ext uri="{FF2B5EF4-FFF2-40B4-BE49-F238E27FC236}">
                <a16:creationId xmlns:a16="http://schemas.microsoft.com/office/drawing/2014/main" id="{61BE4FA5-C689-4011-B32C-AB1767B1972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93938"/>
            <a:ext cx="460375" cy="144462"/>
            <a:chOff x="1751013" y="1143000"/>
            <a:chExt cx="460374" cy="230188"/>
          </a:xfrm>
        </p:grpSpPr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6E68B054-2652-4CB5-B41F-2718CC3F32AC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6875148D-0AAB-4E0A-BC96-41B7C07576B1}"/>
                </a:ext>
              </a:extLst>
            </p:cNvPr>
            <p:cNvCxnSpPr/>
            <p:nvPr/>
          </p:nvCxnSpPr>
          <p:spPr bwMode="auto">
            <a:xfrm rot="5400000">
              <a:off x="2096764" y="1256036"/>
              <a:ext cx="227659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12285287-58E5-4140-B591-9E8B976C9039}"/>
                </a:ext>
              </a:extLst>
            </p:cNvPr>
            <p:cNvCxnSpPr/>
            <p:nvPr/>
          </p:nvCxnSpPr>
          <p:spPr bwMode="auto">
            <a:xfrm rot="5400000">
              <a:off x="1637977" y="1258565"/>
              <a:ext cx="227659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118">
            <a:extLst>
              <a:ext uri="{FF2B5EF4-FFF2-40B4-BE49-F238E27FC236}">
                <a16:creationId xmlns:a16="http://schemas.microsoft.com/office/drawing/2014/main" id="{62B6E4A9-11AC-4210-9082-1813B70653E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743200"/>
            <a:ext cx="460375" cy="144463"/>
            <a:chOff x="1751013" y="1143000"/>
            <a:chExt cx="460374" cy="230188"/>
          </a:xfrm>
        </p:grpSpPr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BFB8635-E52A-4CBD-A86C-041998328F71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A4F01246-44E8-4E3D-91D6-0E262B623278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7808440B-3C4D-4DBB-86FB-28E634C604C9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122">
            <a:extLst>
              <a:ext uri="{FF2B5EF4-FFF2-40B4-BE49-F238E27FC236}">
                <a16:creationId xmlns:a16="http://schemas.microsoft.com/office/drawing/2014/main" id="{DFED045A-E26D-43C3-950B-09089A6A3A98}"/>
              </a:ext>
            </a:extLst>
          </p:cNvPr>
          <p:cNvGrpSpPr>
            <a:grpSpLocks/>
          </p:cNvGrpSpPr>
          <p:nvPr/>
        </p:nvGrpSpPr>
        <p:grpSpPr bwMode="auto">
          <a:xfrm>
            <a:off x="4111625" y="2743200"/>
            <a:ext cx="460375" cy="144463"/>
            <a:chOff x="1751013" y="1143000"/>
            <a:chExt cx="460374" cy="230188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96E62DA1-8A34-4B09-9A09-18077C94FE0C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0B6B50F3-4640-4B27-9829-FA301881281E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66512559-60C1-44C4-B27C-07C90D675EF7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126">
            <a:extLst>
              <a:ext uri="{FF2B5EF4-FFF2-40B4-BE49-F238E27FC236}">
                <a16:creationId xmlns:a16="http://schemas.microsoft.com/office/drawing/2014/main" id="{BD9A6022-47E8-405B-89E7-060325B6A485}"/>
              </a:ext>
            </a:extLst>
          </p:cNvPr>
          <p:cNvGrpSpPr>
            <a:grpSpLocks/>
          </p:cNvGrpSpPr>
          <p:nvPr/>
        </p:nvGrpSpPr>
        <p:grpSpPr bwMode="auto">
          <a:xfrm>
            <a:off x="4568825" y="2743200"/>
            <a:ext cx="460375" cy="144463"/>
            <a:chOff x="1751013" y="1143000"/>
            <a:chExt cx="460374" cy="230188"/>
          </a:xfrm>
        </p:grpSpPr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9073E28-E716-4989-AD75-19AAE150D0B8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13FA9C06-DBB0-4416-8BE1-975D31854C97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>
              <a:extLst>
                <a:ext uri="{FF2B5EF4-FFF2-40B4-BE49-F238E27FC236}">
                  <a16:creationId xmlns:a16="http://schemas.microsoft.com/office/drawing/2014/main" id="{93863B58-36E6-4490-A684-6DE657F21222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30">
            <a:extLst>
              <a:ext uri="{FF2B5EF4-FFF2-40B4-BE49-F238E27FC236}">
                <a16:creationId xmlns:a16="http://schemas.microsoft.com/office/drawing/2014/main" id="{063A356E-08E6-489E-A596-B9B1B099F1E1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2743200"/>
            <a:ext cx="460375" cy="144463"/>
            <a:chOff x="1751013" y="1143000"/>
            <a:chExt cx="460374" cy="230188"/>
          </a:xfrm>
        </p:grpSpPr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47F1BC83-2EFD-4B13-8B14-E06FAFB817F6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de seta reta 132">
              <a:extLst>
                <a:ext uri="{FF2B5EF4-FFF2-40B4-BE49-F238E27FC236}">
                  <a16:creationId xmlns:a16="http://schemas.microsoft.com/office/drawing/2014/main" id="{18B776AB-C8F3-4DBB-A129-38B4DF95D1E7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>
              <a:extLst>
                <a:ext uri="{FF2B5EF4-FFF2-40B4-BE49-F238E27FC236}">
                  <a16:creationId xmlns:a16="http://schemas.microsoft.com/office/drawing/2014/main" id="{065A63B8-0B17-4704-BFA8-21C8A95C1F6C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5" name="Tabela 134">
            <a:extLst>
              <a:ext uri="{FF2B5EF4-FFF2-40B4-BE49-F238E27FC236}">
                <a16:creationId xmlns:a16="http://schemas.microsoft.com/office/drawing/2014/main" id="{8A21A706-D7D5-4B45-A73F-8D1CDBCA597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354388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upo 135">
            <a:extLst>
              <a:ext uri="{FF2B5EF4-FFF2-40B4-BE49-F238E27FC236}">
                <a16:creationId xmlns:a16="http://schemas.microsoft.com/office/drawing/2014/main" id="{E7B060F9-0BC1-493A-919D-3A740DB7EDA2}"/>
              </a:ext>
            </a:extLst>
          </p:cNvPr>
          <p:cNvGrpSpPr>
            <a:grpSpLocks/>
          </p:cNvGrpSpPr>
          <p:nvPr/>
        </p:nvGrpSpPr>
        <p:grpSpPr bwMode="auto">
          <a:xfrm>
            <a:off x="4568825" y="3200400"/>
            <a:ext cx="460375" cy="144463"/>
            <a:chOff x="1751013" y="1143000"/>
            <a:chExt cx="460374" cy="230188"/>
          </a:xfrm>
        </p:grpSpPr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068C08F4-CCEE-47A9-B3B7-3D9111CC56E5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e seta reta 137">
              <a:extLst>
                <a:ext uri="{FF2B5EF4-FFF2-40B4-BE49-F238E27FC236}">
                  <a16:creationId xmlns:a16="http://schemas.microsoft.com/office/drawing/2014/main" id="{A8566919-54B5-49C8-944D-2CC238E52165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F5913719-DFAC-403B-ADB1-85994AE51142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0" name="Tabela 139">
            <a:extLst>
              <a:ext uri="{FF2B5EF4-FFF2-40B4-BE49-F238E27FC236}">
                <a16:creationId xmlns:a16="http://schemas.microsoft.com/office/drawing/2014/main" id="{5FC2366A-2BB9-41F3-9A2A-D69E5D8C3A1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811588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Grupo 140">
            <a:extLst>
              <a:ext uri="{FF2B5EF4-FFF2-40B4-BE49-F238E27FC236}">
                <a16:creationId xmlns:a16="http://schemas.microsoft.com/office/drawing/2014/main" id="{57372BFE-C4FF-42B5-9AB1-F237352ADDF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657600"/>
            <a:ext cx="460375" cy="144463"/>
            <a:chOff x="1751013" y="1143000"/>
            <a:chExt cx="460374" cy="230188"/>
          </a:xfrm>
        </p:grpSpPr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96CCA1C3-6356-47DF-BF42-B01522B63BEA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de seta reta 142">
              <a:extLst>
                <a:ext uri="{FF2B5EF4-FFF2-40B4-BE49-F238E27FC236}">
                  <a16:creationId xmlns:a16="http://schemas.microsoft.com/office/drawing/2014/main" id="{08F10F49-E8FE-47D2-B53D-A610601FB2A1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BC7EC4E8-E12F-43B7-B1F7-80F7ABAC93EE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5" name="Tabela 144">
            <a:extLst>
              <a:ext uri="{FF2B5EF4-FFF2-40B4-BE49-F238E27FC236}">
                <a16:creationId xmlns:a16="http://schemas.microsoft.com/office/drawing/2014/main" id="{C51BF3D9-22EA-498C-BBBB-FC2E7B09B9F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268788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upo 145">
            <a:extLst>
              <a:ext uri="{FF2B5EF4-FFF2-40B4-BE49-F238E27FC236}">
                <a16:creationId xmlns:a16="http://schemas.microsoft.com/office/drawing/2014/main" id="{E7FEA426-5076-4AAF-9D16-0598C7DDA48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114800"/>
            <a:ext cx="460375" cy="144463"/>
            <a:chOff x="1751013" y="1143000"/>
            <a:chExt cx="460374" cy="230188"/>
          </a:xfrm>
        </p:grpSpPr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ED934B9F-A212-4721-9D4C-E00297840628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84FE5E5-BCB3-4650-8B46-76D7771C5444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>
              <a:extLst>
                <a:ext uri="{FF2B5EF4-FFF2-40B4-BE49-F238E27FC236}">
                  <a16:creationId xmlns:a16="http://schemas.microsoft.com/office/drawing/2014/main" id="{A3F87B64-658A-4A7D-8228-496BFD665F0F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9">
            <a:extLst>
              <a:ext uri="{FF2B5EF4-FFF2-40B4-BE49-F238E27FC236}">
                <a16:creationId xmlns:a16="http://schemas.microsoft.com/office/drawing/2014/main" id="{C07D4586-CB60-401D-A85B-601ADC067CA1}"/>
              </a:ext>
            </a:extLst>
          </p:cNvPr>
          <p:cNvGrpSpPr>
            <a:grpSpLocks/>
          </p:cNvGrpSpPr>
          <p:nvPr/>
        </p:nvGrpSpPr>
        <p:grpSpPr bwMode="auto">
          <a:xfrm>
            <a:off x="5483225" y="4114800"/>
            <a:ext cx="460375" cy="144463"/>
            <a:chOff x="1751013" y="1143000"/>
            <a:chExt cx="460374" cy="230188"/>
          </a:xfrm>
        </p:grpSpPr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6E7DD64B-E0C3-42E0-B859-86F629C8630C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de seta reta 151">
              <a:extLst>
                <a:ext uri="{FF2B5EF4-FFF2-40B4-BE49-F238E27FC236}">
                  <a16:creationId xmlns:a16="http://schemas.microsoft.com/office/drawing/2014/main" id="{08BE9085-F4A0-4320-929F-93E7B23AD2DB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de seta reta 152">
              <a:extLst>
                <a:ext uri="{FF2B5EF4-FFF2-40B4-BE49-F238E27FC236}">
                  <a16:creationId xmlns:a16="http://schemas.microsoft.com/office/drawing/2014/main" id="{590A8D1E-7BB8-473F-85B7-B3C7539B046B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4" name="Tabela 153">
            <a:extLst>
              <a:ext uri="{FF2B5EF4-FFF2-40B4-BE49-F238E27FC236}">
                <a16:creationId xmlns:a16="http://schemas.microsoft.com/office/drawing/2014/main" id="{DC96480E-75A9-4073-962E-54531FC2587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725988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Grupo 158">
            <a:extLst>
              <a:ext uri="{FF2B5EF4-FFF2-40B4-BE49-F238E27FC236}">
                <a16:creationId xmlns:a16="http://schemas.microsoft.com/office/drawing/2014/main" id="{327A9C48-8E92-4B59-8C24-C72DA4FDCF2A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4572000"/>
            <a:ext cx="460375" cy="144463"/>
            <a:chOff x="1751013" y="1143000"/>
            <a:chExt cx="460374" cy="230188"/>
          </a:xfrm>
        </p:grpSpPr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0BA9FC4E-DC68-4695-A7EC-E835242B005B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de seta reta 160">
              <a:extLst>
                <a:ext uri="{FF2B5EF4-FFF2-40B4-BE49-F238E27FC236}">
                  <a16:creationId xmlns:a16="http://schemas.microsoft.com/office/drawing/2014/main" id="{AB7B3692-C53D-48B0-BCC7-43A948E8F679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>
              <a:extLst>
                <a:ext uri="{FF2B5EF4-FFF2-40B4-BE49-F238E27FC236}">
                  <a16:creationId xmlns:a16="http://schemas.microsoft.com/office/drawing/2014/main" id="{AC7F6386-39AD-4779-961F-6DA6A1E9BA01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2">
            <a:extLst>
              <a:ext uri="{FF2B5EF4-FFF2-40B4-BE49-F238E27FC236}">
                <a16:creationId xmlns:a16="http://schemas.microsoft.com/office/drawing/2014/main" id="{71913BC8-E6D5-402C-B5CA-18AEA271F56E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4572000"/>
            <a:ext cx="460375" cy="144463"/>
            <a:chOff x="1751013" y="1143000"/>
            <a:chExt cx="460374" cy="230188"/>
          </a:xfrm>
        </p:grpSpPr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139A3397-A455-4C67-9E56-D505006D3FE5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de seta reta 164">
              <a:extLst>
                <a:ext uri="{FF2B5EF4-FFF2-40B4-BE49-F238E27FC236}">
                  <a16:creationId xmlns:a16="http://schemas.microsoft.com/office/drawing/2014/main" id="{3B4CE110-5CEB-410F-BE72-D23E291D1632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de seta reta 165">
              <a:extLst>
                <a:ext uri="{FF2B5EF4-FFF2-40B4-BE49-F238E27FC236}">
                  <a16:creationId xmlns:a16="http://schemas.microsoft.com/office/drawing/2014/main" id="{A11027D3-332B-465E-BE76-04E06BE7329A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66">
            <a:extLst>
              <a:ext uri="{FF2B5EF4-FFF2-40B4-BE49-F238E27FC236}">
                <a16:creationId xmlns:a16="http://schemas.microsoft.com/office/drawing/2014/main" id="{09EABACE-AC53-474A-BA1E-68453E861FCE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572000"/>
            <a:ext cx="460375" cy="144463"/>
            <a:chOff x="1751013" y="1143000"/>
            <a:chExt cx="460374" cy="230188"/>
          </a:xfrm>
        </p:grpSpPr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43E4BFD1-4946-49CF-8047-EA01585EA63D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de seta reta 168">
              <a:extLst>
                <a:ext uri="{FF2B5EF4-FFF2-40B4-BE49-F238E27FC236}">
                  <a16:creationId xmlns:a16="http://schemas.microsoft.com/office/drawing/2014/main" id="{3E5943F8-F4A0-4B03-B68C-539A09A40CCA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>
              <a:extLst>
                <a:ext uri="{FF2B5EF4-FFF2-40B4-BE49-F238E27FC236}">
                  <a16:creationId xmlns:a16="http://schemas.microsoft.com/office/drawing/2014/main" id="{D578FE81-9BE4-49C0-B5D8-5826753D3559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1" name="Tabela 170">
            <a:extLst>
              <a:ext uri="{FF2B5EF4-FFF2-40B4-BE49-F238E27FC236}">
                <a16:creationId xmlns:a16="http://schemas.microsoft.com/office/drawing/2014/main" id="{9B335F18-5CB0-4BD8-A52D-6561B21B1C5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183188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Grupo 179">
            <a:extLst>
              <a:ext uri="{FF2B5EF4-FFF2-40B4-BE49-F238E27FC236}">
                <a16:creationId xmlns:a16="http://schemas.microsoft.com/office/drawing/2014/main" id="{74FD358E-4F89-45D5-876F-AB4385C0332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029200"/>
            <a:ext cx="460375" cy="144463"/>
            <a:chOff x="1751013" y="1143000"/>
            <a:chExt cx="460374" cy="230188"/>
          </a:xfrm>
        </p:grpSpPr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DA3F9C4F-0F0C-4BEF-91FB-C021116A8EC1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de seta reta 181">
              <a:extLst>
                <a:ext uri="{FF2B5EF4-FFF2-40B4-BE49-F238E27FC236}">
                  <a16:creationId xmlns:a16="http://schemas.microsoft.com/office/drawing/2014/main" id="{2D60BE0D-329C-4BE1-9523-40770E4FE1DE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de seta reta 182">
              <a:extLst>
                <a:ext uri="{FF2B5EF4-FFF2-40B4-BE49-F238E27FC236}">
                  <a16:creationId xmlns:a16="http://schemas.microsoft.com/office/drawing/2014/main" id="{49C76ED5-08D1-4E63-B9B1-A872A80E62F3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Tabela 183">
            <a:extLst>
              <a:ext uri="{FF2B5EF4-FFF2-40B4-BE49-F238E27FC236}">
                <a16:creationId xmlns:a16="http://schemas.microsoft.com/office/drawing/2014/main" id="{E3A5E1FB-70D7-4A3D-BD55-BBB69BF8545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640388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upo 184">
            <a:extLst>
              <a:ext uri="{FF2B5EF4-FFF2-40B4-BE49-F238E27FC236}">
                <a16:creationId xmlns:a16="http://schemas.microsoft.com/office/drawing/2014/main" id="{A8FE16C3-8424-4237-83E6-55505F6058A5}"/>
              </a:ext>
            </a:extLst>
          </p:cNvPr>
          <p:cNvGrpSpPr>
            <a:grpSpLocks/>
          </p:cNvGrpSpPr>
          <p:nvPr/>
        </p:nvGrpSpPr>
        <p:grpSpPr bwMode="auto">
          <a:xfrm>
            <a:off x="5483225" y="5486400"/>
            <a:ext cx="460375" cy="144463"/>
            <a:chOff x="1751013" y="1143000"/>
            <a:chExt cx="460374" cy="230188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3C73BF53-9DAA-4083-9A24-7B78E71CCE81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de seta reta 186">
              <a:extLst>
                <a:ext uri="{FF2B5EF4-FFF2-40B4-BE49-F238E27FC236}">
                  <a16:creationId xmlns:a16="http://schemas.microsoft.com/office/drawing/2014/main" id="{1B364A2C-C5A5-48AA-80E7-97B8032A5649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de seta reta 187">
              <a:extLst>
                <a:ext uri="{FF2B5EF4-FFF2-40B4-BE49-F238E27FC236}">
                  <a16:creationId xmlns:a16="http://schemas.microsoft.com/office/drawing/2014/main" id="{7426665E-4F36-41E2-A575-E18B31FB04A9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9" name="Tabela 188">
            <a:extLst>
              <a:ext uri="{FF2B5EF4-FFF2-40B4-BE49-F238E27FC236}">
                <a16:creationId xmlns:a16="http://schemas.microsoft.com/office/drawing/2014/main" id="{C0167F4D-22E6-4560-A8CF-AC582FBC0D6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6097588"/>
          <a:ext cx="6095999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upo 189">
            <a:extLst>
              <a:ext uri="{FF2B5EF4-FFF2-40B4-BE49-F238E27FC236}">
                <a16:creationId xmlns:a16="http://schemas.microsoft.com/office/drawing/2014/main" id="{40308668-EDD0-496D-88CB-09A361C3579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943600"/>
            <a:ext cx="460375" cy="144463"/>
            <a:chOff x="1751013" y="1143000"/>
            <a:chExt cx="460374" cy="230188"/>
          </a:xfrm>
        </p:grpSpPr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393F3C1D-E85F-4665-8DAD-BDB8DB3D51AF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de seta reta 191">
              <a:extLst>
                <a:ext uri="{FF2B5EF4-FFF2-40B4-BE49-F238E27FC236}">
                  <a16:creationId xmlns:a16="http://schemas.microsoft.com/office/drawing/2014/main" id="{FF4E0B0F-2BEE-4693-8B76-93FDF3555690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de seta reta 192">
              <a:extLst>
                <a:ext uri="{FF2B5EF4-FFF2-40B4-BE49-F238E27FC236}">
                  <a16:creationId xmlns:a16="http://schemas.microsoft.com/office/drawing/2014/main" id="{4CCA2A2A-C334-4A4F-967B-E7C754EDF76D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193">
            <a:extLst>
              <a:ext uri="{FF2B5EF4-FFF2-40B4-BE49-F238E27FC236}">
                <a16:creationId xmlns:a16="http://schemas.microsoft.com/office/drawing/2014/main" id="{FAFA0379-B0CC-4439-B457-247157929895}"/>
              </a:ext>
            </a:extLst>
          </p:cNvPr>
          <p:cNvGrpSpPr>
            <a:grpSpLocks/>
          </p:cNvGrpSpPr>
          <p:nvPr/>
        </p:nvGrpSpPr>
        <p:grpSpPr bwMode="auto">
          <a:xfrm>
            <a:off x="6473825" y="5943600"/>
            <a:ext cx="460375" cy="144463"/>
            <a:chOff x="1751013" y="1143000"/>
            <a:chExt cx="460374" cy="230188"/>
          </a:xfrm>
        </p:grpSpPr>
        <p:cxnSp>
          <p:nvCxnSpPr>
            <p:cNvPr id="195" name="Conector reto 194">
              <a:extLst>
                <a:ext uri="{FF2B5EF4-FFF2-40B4-BE49-F238E27FC236}">
                  <a16:creationId xmlns:a16="http://schemas.microsoft.com/office/drawing/2014/main" id="{ADFE8703-C341-4EB4-9197-211428618315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de seta reta 195">
              <a:extLst>
                <a:ext uri="{FF2B5EF4-FFF2-40B4-BE49-F238E27FC236}">
                  <a16:creationId xmlns:a16="http://schemas.microsoft.com/office/drawing/2014/main" id="{7F66544F-2F80-44E3-8D60-C52AFE464AD6}"/>
                </a:ext>
              </a:extLst>
            </p:cNvPr>
            <p:cNvCxnSpPr/>
            <p:nvPr/>
          </p:nvCxnSpPr>
          <p:spPr bwMode="auto">
            <a:xfrm rot="5400000">
              <a:off x="2096765" y="1256035"/>
              <a:ext cx="227658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de seta reta 196">
              <a:extLst>
                <a:ext uri="{FF2B5EF4-FFF2-40B4-BE49-F238E27FC236}">
                  <a16:creationId xmlns:a16="http://schemas.microsoft.com/office/drawing/2014/main" id="{1FFC0224-30DD-42FD-958D-C9F4AC4F5E56}"/>
                </a:ext>
              </a:extLst>
            </p:cNvPr>
            <p:cNvCxnSpPr/>
            <p:nvPr/>
          </p:nvCxnSpPr>
          <p:spPr bwMode="auto">
            <a:xfrm rot="5400000">
              <a:off x="1637978" y="1258566"/>
              <a:ext cx="22765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197">
            <a:extLst>
              <a:ext uri="{FF2B5EF4-FFF2-40B4-BE49-F238E27FC236}">
                <a16:creationId xmlns:a16="http://schemas.microsoft.com/office/drawing/2014/main" id="{9A286332-2F91-4F50-9E38-6376F067618C}"/>
              </a:ext>
            </a:extLst>
          </p:cNvPr>
          <p:cNvGrpSpPr>
            <a:grpSpLocks/>
          </p:cNvGrpSpPr>
          <p:nvPr/>
        </p:nvGrpSpPr>
        <p:grpSpPr bwMode="auto">
          <a:xfrm>
            <a:off x="6931025" y="5951538"/>
            <a:ext cx="460375" cy="144462"/>
            <a:chOff x="1751013" y="1143000"/>
            <a:chExt cx="460374" cy="230188"/>
          </a:xfrm>
        </p:grpSpPr>
        <p:cxnSp>
          <p:nvCxnSpPr>
            <p:cNvPr id="199" name="Conector reto 198">
              <a:extLst>
                <a:ext uri="{FF2B5EF4-FFF2-40B4-BE49-F238E27FC236}">
                  <a16:creationId xmlns:a16="http://schemas.microsoft.com/office/drawing/2014/main" id="{94689647-20ED-4DEF-BB33-CDE3E086BEFD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457199" cy="25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de seta reta 199">
              <a:extLst>
                <a:ext uri="{FF2B5EF4-FFF2-40B4-BE49-F238E27FC236}">
                  <a16:creationId xmlns:a16="http://schemas.microsoft.com/office/drawing/2014/main" id="{856FB557-D90D-44F2-8F9E-0844303F4788}"/>
                </a:ext>
              </a:extLst>
            </p:cNvPr>
            <p:cNvCxnSpPr/>
            <p:nvPr/>
          </p:nvCxnSpPr>
          <p:spPr bwMode="auto">
            <a:xfrm rot="5400000">
              <a:off x="2096764" y="1256036"/>
              <a:ext cx="227659" cy="15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de seta reta 200">
              <a:extLst>
                <a:ext uri="{FF2B5EF4-FFF2-40B4-BE49-F238E27FC236}">
                  <a16:creationId xmlns:a16="http://schemas.microsoft.com/office/drawing/2014/main" id="{03FDF29E-DD6D-4A87-91A3-05CD3F6217F5}"/>
                </a:ext>
              </a:extLst>
            </p:cNvPr>
            <p:cNvCxnSpPr/>
            <p:nvPr/>
          </p:nvCxnSpPr>
          <p:spPr bwMode="auto">
            <a:xfrm rot="5400000">
              <a:off x="1637977" y="1258565"/>
              <a:ext cx="227659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64" name="Retângulo 3">
            <a:extLst>
              <a:ext uri="{FF2B5EF4-FFF2-40B4-BE49-F238E27FC236}">
                <a16:creationId xmlns:a16="http://schemas.microsoft.com/office/drawing/2014/main" id="{23E4A8A9-2AF4-4683-9060-5B53DEB0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h</a:t>
            </a:r>
            <a:r>
              <a:rPr lang="pt-BR" altLang="pt-BR" sz="2400" baseline="-25000"/>
              <a:t>i</a:t>
            </a:r>
            <a:r>
              <a:rPr lang="pt-BR" altLang="pt-BR" sz="2400"/>
              <a:t>=1</a:t>
            </a:r>
          </a:p>
        </p:txBody>
      </p:sp>
      <p:sp>
        <p:nvSpPr>
          <p:cNvPr id="104" name="Retângulo 3">
            <a:extLst>
              <a:ext uri="{FF2B5EF4-FFF2-40B4-BE49-F238E27FC236}">
                <a16:creationId xmlns:a16="http://schemas.microsoft.com/office/drawing/2014/main" id="{F31230A9-EF9E-4437-9A64-C50FEE05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396038"/>
            <a:ext cx="502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Vetor h</a:t>
            </a:r>
            <a:r>
              <a:rPr lang="pt-BR" altLang="pt-BR" sz="2400" baseline="-25000"/>
              <a:t>1</a:t>
            </a:r>
            <a:r>
              <a:rPr lang="pt-BR" altLang="pt-BR" sz="2400"/>
              <a:t>-ordenado a[i]≤a[i+1]</a:t>
            </a:r>
          </a:p>
        </p:txBody>
      </p:sp>
      <p:sp>
        <p:nvSpPr>
          <p:cNvPr id="20866" name="CaixaDeTexto 2">
            <a:extLst>
              <a:ext uri="{FF2B5EF4-FFF2-40B4-BE49-F238E27FC236}">
                <a16:creationId xmlns:a16="http://schemas.microsoft.com/office/drawing/2014/main" id="{A607B5F0-EC26-4B3B-BFC6-165E2954C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94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Ordenação Shell – Terceiro Passo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7B0D93D-141F-4F8A-A8B0-B9442C23CEB4}"/>
              </a:ext>
            </a:extLst>
          </p:cNvPr>
          <p:cNvSpPr/>
          <p:nvPr/>
        </p:nvSpPr>
        <p:spPr>
          <a:xfrm rot="18618101">
            <a:off x="837864" y="3146583"/>
            <a:ext cx="7164231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cs typeface="Arial" charset="0"/>
              </a:rPr>
              <a:t>Vetor Ordenado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aixaDeTexto 2">
            <a:extLst>
              <a:ext uri="{FF2B5EF4-FFF2-40B4-BE49-F238E27FC236}">
                <a16:creationId xmlns:a16="http://schemas.microsoft.com/office/drawing/2014/main" id="{3CEF712A-0F72-4AE1-9DBF-6F5EA8ECB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76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ShellSort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D3DBF347-483A-466D-AC42-4721FEE0F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1" dirty="0" err="1"/>
              <a:t>template</a:t>
            </a:r>
            <a:r>
              <a:rPr lang="pt-BR" altLang="pt-BR" sz="2400" b="1" dirty="0"/>
              <a:t> &lt;</a:t>
            </a:r>
            <a:r>
              <a:rPr lang="pt-BR" altLang="pt-BR" sz="2400" b="1" dirty="0" err="1"/>
              <a:t>typename</a:t>
            </a:r>
            <a:r>
              <a:rPr lang="pt-BR" altLang="pt-BR" sz="2400" b="1" dirty="0"/>
              <a:t> T&gt;</a:t>
            </a:r>
          </a:p>
          <a:p>
            <a:pPr eaLnBrk="1" hangingPunct="1"/>
            <a:r>
              <a:rPr lang="pt-BR" altLang="pt-BR" sz="2400" b="1" dirty="0" err="1"/>
              <a:t>void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shellSort</a:t>
            </a:r>
            <a:r>
              <a:rPr lang="pt-BR" altLang="pt-BR" sz="2400" b="1" dirty="0"/>
              <a:t> (T* a, </a:t>
            </a:r>
            <a:r>
              <a:rPr lang="pt-BR" altLang="pt-BR" sz="2400" b="1" dirty="0" err="1"/>
              <a:t>int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length</a:t>
            </a:r>
            <a:r>
              <a:rPr lang="pt-BR" altLang="pt-BR" sz="2400" b="1" dirty="0"/>
              <a:t>) {  </a:t>
            </a:r>
          </a:p>
          <a:p>
            <a:pPr eaLnBrk="1" hangingPunct="1"/>
            <a:r>
              <a:rPr lang="pt-BR" altLang="pt-BR" sz="2400" dirty="0"/>
              <a:t>    for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gap=</a:t>
            </a:r>
            <a:r>
              <a:rPr lang="pt-BR" altLang="pt-BR" sz="2400" dirty="0" err="1"/>
              <a:t>length</a:t>
            </a:r>
            <a:r>
              <a:rPr lang="pt-BR" altLang="pt-BR" sz="2400" dirty="0"/>
              <a:t>/2;gap&gt;0;gap/=2) {</a:t>
            </a:r>
          </a:p>
          <a:p>
            <a:pPr eaLnBrk="1" hangingPunct="1"/>
            <a:r>
              <a:rPr lang="pt-BR" altLang="pt-BR" sz="2400" dirty="0"/>
              <a:t>         for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i=</a:t>
            </a:r>
            <a:r>
              <a:rPr lang="pt-BR" altLang="pt-BR" sz="2400" dirty="0" err="1"/>
              <a:t>gap;i</a:t>
            </a:r>
            <a:r>
              <a:rPr lang="pt-BR" altLang="pt-BR" sz="2400" dirty="0"/>
              <a:t>&lt;</a:t>
            </a:r>
            <a:r>
              <a:rPr lang="pt-BR" altLang="pt-BR" sz="2400" dirty="0" err="1"/>
              <a:t>length;i</a:t>
            </a:r>
            <a:r>
              <a:rPr lang="pt-BR" altLang="pt-BR" sz="2400" dirty="0"/>
              <a:t>++) {</a:t>
            </a:r>
          </a:p>
          <a:p>
            <a:pPr eaLnBrk="1" hangingPunct="1"/>
            <a:r>
              <a:rPr lang="pt-BR" altLang="pt-BR" sz="2400" dirty="0"/>
              <a:t>             T tmp=a[i];</a:t>
            </a:r>
          </a:p>
          <a:p>
            <a:pPr eaLnBrk="1" hangingPunct="1"/>
            <a:r>
              <a:rPr lang="pt-BR" altLang="pt-BR" sz="2400" dirty="0"/>
              <a:t>    	  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j=i;</a:t>
            </a:r>
          </a:p>
          <a:p>
            <a:pPr eaLnBrk="1" hangingPunct="1"/>
            <a:r>
              <a:rPr lang="pt-BR" altLang="pt-BR" sz="2400" dirty="0"/>
              <a:t>              for (;j&gt;=gap &amp;&amp; tmp&lt;a[j-gap];j-=gap) {</a:t>
            </a:r>
          </a:p>
          <a:p>
            <a:pPr eaLnBrk="1" hangingPunct="1"/>
            <a:r>
              <a:rPr lang="pt-BR" altLang="pt-BR" sz="2400" dirty="0"/>
              <a:t>                    a[j]=a[j-gap];</a:t>
            </a:r>
          </a:p>
          <a:p>
            <a:pPr eaLnBrk="1" hangingPunct="1"/>
            <a:r>
              <a:rPr lang="pt-BR" altLang="pt-BR" sz="2400" dirty="0"/>
              <a:t>	    }</a:t>
            </a:r>
          </a:p>
          <a:p>
            <a:pPr eaLnBrk="1" hangingPunct="1"/>
            <a:r>
              <a:rPr lang="pt-BR" altLang="pt-BR" sz="2400" dirty="0"/>
              <a:t>    	    a[j]=tmp;</a:t>
            </a:r>
          </a:p>
          <a:p>
            <a:pPr eaLnBrk="1" hangingPunct="1"/>
            <a:r>
              <a:rPr lang="pt-BR" altLang="pt-BR" sz="2400" dirty="0"/>
              <a:t>        }</a:t>
            </a:r>
          </a:p>
          <a:p>
            <a:pPr eaLnBrk="1" hangingPunct="1"/>
            <a:r>
              <a:rPr lang="pt-BR" altLang="pt-BR" sz="2400" dirty="0"/>
              <a:t>    } 	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aixaDeTexto 2">
            <a:extLst>
              <a:ext uri="{FF2B5EF4-FFF2-40B4-BE49-F238E27FC236}">
                <a16:creationId xmlns:a16="http://schemas.microsoft.com/office/drawing/2014/main" id="{87A711FA-93F3-4F37-9B84-FFB6101B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76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ShellSort</a:t>
            </a:r>
          </a:p>
        </p:txBody>
      </p:sp>
      <p:sp>
        <p:nvSpPr>
          <p:cNvPr id="22531" name="Retângulo 3">
            <a:extLst>
              <a:ext uri="{FF2B5EF4-FFF2-40B4-BE49-F238E27FC236}">
                <a16:creationId xmlns:a16="http://schemas.microsoft.com/office/drawing/2014/main" id="{1B3310B6-5062-4FA9-B1F3-4FA72057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5791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dirty="0"/>
              <a:t>for (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gap=</a:t>
            </a:r>
            <a:r>
              <a:rPr lang="pt-BR" altLang="pt-BR" sz="1600" dirty="0" err="1"/>
              <a:t>length</a:t>
            </a:r>
            <a:r>
              <a:rPr lang="pt-BR" altLang="pt-BR" sz="1600" dirty="0"/>
              <a:t>/2;gap&gt;0;gap/=2) {</a:t>
            </a:r>
          </a:p>
          <a:p>
            <a:pPr eaLnBrk="1" hangingPunct="1"/>
            <a:r>
              <a:rPr lang="pt-BR" altLang="pt-BR" sz="1600" dirty="0"/>
              <a:t>     for (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i=</a:t>
            </a:r>
            <a:r>
              <a:rPr lang="pt-BR" altLang="pt-BR" sz="1600" dirty="0" err="1"/>
              <a:t>gap;i</a:t>
            </a:r>
            <a:r>
              <a:rPr lang="pt-BR" altLang="pt-BR" sz="1600" dirty="0"/>
              <a:t>&lt;</a:t>
            </a:r>
            <a:r>
              <a:rPr lang="pt-BR" altLang="pt-BR" sz="1600" dirty="0" err="1"/>
              <a:t>length;i</a:t>
            </a:r>
            <a:r>
              <a:rPr lang="pt-BR" altLang="pt-BR" sz="1600" dirty="0"/>
              <a:t>++) {</a:t>
            </a:r>
          </a:p>
          <a:p>
            <a:pPr eaLnBrk="1" hangingPunct="1"/>
            <a:r>
              <a:rPr lang="pt-BR" altLang="pt-BR" sz="1600" dirty="0"/>
              <a:t>         T tmp=a[i];</a:t>
            </a:r>
          </a:p>
          <a:p>
            <a:pPr eaLnBrk="1" hangingPunct="1"/>
            <a:r>
              <a:rPr lang="pt-BR" altLang="pt-BR" sz="1600" dirty="0"/>
              <a:t>          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j=i;</a:t>
            </a:r>
          </a:p>
          <a:p>
            <a:pPr eaLnBrk="1" hangingPunct="1"/>
            <a:r>
              <a:rPr lang="pt-BR" altLang="pt-BR" sz="1600" dirty="0"/>
              <a:t>          for (;j&gt;=gap &amp;&amp; tmp&lt;a[j-gap];j-=gap) {</a:t>
            </a:r>
          </a:p>
          <a:p>
            <a:pPr eaLnBrk="1" hangingPunct="1"/>
            <a:r>
              <a:rPr lang="pt-BR" altLang="pt-BR" sz="1600" dirty="0"/>
              <a:t>               a[j]=a[j-gap];</a:t>
            </a:r>
          </a:p>
          <a:p>
            <a:pPr eaLnBrk="1" hangingPunct="1"/>
            <a:r>
              <a:rPr lang="pt-BR" altLang="pt-BR" sz="1600" dirty="0"/>
              <a:t>           }</a:t>
            </a:r>
          </a:p>
          <a:p>
            <a:pPr eaLnBrk="1" hangingPunct="1"/>
            <a:r>
              <a:rPr lang="pt-BR" altLang="pt-BR" sz="1600" dirty="0"/>
              <a:t>           a[j]=tmp;</a:t>
            </a:r>
          </a:p>
          <a:p>
            <a:pPr eaLnBrk="1" hangingPunct="1"/>
            <a:r>
              <a:rPr lang="pt-BR" altLang="pt-BR" sz="1600" dirty="0"/>
              <a:t>      }</a:t>
            </a:r>
          </a:p>
          <a:p>
            <a:pPr eaLnBrk="1" hangingPunct="1"/>
            <a:r>
              <a:rPr lang="pt-BR" altLang="pt-BR" sz="1600" dirty="0"/>
              <a:t>} 	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80B7C7E-5F84-48D8-9F9C-B0CAA0BDC469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606800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upo 36">
            <a:extLst>
              <a:ext uri="{FF2B5EF4-FFF2-40B4-BE49-F238E27FC236}">
                <a16:creationId xmlns:a16="http://schemas.microsoft.com/office/drawing/2014/main" id="{D6C5BE7F-0C25-4950-9F1B-231AC8F3298E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352800"/>
            <a:ext cx="2820987" cy="230188"/>
            <a:chOff x="1751013" y="1143000"/>
            <a:chExt cx="2820987" cy="230188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5B6759C3-A9FD-4094-A5B8-357EB493A394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2819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7628F808-0BCD-4FC5-AFB1-E56EC244AFD5}"/>
                </a:ext>
              </a:extLst>
            </p:cNvPr>
            <p:cNvCxnSpPr/>
            <p:nvPr/>
          </p:nvCxnSpPr>
          <p:spPr bwMode="auto">
            <a:xfrm rot="5400000">
              <a:off x="4456907" y="1258094"/>
              <a:ext cx="228600" cy="15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89CA3BE-B4C0-4C15-86D0-3A69FD77F33F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0EC1BD2-A8D4-45CA-A1E0-0B7BB0633877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2767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id="{EEC8CA96-39C9-4DE7-9D44-8B95D152A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N=13</a:t>
            </a:r>
          </a:p>
          <a:p>
            <a:pPr eaLnBrk="1" hangingPunct="1"/>
            <a:r>
              <a:rPr lang="en-US" altLang="pt-BR" sz="1400"/>
              <a:t>gap=6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2191835-7886-4CB3-9F18-6AC208F8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1066800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i=6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2CA7B09-F07E-4097-AFA0-98F3C42C3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95400"/>
            <a:ext cx="785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tmp=17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603085E-89D9-4EB4-B6F2-59FAD693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597025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j=6</a:t>
            </a:r>
          </a:p>
        </p:txBody>
      </p:sp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79731FBC-98D1-43A6-97E5-AFAB61DD630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9625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CaixaDeTexto 45">
            <a:extLst>
              <a:ext uri="{FF2B5EF4-FFF2-40B4-BE49-F238E27FC236}">
                <a16:creationId xmlns:a16="http://schemas.microsoft.com/office/drawing/2014/main" id="{B14B998D-93A2-42F8-9D31-DD2037BC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905000"/>
            <a:ext cx="1490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6&gt;=6 e 17&lt;81 ? </a:t>
            </a:r>
            <a:endParaRPr lang="pt-BR" altLang="pt-BR" sz="140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9F9E055-4E2F-4DC8-BF18-3BB525841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14600"/>
            <a:ext cx="1490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0&gt;=6 e 17&lt;81 ? </a:t>
            </a:r>
            <a:endParaRPr lang="pt-BR" altLang="pt-BR" sz="140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AE96840-06DA-4F87-ABA4-D5F1047D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j=0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8C4FAC0A-A9D0-4F83-BF34-6AC38348D316}"/>
              </a:ext>
            </a:extLst>
          </p:cNvPr>
          <p:cNvCxnSpPr/>
          <p:nvPr/>
        </p:nvCxnSpPr>
        <p:spPr>
          <a:xfrm rot="10800000">
            <a:off x="3657600" y="7620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DEFB927-B78F-428B-B882-E344C2D28876}"/>
              </a:ext>
            </a:extLst>
          </p:cNvPr>
          <p:cNvCxnSpPr/>
          <p:nvPr/>
        </p:nvCxnSpPr>
        <p:spPr>
          <a:xfrm rot="10800000">
            <a:off x="3124200" y="1058863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5550FFE-8FA2-4815-A3D8-32D98375C8BC}"/>
              </a:ext>
            </a:extLst>
          </p:cNvPr>
          <p:cNvCxnSpPr/>
          <p:nvPr/>
        </p:nvCxnSpPr>
        <p:spPr>
          <a:xfrm rot="10800000">
            <a:off x="2819400" y="1293813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F4A7F3F-C7A8-4A73-BACC-FA16DA40A34B}"/>
              </a:ext>
            </a:extLst>
          </p:cNvPr>
          <p:cNvCxnSpPr/>
          <p:nvPr/>
        </p:nvCxnSpPr>
        <p:spPr>
          <a:xfrm rot="10800000">
            <a:off x="1371600" y="1522413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B59325A-4FA4-40B1-91C6-8DE1C2383390}"/>
              </a:ext>
            </a:extLst>
          </p:cNvPr>
          <p:cNvCxnSpPr/>
          <p:nvPr/>
        </p:nvCxnSpPr>
        <p:spPr>
          <a:xfrm rot="10800000">
            <a:off x="5638800" y="17526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4EB3CDEC-AB2E-44CB-81C3-D7F69980F464}"/>
              </a:ext>
            </a:extLst>
          </p:cNvPr>
          <p:cNvCxnSpPr/>
          <p:nvPr/>
        </p:nvCxnSpPr>
        <p:spPr>
          <a:xfrm rot="10800000">
            <a:off x="2362200" y="20574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6283927C-C452-4E73-822F-D681E3E0E4EC}"/>
              </a:ext>
            </a:extLst>
          </p:cNvPr>
          <p:cNvCxnSpPr/>
          <p:nvPr/>
        </p:nvCxnSpPr>
        <p:spPr>
          <a:xfrm rot="10800000">
            <a:off x="6019800" y="17526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2418E17B-28BA-4760-BE4F-823F8485432C}"/>
              </a:ext>
            </a:extLst>
          </p:cNvPr>
          <p:cNvCxnSpPr/>
          <p:nvPr/>
        </p:nvCxnSpPr>
        <p:spPr>
          <a:xfrm rot="10800000">
            <a:off x="1905000" y="25146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6" grpId="0"/>
      <p:bldP spid="47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2">
            <a:extLst>
              <a:ext uri="{FF2B5EF4-FFF2-40B4-BE49-F238E27FC236}">
                <a16:creationId xmlns:a16="http://schemas.microsoft.com/office/drawing/2014/main" id="{6E22CA7B-37E8-4C2C-BB51-1138BCA6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76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ShellSort</a:t>
            </a:r>
          </a:p>
        </p:txBody>
      </p:sp>
      <p:sp>
        <p:nvSpPr>
          <p:cNvPr id="23556" name="CaixaDeTexto 40">
            <a:extLst>
              <a:ext uri="{FF2B5EF4-FFF2-40B4-BE49-F238E27FC236}">
                <a16:creationId xmlns:a16="http://schemas.microsoft.com/office/drawing/2014/main" id="{5A59A900-57AA-4027-9D9E-57EF894B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N=13</a:t>
            </a:r>
          </a:p>
          <a:p>
            <a:pPr eaLnBrk="1" hangingPunct="1"/>
            <a:r>
              <a:rPr lang="en-US" altLang="pt-BR" sz="1400"/>
              <a:t>gap=6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0E1DAB3-F502-4387-B26B-870B8CABB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838200"/>
            <a:ext cx="527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i=12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A406F34-8F5E-4074-A23B-D0F31793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066800"/>
            <a:ext cx="785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tmp=15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6243FE4-69A2-4246-919A-970E6E5B9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368425"/>
            <a:ext cx="527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j=12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7351894-25C3-41A7-A0E3-376D0A1C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676400"/>
            <a:ext cx="159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12&gt;=6 e 15&lt;81 ? </a:t>
            </a:r>
            <a:endParaRPr lang="pt-BR" altLang="pt-BR" sz="140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553FF68-CD4E-4BC9-9FD6-88FC3915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286000"/>
            <a:ext cx="1490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6&gt;=6 e 15&lt;17 ? </a:t>
            </a:r>
            <a:endParaRPr lang="pt-BR" altLang="pt-BR" sz="140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CEFDE10-62A4-40C8-90A9-F90FB9C8F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81200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j=6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733446F-0A5D-4015-A371-AFECFF7EB37B}"/>
              </a:ext>
            </a:extLst>
          </p:cNvPr>
          <p:cNvCxnSpPr/>
          <p:nvPr/>
        </p:nvCxnSpPr>
        <p:spPr>
          <a:xfrm rot="10800000">
            <a:off x="3657600" y="7620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64693E76-07BD-4C34-9385-E5B2908C1506}"/>
              </a:ext>
            </a:extLst>
          </p:cNvPr>
          <p:cNvCxnSpPr/>
          <p:nvPr/>
        </p:nvCxnSpPr>
        <p:spPr>
          <a:xfrm rot="10800000">
            <a:off x="3124200" y="1058863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627D4A0-A491-401B-B8FB-4959B22A87AB}"/>
              </a:ext>
            </a:extLst>
          </p:cNvPr>
          <p:cNvCxnSpPr/>
          <p:nvPr/>
        </p:nvCxnSpPr>
        <p:spPr>
          <a:xfrm rot="10800000">
            <a:off x="2819400" y="1293813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7EE52D6-827C-441F-A5BA-BBAF0752CD70}"/>
              </a:ext>
            </a:extLst>
          </p:cNvPr>
          <p:cNvCxnSpPr/>
          <p:nvPr/>
        </p:nvCxnSpPr>
        <p:spPr>
          <a:xfrm rot="10800000">
            <a:off x="1371600" y="1522413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F0BBC32-A96D-4F2F-BF3C-48F8AE837E3C}"/>
              </a:ext>
            </a:extLst>
          </p:cNvPr>
          <p:cNvCxnSpPr/>
          <p:nvPr/>
        </p:nvCxnSpPr>
        <p:spPr>
          <a:xfrm rot="10800000">
            <a:off x="5638800" y="17526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6D12214E-AE11-42AE-AF53-4314BD194E68}"/>
              </a:ext>
            </a:extLst>
          </p:cNvPr>
          <p:cNvCxnSpPr/>
          <p:nvPr/>
        </p:nvCxnSpPr>
        <p:spPr>
          <a:xfrm rot="10800000">
            <a:off x="2362200" y="20574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DF1FA80-01F5-44B6-BA71-C69D0933547C}"/>
              </a:ext>
            </a:extLst>
          </p:cNvPr>
          <p:cNvCxnSpPr/>
          <p:nvPr/>
        </p:nvCxnSpPr>
        <p:spPr>
          <a:xfrm rot="10800000">
            <a:off x="6019800" y="17526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CD6E63C-2789-4B11-B5CB-72C7687F5FE8}"/>
              </a:ext>
            </a:extLst>
          </p:cNvPr>
          <p:cNvCxnSpPr/>
          <p:nvPr/>
        </p:nvCxnSpPr>
        <p:spPr>
          <a:xfrm rot="10800000">
            <a:off x="2819400" y="20574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1A82EBD7-AC3B-409E-9B44-9F2EC919909A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4385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15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934A868F-6D31-4306-AE2F-3DAD0B93F946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4124325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upo 58">
            <a:extLst>
              <a:ext uri="{FF2B5EF4-FFF2-40B4-BE49-F238E27FC236}">
                <a16:creationId xmlns:a16="http://schemas.microsoft.com/office/drawing/2014/main" id="{0990A4AD-679C-40A5-9210-FD071A69F410}"/>
              </a:ext>
            </a:extLst>
          </p:cNvPr>
          <p:cNvGrpSpPr>
            <a:grpSpLocks/>
          </p:cNvGrpSpPr>
          <p:nvPr/>
        </p:nvGrpSpPr>
        <p:grpSpPr bwMode="auto">
          <a:xfrm>
            <a:off x="4341813" y="3200400"/>
            <a:ext cx="2820987" cy="230188"/>
            <a:chOff x="1751013" y="1143000"/>
            <a:chExt cx="2820987" cy="230188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15D88E7-6690-4BD9-9F74-117CEFEC8E61}"/>
                </a:ext>
              </a:extLst>
            </p:cNvPr>
            <p:cNvCxnSpPr/>
            <p:nvPr/>
          </p:nvCxnSpPr>
          <p:spPr bwMode="auto">
            <a:xfrm>
              <a:off x="1752600" y="1143000"/>
              <a:ext cx="2819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2197EBE0-8814-4CE5-9AF4-9F9A25965667}"/>
                </a:ext>
              </a:extLst>
            </p:cNvPr>
            <p:cNvCxnSpPr/>
            <p:nvPr/>
          </p:nvCxnSpPr>
          <p:spPr bwMode="auto">
            <a:xfrm rot="5400000">
              <a:off x="4456907" y="1258094"/>
              <a:ext cx="228600" cy="15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A788B00B-3F03-4945-AC76-5C084315E9CE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65">
            <a:extLst>
              <a:ext uri="{FF2B5EF4-FFF2-40B4-BE49-F238E27FC236}">
                <a16:creationId xmlns:a16="http://schemas.microsoft.com/office/drawing/2014/main" id="{1C5BF980-322B-4007-9077-C60BF3CBCEE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884613"/>
            <a:ext cx="2820988" cy="230187"/>
            <a:chOff x="1751013" y="1143000"/>
            <a:chExt cx="2820987" cy="230188"/>
          </a:xfrm>
        </p:grpSpPr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7C26226D-8D35-4CA5-9542-269E7220E474}"/>
                </a:ext>
              </a:extLst>
            </p:cNvPr>
            <p:cNvCxnSpPr/>
            <p:nvPr/>
          </p:nvCxnSpPr>
          <p:spPr bwMode="auto">
            <a:xfrm>
              <a:off x="1752601" y="1143000"/>
              <a:ext cx="281939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4D4C5ACD-EF5B-470E-8915-A12A1CDBA0BE}"/>
                </a:ext>
              </a:extLst>
            </p:cNvPr>
            <p:cNvCxnSpPr/>
            <p:nvPr/>
          </p:nvCxnSpPr>
          <p:spPr bwMode="auto">
            <a:xfrm rot="5400000">
              <a:off x="4456906" y="1258094"/>
              <a:ext cx="228601" cy="15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EFEBC3BE-4DB7-407A-8919-B2830F968996}"/>
                </a:ext>
              </a:extLst>
            </p:cNvPr>
            <p:cNvCxnSpPr/>
            <p:nvPr/>
          </p:nvCxnSpPr>
          <p:spPr bwMode="auto">
            <a:xfrm rot="5400000">
              <a:off x="1637507" y="1258094"/>
              <a:ext cx="2286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id="{A2217030-2361-481E-A2E2-61D087B905CA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4800600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C000"/>
                          </a:solidFill>
                        </a:rPr>
                        <a:t>17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4632C2C-8E3F-449D-B793-6A5A3E86DD01}"/>
              </a:ext>
            </a:extLst>
          </p:cNvPr>
          <p:cNvCxnSpPr/>
          <p:nvPr/>
        </p:nvCxnSpPr>
        <p:spPr>
          <a:xfrm rot="10800000">
            <a:off x="6477000" y="17526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D676DA30-25A0-4A8D-B419-0EAD7CD3E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j=0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9FB0730-968F-448C-A34B-7C708A7C9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92425"/>
            <a:ext cx="1490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400"/>
              <a:t>0&gt;=6 e 15&lt;17 ? </a:t>
            </a:r>
            <a:endParaRPr lang="pt-BR" altLang="pt-BR" sz="140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E9EF8DF1-7CA9-424A-8F68-D7B2DC7243B1}"/>
              </a:ext>
            </a:extLst>
          </p:cNvPr>
          <p:cNvCxnSpPr/>
          <p:nvPr/>
        </p:nvCxnSpPr>
        <p:spPr>
          <a:xfrm rot="10800000">
            <a:off x="1905000" y="25146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">
            <a:extLst>
              <a:ext uri="{FF2B5EF4-FFF2-40B4-BE49-F238E27FC236}">
                <a16:creationId xmlns:a16="http://schemas.microsoft.com/office/drawing/2014/main" id="{F7B217B1-063E-45EC-8E66-1A552116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5791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dirty="0"/>
              <a:t>for (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gap=</a:t>
            </a:r>
            <a:r>
              <a:rPr lang="pt-BR" altLang="pt-BR" sz="1600" dirty="0" err="1"/>
              <a:t>length</a:t>
            </a:r>
            <a:r>
              <a:rPr lang="pt-BR" altLang="pt-BR" sz="1600" dirty="0"/>
              <a:t>/2;gap&gt;0;gap/=2) {</a:t>
            </a:r>
          </a:p>
          <a:p>
            <a:pPr eaLnBrk="1" hangingPunct="1"/>
            <a:r>
              <a:rPr lang="pt-BR" altLang="pt-BR" sz="1600" dirty="0"/>
              <a:t>     for (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i=</a:t>
            </a:r>
            <a:r>
              <a:rPr lang="pt-BR" altLang="pt-BR" sz="1600" dirty="0" err="1"/>
              <a:t>gap;i</a:t>
            </a:r>
            <a:r>
              <a:rPr lang="pt-BR" altLang="pt-BR" sz="1600" dirty="0"/>
              <a:t>&lt;</a:t>
            </a:r>
            <a:r>
              <a:rPr lang="pt-BR" altLang="pt-BR" sz="1600" dirty="0" err="1"/>
              <a:t>length;i</a:t>
            </a:r>
            <a:r>
              <a:rPr lang="pt-BR" altLang="pt-BR" sz="1600" dirty="0"/>
              <a:t>++) {</a:t>
            </a:r>
          </a:p>
          <a:p>
            <a:pPr eaLnBrk="1" hangingPunct="1"/>
            <a:r>
              <a:rPr lang="pt-BR" altLang="pt-BR" sz="1600" dirty="0"/>
              <a:t>         T tmp=a[i];</a:t>
            </a:r>
          </a:p>
          <a:p>
            <a:pPr eaLnBrk="1" hangingPunct="1"/>
            <a:r>
              <a:rPr lang="pt-BR" altLang="pt-BR" sz="1600" dirty="0"/>
              <a:t>          </a:t>
            </a:r>
            <a:r>
              <a:rPr lang="pt-BR" altLang="pt-BR" sz="1600" dirty="0" err="1"/>
              <a:t>int</a:t>
            </a:r>
            <a:r>
              <a:rPr lang="pt-BR" altLang="pt-BR" sz="1600" dirty="0"/>
              <a:t> j=i;</a:t>
            </a:r>
          </a:p>
          <a:p>
            <a:pPr eaLnBrk="1" hangingPunct="1"/>
            <a:r>
              <a:rPr lang="pt-BR" altLang="pt-BR" sz="1600" dirty="0"/>
              <a:t>          for (;j&gt;=gap &amp;&amp; tmp&lt;a[j-gap];j-=gap) {</a:t>
            </a:r>
          </a:p>
          <a:p>
            <a:pPr eaLnBrk="1" hangingPunct="1"/>
            <a:r>
              <a:rPr lang="pt-BR" altLang="pt-BR" sz="1600" dirty="0"/>
              <a:t>               a[j]=a[j-gap];</a:t>
            </a:r>
          </a:p>
          <a:p>
            <a:pPr eaLnBrk="1" hangingPunct="1"/>
            <a:r>
              <a:rPr lang="pt-BR" altLang="pt-BR" sz="1600" dirty="0"/>
              <a:t>           }</a:t>
            </a:r>
          </a:p>
          <a:p>
            <a:pPr eaLnBrk="1" hangingPunct="1"/>
            <a:r>
              <a:rPr lang="pt-BR" altLang="pt-BR" sz="1600" dirty="0"/>
              <a:t>           a[j]=tmp;</a:t>
            </a:r>
          </a:p>
          <a:p>
            <a:pPr eaLnBrk="1" hangingPunct="1"/>
            <a:r>
              <a:rPr lang="pt-BR" altLang="pt-BR" sz="1600" dirty="0"/>
              <a:t>      }</a:t>
            </a:r>
          </a:p>
          <a:p>
            <a:pPr eaLnBrk="1" hangingPunct="1"/>
            <a:r>
              <a:rPr lang="pt-BR" altLang="pt-BR" sz="1600" dirty="0"/>
              <a:t>}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6" grpId="0"/>
      <p:bldP spid="47" grpId="0"/>
      <p:bldP spid="48" grpId="0"/>
      <p:bldP spid="62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aixaDeTexto 2">
            <a:extLst>
              <a:ext uri="{FF2B5EF4-FFF2-40B4-BE49-F238E27FC236}">
                <a16:creationId xmlns:a16="http://schemas.microsoft.com/office/drawing/2014/main" id="{F2EB77F0-FF31-4000-B14E-8E1A73F10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535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ShellSort - Análise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F9C095C0-2A19-4EB7-9F8D-2A390FEFA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sz="2400" dirty="0"/>
              <a:t>A análise da complexidade do algoritmo </a:t>
            </a:r>
            <a:r>
              <a:rPr lang="pt-BR" altLang="pt-BR" sz="2400" dirty="0" err="1"/>
              <a:t>ShellSort</a:t>
            </a:r>
            <a:r>
              <a:rPr lang="pt-BR" altLang="pt-BR" sz="2400" dirty="0"/>
              <a:t> depende da </a:t>
            </a:r>
            <a:r>
              <a:rPr lang="pt-BR" altLang="pt-BR" sz="2400" dirty="0" err="1"/>
              <a:t>seqüência</a:t>
            </a:r>
            <a:r>
              <a:rPr lang="pt-BR" altLang="pt-BR" sz="2400" dirty="0"/>
              <a:t> de incremento utilizada.</a:t>
            </a:r>
          </a:p>
          <a:p>
            <a:pPr marL="0" lvl="1" eaLnBrk="1" hangingPunct="1"/>
            <a:r>
              <a:rPr lang="pt-BR" altLang="pt-BR" sz="2400" dirty="0"/>
              <a:t>A </a:t>
            </a:r>
            <a:r>
              <a:rPr lang="pt-BR" altLang="pt-BR" sz="2400" dirty="0" err="1"/>
              <a:t>seqüência</a:t>
            </a:r>
            <a:r>
              <a:rPr lang="pt-BR" altLang="pt-BR" sz="2400" dirty="0"/>
              <a:t> original proposta por Shell ordena com custo O(n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) no pior caso</a:t>
            </a:r>
          </a:p>
          <a:p>
            <a:pPr marL="0" lvl="1" eaLnBrk="1" hangingPunct="1"/>
            <a:endParaRPr lang="pt-BR" altLang="pt-BR" sz="2400" dirty="0"/>
          </a:p>
          <a:p>
            <a:pPr marL="0" lvl="1" eaLnBrk="1" hangingPunct="1"/>
            <a:r>
              <a:rPr lang="pt-BR" altLang="pt-BR" sz="2400" dirty="0" err="1"/>
              <a:t>Seqüência</a:t>
            </a:r>
            <a:r>
              <a:rPr lang="pt-BR" altLang="pt-BR" sz="2400" dirty="0"/>
              <a:t> de </a:t>
            </a:r>
            <a:r>
              <a:rPr lang="pt-BR" altLang="pt-BR" sz="2400" dirty="0" err="1"/>
              <a:t>Hibbard</a:t>
            </a:r>
            <a:r>
              <a:rPr lang="pt-BR" altLang="pt-BR" sz="2400" dirty="0"/>
              <a:t>: = {1,3,7,15,...,2</a:t>
            </a:r>
            <a:r>
              <a:rPr lang="pt-BR" altLang="pt-BR" sz="2400" baseline="30000" dirty="0"/>
              <a:t>k</a:t>
            </a:r>
            <a:r>
              <a:rPr lang="pt-BR" altLang="pt-BR" sz="2400" dirty="0"/>
              <a:t>-1}</a:t>
            </a:r>
          </a:p>
          <a:p>
            <a:pPr lvl="2" eaLnBrk="1" hangingPunct="1"/>
            <a:r>
              <a:rPr lang="pt-BR" altLang="pt-BR" sz="2400" dirty="0"/>
              <a:t>Ordena com custo O(n</a:t>
            </a:r>
            <a:r>
              <a:rPr lang="pt-BR" altLang="pt-BR" sz="2400" baseline="30000" dirty="0"/>
              <a:t>3/2</a:t>
            </a:r>
            <a:r>
              <a:rPr lang="pt-BR" altLang="pt-BR" sz="2400" dirty="0"/>
              <a:t>) no pior caso (resultados empíricos)</a:t>
            </a:r>
          </a:p>
          <a:p>
            <a:pPr lvl="2" eaLnBrk="1" hangingPunct="1"/>
            <a:endParaRPr lang="pt-BR" altLang="pt-BR" sz="2400" dirty="0"/>
          </a:p>
          <a:p>
            <a:pPr marL="0" lvl="1" eaLnBrk="1" hangingPunct="1"/>
            <a:r>
              <a:rPr lang="pt-BR" altLang="pt-BR" sz="2400" dirty="0" err="1"/>
              <a:t>Seqüência</a:t>
            </a:r>
            <a:r>
              <a:rPr lang="pt-BR" altLang="pt-BR" sz="2400" dirty="0"/>
              <a:t> de </a:t>
            </a:r>
            <a:r>
              <a:rPr lang="pt-BR" altLang="pt-BR" sz="2400" dirty="0" err="1"/>
              <a:t>Sedgewick</a:t>
            </a:r>
            <a:r>
              <a:rPr lang="pt-BR" altLang="pt-BR" sz="2400" dirty="0"/>
              <a:t>: = {1,5,11,29,89,109,305,...}</a:t>
            </a:r>
          </a:p>
          <a:p>
            <a:pPr marL="0" lvl="1" eaLnBrk="1" hangingPunct="1"/>
            <a:r>
              <a:rPr lang="pt-BR" altLang="pt-BR" sz="2400" dirty="0"/>
              <a:t>Os elementos são 9.4</a:t>
            </a:r>
            <a:r>
              <a:rPr lang="pt-BR" altLang="pt-BR" sz="2400" baseline="30000" dirty="0"/>
              <a:t>k</a:t>
            </a:r>
            <a:r>
              <a:rPr lang="pt-BR" altLang="pt-BR" sz="2400" dirty="0"/>
              <a:t>-9.2</a:t>
            </a:r>
            <a:r>
              <a:rPr lang="pt-BR" altLang="pt-BR" sz="2400" baseline="30000" dirty="0"/>
              <a:t>k</a:t>
            </a:r>
            <a:r>
              <a:rPr lang="pt-BR" altLang="pt-BR" sz="2400" dirty="0"/>
              <a:t>+1 ou 4</a:t>
            </a:r>
            <a:r>
              <a:rPr lang="pt-BR" altLang="pt-BR" sz="2400" baseline="30000" dirty="0"/>
              <a:t>k</a:t>
            </a:r>
            <a:r>
              <a:rPr lang="pt-BR" altLang="pt-BR" sz="2400" dirty="0"/>
              <a:t>-3.2</a:t>
            </a:r>
            <a:r>
              <a:rPr lang="pt-BR" altLang="pt-BR" sz="2400" baseline="30000" dirty="0"/>
              <a:t>k</a:t>
            </a:r>
            <a:r>
              <a:rPr lang="pt-BR" altLang="pt-BR" sz="2400" dirty="0"/>
              <a:t>+1 ordenados do maior para o menor com os números duplicados removidos.</a:t>
            </a:r>
          </a:p>
          <a:p>
            <a:pPr lvl="2" eaLnBrk="1" hangingPunct="1"/>
            <a:r>
              <a:rPr lang="pt-BR" altLang="pt-BR" sz="2400" dirty="0"/>
              <a:t>Ordena com custo O(n</a:t>
            </a:r>
            <a:r>
              <a:rPr lang="pt-BR" altLang="pt-BR" sz="2400" baseline="30000" dirty="0"/>
              <a:t>5/4</a:t>
            </a:r>
            <a:r>
              <a:rPr lang="pt-BR" altLang="pt-BR" sz="2400" dirty="0"/>
              <a:t>) no pior caso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67C40E49-6E5B-48BD-A280-4722914C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65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de Sedgewick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2F9EAC01-1186-4EE8-B6EE-E36B7C92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dirty="0"/>
              <a:t>9 * 4^i - 9 * 2^i + 1 OU 4^i - 3 * 2^i + 1</a:t>
            </a:r>
          </a:p>
          <a:p>
            <a:pPr marL="0" lvl="1" eaLnBrk="1" hangingPunct="1"/>
            <a:r>
              <a:rPr lang="pt-BR" altLang="pt-BR" dirty="0"/>
              <a:t>para i=0,1,2,3,.... com os elementos ordenados do maior para o menor e com os números repetidos removidos.</a:t>
            </a:r>
          </a:p>
          <a:p>
            <a:pPr marL="0" lvl="1" eaLnBrk="1" hangingPunct="1"/>
            <a:r>
              <a:rPr lang="pt-BR" altLang="pt-BR" dirty="0"/>
              <a:t> </a:t>
            </a:r>
          </a:p>
          <a:p>
            <a:pPr marL="0" lvl="1" eaLnBrk="1" hangingPunct="1"/>
            <a:r>
              <a:rPr lang="pt-BR" altLang="pt-BR" dirty="0"/>
              <a:t>A melhor forma de implementar é gerar um </a:t>
            </a:r>
            <a:r>
              <a:rPr lang="pt-BR" altLang="pt-BR" dirty="0" err="1"/>
              <a:t>array</a:t>
            </a:r>
            <a:r>
              <a:rPr lang="pt-BR" altLang="pt-BR" dirty="0"/>
              <a:t> com os números da </a:t>
            </a:r>
            <a:r>
              <a:rPr lang="pt-BR" altLang="pt-BR" dirty="0" err="1"/>
              <a:t>seqüência</a:t>
            </a:r>
            <a:r>
              <a:rPr lang="pt-BR" altLang="pt-BR" dirty="0"/>
              <a:t>.</a:t>
            </a:r>
          </a:p>
          <a:p>
            <a:pPr marL="0" lvl="1" eaLnBrk="1" hangingPunct="1"/>
            <a:endParaRPr lang="pt-BR" altLang="pt-BR" dirty="0"/>
          </a:p>
          <a:p>
            <a:pPr marL="0" lvl="1" eaLnBrk="1" hangingPunct="1"/>
            <a:r>
              <a:rPr lang="pt-BR" altLang="pt-BR" dirty="0"/>
              <a:t>Por exemplo, considere o ordenamento de um </a:t>
            </a:r>
            <a:r>
              <a:rPr lang="pt-BR" altLang="pt-BR" dirty="0" err="1"/>
              <a:t>array</a:t>
            </a:r>
            <a:r>
              <a:rPr lang="pt-BR" altLang="pt-BR" dirty="0"/>
              <a:t> com 1.000.0000 de elementos:</a:t>
            </a:r>
          </a:p>
          <a:p>
            <a:pPr marL="0" lvl="1" eaLnBrk="1" hangingPunct="1"/>
            <a:endParaRPr lang="pt-BR" altLang="pt-BR" dirty="0"/>
          </a:p>
          <a:p>
            <a:pPr marL="0" lvl="1" eaLnBrk="1" hangingPunct="1"/>
            <a:r>
              <a:rPr lang="pt-BR" altLang="pt-BR" dirty="0"/>
              <a:t>Gerando os números da sequência com i variando de 0 a 10.</a:t>
            </a:r>
          </a:p>
          <a:p>
            <a:pPr marL="0" lvl="1" eaLnBrk="1" hangingPunct="1"/>
            <a:r>
              <a:rPr lang="pt-BR" altLang="pt-BR" dirty="0"/>
              <a:t>Para os elementos da forma 9 * 4^i - 9 * 2^i + 1, tem-se:</a:t>
            </a:r>
          </a:p>
          <a:p>
            <a:pPr marL="0" lvl="1" eaLnBrk="1" hangingPunct="1"/>
            <a:r>
              <a:rPr lang="pt-BR" altLang="pt-BR" dirty="0"/>
              <a:t>{1,19,109,505,2161,8929,36289,146305,587521,2354689,9427969}</a:t>
            </a:r>
          </a:p>
          <a:p>
            <a:pPr marL="0" lvl="1" eaLnBrk="1" hangingPunct="1"/>
            <a:endParaRPr lang="pt-BR" altLang="pt-BR" dirty="0"/>
          </a:p>
          <a:p>
            <a:pPr marL="0" lvl="1" eaLnBrk="1" hangingPunct="1"/>
            <a:r>
              <a:rPr lang="pt-BR" altLang="pt-BR" dirty="0"/>
              <a:t>Para os elementos da forma 4^i - 3 * 2^i + 1, tem-se: (desconsidere termos negativos)</a:t>
            </a:r>
          </a:p>
          <a:p>
            <a:pPr marL="0" lvl="1" eaLnBrk="1" hangingPunct="1"/>
            <a:r>
              <a:rPr lang="pt-BR" altLang="pt-BR" dirty="0"/>
              <a:t>{5,41,209,929,3905,16001,64769,260609,1045505} </a:t>
            </a:r>
          </a:p>
          <a:p>
            <a:pPr marL="0" lvl="1" eaLnBrk="1" hangingPunct="1"/>
            <a:r>
              <a:rPr lang="pt-BR" altLang="pt-BR" dirty="0"/>
              <a:t>Unindo os dois conjuntos, ordenando em ordem decrescente e eliminando os elementos acima de 1.000.000, tem-se a sequência de </a:t>
            </a:r>
            <a:r>
              <a:rPr lang="pt-BR" altLang="pt-BR" dirty="0" err="1"/>
              <a:t>Sedgewick</a:t>
            </a:r>
            <a:r>
              <a:rPr lang="pt-BR" altLang="pt-BR" dirty="0"/>
              <a:t>: (neste caso não existiu nenhum elemento repetido)</a:t>
            </a:r>
          </a:p>
          <a:p>
            <a:pPr marL="0" lvl="1" eaLnBrk="1" hangingPunct="1"/>
            <a:endParaRPr lang="pt-BR" altLang="pt-BR" dirty="0"/>
          </a:p>
          <a:p>
            <a:pPr marL="0" lvl="1" eaLnBrk="1" hangingPunct="1"/>
            <a:r>
              <a:rPr lang="pt-BR" altLang="pt-BR" dirty="0"/>
              <a:t>{587521, 260609, 146305, 64769, 36289, 16001, 8929, 3905, 2161, 929, 505, 209, 109, 41, 19, 5, 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A56385E2-5AE8-4B0C-8EDD-639740246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6972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Alocação dos Elementos na Memória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3FB58C1-35F9-464A-83CB-E27F1105D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Ordenação Interna (Ordenação de Vetores)</a:t>
            </a:r>
          </a:p>
          <a:p>
            <a:pPr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 marL="268288" lvl="1" indent="-268288">
              <a:buFont typeface="Arial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Todos os elementos cabem na memória RAM e o custo de acesso é desprezado</a:t>
            </a:r>
          </a:p>
          <a:p>
            <a:pPr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Ordenação Externa (Ordenação de Arquivos)</a:t>
            </a:r>
          </a:p>
          <a:p>
            <a:pPr marL="268288" indent="-268288">
              <a:buFont typeface="Arial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Somente parte dos elementos cabem na memória RAM e o custo de acesso (disco) torna-se determinante.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2">
            <a:extLst>
              <a:ext uri="{FF2B5EF4-FFF2-40B4-BE49-F238E27FC236}">
                <a16:creationId xmlns:a16="http://schemas.microsoft.com/office/drawing/2014/main" id="{8E6BAA54-E81B-412A-8F6F-9024CEFE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171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Algoritmos Estudados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B89AA83-FACE-411B-8F85-D21C209E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Ordenação Interna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pt-BR" sz="2400" b="1" dirty="0">
                <a:latin typeface="Arial" charset="0"/>
                <a:cs typeface="Arial" charset="0"/>
              </a:rPr>
              <a:t>Métodos Simples </a:t>
            </a: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Seleção</a:t>
            </a: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</a:t>
            </a: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BubbleSort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...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pt-BR" sz="2400" b="1" dirty="0">
                <a:latin typeface="Arial" charset="0"/>
                <a:cs typeface="Arial" charset="0"/>
              </a:rPr>
              <a:t>Métodos Eficientes</a:t>
            </a: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ShellSort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MergeSort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HeapSort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QuickSort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C3568568-6B14-4FAF-98F0-6CCEDAFE9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9888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Seleção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B892E387-3ED4-4953-B54A-95B29A33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99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Um dos algoritmos de ordenamento mais simples que existe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Funcionamento: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Toma o primeiro elemento como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Procura pela menor elemento entre n-1 elementos restantes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Troca a posição do menor elemento com o elemento de referência 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000" b="1" dirty="0">
                <a:latin typeface="Arial" charset="0"/>
                <a:cs typeface="Arial" charset="0"/>
              </a:rPr>
              <a:t>Resultado parcial : o primeiro elemento é o menor elemento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Toma o segundo elemento como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Procura pela menor elemento entre n-2 elementos restantes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Troca a posição do menor elemento com o elemento de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000" b="1" dirty="0">
                <a:latin typeface="Arial" charset="0"/>
                <a:cs typeface="Arial" charset="0"/>
              </a:rPr>
              <a:t>Resultado parcial: o segundo elemento é o segundo menor elemento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Repete o processo anterior até que o elemento n-1 seja usado como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000" b="1" dirty="0">
                <a:latin typeface="Arial" charset="0"/>
                <a:cs typeface="Arial" charset="0"/>
              </a:rPr>
              <a:t>Resultado final: conjunto ordenado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018C96F-6EA8-4B6D-92F8-7B44A802F943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512888"/>
          <a:ext cx="6400801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6" name="CaixaDeTexto 2">
            <a:extLst>
              <a:ext uri="{FF2B5EF4-FFF2-40B4-BE49-F238E27FC236}">
                <a16:creationId xmlns:a16="http://schemas.microsoft.com/office/drawing/2014/main" id="{F0D35AC2-E9D1-4A66-86B2-59A7CDB5D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477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Seleção - Exemplo</a:t>
            </a:r>
          </a:p>
        </p:txBody>
      </p:sp>
      <p:grpSp>
        <p:nvGrpSpPr>
          <p:cNvPr id="2" name="Grupo 65">
            <a:extLst>
              <a:ext uri="{FF2B5EF4-FFF2-40B4-BE49-F238E27FC236}">
                <a16:creationId xmlns:a16="http://schemas.microsoft.com/office/drawing/2014/main" id="{56B82B92-F31F-4011-99A6-C5CEBFCCFAF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966788"/>
            <a:ext cx="454025" cy="546100"/>
            <a:chOff x="1447800" y="1230868"/>
            <a:chExt cx="453970" cy="545132"/>
          </a:xfrm>
        </p:grpSpPr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AF7F161-9CF0-45B4-B93E-11B86A6A7585}"/>
                </a:ext>
              </a:extLst>
            </p:cNvPr>
            <p:cNvCxnSpPr/>
            <p:nvPr/>
          </p:nvCxnSpPr>
          <p:spPr>
            <a:xfrm rot="5400000">
              <a:off x="1551183" y="1649224"/>
              <a:ext cx="2519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4" name="CaixaDeTexto 58">
              <a:extLst>
                <a:ext uri="{FF2B5EF4-FFF2-40B4-BE49-F238E27FC236}">
                  <a16:creationId xmlns:a16="http://schemas.microsoft.com/office/drawing/2014/main" id="{913BC513-C682-4664-8408-F20A08586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2308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ref</a:t>
              </a: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1C94379-0E98-4526-81BC-4FF32A28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762000"/>
            <a:ext cx="55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916E0E59-D8C3-42D7-897E-EC6D8CD15D4B}"/>
              </a:ext>
            </a:extLst>
          </p:cNvPr>
          <p:cNvCxnSpPr/>
          <p:nvPr/>
        </p:nvCxnSpPr>
        <p:spPr>
          <a:xfrm rot="5400000">
            <a:off x="2617787" y="1385888"/>
            <a:ext cx="2524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C1865D7-5FEA-4F32-BF9C-D736F0E80633}"/>
              </a:ext>
            </a:extLst>
          </p:cNvPr>
          <p:cNvCxnSpPr/>
          <p:nvPr/>
        </p:nvCxnSpPr>
        <p:spPr>
          <a:xfrm rot="5400000">
            <a:off x="3683000" y="1385888"/>
            <a:ext cx="2524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EA616C24-C9A5-4BD2-B973-255B55063BF9}"/>
              </a:ext>
            </a:extLst>
          </p:cNvPr>
          <p:cNvCxnSpPr/>
          <p:nvPr/>
        </p:nvCxnSpPr>
        <p:spPr>
          <a:xfrm rot="5400000">
            <a:off x="4749800" y="1385888"/>
            <a:ext cx="2524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B6C17976-8E91-4014-A50D-F03B6915B2C5}"/>
              </a:ext>
            </a:extLst>
          </p:cNvPr>
          <p:cNvCxnSpPr/>
          <p:nvPr/>
        </p:nvCxnSpPr>
        <p:spPr>
          <a:xfrm rot="5400000">
            <a:off x="5816600" y="1385888"/>
            <a:ext cx="2524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F7C49D2A-EDCE-4BBD-B97B-EF697937B23E}"/>
              </a:ext>
            </a:extLst>
          </p:cNvPr>
          <p:cNvCxnSpPr/>
          <p:nvPr/>
        </p:nvCxnSpPr>
        <p:spPr>
          <a:xfrm rot="5400000">
            <a:off x="6884987" y="1385888"/>
            <a:ext cx="2524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4B9E96F-4512-4847-97BF-32E0D2F1B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990600"/>
            <a:ext cx="55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graphicFrame>
        <p:nvGraphicFramePr>
          <p:cNvPr id="103" name="Tabela 102">
            <a:extLst>
              <a:ext uri="{FF2B5EF4-FFF2-40B4-BE49-F238E27FC236}">
                <a16:creationId xmlns:a16="http://schemas.microsoft.com/office/drawing/2014/main" id="{EAB41B96-D8D7-4895-8FCC-B215C5BA4F9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513013"/>
          <a:ext cx="6400801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upo 114">
            <a:extLst>
              <a:ext uri="{FF2B5EF4-FFF2-40B4-BE49-F238E27FC236}">
                <a16:creationId xmlns:a16="http://schemas.microsoft.com/office/drawing/2014/main" id="{7E1F1736-659E-49E9-8509-C1FF3363999C}"/>
              </a:ext>
            </a:extLst>
          </p:cNvPr>
          <p:cNvGrpSpPr>
            <a:grpSpLocks/>
          </p:cNvGrpSpPr>
          <p:nvPr/>
        </p:nvGrpSpPr>
        <p:grpSpPr bwMode="auto">
          <a:xfrm>
            <a:off x="2538413" y="1957388"/>
            <a:ext cx="454025" cy="546100"/>
            <a:chOff x="1447800" y="1230868"/>
            <a:chExt cx="453970" cy="545132"/>
          </a:xfrm>
        </p:grpSpPr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7A48F40B-1431-4B89-944E-506CAACF3516}"/>
                </a:ext>
              </a:extLst>
            </p:cNvPr>
            <p:cNvCxnSpPr/>
            <p:nvPr/>
          </p:nvCxnSpPr>
          <p:spPr>
            <a:xfrm rot="5400000">
              <a:off x="1551183" y="1649224"/>
              <a:ext cx="2519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2" name="CaixaDeTexto 116">
              <a:extLst>
                <a:ext uri="{FF2B5EF4-FFF2-40B4-BE49-F238E27FC236}">
                  <a16:creationId xmlns:a16="http://schemas.microsoft.com/office/drawing/2014/main" id="{030FC65A-324D-482C-A607-3E5DF429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2308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ref</a:t>
              </a:r>
            </a:p>
          </p:txBody>
        </p:sp>
      </p:grp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666E6A88-1F70-4E69-9625-D5679BCB9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C7F3F8B6-F528-4B79-AAEE-645D79B5274F}"/>
              </a:ext>
            </a:extLst>
          </p:cNvPr>
          <p:cNvCxnSpPr/>
          <p:nvPr/>
        </p:nvCxnSpPr>
        <p:spPr>
          <a:xfrm rot="5400000">
            <a:off x="3706812" y="2376488"/>
            <a:ext cx="2524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525E979C-42A9-4F19-8286-2C04FE8CB8FB}"/>
              </a:ext>
            </a:extLst>
          </p:cNvPr>
          <p:cNvCxnSpPr/>
          <p:nvPr/>
        </p:nvCxnSpPr>
        <p:spPr>
          <a:xfrm rot="5400000">
            <a:off x="4773612" y="2376488"/>
            <a:ext cx="2524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21240D0D-113D-4846-83EF-1B543D333451}"/>
              </a:ext>
            </a:extLst>
          </p:cNvPr>
          <p:cNvCxnSpPr/>
          <p:nvPr/>
        </p:nvCxnSpPr>
        <p:spPr>
          <a:xfrm rot="5400000">
            <a:off x="5840412" y="2376488"/>
            <a:ext cx="2524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43663520-5F8E-4392-8400-B6FAC5FB15C7}"/>
              </a:ext>
            </a:extLst>
          </p:cNvPr>
          <p:cNvCxnSpPr/>
          <p:nvPr/>
        </p:nvCxnSpPr>
        <p:spPr>
          <a:xfrm rot="5400000">
            <a:off x="6908800" y="2376488"/>
            <a:ext cx="2524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5C53E288-DA45-44A7-8264-FCE063555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81200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D40AA68-5E0E-4157-93E2-52495E29E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1970088"/>
            <a:ext cx="55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C817607E-2F45-40A5-97F5-693992841BF6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503613"/>
          <a:ext cx="6400801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34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upo 126">
            <a:extLst>
              <a:ext uri="{FF2B5EF4-FFF2-40B4-BE49-F238E27FC236}">
                <a16:creationId xmlns:a16="http://schemas.microsoft.com/office/drawing/2014/main" id="{CD92B1B3-C67E-4F3D-8FEE-4C0F1DC5A312}"/>
              </a:ext>
            </a:extLst>
          </p:cNvPr>
          <p:cNvGrpSpPr>
            <a:grpSpLocks/>
          </p:cNvGrpSpPr>
          <p:nvPr/>
        </p:nvGrpSpPr>
        <p:grpSpPr bwMode="auto">
          <a:xfrm>
            <a:off x="3605213" y="2947988"/>
            <a:ext cx="454025" cy="546100"/>
            <a:chOff x="1447800" y="1230868"/>
            <a:chExt cx="453970" cy="545132"/>
          </a:xfrm>
        </p:grpSpPr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5B552420-486A-461D-9225-64289CC224A4}"/>
                </a:ext>
              </a:extLst>
            </p:cNvPr>
            <p:cNvCxnSpPr/>
            <p:nvPr/>
          </p:nvCxnSpPr>
          <p:spPr>
            <a:xfrm rot="5400000">
              <a:off x="1551183" y="1649224"/>
              <a:ext cx="2519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0" name="CaixaDeTexto 128">
              <a:extLst>
                <a:ext uri="{FF2B5EF4-FFF2-40B4-BE49-F238E27FC236}">
                  <a16:creationId xmlns:a16="http://schemas.microsoft.com/office/drawing/2014/main" id="{4B277D81-FD48-400E-8A73-031FA5442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2308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ref</a:t>
              </a:r>
            </a:p>
          </p:txBody>
        </p:sp>
      </p:grp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94CD7A35-701C-496F-97A0-2EEEB1050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43200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7D582445-5FB5-444B-80CF-E9518475CF9A}"/>
              </a:ext>
            </a:extLst>
          </p:cNvPr>
          <p:cNvCxnSpPr/>
          <p:nvPr/>
        </p:nvCxnSpPr>
        <p:spPr>
          <a:xfrm rot="5400000">
            <a:off x="4749800" y="3367088"/>
            <a:ext cx="2524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30F0337D-CE0E-4EB6-89A4-AC1459E68EA0}"/>
              </a:ext>
            </a:extLst>
          </p:cNvPr>
          <p:cNvCxnSpPr/>
          <p:nvPr/>
        </p:nvCxnSpPr>
        <p:spPr>
          <a:xfrm rot="5400000">
            <a:off x="5842000" y="3367088"/>
            <a:ext cx="2524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AD36301A-303E-41EA-BEA4-B20B09D2D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2971800"/>
            <a:ext cx="55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CBAC77CC-E4AD-4817-BAFB-A4822B15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8" y="2960688"/>
            <a:ext cx="55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1806F49A-BC75-464B-B846-E65D32E35EFA}"/>
              </a:ext>
            </a:extLst>
          </p:cNvPr>
          <p:cNvCxnSpPr/>
          <p:nvPr/>
        </p:nvCxnSpPr>
        <p:spPr>
          <a:xfrm rot="5400000">
            <a:off x="6885781" y="3390107"/>
            <a:ext cx="250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Tabela 137">
            <a:extLst>
              <a:ext uri="{FF2B5EF4-FFF2-40B4-BE49-F238E27FC236}">
                <a16:creationId xmlns:a16="http://schemas.microsoft.com/office/drawing/2014/main" id="{42A4D671-4A81-46F7-A691-B651D559A23D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4494213"/>
          <a:ext cx="6400801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34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upo 138">
            <a:extLst>
              <a:ext uri="{FF2B5EF4-FFF2-40B4-BE49-F238E27FC236}">
                <a16:creationId xmlns:a16="http://schemas.microsoft.com/office/drawing/2014/main" id="{4C0B994A-1C50-4D4B-8ACC-08D692F2F6C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938588"/>
            <a:ext cx="454025" cy="546100"/>
            <a:chOff x="1447800" y="1230868"/>
            <a:chExt cx="453970" cy="545132"/>
          </a:xfrm>
        </p:grpSpPr>
        <p:cxnSp>
          <p:nvCxnSpPr>
            <p:cNvPr id="140" name="Conector de seta reta 139">
              <a:extLst>
                <a:ext uri="{FF2B5EF4-FFF2-40B4-BE49-F238E27FC236}">
                  <a16:creationId xmlns:a16="http://schemas.microsoft.com/office/drawing/2014/main" id="{D4E90A4D-1D63-43E4-967D-285264DC4D2C}"/>
                </a:ext>
              </a:extLst>
            </p:cNvPr>
            <p:cNvCxnSpPr/>
            <p:nvPr/>
          </p:nvCxnSpPr>
          <p:spPr>
            <a:xfrm rot="5400000">
              <a:off x="1551183" y="1649224"/>
              <a:ext cx="2519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8" name="CaixaDeTexto 140">
              <a:extLst>
                <a:ext uri="{FF2B5EF4-FFF2-40B4-BE49-F238E27FC236}">
                  <a16:creationId xmlns:a16="http://schemas.microsoft.com/office/drawing/2014/main" id="{3A4EB55F-A8F3-443F-B9DE-40FC3CB91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2308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ref</a:t>
              </a:r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E09DE82C-CD93-45B2-A0B0-2F4D7F40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3733800"/>
            <a:ext cx="55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CB1F4847-4829-4520-81BD-58D7AAF5F854}"/>
              </a:ext>
            </a:extLst>
          </p:cNvPr>
          <p:cNvCxnSpPr/>
          <p:nvPr/>
        </p:nvCxnSpPr>
        <p:spPr>
          <a:xfrm rot="5400000">
            <a:off x="5842000" y="4357688"/>
            <a:ext cx="2524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F5F117C8-9D40-4B58-BD9D-A03414FB2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3951288"/>
            <a:ext cx="55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588C50A8-DDE2-4CB0-A3B5-ED8E1CB862EC}"/>
              </a:ext>
            </a:extLst>
          </p:cNvPr>
          <p:cNvCxnSpPr/>
          <p:nvPr/>
        </p:nvCxnSpPr>
        <p:spPr>
          <a:xfrm rot="5400000">
            <a:off x="6885781" y="4380707"/>
            <a:ext cx="250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Tabela 154">
            <a:extLst>
              <a:ext uri="{FF2B5EF4-FFF2-40B4-BE49-F238E27FC236}">
                <a16:creationId xmlns:a16="http://schemas.microsoft.com/office/drawing/2014/main" id="{80757E1D-F687-49FB-AD21-FB3274FA4A8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5561013"/>
          <a:ext cx="6400801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upo 155">
            <a:extLst>
              <a:ext uri="{FF2B5EF4-FFF2-40B4-BE49-F238E27FC236}">
                <a16:creationId xmlns:a16="http://schemas.microsoft.com/office/drawing/2014/main" id="{1E336C64-60A7-475C-BA50-4BE92ECA23DA}"/>
              </a:ext>
            </a:extLst>
          </p:cNvPr>
          <p:cNvGrpSpPr>
            <a:grpSpLocks/>
          </p:cNvGrpSpPr>
          <p:nvPr/>
        </p:nvGrpSpPr>
        <p:grpSpPr bwMode="auto">
          <a:xfrm>
            <a:off x="5738813" y="5005388"/>
            <a:ext cx="454025" cy="546100"/>
            <a:chOff x="1447800" y="1230868"/>
            <a:chExt cx="453970" cy="545132"/>
          </a:xfrm>
        </p:grpSpPr>
        <p:cxnSp>
          <p:nvCxnSpPr>
            <p:cNvPr id="157" name="Conector de seta reta 156">
              <a:extLst>
                <a:ext uri="{FF2B5EF4-FFF2-40B4-BE49-F238E27FC236}">
                  <a16:creationId xmlns:a16="http://schemas.microsoft.com/office/drawing/2014/main" id="{76254AA2-8883-4B6A-989F-816A628018DD}"/>
                </a:ext>
              </a:extLst>
            </p:cNvPr>
            <p:cNvCxnSpPr/>
            <p:nvPr/>
          </p:nvCxnSpPr>
          <p:spPr>
            <a:xfrm rot="5400000">
              <a:off x="1551183" y="1649224"/>
              <a:ext cx="2519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6" name="CaixaDeTexto 157">
              <a:extLst>
                <a:ext uri="{FF2B5EF4-FFF2-40B4-BE49-F238E27FC236}">
                  <a16:creationId xmlns:a16="http://schemas.microsoft.com/office/drawing/2014/main" id="{3ADAD6C7-3EE0-4745-8580-5757EE097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2308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ref</a:t>
              </a:r>
            </a:p>
          </p:txBody>
        </p:sp>
      </p:grp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3E2A765F-0223-4964-BD0B-A0307ABF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5069C65F-0F2F-450F-A005-1E9C495D9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5018088"/>
            <a:ext cx="55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min</a:t>
            </a:r>
          </a:p>
        </p:txBody>
      </p:sp>
      <p:cxnSp>
        <p:nvCxnSpPr>
          <p:cNvPr id="162" name="Conector de seta reta 161">
            <a:extLst>
              <a:ext uri="{FF2B5EF4-FFF2-40B4-BE49-F238E27FC236}">
                <a16:creationId xmlns:a16="http://schemas.microsoft.com/office/drawing/2014/main" id="{20DC5F3F-1DD3-47C1-AEED-6706573F74CC}"/>
              </a:ext>
            </a:extLst>
          </p:cNvPr>
          <p:cNvCxnSpPr/>
          <p:nvPr/>
        </p:nvCxnSpPr>
        <p:spPr>
          <a:xfrm rot="5400000">
            <a:off x="6885781" y="5447507"/>
            <a:ext cx="250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ela 162">
            <a:extLst>
              <a:ext uri="{FF2B5EF4-FFF2-40B4-BE49-F238E27FC236}">
                <a16:creationId xmlns:a16="http://schemas.microsoft.com/office/drawing/2014/main" id="{F080B5AA-D2CB-4F6D-B8A3-EE51584D364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6257925"/>
          <a:ext cx="6400801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64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Arco 56">
            <a:extLst>
              <a:ext uri="{FF2B5EF4-FFF2-40B4-BE49-F238E27FC236}">
                <a16:creationId xmlns:a16="http://schemas.microsoft.com/office/drawing/2014/main" id="{624A0135-4C88-4BCE-8CC4-E1BAECEB35B6}"/>
              </a:ext>
            </a:extLst>
          </p:cNvPr>
          <p:cNvSpPr/>
          <p:nvPr/>
        </p:nvSpPr>
        <p:spPr bwMode="auto">
          <a:xfrm flipH="1" flipV="1">
            <a:off x="1600200" y="1458913"/>
            <a:ext cx="1219200" cy="838200"/>
          </a:xfrm>
          <a:prstGeom prst="arc">
            <a:avLst>
              <a:gd name="adj1" fmla="val 10970913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D26C2A86-AEAA-4A54-9195-94C1767270C6}"/>
              </a:ext>
            </a:extLst>
          </p:cNvPr>
          <p:cNvSpPr/>
          <p:nvPr/>
        </p:nvSpPr>
        <p:spPr bwMode="auto">
          <a:xfrm flipH="1" flipV="1">
            <a:off x="2851150" y="2438400"/>
            <a:ext cx="4159250" cy="838200"/>
          </a:xfrm>
          <a:prstGeom prst="arc">
            <a:avLst>
              <a:gd name="adj1" fmla="val 10970913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09C1DF6F-C933-4CB9-BF77-FBF5280CAC82}"/>
              </a:ext>
            </a:extLst>
          </p:cNvPr>
          <p:cNvSpPr/>
          <p:nvPr/>
        </p:nvSpPr>
        <p:spPr bwMode="auto">
          <a:xfrm flipH="1" flipV="1">
            <a:off x="3886200" y="3505200"/>
            <a:ext cx="2057400" cy="609600"/>
          </a:xfrm>
          <a:prstGeom prst="arc">
            <a:avLst>
              <a:gd name="adj1" fmla="val 10970913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3" name="Arco 62">
            <a:extLst>
              <a:ext uri="{FF2B5EF4-FFF2-40B4-BE49-F238E27FC236}">
                <a16:creationId xmlns:a16="http://schemas.microsoft.com/office/drawing/2014/main" id="{F6591F28-F9D0-423B-A6CA-65249E53B963}"/>
              </a:ext>
            </a:extLst>
          </p:cNvPr>
          <p:cNvSpPr/>
          <p:nvPr/>
        </p:nvSpPr>
        <p:spPr bwMode="auto">
          <a:xfrm flipH="1" flipV="1">
            <a:off x="4953000" y="4572000"/>
            <a:ext cx="2057400" cy="609600"/>
          </a:xfrm>
          <a:prstGeom prst="arc">
            <a:avLst>
              <a:gd name="adj1" fmla="val 10970913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4" name="Arco 63">
            <a:extLst>
              <a:ext uri="{FF2B5EF4-FFF2-40B4-BE49-F238E27FC236}">
                <a16:creationId xmlns:a16="http://schemas.microsoft.com/office/drawing/2014/main" id="{0061F123-45F3-4459-9BB6-9745492BF83E}"/>
              </a:ext>
            </a:extLst>
          </p:cNvPr>
          <p:cNvSpPr/>
          <p:nvPr/>
        </p:nvSpPr>
        <p:spPr bwMode="auto">
          <a:xfrm flipH="1" flipV="1">
            <a:off x="6019800" y="5638800"/>
            <a:ext cx="1066800" cy="609600"/>
          </a:xfrm>
          <a:prstGeom prst="arc">
            <a:avLst>
              <a:gd name="adj1" fmla="val 10970913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53FA7EF-7170-432D-BF9A-DB0923D1C5B1}"/>
              </a:ext>
            </a:extLst>
          </p:cNvPr>
          <p:cNvSpPr/>
          <p:nvPr/>
        </p:nvSpPr>
        <p:spPr>
          <a:xfrm rot="18618101">
            <a:off x="837864" y="3146583"/>
            <a:ext cx="7164231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cs typeface="Arial" charset="0"/>
              </a:rPr>
              <a:t>Vetor Ordenado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78" grpId="0"/>
      <p:bldP spid="118" grpId="0"/>
      <p:bldP spid="118" grpId="1"/>
      <p:bldP spid="124" grpId="0"/>
      <p:bldP spid="124" grpId="1"/>
      <p:bldP spid="125" grpId="0"/>
      <p:bldP spid="130" grpId="0"/>
      <p:bldP spid="130" grpId="1"/>
      <p:bldP spid="135" grpId="0"/>
      <p:bldP spid="135" grpId="1"/>
      <p:bldP spid="136" grpId="0"/>
      <p:bldP spid="142" grpId="0"/>
      <p:bldP spid="142" grpId="1"/>
      <p:bldP spid="146" grpId="0"/>
      <p:bldP spid="159" grpId="0"/>
      <p:bldP spid="159" grpId="1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58D27417-1761-48FC-8C5E-32E0B303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9031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Ordenamento por Seleção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D2CA1B-7DC0-4CD8-8629-309E5122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130" y="1143000"/>
            <a:ext cx="8763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000" b="1" dirty="0"/>
              <a:t>Com string</a:t>
            </a:r>
          </a:p>
          <a:p>
            <a:pPr eaLnBrk="1" hangingPunct="1"/>
            <a:r>
              <a:rPr lang="en-US" altLang="pt-BR" sz="2000" dirty="0"/>
              <a:t>int main(int </a:t>
            </a:r>
            <a:r>
              <a:rPr lang="en-US" altLang="pt-BR" sz="2000" dirty="0" err="1"/>
              <a:t>argc</a:t>
            </a:r>
            <a:r>
              <a:rPr lang="en-US" altLang="pt-BR" sz="2000" dirty="0"/>
              <a:t>, char** </a:t>
            </a:r>
            <a:r>
              <a:rPr lang="en-US" altLang="pt-BR" sz="2000" dirty="0" err="1"/>
              <a:t>argv</a:t>
            </a:r>
            <a:r>
              <a:rPr lang="en-US" altLang="pt-BR" sz="2000" dirty="0"/>
              <a:t>) {</a:t>
            </a:r>
          </a:p>
          <a:p>
            <a:pPr eaLnBrk="1" hangingPunct="1"/>
            <a:r>
              <a:rPr lang="en-US" altLang="pt-BR" sz="2000" dirty="0"/>
              <a:t>    string vet[]={"</a:t>
            </a:r>
            <a:r>
              <a:rPr lang="en-US" altLang="pt-BR" sz="2000" dirty="0" err="1"/>
              <a:t>Zé</a:t>
            </a:r>
            <a:r>
              <a:rPr lang="en-US" altLang="pt-BR" sz="2000" dirty="0"/>
              <a:t>","João","Maria","</a:t>
            </a:r>
            <a:r>
              <a:rPr lang="en-US" altLang="pt-BR" sz="2000" dirty="0" err="1"/>
              <a:t>Claúdio</a:t>
            </a:r>
            <a:r>
              <a:rPr lang="en-US" altLang="pt-BR" sz="2000" dirty="0"/>
              <a:t>","Abdon"};</a:t>
            </a:r>
          </a:p>
          <a:p>
            <a:pPr eaLnBrk="1" hangingPunct="1"/>
            <a:r>
              <a:rPr lang="en-US" altLang="pt-BR" sz="2000" dirty="0"/>
              <a:t>    </a:t>
            </a:r>
            <a:r>
              <a:rPr lang="en-US" altLang="pt-BR" sz="2000" dirty="0" err="1"/>
              <a:t>selectionSort</a:t>
            </a:r>
            <a:r>
              <a:rPr lang="en-US" altLang="pt-BR" sz="2000" dirty="0"/>
              <a:t>&lt;string&gt;(vet,5);</a:t>
            </a:r>
          </a:p>
          <a:p>
            <a:pPr eaLnBrk="1" hangingPunct="1"/>
            <a:r>
              <a:rPr lang="en-US" altLang="pt-BR" sz="2000" dirty="0"/>
              <a:t>    for (string a:vet) {</a:t>
            </a:r>
          </a:p>
          <a:p>
            <a:pPr eaLnBrk="1" hangingPunct="1"/>
            <a:r>
              <a:rPr lang="en-US" altLang="pt-BR" sz="2000" dirty="0"/>
              <a:t>        </a:t>
            </a:r>
            <a:r>
              <a:rPr lang="en-US" altLang="pt-BR" sz="2000" dirty="0" err="1"/>
              <a:t>cout</a:t>
            </a:r>
            <a:r>
              <a:rPr lang="en-US" altLang="pt-BR" sz="2000" dirty="0"/>
              <a:t>&lt;&lt;a&lt;&lt;</a:t>
            </a:r>
            <a:r>
              <a:rPr lang="en-US" altLang="pt-BR" sz="2000" dirty="0" err="1"/>
              <a:t>endl</a:t>
            </a:r>
            <a:r>
              <a:rPr lang="en-US" altLang="pt-BR" sz="2000" dirty="0"/>
              <a:t>;</a:t>
            </a:r>
          </a:p>
          <a:p>
            <a:pPr eaLnBrk="1" hangingPunct="1"/>
            <a:r>
              <a:rPr lang="en-US" altLang="pt-BR" sz="2000" dirty="0"/>
              <a:t>    }</a:t>
            </a:r>
          </a:p>
          <a:p>
            <a:pPr eaLnBrk="1" hangingPunct="1"/>
            <a:r>
              <a:rPr lang="en-US" altLang="pt-BR" sz="2000" dirty="0"/>
              <a:t>    return 0;</a:t>
            </a:r>
          </a:p>
          <a:p>
            <a:pPr eaLnBrk="1" hangingPunct="1"/>
            <a:r>
              <a:rPr lang="en-US" altLang="pt-BR" sz="2000" dirty="0"/>
              <a:t>}</a:t>
            </a:r>
            <a:endParaRPr lang="pt-BR" alt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DCDF90-C1C1-45A2-829F-062B26EF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1012"/>
            <a:ext cx="8763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000" b="1" dirty="0"/>
              <a:t>Com </a:t>
            </a:r>
            <a:r>
              <a:rPr lang="en-US" altLang="pt-BR" sz="2000" b="1" dirty="0" err="1"/>
              <a:t>Aluno</a:t>
            </a:r>
            <a:endParaRPr lang="en-US" altLang="pt-BR" sz="2000" b="1" dirty="0"/>
          </a:p>
          <a:p>
            <a:pPr eaLnBrk="1" hangingPunct="1"/>
            <a:r>
              <a:rPr lang="en-US" altLang="pt-BR" sz="2000" dirty="0"/>
              <a:t>int main(int </a:t>
            </a:r>
            <a:r>
              <a:rPr lang="en-US" altLang="pt-BR" sz="2000" dirty="0" err="1"/>
              <a:t>argc</a:t>
            </a:r>
            <a:r>
              <a:rPr lang="en-US" altLang="pt-BR" sz="2000" dirty="0"/>
              <a:t>, char** </a:t>
            </a:r>
            <a:r>
              <a:rPr lang="en-US" altLang="pt-BR" sz="2000" dirty="0" err="1"/>
              <a:t>argv</a:t>
            </a:r>
            <a:r>
              <a:rPr lang="en-US" altLang="pt-BR" sz="2000" dirty="0"/>
              <a:t>) {</a:t>
            </a:r>
          </a:p>
          <a:p>
            <a:pPr eaLnBrk="1" hangingPunct="1"/>
            <a:r>
              <a:rPr lang="en-US" altLang="pt-BR" sz="2000" dirty="0"/>
              <a:t>   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 vet[]={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</a:t>
            </a:r>
            <a:r>
              <a:rPr lang="en-US" altLang="pt-BR" sz="2000" dirty="0" err="1"/>
              <a:t>Zé</a:t>
            </a:r>
            <a:r>
              <a:rPr lang="en-US" altLang="pt-BR" sz="2000" dirty="0"/>
              <a:t>"),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("João"),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("Maria"),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</a:t>
            </a:r>
            <a:r>
              <a:rPr lang="en-US" altLang="pt-BR" sz="2000" dirty="0" err="1"/>
              <a:t>Claúdio</a:t>
            </a:r>
            <a:r>
              <a:rPr lang="en-US" altLang="pt-BR" sz="2000" dirty="0"/>
              <a:t>"),    </a:t>
            </a:r>
          </a:p>
          <a:p>
            <a:pPr eaLnBrk="1" hangingPunct="1"/>
            <a:r>
              <a:rPr lang="en-US" altLang="pt-BR" sz="2000" dirty="0"/>
              <a:t>                       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("Abdon")};</a:t>
            </a:r>
          </a:p>
          <a:p>
            <a:pPr eaLnBrk="1" hangingPunct="1"/>
            <a:r>
              <a:rPr lang="en-US" altLang="pt-BR" sz="2000" dirty="0"/>
              <a:t>    </a:t>
            </a:r>
            <a:r>
              <a:rPr lang="en-US" altLang="pt-BR" sz="2000" dirty="0" err="1"/>
              <a:t>selectionSort</a:t>
            </a:r>
            <a:r>
              <a:rPr lang="en-US" altLang="pt-BR" sz="2000" dirty="0"/>
              <a:t>&lt;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&gt;(vet,5);</a:t>
            </a:r>
          </a:p>
          <a:p>
            <a:pPr eaLnBrk="1" hangingPunct="1"/>
            <a:r>
              <a:rPr lang="en-US" altLang="pt-BR" sz="2000" dirty="0"/>
              <a:t>    for (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 a:vet) {</a:t>
            </a:r>
          </a:p>
          <a:p>
            <a:pPr eaLnBrk="1" hangingPunct="1"/>
            <a:r>
              <a:rPr lang="en-US" altLang="pt-BR" sz="2000" dirty="0"/>
              <a:t>        </a:t>
            </a:r>
            <a:r>
              <a:rPr lang="en-US" altLang="pt-BR" sz="2000" dirty="0" err="1"/>
              <a:t>cout</a:t>
            </a:r>
            <a:r>
              <a:rPr lang="en-US" altLang="pt-BR" sz="2000" dirty="0"/>
              <a:t>&lt;&lt;a&lt;&lt;</a:t>
            </a:r>
            <a:r>
              <a:rPr lang="en-US" altLang="pt-BR" sz="2000" dirty="0" err="1"/>
              <a:t>endl</a:t>
            </a:r>
            <a:r>
              <a:rPr lang="en-US" altLang="pt-BR" sz="2000" dirty="0"/>
              <a:t>;</a:t>
            </a:r>
          </a:p>
          <a:p>
            <a:pPr eaLnBrk="1" hangingPunct="1"/>
            <a:r>
              <a:rPr lang="en-US" altLang="pt-BR" sz="2000" dirty="0"/>
              <a:t>    }</a:t>
            </a:r>
          </a:p>
          <a:p>
            <a:pPr eaLnBrk="1" hangingPunct="1"/>
            <a:r>
              <a:rPr lang="en-US" altLang="pt-BR" sz="2000" dirty="0"/>
              <a:t>    return 0;</a:t>
            </a:r>
          </a:p>
          <a:p>
            <a:pPr eaLnBrk="1" hangingPunct="1"/>
            <a:r>
              <a:rPr lang="en-US" altLang="pt-BR" sz="2000" dirty="0"/>
              <a:t>}</a:t>
            </a:r>
            <a:endParaRPr lang="pt-BR" alt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58D27417-1761-48FC-8C5E-32E0B303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9031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Ordenamento por Seleção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FCD25E80-23F3-45CE-A046-E8E62226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400" dirty="0"/>
              <a:t>template &lt;</a:t>
            </a:r>
            <a:r>
              <a:rPr lang="en-US" altLang="pt-BR" sz="2400" dirty="0" err="1"/>
              <a:t>typename</a:t>
            </a:r>
            <a:r>
              <a:rPr lang="en-US" altLang="pt-BR" sz="2400" dirty="0"/>
              <a:t> T&gt;</a:t>
            </a:r>
          </a:p>
          <a:p>
            <a:pPr eaLnBrk="1" hangingPunct="1"/>
            <a:r>
              <a:rPr lang="en-US" altLang="pt-BR" sz="2400" dirty="0"/>
              <a:t>void </a:t>
            </a:r>
            <a:r>
              <a:rPr lang="en-US" altLang="pt-BR" sz="2400" b="1" dirty="0" err="1"/>
              <a:t>selectionSort</a:t>
            </a:r>
            <a:r>
              <a:rPr lang="en-US" altLang="pt-BR" sz="2400" dirty="0"/>
              <a:t>(T* a, int length) {</a:t>
            </a:r>
          </a:p>
          <a:p>
            <a:pPr eaLnBrk="1" hangingPunct="1"/>
            <a:r>
              <a:rPr lang="en-US" altLang="pt-BR" sz="2400" dirty="0"/>
              <a:t>    for (int ref=0;ref&lt;length-1;ref++) { </a:t>
            </a:r>
            <a:r>
              <a:rPr lang="en-US" altLang="pt-BR" sz="2400" dirty="0">
                <a:solidFill>
                  <a:srgbClr val="0070C0"/>
                </a:solidFill>
              </a:rPr>
              <a:t>// </a:t>
            </a:r>
            <a:r>
              <a:rPr lang="en-US" altLang="pt-BR" sz="2400" dirty="0" err="1">
                <a:solidFill>
                  <a:srgbClr val="0070C0"/>
                </a:solidFill>
              </a:rPr>
              <a:t>elemento</a:t>
            </a:r>
            <a:r>
              <a:rPr lang="en-US" altLang="pt-BR" sz="2400" dirty="0">
                <a:solidFill>
                  <a:srgbClr val="0070C0"/>
                </a:solidFill>
              </a:rPr>
              <a:t> de </a:t>
            </a:r>
            <a:r>
              <a:rPr lang="en-US" altLang="pt-BR" sz="2400" dirty="0" err="1">
                <a:solidFill>
                  <a:srgbClr val="0070C0"/>
                </a:solidFill>
              </a:rPr>
              <a:t>referência</a:t>
            </a:r>
            <a:endParaRPr lang="en-US" altLang="pt-BR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pt-BR" sz="2400" dirty="0"/>
              <a:t>        int  min=ref;         </a:t>
            </a:r>
          </a:p>
          <a:p>
            <a:pPr eaLnBrk="1" hangingPunct="1"/>
            <a:r>
              <a:rPr lang="en-US" altLang="pt-BR" sz="2400" dirty="0"/>
              <a:t>        for (int j=ref+1;j&lt;</a:t>
            </a:r>
            <a:r>
              <a:rPr lang="en-US" altLang="pt-BR" sz="2400" dirty="0" err="1"/>
              <a:t>length;j</a:t>
            </a:r>
            <a:r>
              <a:rPr lang="en-US" altLang="pt-BR" sz="2400" dirty="0"/>
              <a:t>++) { </a:t>
            </a:r>
            <a:r>
              <a:rPr lang="en-US" altLang="pt-BR" sz="2400" dirty="0">
                <a:solidFill>
                  <a:srgbClr val="0070C0"/>
                </a:solidFill>
              </a:rPr>
              <a:t>// </a:t>
            </a:r>
            <a:r>
              <a:rPr lang="en-US" altLang="pt-BR" sz="2400" dirty="0" err="1">
                <a:solidFill>
                  <a:srgbClr val="0070C0"/>
                </a:solidFill>
              </a:rPr>
              <a:t>procura</a:t>
            </a:r>
            <a:r>
              <a:rPr lang="en-US" altLang="pt-BR" sz="2400" dirty="0">
                <a:solidFill>
                  <a:srgbClr val="0070C0"/>
                </a:solidFill>
              </a:rPr>
              <a:t> o </a:t>
            </a:r>
            <a:r>
              <a:rPr lang="en-US" altLang="pt-BR" sz="2400" dirty="0" err="1">
                <a:solidFill>
                  <a:srgbClr val="0070C0"/>
                </a:solidFill>
              </a:rPr>
              <a:t>mínimo</a:t>
            </a:r>
            <a:endParaRPr lang="en-US" altLang="pt-BR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pt-BR" sz="2400" dirty="0"/>
              <a:t>            if (a[j]&lt;(a[min]))</a:t>
            </a:r>
          </a:p>
          <a:p>
            <a:pPr eaLnBrk="1" hangingPunct="1"/>
            <a:r>
              <a:rPr lang="en-US" altLang="pt-BR" sz="2400" dirty="0"/>
              <a:t>                min=j;</a:t>
            </a:r>
          </a:p>
          <a:p>
            <a:pPr eaLnBrk="1" hangingPunct="1"/>
            <a:r>
              <a:rPr lang="en-US" altLang="pt-BR" sz="2400" dirty="0"/>
              <a:t>            }</a:t>
            </a:r>
          </a:p>
          <a:p>
            <a:pPr eaLnBrk="1" hangingPunct="1"/>
            <a:r>
              <a:rPr lang="en-US" altLang="pt-BR" sz="2400" dirty="0"/>
              <a:t>            if (min!=ref) { </a:t>
            </a:r>
            <a:r>
              <a:rPr lang="en-US" altLang="pt-BR" sz="2400" dirty="0">
                <a:solidFill>
                  <a:srgbClr val="0070C0"/>
                </a:solidFill>
              </a:rPr>
              <a:t>// </a:t>
            </a:r>
            <a:r>
              <a:rPr lang="en-US" altLang="pt-BR" sz="2400" dirty="0" err="1">
                <a:solidFill>
                  <a:srgbClr val="0070C0"/>
                </a:solidFill>
              </a:rPr>
              <a:t>troca</a:t>
            </a:r>
            <a:r>
              <a:rPr lang="en-US" altLang="pt-BR" sz="2400" dirty="0">
                <a:solidFill>
                  <a:srgbClr val="0070C0"/>
                </a:solidFill>
              </a:rPr>
              <a:t> ref com min</a:t>
            </a:r>
          </a:p>
          <a:p>
            <a:pPr eaLnBrk="1" hangingPunct="1"/>
            <a:r>
              <a:rPr lang="en-US" altLang="pt-BR" sz="2400" dirty="0"/>
              <a:t>                T </a:t>
            </a:r>
            <a:r>
              <a:rPr lang="en-US" altLang="pt-BR" sz="2400" dirty="0" err="1"/>
              <a:t>tmp</a:t>
            </a:r>
            <a:r>
              <a:rPr lang="en-US" altLang="pt-BR" sz="2400" dirty="0"/>
              <a:t>=a[min]; </a:t>
            </a:r>
          </a:p>
          <a:p>
            <a:pPr eaLnBrk="1" hangingPunct="1"/>
            <a:r>
              <a:rPr lang="en-US" altLang="pt-BR" sz="2400" dirty="0"/>
              <a:t>                a[min]=a[ref];</a:t>
            </a:r>
          </a:p>
          <a:p>
            <a:pPr eaLnBrk="1" hangingPunct="1"/>
            <a:r>
              <a:rPr lang="en-US" altLang="pt-BR" sz="2400" dirty="0"/>
              <a:t>                a[ref]=</a:t>
            </a:r>
            <a:r>
              <a:rPr lang="en-US" altLang="pt-BR" sz="2400" dirty="0" err="1"/>
              <a:t>tmp</a:t>
            </a:r>
            <a:r>
              <a:rPr lang="en-US" altLang="pt-BR" sz="2400" dirty="0"/>
              <a:t>;</a:t>
            </a:r>
          </a:p>
          <a:p>
            <a:pPr eaLnBrk="1" hangingPunct="1"/>
            <a:r>
              <a:rPr lang="en-US" altLang="pt-BR" sz="2400" dirty="0"/>
              <a:t>            }</a:t>
            </a:r>
          </a:p>
          <a:p>
            <a:pPr eaLnBrk="1" hangingPunct="1"/>
            <a:r>
              <a:rPr lang="en-US" altLang="pt-BR" sz="2400" dirty="0"/>
              <a:t>    } </a:t>
            </a:r>
          </a:p>
          <a:p>
            <a:pPr eaLnBrk="1" hangingPunct="1"/>
            <a:r>
              <a:rPr lang="en-US" altLang="pt-BR" sz="2400" dirty="0"/>
              <a:t>}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0532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412AD44E-BB48-4CC0-ABBB-2EEB8FEF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6750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Seleção - Análise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9F812A13-9A0D-403B-81DF-27C324E4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Ordena com custo (n</a:t>
            </a:r>
            <a:r>
              <a:rPr lang="pt-BR" altLang="pt-BR" sz="2400" baseline="30000"/>
              <a:t>2</a:t>
            </a:r>
            <a:r>
              <a:rPr lang="pt-BR" altLang="pt-BR" sz="2400"/>
              <a:t> – n) / 2 =  O(n</a:t>
            </a:r>
            <a:r>
              <a:rPr lang="pt-BR" altLang="pt-BR" sz="2400" baseline="30000"/>
              <a:t>2</a:t>
            </a:r>
            <a:r>
              <a:rPr lang="pt-BR" altLang="pt-BR" sz="2400"/>
              <a:t>) no melhor, pior e médio casos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O fato do arquivo já estar ordenado não ajuda em nada no tempo de execução, pois o tempo de execução continua a ser quadrático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13624</TotalTime>
  <Words>2347</Words>
  <Application>Microsoft Office PowerPoint</Application>
  <PresentationFormat>Apresentação na tela (4:3)</PresentationFormat>
  <Paragraphs>773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Jorge</dc:creator>
  <cp:lastModifiedBy>ADRIANA MARIA PEREIRA DELGADO</cp:lastModifiedBy>
  <cp:revision>894</cp:revision>
  <dcterms:created xsi:type="dcterms:W3CDTF">2009-03-12T11:29:19Z</dcterms:created>
  <dcterms:modified xsi:type="dcterms:W3CDTF">2021-05-11T05:18:17Z</dcterms:modified>
</cp:coreProperties>
</file>