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28" r:id="rId3"/>
    <p:sldId id="430" r:id="rId4"/>
    <p:sldId id="432" r:id="rId5"/>
    <p:sldId id="515" r:id="rId6"/>
    <p:sldId id="431" r:id="rId7"/>
    <p:sldId id="523" r:id="rId8"/>
    <p:sldId id="553" r:id="rId9"/>
    <p:sldId id="555" r:id="rId10"/>
    <p:sldId id="556" r:id="rId11"/>
    <p:sldId id="561" r:id="rId12"/>
    <p:sldId id="562" r:id="rId13"/>
    <p:sldId id="563" r:id="rId14"/>
    <p:sldId id="564" r:id="rId15"/>
    <p:sldId id="565" r:id="rId16"/>
    <p:sldId id="557" r:id="rId17"/>
    <p:sldId id="559" r:id="rId18"/>
    <p:sldId id="560" r:id="rId19"/>
    <p:sldId id="427" r:id="rId20"/>
    <p:sldId id="516" r:id="rId21"/>
    <p:sldId id="517" r:id="rId22"/>
    <p:sldId id="519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552" r:id="rId35"/>
    <p:sldId id="434" r:id="rId36"/>
    <p:sldId id="458" r:id="rId37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A. Campos" initials="JAC" lastIdx="1" clrIdx="0">
    <p:extLst>
      <p:ext uri="{19B8F6BF-5375-455C-9EA6-DF929625EA0E}">
        <p15:presenceInfo xmlns:p15="http://schemas.microsoft.com/office/powerpoint/2012/main" userId="S::jorge@unifacs.br::61f27d72-0499-4321-98be-a89f542584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5" autoAdjust="0"/>
    <p:restoredTop sz="99499" autoAdjust="0"/>
  </p:normalViewPr>
  <p:slideViewPr>
    <p:cSldViewPr>
      <p:cViewPr varScale="1">
        <p:scale>
          <a:sx n="72" d="100"/>
          <a:sy n="72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316BE4-DAA2-40F3-9CAA-1819AE697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DDCA05-EFFD-4F51-918F-F2B7BFC013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FFE535-11C0-48E4-830B-BFB4F873D6E4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84F9C02F-A2E6-4647-B33A-07DEC5D69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8369E6D-59AB-4E11-AF6F-AC998CD1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997597-D940-41F0-AE83-48446ECAB8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951FC-EC92-4228-937F-649B6817E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B16C081-294F-484C-A5C1-1C54CDF570F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472CE-F30F-4715-A162-6808FCD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D5B0C-78F1-4E83-8EF3-1446B76217E9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07058-AF19-4657-9294-EB937DD0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73B09-D507-4CC1-9B91-2478720A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2A135-7BB8-4658-94B2-370C0D3A17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308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A8E91-13E5-4C19-80E4-0AB8A55D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D22AA-FBCF-43EB-BE09-FBC46A96119E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4ECB7-4D40-4D79-BCB8-8DC3A4C4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03A50-CFE8-45CE-83F6-FDC28D24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BD1D6-27A9-4E96-866A-BC0666BA8BF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413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BEDBF-6026-45F9-BE39-FF7FED4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29149-6B3B-4187-AA92-BA67664CCCAB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D1BA8-4971-4889-A26E-B29D30E5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CD9B2-95A6-44D6-8634-E9A49767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312D8-5616-4722-8A24-0DD1DC6403C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79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689CD-B0B4-4374-8506-2574D100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1B2A-71D0-46D2-8703-6539BFD0016C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B0F4BB-A511-48D5-8F5D-6DC5CA2B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15C1D-D879-4927-96D8-67B02EF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BC07B-8B38-44EC-B53E-3E32C33AE5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2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2D776-A2C4-48A8-9BCB-59D8B479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535F6-4716-4B05-A79F-50472E8DB03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EA6D5-E559-4A47-A00F-008C53D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08CBC-24A9-447A-85CA-38DBEB93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F30F4-F639-4A0E-B2E6-E9A7891409F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888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7D617FF-8CDE-4E63-B0AE-131F8550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AA23B-4B03-4326-B760-40C84379D114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67B44D1-490F-4D4F-92A6-7054257A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B7F2DC7-BA6E-4FE6-BB7C-EE896958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1E06F-A3BD-4D69-A248-E33250278BF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63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C5EB26E7-235B-416C-A2C5-A3B6064D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85914-EF5F-4A4B-A9E0-FD58A415B4E9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98938952-3C66-430D-BC99-D6A249CD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FF49CD13-ACEC-4231-9370-CF532E78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757D9-51A8-40C4-BFF0-7B247830FF7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29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7F72FCF1-E99A-4C6C-BD95-65CAEA3E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0EA7-843C-4CA9-BC7D-FA4EDABD4E0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6A2F83E-532D-42CF-BD0B-A717004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39231DFA-8A6C-4D39-80B3-CA56F30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63715-0FDC-4108-A1F9-34C4C0A5251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537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489F3EA2-A694-428C-AEF3-20EBB44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2CF7-EF02-4EB4-B58F-F9B610BD38B4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B60135B2-F494-481B-BCE2-C3E6CEF9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B1164C6-3319-4521-8DBB-59C9EF42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406C0-C55E-4CD5-8CA3-85D2402980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1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89A0890-4911-4892-ADE3-B1B3C0E8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F64DF-67FD-4A01-B1F5-BB4680B2DCED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CFE4D0-4D3F-47E4-9362-6AC108F7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24E1490-C0FB-4075-98A7-A3B6A9A2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41C76-BCAC-4B96-B737-2896AA439DD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51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ABBF64-ADC5-467E-A8F3-1463DAF7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5A71C-071A-4A90-ADF3-502F2AE8C1DB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912BD87-C0C3-4E34-BD5C-80DA2D41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B60C62CE-8AE0-4010-A11E-C1D1EA7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D37FE-4493-4AA4-ACF8-B07B6AE50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195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E6140971-D3D8-4933-99AC-72B8CDF6EB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A179B72-EF37-4D96-915D-532A8260B0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2C8EE-C370-46A3-95A6-7CB75E6D8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036E19-98C5-4EEB-AAFE-01985320844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CFB88-10BD-4436-838E-56B5F5B6E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2CC94-EC59-44C5-AA96-8F614B3CF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D25F547-2360-4E60-A1EB-A4D09B29113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32743ED0-A8F0-44A4-A157-36C8EED2D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</a:p>
        </p:txBody>
      </p:sp>
      <p:sp>
        <p:nvSpPr>
          <p:cNvPr id="2051" name="Subtítulo 2">
            <a:extLst>
              <a:ext uri="{FF2B5EF4-FFF2-40B4-BE49-F238E27FC236}">
                <a16:creationId xmlns:a16="http://schemas.microsoft.com/office/drawing/2014/main" id="{CC8E1C17-9ACD-4F5D-98D1-EFFAE02F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762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Ordenação </a:t>
            </a:r>
          </a:p>
          <a:p>
            <a:pPr eaLnBrk="1" hangingPunct="1"/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(parte 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65453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8198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579436" y="1923153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2865436" y="1931378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58372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28E4E683-6481-4100-8CD3-EC128A67B680}"/>
              </a:ext>
            </a:extLst>
          </p:cNvPr>
          <p:cNvSpPr/>
          <p:nvPr/>
        </p:nvSpPr>
        <p:spPr>
          <a:xfrm>
            <a:off x="5212983" y="39297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2725CE7C-448D-425B-9C64-2D303108E0F9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43C95E30-CDDD-4ED6-BA56-C85F6F515B5C}"/>
              </a:ext>
            </a:extLst>
          </p:cNvPr>
          <p:cNvSpPr/>
          <p:nvPr/>
        </p:nvSpPr>
        <p:spPr>
          <a:xfrm>
            <a:off x="5235573" y="41583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00531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008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1036636" y="2178856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2865436" y="1931378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63706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28E4E683-6481-4100-8CD3-EC128A67B680}"/>
              </a:ext>
            </a:extLst>
          </p:cNvPr>
          <p:cNvSpPr/>
          <p:nvPr/>
        </p:nvSpPr>
        <p:spPr>
          <a:xfrm>
            <a:off x="5212983" y="398837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2725CE7C-448D-425B-9C64-2D303108E0F9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43C95E30-CDDD-4ED6-BA56-C85F6F515B5C}"/>
              </a:ext>
            </a:extLst>
          </p:cNvPr>
          <p:cNvSpPr/>
          <p:nvPr/>
        </p:nvSpPr>
        <p:spPr>
          <a:xfrm>
            <a:off x="5235573" y="46917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1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26501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97150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1036636" y="2178856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3352800" y="2178856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68278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28E4E683-6481-4100-8CD3-EC128A67B680}"/>
              </a:ext>
            </a:extLst>
          </p:cNvPr>
          <p:cNvSpPr/>
          <p:nvPr/>
        </p:nvSpPr>
        <p:spPr>
          <a:xfrm>
            <a:off x="5212983" y="398837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2725CE7C-448D-425B-9C64-2D303108E0F9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43C95E30-CDDD-4ED6-BA56-C85F6F515B5C}"/>
              </a:ext>
            </a:extLst>
          </p:cNvPr>
          <p:cNvSpPr/>
          <p:nvPr/>
        </p:nvSpPr>
        <p:spPr>
          <a:xfrm>
            <a:off x="5235573" y="42345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7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1036636" y="2178856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3352800" y="2178856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68278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28E4E683-6481-4100-8CD3-EC128A67B680}"/>
              </a:ext>
            </a:extLst>
          </p:cNvPr>
          <p:cNvSpPr/>
          <p:nvPr/>
        </p:nvSpPr>
        <p:spPr>
          <a:xfrm>
            <a:off x="5212983" y="398837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2725CE7C-448D-425B-9C64-2D303108E0F9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43C95E30-CDDD-4ED6-BA56-C85F6F515B5C}"/>
              </a:ext>
            </a:extLst>
          </p:cNvPr>
          <p:cNvSpPr/>
          <p:nvPr/>
        </p:nvSpPr>
        <p:spPr>
          <a:xfrm>
            <a:off x="5235573" y="42345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92181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9766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1570036" y="2178856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3352800" y="2178856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73612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28E4E683-6481-4100-8CD3-EC128A67B680}"/>
              </a:ext>
            </a:extLst>
          </p:cNvPr>
          <p:cNvSpPr/>
          <p:nvPr/>
        </p:nvSpPr>
        <p:spPr>
          <a:xfrm>
            <a:off x="5212983" y="398837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2725CE7C-448D-425B-9C64-2D303108E0F9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43C95E30-CDDD-4ED6-BA56-C85F6F515B5C}"/>
              </a:ext>
            </a:extLst>
          </p:cNvPr>
          <p:cNvSpPr/>
          <p:nvPr/>
        </p:nvSpPr>
        <p:spPr>
          <a:xfrm>
            <a:off x="5235573" y="46917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2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96663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02677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1570036" y="2178856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3856036" y="2178856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78184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28E4E683-6481-4100-8CD3-EC128A67B680}"/>
              </a:ext>
            </a:extLst>
          </p:cNvPr>
          <p:cNvSpPr/>
          <p:nvPr/>
        </p:nvSpPr>
        <p:spPr>
          <a:xfrm>
            <a:off x="5212983" y="398837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2725CE7C-448D-425B-9C64-2D303108E0F9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43C95E30-CDDD-4ED6-BA56-C85F6F515B5C}"/>
              </a:ext>
            </a:extLst>
          </p:cNvPr>
          <p:cNvSpPr/>
          <p:nvPr/>
        </p:nvSpPr>
        <p:spPr>
          <a:xfrm>
            <a:off x="5235573" y="46917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71359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92609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1595209" y="2153782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4380859" y="2120960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82756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D40A7307-D780-4AFA-94A4-27575401A30E}"/>
              </a:ext>
            </a:extLst>
          </p:cNvPr>
          <p:cNvSpPr/>
          <p:nvPr/>
        </p:nvSpPr>
        <p:spPr>
          <a:xfrm>
            <a:off x="6367120" y="492920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E8AF4201-6595-4E03-B134-E1D7AA64E387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DF6A0D0E-FEAA-4073-97AC-3EA78552EB49}"/>
              </a:ext>
            </a:extLst>
          </p:cNvPr>
          <p:cNvSpPr/>
          <p:nvPr/>
        </p:nvSpPr>
        <p:spPr>
          <a:xfrm>
            <a:off x="3609831" y="5169353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5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46416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85617"/>
              </p:ext>
            </p:extLst>
          </p:nvPr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2179636" y="2133600"/>
            <a:ext cx="944564" cy="488144"/>
            <a:chOff x="127227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127227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4380859" y="2120960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8382000" y="1931377"/>
            <a:ext cx="944564" cy="488144"/>
            <a:chOff x="-238124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-238124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D40A7307-D780-4AFA-94A4-27575401A30E}"/>
              </a:ext>
            </a:extLst>
          </p:cNvPr>
          <p:cNvSpPr/>
          <p:nvPr/>
        </p:nvSpPr>
        <p:spPr>
          <a:xfrm>
            <a:off x="6477000" y="5408635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DF6A0D0E-FEAA-4073-97AC-3EA78552EB49}"/>
              </a:ext>
            </a:extLst>
          </p:cNvPr>
          <p:cNvSpPr/>
          <p:nvPr/>
        </p:nvSpPr>
        <p:spPr>
          <a:xfrm>
            <a:off x="4853141" y="6172200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Esquerda 40">
            <a:extLst>
              <a:ext uri="{FF2B5EF4-FFF2-40B4-BE49-F238E27FC236}">
                <a16:creationId xmlns:a16="http://schemas.microsoft.com/office/drawing/2014/main" id="{E7D35483-DC46-4057-AC18-731CD7A26D5E}"/>
              </a:ext>
            </a:extLst>
          </p:cNvPr>
          <p:cNvSpPr/>
          <p:nvPr/>
        </p:nvSpPr>
        <p:spPr>
          <a:xfrm>
            <a:off x="4884737" y="6368162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89804"/>
              </p:ext>
            </p:extLst>
          </p:nvPr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32783"/>
              </p:ext>
            </p:extLst>
          </p:nvPr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2179636" y="2133600"/>
            <a:ext cx="944564" cy="488144"/>
            <a:chOff x="127227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127227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4380859" y="2120960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8382000" y="1931377"/>
            <a:ext cx="944564" cy="488144"/>
            <a:chOff x="-238124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-238124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01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2">
            <a:extLst>
              <a:ext uri="{FF2B5EF4-FFF2-40B4-BE49-F238E27FC236}">
                <a16:creationId xmlns:a16="http://schemas.microsoft.com/office/drawing/2014/main" id="{8DA69A1F-69F0-454C-9E2B-322982BD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668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 err="1"/>
              <a:t>MergeSort</a:t>
            </a:r>
            <a:r>
              <a:rPr lang="pt-BR" altLang="pt-BR" sz="3200" dirty="0"/>
              <a:t>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BB5F1160-5399-4D37-9A8B-D05E49AE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 dirty="0"/>
              <a:t>Ordena com custo O(</a:t>
            </a:r>
            <a:r>
              <a:rPr lang="pt-BR" altLang="pt-BR" sz="2400" dirty="0" err="1"/>
              <a:t>nlogn</a:t>
            </a:r>
            <a:r>
              <a:rPr lang="pt-BR" altLang="pt-BR" sz="2400" dirty="0"/>
              <a:t>)</a:t>
            </a:r>
          </a:p>
          <a:p>
            <a:pPr marL="0" lvl="1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/>
              <a:t>O problema com o </a:t>
            </a:r>
            <a:r>
              <a:rPr lang="pt-BR" altLang="pt-BR" sz="2400" dirty="0" err="1"/>
              <a:t>MergeSort</a:t>
            </a:r>
            <a:r>
              <a:rPr lang="pt-BR" altLang="pt-BR" sz="2400" dirty="0"/>
              <a:t> é que a memória requerida dobra por causa do vetor temporário.</a:t>
            </a:r>
          </a:p>
          <a:p>
            <a:pPr marL="0" lvl="1" eaLnBrk="1" hangingPunct="1"/>
            <a:r>
              <a:rPr lang="pt-BR" altLang="pt-BR" sz="2400" dirty="0"/>
              <a:t>Existe também o problema do trabalho adicional de copiar os elementos para o vetor temporário e de volta para o vetor original.</a:t>
            </a:r>
          </a:p>
          <a:p>
            <a:pPr marL="0" lvl="1" eaLnBrk="1" hangingPunct="1"/>
            <a:r>
              <a:rPr lang="pt-BR" altLang="pt-BR" sz="2400" dirty="0"/>
              <a:t>Esta característica faz do algoritmo de </a:t>
            </a:r>
            <a:r>
              <a:rPr lang="pt-BR" altLang="pt-BR" sz="2400" dirty="0" err="1"/>
              <a:t>MergeSort</a:t>
            </a:r>
            <a:r>
              <a:rPr lang="pt-BR" altLang="pt-BR" sz="2400" dirty="0"/>
              <a:t> uma péssima escolha para algoritmos de ordenação interna, mas a estratégia de fusão de vetores ordenados é emblemática nos algoritmos de ordenação externa. </a:t>
            </a:r>
          </a:p>
          <a:p>
            <a:pPr marL="0" lvl="1" eaLnBrk="1" hangingPunct="1"/>
            <a:endParaRPr lang="pt-BR" alt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2">
            <a:extLst>
              <a:ext uri="{FF2B5EF4-FFF2-40B4-BE49-F238E27FC236}">
                <a16:creationId xmlns:a16="http://schemas.microsoft.com/office/drawing/2014/main" id="{CA8873DE-7A77-418B-A60B-99B86D32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09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9C0EBA0-35F0-466A-9DF1-AAB016B2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de um algoritmo recursivo que utiliza o mecanismo de dividir para conquistar para resolver o problema de ordenação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 operação fundamental do algoritmo </a:t>
            </a: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r>
              <a:rPr lang="pt-BR" sz="2400" dirty="0">
                <a:latin typeface="Arial" charset="0"/>
                <a:cs typeface="Arial" charset="0"/>
              </a:rPr>
              <a:t> é fundir dois vetores já ordenados, tendo como resultado um vetor também ordenado.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Como os vetores de entrada já estão ordenados, a obtenção do vetor resultante pode ser feita com somente uma passagem pelos dados de entrada.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algoritmo </a:t>
            </a: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r>
              <a:rPr lang="pt-BR" sz="2400" dirty="0">
                <a:latin typeface="Arial" charset="0"/>
                <a:cs typeface="Arial" charset="0"/>
              </a:rPr>
              <a:t> funciona através da divisão recursiva do vetor original em duas partes até que a ordenação das partes se torne trivial (somente 1 elemento).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Recursivamente, o algoritmo remonta as partes </a:t>
            </a:r>
            <a:r>
              <a:rPr lang="pt-BR" sz="2400" dirty="0" err="1">
                <a:latin typeface="Arial" charset="0"/>
                <a:cs typeface="Arial" charset="0"/>
              </a:rPr>
              <a:t>ordenandas</a:t>
            </a:r>
            <a:r>
              <a:rPr lang="pt-BR" sz="2400" dirty="0">
                <a:latin typeface="Arial" charset="0"/>
                <a:cs typeface="Arial" charset="0"/>
              </a:rPr>
              <a:t> até obter o vetor final ordenado. </a:t>
            </a: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r>
              <a:rPr lang="pt-BR" sz="2400" dirty="0">
                <a:latin typeface="Arial" charset="0"/>
                <a:cs typeface="Arial" charset="0"/>
              </a:rPr>
              <a:t> é um excelente exemplo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aixaDeTexto 2">
            <a:extLst>
              <a:ext uri="{FF2B5EF4-FFF2-40B4-BE49-F238E27FC236}">
                <a16:creationId xmlns:a16="http://schemas.microsoft.com/office/drawing/2014/main" id="{8BA14472-8B81-4F13-8486-19C728B88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9148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 err="1"/>
              <a:t>BubbleSort</a:t>
            </a:r>
            <a:endParaRPr lang="pt-BR" altLang="pt-BR" sz="3200" dirty="0"/>
          </a:p>
        </p:txBody>
      </p:sp>
      <p:sp>
        <p:nvSpPr>
          <p:cNvPr id="67587" name="Retângulo 3">
            <a:extLst>
              <a:ext uri="{FF2B5EF4-FFF2-40B4-BE49-F238E27FC236}">
                <a16:creationId xmlns:a16="http://schemas.microsoft.com/office/drawing/2014/main" id="{4F6FC211-B5E0-491D-A155-A6B839DD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400" b="1" dirty="0" err="1"/>
              <a:t>Funcionamento</a:t>
            </a:r>
            <a:endParaRPr lang="en-US" altLang="pt-BR" sz="2400" b="1" dirty="0"/>
          </a:p>
          <a:p>
            <a:pPr eaLnBrk="1" hangingPunct="1"/>
            <a:r>
              <a:rPr lang="en-US" altLang="pt-BR" sz="2400" dirty="0"/>
              <a:t>É um </a:t>
            </a:r>
            <a:r>
              <a:rPr lang="en-US" altLang="pt-BR" sz="2400" dirty="0" err="1"/>
              <a:t>algoritmo</a:t>
            </a:r>
            <a:r>
              <a:rPr lang="en-US" altLang="pt-BR" sz="2400" dirty="0"/>
              <a:t> simples de </a:t>
            </a:r>
            <a:r>
              <a:rPr lang="en-US" altLang="pt-BR" sz="2400" dirty="0" err="1"/>
              <a:t>ordenamento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compara</a:t>
            </a:r>
            <a:r>
              <a:rPr lang="en-US" altLang="pt-BR" sz="2400" dirty="0"/>
              <a:t> pares de </a:t>
            </a:r>
            <a:r>
              <a:rPr lang="en-US" altLang="pt-BR" sz="2400" dirty="0" err="1"/>
              <a:t>elementos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adjacentes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troca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posição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caso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estejam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ordem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incorreta</a:t>
            </a:r>
            <a:r>
              <a:rPr lang="en-US" altLang="pt-BR" sz="2400" dirty="0"/>
              <a:t>. </a:t>
            </a:r>
          </a:p>
          <a:p>
            <a:pPr eaLnBrk="1" hangingPunct="1"/>
            <a:endParaRPr lang="en-US" altLang="pt-BR" sz="2400" dirty="0"/>
          </a:p>
          <a:p>
            <a:pPr eaLnBrk="1" hangingPunct="1"/>
            <a:r>
              <a:rPr lang="en-US" altLang="pt-BR" sz="2400" dirty="0"/>
              <a:t>A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elementos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percorrida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exaustivamente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até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existam</a:t>
            </a:r>
            <a:r>
              <a:rPr lang="en-US" altLang="pt-BR" sz="2400" dirty="0"/>
              <a:t> pares de </a:t>
            </a:r>
            <a:r>
              <a:rPr lang="en-US" altLang="pt-BR" sz="2400" dirty="0" err="1"/>
              <a:t>elementos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serem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comparados</a:t>
            </a:r>
            <a:r>
              <a:rPr lang="en-US" altLang="pt-BR" sz="2400" dirty="0"/>
              <a:t>.</a:t>
            </a:r>
          </a:p>
        </p:txBody>
      </p:sp>
      <p:pic>
        <p:nvPicPr>
          <p:cNvPr id="5" name="Imagem 4" descr="Bubble-sort-example-300px.gif">
            <a:extLst>
              <a:ext uri="{FF2B5EF4-FFF2-40B4-BE49-F238E27FC236}">
                <a16:creationId xmlns:a16="http://schemas.microsoft.com/office/drawing/2014/main" id="{C08D1DF7-1FE5-4922-91CF-84D67922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6286500" y="4305300"/>
            <a:ext cx="2857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22D2597-AE51-4E74-B013-C034D665CDF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0386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aixaDeTexto 2">
            <a:extLst>
              <a:ext uri="{FF2B5EF4-FFF2-40B4-BE49-F238E27FC236}">
                <a16:creationId xmlns:a16="http://schemas.microsoft.com/office/drawing/2014/main" id="{97B19055-2C4A-485E-8C42-E826D532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98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BubbleSort - Análise</a:t>
            </a:r>
          </a:p>
        </p:txBody>
      </p:sp>
      <p:sp>
        <p:nvSpPr>
          <p:cNvPr id="68611" name="Retângulo 3">
            <a:extLst>
              <a:ext uri="{FF2B5EF4-FFF2-40B4-BE49-F238E27FC236}">
                <a16:creationId xmlns:a16="http://schemas.microsoft.com/office/drawing/2014/main" id="{AA96E1EE-679A-45AA-8307-B9714FD7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85863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400" dirty="0"/>
              <a:t>template &lt;</a:t>
            </a:r>
            <a:r>
              <a:rPr lang="en-US" altLang="pt-BR" sz="2400" dirty="0" err="1"/>
              <a:t>typename</a:t>
            </a:r>
            <a:r>
              <a:rPr lang="en-US" altLang="pt-BR" sz="2400" dirty="0"/>
              <a:t> T&gt;</a:t>
            </a:r>
          </a:p>
          <a:p>
            <a:pPr eaLnBrk="1" hangingPunct="1"/>
            <a:r>
              <a:rPr lang="en-US" altLang="pt-BR" sz="2400" dirty="0"/>
              <a:t>void </a:t>
            </a:r>
            <a:r>
              <a:rPr lang="en-US" altLang="pt-BR" sz="2400" b="1" dirty="0" err="1"/>
              <a:t>bubbleSort</a:t>
            </a:r>
            <a:r>
              <a:rPr lang="en-US" altLang="pt-BR" sz="2400" dirty="0"/>
              <a:t>(T* </a:t>
            </a:r>
            <a:r>
              <a:rPr lang="en-US" altLang="pt-BR" sz="2400" dirty="0" err="1"/>
              <a:t>a,int</a:t>
            </a:r>
            <a:r>
              <a:rPr lang="en-US" altLang="pt-BR" sz="2400" dirty="0"/>
              <a:t> length) {</a:t>
            </a:r>
          </a:p>
          <a:p>
            <a:pPr eaLnBrk="1" hangingPunct="1"/>
            <a:r>
              <a:rPr lang="en-US" altLang="pt-BR" sz="2400" dirty="0"/>
              <a:t>    for (int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=0;i&lt;length-1;i++) {</a:t>
            </a:r>
          </a:p>
          <a:p>
            <a:pPr eaLnBrk="1" hangingPunct="1"/>
            <a:r>
              <a:rPr lang="en-US" altLang="pt-BR" sz="2400" dirty="0"/>
              <a:t>        for (int j=0;j&lt;length-1-i;j++) {</a:t>
            </a:r>
          </a:p>
          <a:p>
            <a:pPr eaLnBrk="1" hangingPunct="1"/>
            <a:r>
              <a:rPr lang="en-US" altLang="pt-BR" sz="2400" dirty="0"/>
              <a:t>            if (a[j]&gt;a[j+1]) {</a:t>
            </a:r>
          </a:p>
          <a:p>
            <a:pPr eaLnBrk="1" hangingPunct="1"/>
            <a:r>
              <a:rPr lang="en-US" altLang="pt-BR" sz="2400" dirty="0"/>
              <a:t>                T 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=a[j];</a:t>
            </a:r>
          </a:p>
          <a:p>
            <a:pPr eaLnBrk="1" hangingPunct="1"/>
            <a:r>
              <a:rPr lang="en-US" altLang="pt-BR" sz="2400" dirty="0"/>
              <a:t>                a[j]=a[j+1];</a:t>
            </a:r>
          </a:p>
          <a:p>
            <a:pPr eaLnBrk="1" hangingPunct="1"/>
            <a:r>
              <a:rPr lang="en-US" altLang="pt-BR" sz="2400" dirty="0"/>
              <a:t>                a[j+1]=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;</a:t>
            </a:r>
          </a:p>
          <a:p>
            <a:pPr eaLnBrk="1" hangingPunct="1"/>
            <a:r>
              <a:rPr lang="en-US" altLang="pt-BR" sz="2400" dirty="0"/>
              <a:t>            }</a:t>
            </a:r>
          </a:p>
          <a:p>
            <a:pPr eaLnBrk="1" hangingPunct="1"/>
            <a:r>
              <a:rPr lang="en-US" altLang="pt-BR" sz="2400" dirty="0"/>
              <a:t>        }</a:t>
            </a:r>
          </a:p>
          <a:p>
            <a:pPr eaLnBrk="1" hangingPunct="1"/>
            <a:r>
              <a:rPr lang="en-US" altLang="pt-BR" sz="2400" dirty="0"/>
              <a:t>    }</a:t>
            </a:r>
          </a:p>
          <a:p>
            <a:pPr eaLnBrk="1" hangingPunct="1"/>
            <a:r>
              <a:rPr lang="en-US" altLang="pt-BR" sz="24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aixaDeTexto 2">
            <a:extLst>
              <a:ext uri="{FF2B5EF4-FFF2-40B4-BE49-F238E27FC236}">
                <a16:creationId xmlns:a16="http://schemas.microsoft.com/office/drawing/2014/main" id="{97B19055-2C4A-485E-8C42-E826D532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98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BubbleSort - Análise</a:t>
            </a:r>
          </a:p>
        </p:txBody>
      </p:sp>
      <p:sp>
        <p:nvSpPr>
          <p:cNvPr id="68611" name="Retângulo 3">
            <a:extLst>
              <a:ext uri="{FF2B5EF4-FFF2-40B4-BE49-F238E27FC236}">
                <a16:creationId xmlns:a16="http://schemas.microsoft.com/office/drawing/2014/main" id="{AA96E1EE-679A-45AA-8307-B9714FD7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85863"/>
            <a:ext cx="8763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/>
              <a:t>Ordena com custo O(n</a:t>
            </a:r>
            <a:r>
              <a:rPr lang="pt-BR" altLang="pt-BR" sz="2400" baseline="30000"/>
              <a:t>2</a:t>
            </a:r>
            <a:r>
              <a:rPr lang="pt-BR" altLang="pt-BR" sz="2400"/>
              <a:t>) no pior caso e no caso médio</a:t>
            </a:r>
          </a:p>
          <a:p>
            <a:pPr marL="0" lvl="1" eaLnBrk="1" hangingPunct="1"/>
            <a:endParaRPr lang="pt-BR" altLang="pt-BR" sz="2400"/>
          </a:p>
          <a:p>
            <a:pPr marL="0" lvl="1" eaLnBrk="1" hangingPunct="1"/>
            <a:r>
              <a:rPr lang="pt-BR" altLang="pt-BR" sz="2400"/>
              <a:t>Ordena com custo O(n) no melhor caso (vetores ordenados)</a:t>
            </a:r>
          </a:p>
          <a:p>
            <a:pPr eaLnBrk="1" hangingPunct="1"/>
            <a:endParaRPr lang="en-US" altLang="pt-BR" sz="2400"/>
          </a:p>
          <a:p>
            <a:pPr eaLnBrk="1" hangingPunct="1"/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184250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aixaDeTexto 2">
            <a:extLst>
              <a:ext uri="{FF2B5EF4-FFF2-40B4-BE49-F238E27FC236}">
                <a16:creationId xmlns:a16="http://schemas.microsoft.com/office/drawing/2014/main" id="{610FB710-9D18-45E4-B240-772C1360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8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A2DB624-7D16-4D18-9B44-BE30B6D0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Utiliza também o mecanismo de dividir para conquistar para resolver o problema de ordenação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Divide o problema de ordenar um conjunto de </a:t>
            </a:r>
            <a:r>
              <a:rPr lang="pt-BR" sz="2400" i="1" dirty="0">
                <a:latin typeface="Arial" charset="0"/>
                <a:cs typeface="Arial" charset="0"/>
              </a:rPr>
              <a:t>n</a:t>
            </a:r>
            <a:r>
              <a:rPr lang="pt-BR" sz="2400" dirty="0">
                <a:latin typeface="Arial" charset="0"/>
                <a:cs typeface="Arial" charset="0"/>
              </a:rPr>
              <a:t> itens em dois problemas menores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os problemas menores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Combina os resultados para produzir a solução do problema maior   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aixaDeTexto 2">
            <a:extLst>
              <a:ext uri="{FF2B5EF4-FFF2-40B4-BE49-F238E27FC236}">
                <a16:creationId xmlns:a16="http://schemas.microsoft.com/office/drawing/2014/main" id="{19009127-93C5-435A-AA3B-CBD273C4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94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 - Pseudocódigo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765C9B4-A50B-41B7-B8FF-E881AD85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Considere a tarefa de ordenar (</a:t>
            </a: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r>
              <a:rPr lang="pt-BR" sz="2400" dirty="0">
                <a:latin typeface="Arial" charset="0"/>
                <a:cs typeface="Arial" charset="0"/>
              </a:rPr>
              <a:t>) um conjunto S composto por n elementos: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Se o número de elementos em S é 0 ou 1, retorne.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Pegue qualquer elemento v em S. o elemento v é chamado de pivô.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Particione</a:t>
            </a:r>
            <a:r>
              <a:rPr lang="pt-BR" sz="2400" dirty="0">
                <a:latin typeface="Arial" charset="0"/>
                <a:cs typeface="Arial" charset="0"/>
              </a:rPr>
              <a:t> o conjunto S-v em dois sub-conjuntos S</a:t>
            </a:r>
            <a:r>
              <a:rPr lang="pt-BR" sz="2400" baseline="-25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 e S</a:t>
            </a:r>
            <a:r>
              <a:rPr lang="pt-BR" sz="2400" baseline="-25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 tal que S</a:t>
            </a:r>
            <a:r>
              <a:rPr lang="pt-BR" sz="2400" baseline="-25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= { x </a:t>
            </a:r>
            <a:r>
              <a:rPr lang="el-GR" sz="2400" dirty="0">
                <a:latin typeface="Arial" charset="0"/>
                <a:cs typeface="Arial" charset="0"/>
              </a:rPr>
              <a:t>ε</a:t>
            </a:r>
            <a:r>
              <a:rPr lang="pt-BR" sz="2400" dirty="0">
                <a:latin typeface="Arial" charset="0"/>
                <a:cs typeface="Arial" charset="0"/>
              </a:rPr>
              <a:t> S-{v} | x&lt; v} e S</a:t>
            </a:r>
            <a:r>
              <a:rPr lang="pt-BR" sz="2400" baseline="-25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= { x </a:t>
            </a:r>
            <a:r>
              <a:rPr lang="el-GR" sz="2400" dirty="0">
                <a:latin typeface="Arial" charset="0"/>
                <a:cs typeface="Arial" charset="0"/>
              </a:rPr>
              <a:t>ε</a:t>
            </a:r>
            <a:r>
              <a:rPr lang="pt-BR" sz="2400" dirty="0">
                <a:latin typeface="Arial" charset="0"/>
                <a:cs typeface="Arial" charset="0"/>
              </a:rPr>
              <a:t> S-{v} | x&gt; v}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Retorne {</a:t>
            </a: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r>
              <a:rPr lang="pt-BR" sz="2400" dirty="0">
                <a:latin typeface="Arial" charset="0"/>
                <a:cs typeface="Arial" charset="0"/>
              </a:rPr>
              <a:t>(S</a:t>
            </a:r>
            <a:r>
              <a:rPr lang="pt-BR" sz="2400" baseline="-25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)+v+</a:t>
            </a: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r>
              <a:rPr lang="pt-BR" sz="2400" dirty="0">
                <a:latin typeface="Arial" charset="0"/>
                <a:cs typeface="Arial" charset="0"/>
              </a:rPr>
              <a:t>(S</a:t>
            </a:r>
            <a:r>
              <a:rPr lang="pt-BR" sz="2400" baseline="-25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)}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aixaDeTexto 2">
            <a:extLst>
              <a:ext uri="{FF2B5EF4-FFF2-40B4-BE49-F238E27FC236}">
                <a16:creationId xmlns:a16="http://schemas.microsoft.com/office/drawing/2014/main" id="{1A519E7C-EEA0-4449-89F0-7E6C573A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038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 – Diagramas de Venn</a:t>
            </a:r>
          </a:p>
        </p:txBody>
      </p:sp>
      <p:grpSp>
        <p:nvGrpSpPr>
          <p:cNvPr id="57347" name="Grupo 91">
            <a:extLst>
              <a:ext uri="{FF2B5EF4-FFF2-40B4-BE49-F238E27FC236}">
                <a16:creationId xmlns:a16="http://schemas.microsoft.com/office/drawing/2014/main" id="{F9EC1D22-CC12-499D-B914-D8A33225B19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914400"/>
            <a:ext cx="5867400" cy="1295400"/>
            <a:chOff x="990600" y="914400"/>
            <a:chExt cx="5867400" cy="1295400"/>
          </a:xfrm>
        </p:grpSpPr>
        <p:sp>
          <p:nvSpPr>
            <p:cNvPr id="57421" name="CaixaDeTexto 3">
              <a:extLst>
                <a:ext uri="{FF2B5EF4-FFF2-40B4-BE49-F238E27FC236}">
                  <a16:creationId xmlns:a16="http://schemas.microsoft.com/office/drawing/2014/main" id="{B4302B1B-0651-46E2-984F-7F6A69D8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520" y="1447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13</a:t>
              </a:r>
            </a:p>
          </p:txBody>
        </p:sp>
        <p:sp>
          <p:nvSpPr>
            <p:cNvPr id="57422" name="CaixaDeTexto 4">
              <a:extLst>
                <a:ext uri="{FF2B5EF4-FFF2-40B4-BE49-F238E27FC236}">
                  <a16:creationId xmlns:a16="http://schemas.microsoft.com/office/drawing/2014/main" id="{6BFAA0F4-4C2D-411F-AB58-917F88187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774" y="12192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81</a:t>
              </a:r>
            </a:p>
          </p:txBody>
        </p:sp>
        <p:sp>
          <p:nvSpPr>
            <p:cNvPr id="57423" name="CaixaDeTexto 5">
              <a:extLst>
                <a:ext uri="{FF2B5EF4-FFF2-40B4-BE49-F238E27FC236}">
                  <a16:creationId xmlns:a16="http://schemas.microsoft.com/office/drawing/2014/main" id="{482F0758-76F6-42AB-84A3-7C26E9752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574" y="1840468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92</a:t>
              </a:r>
            </a:p>
          </p:txBody>
        </p:sp>
        <p:sp>
          <p:nvSpPr>
            <p:cNvPr id="57424" name="CaixaDeTexto 6">
              <a:extLst>
                <a:ext uri="{FF2B5EF4-FFF2-40B4-BE49-F238E27FC236}">
                  <a16:creationId xmlns:a16="http://schemas.microsoft.com/office/drawing/2014/main" id="{EFD1678D-DA08-4AC7-A58D-5FACAA2B0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320" y="1066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43</a:t>
              </a:r>
            </a:p>
          </p:txBody>
        </p:sp>
        <p:sp>
          <p:nvSpPr>
            <p:cNvPr id="57425" name="CaixaDeTexto 7">
              <a:extLst>
                <a:ext uri="{FF2B5EF4-FFF2-40B4-BE49-F238E27FC236}">
                  <a16:creationId xmlns:a16="http://schemas.microsoft.com/office/drawing/2014/main" id="{697CE98C-2A90-4314-B48E-B5E30FD00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120" y="9144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31</a:t>
              </a:r>
            </a:p>
          </p:txBody>
        </p:sp>
        <p:sp>
          <p:nvSpPr>
            <p:cNvPr id="57426" name="CaixaDeTexto 9">
              <a:extLst>
                <a:ext uri="{FF2B5EF4-FFF2-40B4-BE49-F238E27FC236}">
                  <a16:creationId xmlns:a16="http://schemas.microsoft.com/office/drawing/2014/main" id="{4880792E-91E1-4313-9AB3-F9F7402F5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720" y="17526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65</a:t>
              </a:r>
            </a:p>
          </p:txBody>
        </p:sp>
        <p:sp>
          <p:nvSpPr>
            <p:cNvPr id="57427" name="CaixaDeTexto 10">
              <a:extLst>
                <a:ext uri="{FF2B5EF4-FFF2-40B4-BE49-F238E27FC236}">
                  <a16:creationId xmlns:a16="http://schemas.microsoft.com/office/drawing/2014/main" id="{402F0D9F-790E-4E4B-89BA-5CB43A573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20" y="1066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57</a:t>
              </a:r>
            </a:p>
          </p:txBody>
        </p:sp>
        <p:sp>
          <p:nvSpPr>
            <p:cNvPr id="57428" name="CaixaDeTexto 11">
              <a:extLst>
                <a:ext uri="{FF2B5EF4-FFF2-40B4-BE49-F238E27FC236}">
                  <a16:creationId xmlns:a16="http://schemas.microsoft.com/office/drawing/2014/main" id="{234E0B93-C38E-46E1-92D8-4440F767D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520" y="16002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26</a:t>
              </a:r>
            </a:p>
          </p:txBody>
        </p:sp>
        <p:sp>
          <p:nvSpPr>
            <p:cNvPr id="57429" name="CaixaDeTexto 12">
              <a:extLst>
                <a:ext uri="{FF2B5EF4-FFF2-40B4-BE49-F238E27FC236}">
                  <a16:creationId xmlns:a16="http://schemas.microsoft.com/office/drawing/2014/main" id="{7E059768-808B-4126-BB56-62B1DDEC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320" y="1066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75</a:t>
              </a:r>
            </a:p>
          </p:txBody>
        </p:sp>
        <p:sp>
          <p:nvSpPr>
            <p:cNvPr id="57430" name="CaixaDeTexto 13">
              <a:extLst>
                <a:ext uri="{FF2B5EF4-FFF2-40B4-BE49-F238E27FC236}">
                  <a16:creationId xmlns:a16="http://schemas.microsoft.com/office/drawing/2014/main" id="{20B21A1A-FBBB-46EF-A32B-EB3AAA385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0" y="16002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0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A5A0B9A-F4C0-41CC-A830-252DCC885320}"/>
                </a:ext>
              </a:extLst>
            </p:cNvPr>
            <p:cNvSpPr/>
            <p:nvPr/>
          </p:nvSpPr>
          <p:spPr>
            <a:xfrm>
              <a:off x="990600" y="914400"/>
              <a:ext cx="5867400" cy="1295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100">
            <a:extLst>
              <a:ext uri="{FF2B5EF4-FFF2-40B4-BE49-F238E27FC236}">
                <a16:creationId xmlns:a16="http://schemas.microsoft.com/office/drawing/2014/main" id="{D6B0F609-FD13-401A-BDC0-214E78321E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4000"/>
            <a:ext cx="7772400" cy="2209800"/>
            <a:chOff x="990600" y="1524000"/>
            <a:chExt cx="7772400" cy="2209800"/>
          </a:xfrm>
        </p:grpSpPr>
        <p:grpSp>
          <p:nvGrpSpPr>
            <p:cNvPr id="57405" name="Grupo 94">
              <a:extLst>
                <a:ext uri="{FF2B5EF4-FFF2-40B4-BE49-F238E27FC236}">
                  <a16:creationId xmlns:a16="http://schemas.microsoft.com/office/drawing/2014/main" id="{8432F0CE-B026-4F96-B269-CB5125A20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2438400"/>
              <a:ext cx="5867400" cy="1295400"/>
              <a:chOff x="990600" y="2438400"/>
              <a:chExt cx="5867400" cy="1295400"/>
            </a:xfrm>
          </p:grpSpPr>
          <p:sp>
            <p:nvSpPr>
              <p:cNvPr id="57409" name="CaixaDeTexto 15">
                <a:extLst>
                  <a:ext uri="{FF2B5EF4-FFF2-40B4-BE49-F238E27FC236}">
                    <a16:creationId xmlns:a16="http://schemas.microsoft.com/office/drawing/2014/main" id="{577CBF5C-CADC-4EBA-BA05-F0F8B3450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6520" y="2971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13</a:t>
                </a:r>
              </a:p>
            </p:txBody>
          </p:sp>
          <p:sp>
            <p:nvSpPr>
              <p:cNvPr id="57410" name="CaixaDeTexto 16">
                <a:extLst>
                  <a:ext uri="{FF2B5EF4-FFF2-40B4-BE49-F238E27FC236}">
                    <a16:creationId xmlns:a16="http://schemas.microsoft.com/office/drawing/2014/main" id="{FBBCD331-8372-45ED-82E4-B2026E9D2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9774" y="27432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81</a:t>
                </a:r>
              </a:p>
            </p:txBody>
          </p:sp>
          <p:sp>
            <p:nvSpPr>
              <p:cNvPr id="57411" name="CaixaDeTexto 17">
                <a:extLst>
                  <a:ext uri="{FF2B5EF4-FFF2-40B4-BE49-F238E27FC236}">
                    <a16:creationId xmlns:a16="http://schemas.microsoft.com/office/drawing/2014/main" id="{5412792E-B4AE-41EA-9D54-3771CB6F0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4574" y="3364468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92</a:t>
                </a:r>
              </a:p>
            </p:txBody>
          </p:sp>
          <p:sp>
            <p:nvSpPr>
              <p:cNvPr id="57412" name="CaixaDeTexto 18">
                <a:extLst>
                  <a:ext uri="{FF2B5EF4-FFF2-40B4-BE49-F238E27FC236}">
                    <a16:creationId xmlns:a16="http://schemas.microsoft.com/office/drawing/2014/main" id="{EE0007FB-D9C0-4096-A96A-198BEE0EB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4320" y="2590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43</a:t>
                </a:r>
              </a:p>
            </p:txBody>
          </p:sp>
          <p:sp>
            <p:nvSpPr>
              <p:cNvPr id="57413" name="CaixaDeTexto 19">
                <a:extLst>
                  <a:ext uri="{FF2B5EF4-FFF2-40B4-BE49-F238E27FC236}">
                    <a16:creationId xmlns:a16="http://schemas.microsoft.com/office/drawing/2014/main" id="{51EB5A71-1E97-40A1-B683-B7CD635C8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120" y="243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31</a:t>
                </a:r>
              </a:p>
            </p:txBody>
          </p:sp>
          <p:sp>
            <p:nvSpPr>
              <p:cNvPr id="57414" name="CaixaDeTexto 20">
                <a:extLst>
                  <a:ext uri="{FF2B5EF4-FFF2-40B4-BE49-F238E27FC236}">
                    <a16:creationId xmlns:a16="http://schemas.microsoft.com/office/drawing/2014/main" id="{0F13ABDF-1311-44D2-8533-666044392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8962" y="32766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65</a:t>
                </a:r>
              </a:p>
            </p:txBody>
          </p:sp>
          <p:sp>
            <p:nvSpPr>
              <p:cNvPr id="57415" name="CaixaDeTexto 21">
                <a:extLst>
                  <a:ext uri="{FF2B5EF4-FFF2-40B4-BE49-F238E27FC236}">
                    <a16:creationId xmlns:a16="http://schemas.microsoft.com/office/drawing/2014/main" id="{D70A11D2-246A-4095-ACFC-DA7BF562E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0720" y="2590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57</a:t>
                </a:r>
              </a:p>
            </p:txBody>
          </p:sp>
          <p:sp>
            <p:nvSpPr>
              <p:cNvPr id="57416" name="CaixaDeTexto 22">
                <a:extLst>
                  <a:ext uri="{FF2B5EF4-FFF2-40B4-BE49-F238E27FC236}">
                    <a16:creationId xmlns:a16="http://schemas.microsoft.com/office/drawing/2014/main" id="{C89929F5-7418-4C80-880F-557085375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520" y="31242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26</a:t>
                </a:r>
              </a:p>
            </p:txBody>
          </p:sp>
          <p:sp>
            <p:nvSpPr>
              <p:cNvPr id="57417" name="CaixaDeTexto 23">
                <a:extLst>
                  <a:ext uri="{FF2B5EF4-FFF2-40B4-BE49-F238E27FC236}">
                    <a16:creationId xmlns:a16="http://schemas.microsoft.com/office/drawing/2014/main" id="{FDD08FF3-F538-48D1-AD18-9898BCE83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1320" y="2590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75</a:t>
                </a:r>
              </a:p>
            </p:txBody>
          </p:sp>
          <p:sp>
            <p:nvSpPr>
              <p:cNvPr id="57418" name="CaixaDeTexto 24">
                <a:extLst>
                  <a:ext uri="{FF2B5EF4-FFF2-40B4-BE49-F238E27FC236}">
                    <a16:creationId xmlns:a16="http://schemas.microsoft.com/office/drawing/2014/main" id="{1FF9844D-281C-4E0F-A6CA-0B750458EB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4720" y="312420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0</a:t>
                </a: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9827B1E5-EBD4-4D1D-B88C-BB78DAC2304D}"/>
                  </a:ext>
                </a:extLst>
              </p:cNvPr>
              <p:cNvSpPr/>
              <p:nvPr/>
            </p:nvSpPr>
            <p:spPr>
              <a:xfrm>
                <a:off x="990600" y="2438400"/>
                <a:ext cx="5867400" cy="1295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4E502190-ED6B-4649-9344-00168BCA6F3F}"/>
                  </a:ext>
                </a:extLst>
              </p:cNvPr>
              <p:cNvSpPr/>
              <p:nvPr/>
            </p:nvSpPr>
            <p:spPr>
              <a:xfrm>
                <a:off x="3552825" y="3244850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57406" name="Grupo 92">
              <a:extLst>
                <a:ext uri="{FF2B5EF4-FFF2-40B4-BE49-F238E27FC236}">
                  <a16:creationId xmlns:a16="http://schemas.microsoft.com/office/drawing/2014/main" id="{EC6A7210-EBCB-4CC4-A6C5-036FA7788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1524000"/>
              <a:ext cx="2667000" cy="1600200"/>
              <a:chOff x="6096000" y="1524000"/>
              <a:chExt cx="2667000" cy="1600200"/>
            </a:xfrm>
          </p:grpSpPr>
          <p:sp>
            <p:nvSpPr>
              <p:cNvPr id="27" name="Arco 26">
                <a:extLst>
                  <a:ext uri="{FF2B5EF4-FFF2-40B4-BE49-F238E27FC236}">
                    <a16:creationId xmlns:a16="http://schemas.microsoft.com/office/drawing/2014/main" id="{CA5BEAA3-568B-4E45-BC94-2F964ACF54BC}"/>
                  </a:ext>
                </a:extLst>
              </p:cNvPr>
              <p:cNvSpPr/>
              <p:nvPr/>
            </p:nvSpPr>
            <p:spPr>
              <a:xfrm>
                <a:off x="6096000" y="1524000"/>
                <a:ext cx="1524000" cy="1600200"/>
              </a:xfrm>
              <a:prstGeom prst="arc">
                <a:avLst>
                  <a:gd name="adj1" fmla="val 16200000"/>
                  <a:gd name="adj2" fmla="val 5203262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  <p:sp>
            <p:nvSpPr>
              <p:cNvPr id="57408" name="CaixaDeTexto 28">
                <a:extLst>
                  <a:ext uri="{FF2B5EF4-FFF2-40B4-BE49-F238E27FC236}">
                    <a16:creationId xmlns:a16="http://schemas.microsoft.com/office/drawing/2014/main" id="{CC1363E0-BC20-4E17-8049-1ED35BFD9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7600" y="1981200"/>
                <a:ext cx="1295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/>
                  <a:t>Selecão do pivô</a:t>
                </a:r>
              </a:p>
            </p:txBody>
          </p:sp>
        </p:grpSp>
      </p:grpSp>
      <p:grpSp>
        <p:nvGrpSpPr>
          <p:cNvPr id="6" name="Grupo 101">
            <a:extLst>
              <a:ext uri="{FF2B5EF4-FFF2-40B4-BE49-F238E27FC236}">
                <a16:creationId xmlns:a16="http://schemas.microsoft.com/office/drawing/2014/main" id="{2AE6AF4C-F366-4554-937E-3EB0C065022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7772400" cy="1981200"/>
            <a:chOff x="1143000" y="3200400"/>
            <a:chExt cx="7772400" cy="1981200"/>
          </a:xfrm>
        </p:grpSpPr>
        <p:grpSp>
          <p:nvGrpSpPr>
            <p:cNvPr id="57388" name="Grupo 95">
              <a:extLst>
                <a:ext uri="{FF2B5EF4-FFF2-40B4-BE49-F238E27FC236}">
                  <a16:creationId xmlns:a16="http://schemas.microsoft.com/office/drawing/2014/main" id="{0EFF39FA-20D1-4BC0-9FBB-4BD52F698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3810000"/>
              <a:ext cx="5791200" cy="1371600"/>
              <a:chOff x="1143000" y="3810000"/>
              <a:chExt cx="5791200" cy="1371600"/>
            </a:xfrm>
          </p:grpSpPr>
          <p:sp>
            <p:nvSpPr>
              <p:cNvPr id="57392" name="CaixaDeTexto 29">
                <a:extLst>
                  <a:ext uri="{FF2B5EF4-FFF2-40B4-BE49-F238E27FC236}">
                    <a16:creationId xmlns:a16="http://schemas.microsoft.com/office/drawing/2014/main" id="{C23C99B5-2F03-4F6C-9066-1996CEE03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4343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13</a:t>
                </a:r>
              </a:p>
            </p:txBody>
          </p:sp>
          <p:sp>
            <p:nvSpPr>
              <p:cNvPr id="57393" name="CaixaDeTexto 30">
                <a:extLst>
                  <a:ext uri="{FF2B5EF4-FFF2-40B4-BE49-F238E27FC236}">
                    <a16:creationId xmlns:a16="http://schemas.microsoft.com/office/drawing/2014/main" id="{209258EE-F6AF-4FB0-B188-9E0AAA609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45720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81</a:t>
                </a:r>
              </a:p>
            </p:txBody>
          </p:sp>
          <p:sp>
            <p:nvSpPr>
              <p:cNvPr id="57394" name="CaixaDeTexto 31">
                <a:extLst>
                  <a:ext uri="{FF2B5EF4-FFF2-40B4-BE49-F238E27FC236}">
                    <a16:creationId xmlns:a16="http://schemas.microsoft.com/office/drawing/2014/main" id="{0D304FE4-B1B7-4754-B692-99FF63B7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4114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92</a:t>
                </a:r>
              </a:p>
            </p:txBody>
          </p:sp>
          <p:sp>
            <p:nvSpPr>
              <p:cNvPr id="57395" name="CaixaDeTexto 32">
                <a:extLst>
                  <a:ext uri="{FF2B5EF4-FFF2-40B4-BE49-F238E27FC236}">
                    <a16:creationId xmlns:a16="http://schemas.microsoft.com/office/drawing/2014/main" id="{E7BBE954-439B-4F31-B840-B52566349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600" y="41910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43</a:t>
                </a:r>
              </a:p>
            </p:txBody>
          </p:sp>
          <p:sp>
            <p:nvSpPr>
              <p:cNvPr id="57396" name="CaixaDeTexto 33">
                <a:extLst>
                  <a:ext uri="{FF2B5EF4-FFF2-40B4-BE49-F238E27FC236}">
                    <a16:creationId xmlns:a16="http://schemas.microsoft.com/office/drawing/2014/main" id="{D586BD3F-72D1-4175-8260-30F46F472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800" y="40386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31</a:t>
                </a:r>
              </a:p>
            </p:txBody>
          </p:sp>
          <p:sp>
            <p:nvSpPr>
              <p:cNvPr id="57397" name="CaixaDeTexto 34">
                <a:extLst>
                  <a:ext uri="{FF2B5EF4-FFF2-40B4-BE49-F238E27FC236}">
                    <a16:creationId xmlns:a16="http://schemas.microsoft.com/office/drawing/2014/main" id="{5A74DA60-D6AC-460E-ADCE-F9F8A8210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3762" y="4343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65</a:t>
                </a:r>
              </a:p>
            </p:txBody>
          </p:sp>
          <p:sp>
            <p:nvSpPr>
              <p:cNvPr id="57398" name="CaixaDeTexto 35">
                <a:extLst>
                  <a:ext uri="{FF2B5EF4-FFF2-40B4-BE49-F238E27FC236}">
                    <a16:creationId xmlns:a16="http://schemas.microsoft.com/office/drawing/2014/main" id="{A6C58A1A-A1B5-4CA6-A03A-EC617CE16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45720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57</a:t>
                </a:r>
              </a:p>
            </p:txBody>
          </p:sp>
          <p:sp>
            <p:nvSpPr>
              <p:cNvPr id="57399" name="CaixaDeTexto 36">
                <a:extLst>
                  <a:ext uri="{FF2B5EF4-FFF2-40B4-BE49-F238E27FC236}">
                    <a16:creationId xmlns:a16="http://schemas.microsoft.com/office/drawing/2014/main" id="{EB5C6472-D66A-4141-9DD8-E5FCD0970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46482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26</a:t>
                </a:r>
              </a:p>
            </p:txBody>
          </p:sp>
          <p:sp>
            <p:nvSpPr>
              <p:cNvPr id="57400" name="CaixaDeTexto 37">
                <a:extLst>
                  <a:ext uri="{FF2B5EF4-FFF2-40B4-BE49-F238E27FC236}">
                    <a16:creationId xmlns:a16="http://schemas.microsoft.com/office/drawing/2014/main" id="{D2A77AA2-B1B1-42A9-8CB3-58039D64D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3720" y="3962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75</a:t>
                </a:r>
              </a:p>
            </p:txBody>
          </p:sp>
          <p:sp>
            <p:nvSpPr>
              <p:cNvPr id="57401" name="CaixaDeTexto 38">
                <a:extLst>
                  <a:ext uri="{FF2B5EF4-FFF2-40B4-BE49-F238E27FC236}">
                    <a16:creationId xmlns:a16="http://schemas.microsoft.com/office/drawing/2014/main" id="{E64D5B73-EA20-4BFC-8532-36B0E1288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411480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0</a:t>
                </a: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A3105A16-8DAA-43CF-B87C-4D643F7BADE8}"/>
                  </a:ext>
                </a:extLst>
              </p:cNvPr>
              <p:cNvSpPr/>
              <p:nvPr/>
            </p:nvSpPr>
            <p:spPr>
              <a:xfrm>
                <a:off x="1143000" y="3810000"/>
                <a:ext cx="2438400" cy="1295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3E15706D-FC33-49ED-A868-7DC83298835C}"/>
                  </a:ext>
                </a:extLst>
              </p:cNvPr>
              <p:cNvSpPr/>
              <p:nvPr/>
            </p:nvSpPr>
            <p:spPr>
              <a:xfrm>
                <a:off x="3810000" y="4267200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F1C7286-D0A0-4E2E-822B-00802CF0D97A}"/>
                  </a:ext>
                </a:extLst>
              </p:cNvPr>
              <p:cNvSpPr/>
              <p:nvPr/>
            </p:nvSpPr>
            <p:spPr>
              <a:xfrm>
                <a:off x="4495800" y="3886200"/>
                <a:ext cx="2438400" cy="1295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57389" name="Grupo 93">
              <a:extLst>
                <a:ext uri="{FF2B5EF4-FFF2-40B4-BE49-F238E27FC236}">
                  <a16:creationId xmlns:a16="http://schemas.microsoft.com/office/drawing/2014/main" id="{43B70FFB-57F2-4049-BD95-4B6C3813C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00400"/>
              <a:ext cx="2667000" cy="1600200"/>
              <a:chOff x="6248400" y="3200400"/>
              <a:chExt cx="2667000" cy="1600200"/>
            </a:xfrm>
          </p:grpSpPr>
          <p:sp>
            <p:nvSpPr>
              <p:cNvPr id="43" name="Arco 42">
                <a:extLst>
                  <a:ext uri="{FF2B5EF4-FFF2-40B4-BE49-F238E27FC236}">
                    <a16:creationId xmlns:a16="http://schemas.microsoft.com/office/drawing/2014/main" id="{3FBB1507-065C-4EF5-939B-54AEE4A11A16}"/>
                  </a:ext>
                </a:extLst>
              </p:cNvPr>
              <p:cNvSpPr/>
              <p:nvPr/>
            </p:nvSpPr>
            <p:spPr>
              <a:xfrm>
                <a:off x="6248400" y="3200400"/>
                <a:ext cx="1524000" cy="1600200"/>
              </a:xfrm>
              <a:prstGeom prst="arc">
                <a:avLst>
                  <a:gd name="adj1" fmla="val 16200000"/>
                  <a:gd name="adj2" fmla="val 5203262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  <p:sp>
            <p:nvSpPr>
              <p:cNvPr id="57391" name="CaixaDeTexto 43">
                <a:extLst>
                  <a:ext uri="{FF2B5EF4-FFF2-40B4-BE49-F238E27FC236}">
                    <a16:creationId xmlns:a16="http://schemas.microsoft.com/office/drawing/2014/main" id="{0127462E-52D9-4538-8C3A-434EB6771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3800" y="3352800"/>
                <a:ext cx="1371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/>
                  <a:t>Partição do conjunto</a:t>
                </a:r>
              </a:p>
            </p:txBody>
          </p:sp>
        </p:grpSp>
      </p:grpSp>
      <p:grpSp>
        <p:nvGrpSpPr>
          <p:cNvPr id="9" name="Grupo 86">
            <a:extLst>
              <a:ext uri="{FF2B5EF4-FFF2-40B4-BE49-F238E27FC236}">
                <a16:creationId xmlns:a16="http://schemas.microsoft.com/office/drawing/2014/main" id="{905EDBA9-1916-458E-98D3-58E52272959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8610600" cy="1371600"/>
            <a:chOff x="304800" y="4495800"/>
            <a:chExt cx="8610600" cy="1371600"/>
          </a:xfrm>
        </p:grpSpPr>
        <p:sp>
          <p:nvSpPr>
            <p:cNvPr id="57368" name="CaixaDeTexto 44">
              <a:extLst>
                <a:ext uri="{FF2B5EF4-FFF2-40B4-BE49-F238E27FC236}">
                  <a16:creationId xmlns:a16="http://schemas.microsoft.com/office/drawing/2014/main" id="{5975E8C1-B35A-4B8D-99FC-CF0AA6D4E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13</a:t>
              </a:r>
            </a:p>
          </p:txBody>
        </p:sp>
        <p:sp>
          <p:nvSpPr>
            <p:cNvPr id="57369" name="CaixaDeTexto 45">
              <a:extLst>
                <a:ext uri="{FF2B5EF4-FFF2-40B4-BE49-F238E27FC236}">
                  <a16:creationId xmlns:a16="http://schemas.microsoft.com/office/drawing/2014/main" id="{558FB6E1-9F45-4FEB-8C67-C8AE1829C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43</a:t>
              </a:r>
            </a:p>
          </p:txBody>
        </p:sp>
        <p:sp>
          <p:nvSpPr>
            <p:cNvPr id="57370" name="CaixaDeTexto 46">
              <a:extLst>
                <a:ext uri="{FF2B5EF4-FFF2-40B4-BE49-F238E27FC236}">
                  <a16:creationId xmlns:a16="http://schemas.microsoft.com/office/drawing/2014/main" id="{3D21F6AC-0396-4D03-B0DE-4F2716A1E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31</a:t>
              </a:r>
            </a:p>
          </p:txBody>
        </p:sp>
        <p:sp>
          <p:nvSpPr>
            <p:cNvPr id="57371" name="CaixaDeTexto 47">
              <a:extLst>
                <a:ext uri="{FF2B5EF4-FFF2-40B4-BE49-F238E27FC236}">
                  <a16:creationId xmlns:a16="http://schemas.microsoft.com/office/drawing/2014/main" id="{0B03F1E0-B017-42E6-8A16-09A62448C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57</a:t>
              </a:r>
            </a:p>
          </p:txBody>
        </p:sp>
        <p:sp>
          <p:nvSpPr>
            <p:cNvPr id="57372" name="CaixaDeTexto 48">
              <a:extLst>
                <a:ext uri="{FF2B5EF4-FFF2-40B4-BE49-F238E27FC236}">
                  <a16:creationId xmlns:a16="http://schemas.microsoft.com/office/drawing/2014/main" id="{2E2BE29D-414E-4243-95EE-37446B7F5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26</a:t>
              </a:r>
            </a:p>
          </p:txBody>
        </p:sp>
        <p:sp>
          <p:nvSpPr>
            <p:cNvPr id="57373" name="CaixaDeTexto 49">
              <a:extLst>
                <a:ext uri="{FF2B5EF4-FFF2-40B4-BE49-F238E27FC236}">
                  <a16:creationId xmlns:a16="http://schemas.microsoft.com/office/drawing/2014/main" id="{8E7F71A6-3F41-4119-A6C2-18E4B94B6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5486400"/>
              <a:ext cx="2841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0</a:t>
              </a:r>
            </a:p>
          </p:txBody>
        </p:sp>
        <p:sp>
          <p:nvSpPr>
            <p:cNvPr id="57374" name="CaixaDeTexto 51">
              <a:extLst>
                <a:ext uri="{FF2B5EF4-FFF2-40B4-BE49-F238E27FC236}">
                  <a16:creationId xmlns:a16="http://schemas.microsoft.com/office/drawing/2014/main" id="{389F468B-AE90-4863-8C83-77071DA03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81</a:t>
              </a:r>
            </a:p>
          </p:txBody>
        </p:sp>
        <p:sp>
          <p:nvSpPr>
            <p:cNvPr id="57375" name="CaixaDeTexto 52">
              <a:extLst>
                <a:ext uri="{FF2B5EF4-FFF2-40B4-BE49-F238E27FC236}">
                  <a16:creationId xmlns:a16="http://schemas.microsoft.com/office/drawing/2014/main" id="{C7629322-5384-40D0-AC3B-838C8E7E0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92</a:t>
              </a:r>
            </a:p>
          </p:txBody>
        </p:sp>
        <p:sp>
          <p:nvSpPr>
            <p:cNvPr id="57376" name="CaixaDeTexto 53">
              <a:extLst>
                <a:ext uri="{FF2B5EF4-FFF2-40B4-BE49-F238E27FC236}">
                  <a16:creationId xmlns:a16="http://schemas.microsoft.com/office/drawing/2014/main" id="{3434D27C-889E-496F-BEFC-1D7F4CF7D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75</a:t>
              </a:r>
            </a:p>
          </p:txBody>
        </p:sp>
        <p:sp>
          <p:nvSpPr>
            <p:cNvPr id="57377" name="CaixaDeTexto 60">
              <a:extLst>
                <a:ext uri="{FF2B5EF4-FFF2-40B4-BE49-F238E27FC236}">
                  <a16:creationId xmlns:a16="http://schemas.microsoft.com/office/drawing/2014/main" id="{3DBDCCD5-1E93-48C0-9D56-3670887F0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825" y="5483225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65</a:t>
              </a:r>
            </a:p>
          </p:txBody>
        </p:sp>
        <p:grpSp>
          <p:nvGrpSpPr>
            <p:cNvPr id="57378" name="Grupo 102">
              <a:extLst>
                <a:ext uri="{FF2B5EF4-FFF2-40B4-BE49-F238E27FC236}">
                  <a16:creationId xmlns:a16="http://schemas.microsoft.com/office/drawing/2014/main" id="{2F87D2EA-FA08-4226-BB31-B40745165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4495800"/>
              <a:ext cx="8610600" cy="1371600"/>
              <a:chOff x="304800" y="4495800"/>
              <a:chExt cx="8610600" cy="1371600"/>
            </a:xfrm>
          </p:grpSpPr>
          <p:grpSp>
            <p:nvGrpSpPr>
              <p:cNvPr id="57379" name="Grupo 97">
                <a:extLst>
                  <a:ext uri="{FF2B5EF4-FFF2-40B4-BE49-F238E27FC236}">
                    <a16:creationId xmlns:a16="http://schemas.microsoft.com/office/drawing/2014/main" id="{0D9ABDB5-986C-4A00-B7B5-6AF1B2FA5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5334000"/>
                <a:ext cx="5334000" cy="533400"/>
                <a:chOff x="1219200" y="5334000"/>
                <a:chExt cx="5334000" cy="533400"/>
              </a:xfrm>
            </p:grpSpPr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A930CE17-D668-429C-A7CA-119E54581D42}"/>
                    </a:ext>
                  </a:extLst>
                </p:cNvPr>
                <p:cNvSpPr/>
                <p:nvPr/>
              </p:nvSpPr>
              <p:spPr>
                <a:xfrm>
                  <a:off x="1219200" y="5334000"/>
                  <a:ext cx="2438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E6CD51B1-83CF-44C7-8BE0-A965C229CF80}"/>
                    </a:ext>
                  </a:extLst>
                </p:cNvPr>
                <p:cNvSpPr/>
                <p:nvPr/>
              </p:nvSpPr>
              <p:spPr>
                <a:xfrm>
                  <a:off x="5029200" y="5410200"/>
                  <a:ext cx="1524000" cy="457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760CF41B-A044-4BB6-849C-FF49B51D875E}"/>
                    </a:ext>
                  </a:extLst>
                </p:cNvPr>
                <p:cNvSpPr/>
                <p:nvPr/>
              </p:nvSpPr>
              <p:spPr>
                <a:xfrm>
                  <a:off x="4114800" y="5407025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57380" name="Grupo 96">
                <a:extLst>
                  <a:ext uri="{FF2B5EF4-FFF2-40B4-BE49-F238E27FC236}">
                    <a16:creationId xmlns:a16="http://schemas.microsoft.com/office/drawing/2014/main" id="{C9FEA855-71C1-4259-881E-E95EBD6B96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00" y="4495800"/>
                <a:ext cx="8610600" cy="1143000"/>
                <a:chOff x="304800" y="4495800"/>
                <a:chExt cx="8610600" cy="1143000"/>
              </a:xfrm>
            </p:grpSpPr>
            <p:sp>
              <p:nvSpPr>
                <p:cNvPr id="76" name="Arco 75">
                  <a:extLst>
                    <a:ext uri="{FF2B5EF4-FFF2-40B4-BE49-F238E27FC236}">
                      <a16:creationId xmlns:a16="http://schemas.microsoft.com/office/drawing/2014/main" id="{E46DCD02-DDB1-4C8A-91D2-B140E310C26A}"/>
                    </a:ext>
                  </a:extLst>
                </p:cNvPr>
                <p:cNvSpPr/>
                <p:nvPr/>
              </p:nvSpPr>
              <p:spPr>
                <a:xfrm>
                  <a:off x="5334000" y="4495800"/>
                  <a:ext cx="2209800" cy="1143000"/>
                </a:xfrm>
                <a:prstGeom prst="arc">
                  <a:avLst>
                    <a:gd name="adj1" fmla="val 19122616"/>
                    <a:gd name="adj2" fmla="val 4294084"/>
                  </a:avLst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77" name="Arco 76">
                  <a:extLst>
                    <a:ext uri="{FF2B5EF4-FFF2-40B4-BE49-F238E27FC236}">
                      <a16:creationId xmlns:a16="http://schemas.microsoft.com/office/drawing/2014/main" id="{65CA367B-A5CD-4E9B-8C53-D86F43E3403D}"/>
                    </a:ext>
                  </a:extLst>
                </p:cNvPr>
                <p:cNvSpPr/>
                <p:nvPr/>
              </p:nvSpPr>
              <p:spPr>
                <a:xfrm flipH="1">
                  <a:off x="609600" y="4495800"/>
                  <a:ext cx="2209800" cy="1143000"/>
                </a:xfrm>
                <a:prstGeom prst="arc">
                  <a:avLst>
                    <a:gd name="adj1" fmla="val 19122616"/>
                    <a:gd name="adj2" fmla="val 2380088"/>
                  </a:avLst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7383" name="CaixaDeTexto 77">
                  <a:extLst>
                    <a:ext uri="{FF2B5EF4-FFF2-40B4-BE49-F238E27FC236}">
                      <a16:creationId xmlns:a16="http://schemas.microsoft.com/office/drawing/2014/main" id="{3A6A3655-A849-4F6B-89A3-89E401F8D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9000" y="4953000"/>
                  <a:ext cx="16764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pt-BR" altLang="pt-BR"/>
                    <a:t>quicksort</a:t>
                  </a:r>
                </a:p>
              </p:txBody>
            </p:sp>
            <p:sp>
              <p:nvSpPr>
                <p:cNvPr id="57384" name="CaixaDeTexto 79">
                  <a:extLst>
                    <a:ext uri="{FF2B5EF4-FFF2-40B4-BE49-F238E27FC236}">
                      <a16:creationId xmlns:a16="http://schemas.microsoft.com/office/drawing/2014/main" id="{EEE7B6C0-00AA-479E-BF01-2A6AA76B44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4800" y="4953000"/>
                  <a:ext cx="16764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pt-BR" altLang="pt-BR"/>
                    <a:t>quicksort</a:t>
                  </a:r>
                </a:p>
              </p:txBody>
            </p:sp>
          </p:grpSp>
        </p:grpSp>
      </p:grpSp>
      <p:grpSp>
        <p:nvGrpSpPr>
          <p:cNvPr id="13" name="Grupo 103">
            <a:extLst>
              <a:ext uri="{FF2B5EF4-FFF2-40B4-BE49-F238E27FC236}">
                <a16:creationId xmlns:a16="http://schemas.microsoft.com/office/drawing/2014/main" id="{D7EF64E4-2610-42C6-A345-D386727CCDB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789613"/>
            <a:ext cx="3733800" cy="839787"/>
            <a:chOff x="2438401" y="5789016"/>
            <a:chExt cx="3733799" cy="840384"/>
          </a:xfrm>
        </p:grpSpPr>
        <p:grpSp>
          <p:nvGrpSpPr>
            <p:cNvPr id="57352" name="Grupo 99">
              <a:extLst>
                <a:ext uri="{FF2B5EF4-FFF2-40B4-BE49-F238E27FC236}">
                  <a16:creationId xmlns:a16="http://schemas.microsoft.com/office/drawing/2014/main" id="{D0279F25-AA86-4E0D-AB3E-2794FD0AF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6096000"/>
              <a:ext cx="3581400" cy="533400"/>
              <a:chOff x="2590800" y="6096000"/>
              <a:chExt cx="3581400" cy="533400"/>
            </a:xfrm>
          </p:grpSpPr>
          <p:sp>
            <p:nvSpPr>
              <p:cNvPr id="57357" name="CaixaDeTexto 62">
                <a:extLst>
                  <a:ext uri="{FF2B5EF4-FFF2-40B4-BE49-F238E27FC236}">
                    <a16:creationId xmlns:a16="http://schemas.microsoft.com/office/drawing/2014/main" id="{E8441E1B-B759-4693-9DD5-6906426A2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8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13</a:t>
                </a:r>
              </a:p>
            </p:txBody>
          </p:sp>
          <p:sp>
            <p:nvSpPr>
              <p:cNvPr id="57358" name="CaixaDeTexto 63">
                <a:extLst>
                  <a:ext uri="{FF2B5EF4-FFF2-40B4-BE49-F238E27FC236}">
                    <a16:creationId xmlns:a16="http://schemas.microsoft.com/office/drawing/2014/main" id="{01337D69-F665-4D9A-94CE-517963AC1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43</a:t>
                </a:r>
              </a:p>
            </p:txBody>
          </p:sp>
          <p:sp>
            <p:nvSpPr>
              <p:cNvPr id="57359" name="CaixaDeTexto 64">
                <a:extLst>
                  <a:ext uri="{FF2B5EF4-FFF2-40B4-BE49-F238E27FC236}">
                    <a16:creationId xmlns:a16="http://schemas.microsoft.com/office/drawing/2014/main" id="{7F530233-C0BE-45AB-AD57-E5F655FEA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38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31</a:t>
                </a:r>
              </a:p>
            </p:txBody>
          </p:sp>
          <p:sp>
            <p:nvSpPr>
              <p:cNvPr id="57360" name="CaixaDeTexto 65">
                <a:extLst>
                  <a:ext uri="{FF2B5EF4-FFF2-40B4-BE49-F238E27FC236}">
                    <a16:creationId xmlns:a16="http://schemas.microsoft.com/office/drawing/2014/main" id="{D9A0E9AB-B007-4F82-9BDE-72553DFAF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6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57</a:t>
                </a:r>
              </a:p>
            </p:txBody>
          </p:sp>
          <p:sp>
            <p:nvSpPr>
              <p:cNvPr id="57361" name="CaixaDeTexto 66">
                <a:extLst>
                  <a:ext uri="{FF2B5EF4-FFF2-40B4-BE49-F238E27FC236}">
                    <a16:creationId xmlns:a16="http://schemas.microsoft.com/office/drawing/2014/main" id="{FCEF7CC6-F1C1-4D00-A2A6-E140470731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26</a:t>
                </a:r>
              </a:p>
            </p:txBody>
          </p:sp>
          <p:sp>
            <p:nvSpPr>
              <p:cNvPr id="57362" name="CaixaDeTexto 67">
                <a:extLst>
                  <a:ext uri="{FF2B5EF4-FFF2-40B4-BE49-F238E27FC236}">
                    <a16:creationId xmlns:a16="http://schemas.microsoft.com/office/drawing/2014/main" id="{C8BD5577-A3ED-4B3C-9B3B-0423F8C0A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200" y="624840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0</a:t>
                </a:r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871F0864-019B-48D3-ACBB-C537009CD0B8}"/>
                  </a:ext>
                </a:extLst>
              </p:cNvPr>
              <p:cNvSpPr/>
              <p:nvPr/>
            </p:nvSpPr>
            <p:spPr>
              <a:xfrm>
                <a:off x="2590801" y="6095621"/>
                <a:ext cx="3581399" cy="5337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7364" name="CaixaDeTexto 69">
                <a:extLst>
                  <a:ext uri="{FF2B5EF4-FFF2-40B4-BE49-F238E27FC236}">
                    <a16:creationId xmlns:a16="http://schemas.microsoft.com/office/drawing/2014/main" id="{9D81C293-9C7B-4528-A375-F01A20594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81</a:t>
                </a:r>
              </a:p>
            </p:txBody>
          </p:sp>
          <p:sp>
            <p:nvSpPr>
              <p:cNvPr id="57365" name="CaixaDeTexto 70">
                <a:extLst>
                  <a:ext uri="{FF2B5EF4-FFF2-40B4-BE49-F238E27FC236}">
                    <a16:creationId xmlns:a16="http://schemas.microsoft.com/office/drawing/2014/main" id="{7B4E8AAA-CBF5-4DB0-ADD8-1720E0625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92</a:t>
                </a:r>
              </a:p>
            </p:txBody>
          </p:sp>
          <p:sp>
            <p:nvSpPr>
              <p:cNvPr id="57366" name="CaixaDeTexto 71">
                <a:extLst>
                  <a:ext uri="{FF2B5EF4-FFF2-40B4-BE49-F238E27FC236}">
                    <a16:creationId xmlns:a16="http://schemas.microsoft.com/office/drawing/2014/main" id="{BF1AA3F2-1B93-4999-B3A3-81D06E7E9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75</a:t>
                </a:r>
              </a:p>
            </p:txBody>
          </p:sp>
          <p:sp>
            <p:nvSpPr>
              <p:cNvPr id="57367" name="CaixaDeTexto 73">
                <a:extLst>
                  <a:ext uri="{FF2B5EF4-FFF2-40B4-BE49-F238E27FC236}">
                    <a16:creationId xmlns:a16="http://schemas.microsoft.com/office/drawing/2014/main" id="{0F85C39F-0CD5-4D8B-8747-552CAD68B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624542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65</a:t>
                </a:r>
              </a:p>
            </p:txBody>
          </p:sp>
        </p:grpSp>
        <p:grpSp>
          <p:nvGrpSpPr>
            <p:cNvPr id="57353" name="Grupo 98">
              <a:extLst>
                <a:ext uri="{FF2B5EF4-FFF2-40B4-BE49-F238E27FC236}">
                  <a16:creationId xmlns:a16="http://schemas.microsoft.com/office/drawing/2014/main" id="{B64260DE-D600-47E6-8652-BC10823BA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1" y="5789016"/>
              <a:ext cx="3352800" cy="385098"/>
              <a:chOff x="2438401" y="5789016"/>
              <a:chExt cx="3352800" cy="385098"/>
            </a:xfrm>
          </p:grpSpPr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4AABA849-2104-4E60-BA1F-A448B4AD4ED8}"/>
                  </a:ext>
                </a:extLst>
              </p:cNvPr>
              <p:cNvCxnSpPr>
                <a:stCxn id="51" idx="4"/>
                <a:endCxn id="69" idx="1"/>
              </p:cNvCxnSpPr>
              <p:nvPr/>
            </p:nvCxnSpPr>
            <p:spPr>
              <a:xfrm rot="16200000" flipH="1">
                <a:off x="2623236" y="5682024"/>
                <a:ext cx="306606" cy="676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F4A818D6-00BC-44DF-9064-54662B35C4CE}"/>
                  </a:ext>
                </a:extLst>
              </p:cNvPr>
              <p:cNvCxnSpPr>
                <a:stCxn id="62" idx="4"/>
              </p:cNvCxnSpPr>
              <p:nvPr/>
            </p:nvCxnSpPr>
            <p:spPr>
              <a:xfrm rot="5400000">
                <a:off x="4190098" y="5940731"/>
                <a:ext cx="306605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7ABEF703-BE3C-424E-BBE6-DEB60B52F68C}"/>
                  </a:ext>
                </a:extLst>
              </p:cNvPr>
              <p:cNvCxnSpPr>
                <a:stCxn id="55" idx="4"/>
                <a:endCxn id="69" idx="7"/>
              </p:cNvCxnSpPr>
              <p:nvPr/>
            </p:nvCxnSpPr>
            <p:spPr>
              <a:xfrm rot="5400000">
                <a:off x="5566460" y="5948723"/>
                <a:ext cx="306606" cy="1428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aixaDeTexto 2">
            <a:extLst>
              <a:ext uri="{FF2B5EF4-FFF2-40B4-BE49-F238E27FC236}">
                <a16:creationId xmlns:a16="http://schemas.microsoft.com/office/drawing/2014/main" id="{3A5AC44D-9E42-4DF0-9EB1-7EF87B8C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02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 – Seleção do Pivô</a:t>
            </a:r>
          </a:p>
        </p:txBody>
      </p:sp>
      <p:sp>
        <p:nvSpPr>
          <p:cNvPr id="87" name="Retângulo 3">
            <a:extLst>
              <a:ext uri="{FF2B5EF4-FFF2-40B4-BE49-F238E27FC236}">
                <a16:creationId xmlns:a16="http://schemas.microsoft.com/office/drawing/2014/main" id="{7B283E6C-DE4E-4060-98F1-B1641BF2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Opção 1: </a:t>
            </a:r>
          </a:p>
          <a:p>
            <a:pPr eaLnBrk="1" hangingPunct="1"/>
            <a:r>
              <a:rPr lang="pt-BR" altLang="pt-BR" dirty="0"/>
              <a:t>Selecionar o primeiro elemento do vetor</a:t>
            </a:r>
          </a:p>
          <a:p>
            <a:pPr eaLnBrk="1" hangingPunct="1"/>
            <a:r>
              <a:rPr lang="pt-BR" altLang="pt-BR" dirty="0"/>
              <a:t>Problema:</a:t>
            </a:r>
          </a:p>
          <a:p>
            <a:pPr eaLnBrk="1" hangingPunct="1"/>
            <a:r>
              <a:rPr lang="pt-BR" altLang="pt-BR" dirty="0"/>
              <a:t>Se o vetor estiver ordenado, esta opção causa uma péssima partição, isto é, todos os elementos irão para S</a:t>
            </a:r>
            <a:r>
              <a:rPr lang="pt-BR" altLang="pt-BR" baseline="-25000" dirty="0"/>
              <a:t>2</a:t>
            </a:r>
            <a:r>
              <a:rPr lang="pt-BR" altLang="pt-BR" dirty="0"/>
              <a:t>. Este efeito é propagado recursivamente.</a:t>
            </a:r>
          </a:p>
          <a:p>
            <a:pPr eaLnBrk="1" hangingPunct="1"/>
            <a:r>
              <a:rPr lang="pt-BR" altLang="pt-BR" b="1" dirty="0"/>
              <a:t>Opção 2: </a:t>
            </a:r>
          </a:p>
          <a:p>
            <a:pPr eaLnBrk="1" hangingPunct="1"/>
            <a:r>
              <a:rPr lang="pt-BR" altLang="pt-BR" dirty="0"/>
              <a:t>Selecionar um elemento de forma aleatória</a:t>
            </a:r>
          </a:p>
          <a:p>
            <a:pPr eaLnBrk="1" hangingPunct="1"/>
            <a:r>
              <a:rPr lang="pt-BR" altLang="pt-BR" dirty="0"/>
              <a:t>Problema:</a:t>
            </a:r>
            <a:endParaRPr lang="pt-BR" altLang="pt-BR" sz="2000" dirty="0"/>
          </a:p>
          <a:p>
            <a:pPr eaLnBrk="1" hangingPunct="1"/>
            <a:r>
              <a:rPr lang="pt-BR" altLang="pt-BR" sz="2000" dirty="0"/>
              <a:t>Algoritmos de geração de números aleatórios possuem um alto custo computacional e irão comprometer o rendimento do </a:t>
            </a:r>
            <a:r>
              <a:rPr lang="pt-BR" altLang="pt-BR" sz="2000" i="1" dirty="0" err="1"/>
              <a:t>quicksort</a:t>
            </a:r>
            <a:r>
              <a:rPr lang="pt-BR" altLang="pt-BR" sz="2000" dirty="0"/>
              <a:t> consideravelmente. A seleção do pivô é recursiva!</a:t>
            </a:r>
          </a:p>
          <a:p>
            <a:pPr eaLnBrk="1" hangingPunct="1"/>
            <a:r>
              <a:rPr lang="pt-BR" altLang="pt-BR" b="1" dirty="0"/>
              <a:t>Opção 3: </a:t>
            </a:r>
          </a:p>
          <a:p>
            <a:pPr eaLnBrk="1" hangingPunct="1"/>
            <a:r>
              <a:rPr lang="pt-BR" altLang="pt-BR" dirty="0"/>
              <a:t>Selecionar a mediana do vetor</a:t>
            </a:r>
          </a:p>
          <a:p>
            <a:pPr eaLnBrk="1" hangingPunct="1"/>
            <a:r>
              <a:rPr lang="pt-BR" altLang="pt-BR" dirty="0"/>
              <a:t>Problema:</a:t>
            </a:r>
          </a:p>
          <a:p>
            <a:pPr eaLnBrk="1" hangingPunct="1"/>
            <a:r>
              <a:rPr lang="pt-BR" altLang="pt-BR" dirty="0"/>
              <a:t>Trivial para conjuntos ordenados!?</a:t>
            </a:r>
          </a:p>
          <a:p>
            <a:pPr eaLnBrk="1" hangingPunct="1"/>
            <a:r>
              <a:rPr lang="pt-BR" altLang="pt-BR" b="1" dirty="0"/>
              <a:t>Uma Boa Opção:</a:t>
            </a:r>
          </a:p>
          <a:p>
            <a:pPr eaLnBrk="1" hangingPunct="1"/>
            <a:r>
              <a:rPr lang="pt-BR" altLang="pt-BR" dirty="0"/>
              <a:t>Selecionar a mediana do conjunto formado pelo primeiro, último e o elemento central do conjunto original</a:t>
            </a:r>
          </a:p>
          <a:p>
            <a:pPr eaLnBrk="1" hangingPunct="1"/>
            <a:r>
              <a:rPr lang="pt-BR" altLang="pt-BR" dirty="0"/>
              <a:t>Solução muito usada na prática. Elimina o problema de conjuntos previamente ou parcialmente ordenados.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aixaDeTexto 2">
            <a:extLst>
              <a:ext uri="{FF2B5EF4-FFF2-40B4-BE49-F238E27FC236}">
                <a16:creationId xmlns:a16="http://schemas.microsoft.com/office/drawing/2014/main" id="{E05603A0-D030-49B0-8377-606F34CEA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802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 – Teste do Algoritmo</a:t>
            </a:r>
          </a:p>
        </p:txBody>
      </p:sp>
      <p:sp>
        <p:nvSpPr>
          <p:cNvPr id="87" name="Retângulo 3">
            <a:extLst>
              <a:ext uri="{FF2B5EF4-FFF2-40B4-BE49-F238E27FC236}">
                <a16:creationId xmlns:a16="http://schemas.microsoft.com/office/drawing/2014/main" id="{48AB2B90-2027-464B-911F-46B8C747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 o ordenamento quicksort do vetor abaixo: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64922C-7A79-4AAF-AAD2-072C1B6F8C60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tângulo 3">
            <a:extLst>
              <a:ext uri="{FF2B5EF4-FFF2-40B4-BE49-F238E27FC236}">
                <a16:creationId xmlns:a16="http://schemas.microsoft.com/office/drawing/2014/main" id="{13A2A64C-B0CC-4B8E-990A-DE6D25DF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876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Seleção do Pivô:</a:t>
            </a:r>
          </a:p>
          <a:p>
            <a:pPr eaLnBrk="1" hangingPunct="1"/>
            <a:r>
              <a:rPr lang="pt-BR" altLang="pt-BR" sz="2400"/>
              <a:t>Mediana {0,6,8}=6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Partição: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000A247-DCF2-4F7D-959A-1E32BC9946F0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429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73E83F4-41EE-4DA1-AAA7-662583B490E5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971800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49E428D-98AE-433A-8BF9-689C41C6F234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3429000"/>
          <a:ext cx="1524000" cy="38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1404C4B-3AD4-466D-BC33-2AA99FC1C75C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038600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80188F1-C8A5-4744-98BE-245B73BFF2AD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572000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FAD1F16-B73E-49A7-83D6-F2ECB38D1000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4572000"/>
          <a:ext cx="203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86676BF3-061C-4B3E-AB9A-4A7858896B87}"/>
              </a:ext>
            </a:extLst>
          </p:cNvPr>
          <p:cNvGraphicFramePr>
            <a:graphicFrameLocks noGrp="1"/>
          </p:cNvGraphicFramePr>
          <p:nvPr/>
        </p:nvGraphicFramePr>
        <p:xfrm>
          <a:off x="7086600" y="4114800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37AE443-C4B3-4672-AFFF-0A008FF9B049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4572000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61517CAF-7ED3-4EFD-AEEF-6729B321B835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4572000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E5B555E-A181-4C60-BA03-BD2B654FB4D7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5257800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75D983B-526D-4B30-9BAB-5D5490DD048B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5716588"/>
          <a:ext cx="457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15EF73F0-ABB9-4D85-A459-2EC435A16111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5715000"/>
          <a:ext cx="101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Forma livre 18">
            <a:extLst>
              <a:ext uri="{FF2B5EF4-FFF2-40B4-BE49-F238E27FC236}">
                <a16:creationId xmlns:a16="http://schemas.microsoft.com/office/drawing/2014/main" id="{B134C112-AB4B-45D3-9C4E-D629ABD1B4C5}"/>
              </a:ext>
            </a:extLst>
          </p:cNvPr>
          <p:cNvSpPr/>
          <p:nvPr/>
        </p:nvSpPr>
        <p:spPr>
          <a:xfrm>
            <a:off x="977900" y="2946400"/>
            <a:ext cx="6783388" cy="3436938"/>
          </a:xfrm>
          <a:custGeom>
            <a:avLst/>
            <a:gdLst>
              <a:gd name="connsiteX0" fmla="*/ 0 w 6783572"/>
              <a:gd name="connsiteY0" fmla="*/ 1816395 h 3436088"/>
              <a:gd name="connsiteX1" fmla="*/ 680484 w 6783572"/>
              <a:gd name="connsiteY1" fmla="*/ 1263502 h 3436088"/>
              <a:gd name="connsiteX2" fmla="*/ 1212112 w 6783572"/>
              <a:gd name="connsiteY2" fmla="*/ 2975344 h 3436088"/>
              <a:gd name="connsiteX3" fmla="*/ 1913861 w 6783572"/>
              <a:gd name="connsiteY3" fmla="*/ 2496879 h 3436088"/>
              <a:gd name="connsiteX4" fmla="*/ 2541182 w 6783572"/>
              <a:gd name="connsiteY4" fmla="*/ 2954079 h 3436088"/>
              <a:gd name="connsiteX5" fmla="*/ 3083442 w 6783572"/>
              <a:gd name="connsiteY5" fmla="*/ 2975344 h 3436088"/>
              <a:gd name="connsiteX6" fmla="*/ 4029740 w 6783572"/>
              <a:gd name="connsiteY6" fmla="*/ 189614 h 3436088"/>
              <a:gd name="connsiteX7" fmla="*/ 5847907 w 6783572"/>
              <a:gd name="connsiteY7" fmla="*/ 1837660 h 3436088"/>
              <a:gd name="connsiteX8" fmla="*/ 6305107 w 6783572"/>
              <a:gd name="connsiteY8" fmla="*/ 1391093 h 3436088"/>
              <a:gd name="connsiteX9" fmla="*/ 6783572 w 6783572"/>
              <a:gd name="connsiteY9" fmla="*/ 1837660 h 343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83572" h="3436088">
                <a:moveTo>
                  <a:pt x="0" y="1816395"/>
                </a:moveTo>
                <a:cubicBezTo>
                  <a:pt x="239232" y="1443369"/>
                  <a:pt x="478465" y="1070344"/>
                  <a:pt x="680484" y="1263502"/>
                </a:cubicBezTo>
                <a:cubicBezTo>
                  <a:pt x="882503" y="1456660"/>
                  <a:pt x="1006549" y="2769781"/>
                  <a:pt x="1212112" y="2975344"/>
                </a:cubicBezTo>
                <a:cubicBezTo>
                  <a:pt x="1417675" y="3180907"/>
                  <a:pt x="1692349" y="2500423"/>
                  <a:pt x="1913861" y="2496879"/>
                </a:cubicBezTo>
                <a:cubicBezTo>
                  <a:pt x="2135373" y="2493335"/>
                  <a:pt x="2346252" y="2874335"/>
                  <a:pt x="2541182" y="2954079"/>
                </a:cubicBezTo>
                <a:cubicBezTo>
                  <a:pt x="2736112" y="3033823"/>
                  <a:pt x="2835349" y="3436088"/>
                  <a:pt x="3083442" y="2975344"/>
                </a:cubicBezTo>
                <a:cubicBezTo>
                  <a:pt x="3331535" y="2514600"/>
                  <a:pt x="3568996" y="379228"/>
                  <a:pt x="4029740" y="189614"/>
                </a:cubicBezTo>
                <a:cubicBezTo>
                  <a:pt x="4490484" y="0"/>
                  <a:pt x="5468679" y="1637414"/>
                  <a:pt x="5847907" y="1837660"/>
                </a:cubicBezTo>
                <a:cubicBezTo>
                  <a:pt x="6227135" y="2037906"/>
                  <a:pt x="6149163" y="1391093"/>
                  <a:pt x="6305107" y="1391093"/>
                </a:cubicBezTo>
                <a:cubicBezTo>
                  <a:pt x="6461051" y="1391093"/>
                  <a:pt x="6622311" y="1614376"/>
                  <a:pt x="6783572" y="183766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aixaDeTexto 2">
            <a:extLst>
              <a:ext uri="{FF2B5EF4-FFF2-40B4-BE49-F238E27FC236}">
                <a16:creationId xmlns:a16="http://schemas.microsoft.com/office/drawing/2014/main" id="{212B40CA-FDE5-4043-8C25-6E7DE40DA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361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 Sort – Estratégias de Particionamento </a:t>
            </a:r>
          </a:p>
        </p:txBody>
      </p:sp>
      <p:sp>
        <p:nvSpPr>
          <p:cNvPr id="87" name="Retângulo 3">
            <a:extLst>
              <a:ext uri="{FF2B5EF4-FFF2-40B4-BE49-F238E27FC236}">
                <a16:creationId xmlns:a16="http://schemas.microsoft.com/office/drawing/2014/main" id="{BF59698B-42C5-4206-ACB7-5BA5BCFE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Considere o ordenamento quicksort do vetor abaixo: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188CA96-A086-4182-AEAE-38C79AF46370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tângulo 3">
            <a:extLst>
              <a:ext uri="{FF2B5EF4-FFF2-40B4-BE49-F238E27FC236}">
                <a16:creationId xmlns:a16="http://schemas.microsoft.com/office/drawing/2014/main" id="{84BA83BB-D284-4CD1-9D74-A822EC28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876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Passo 1:</a:t>
            </a:r>
          </a:p>
          <a:p>
            <a:pPr eaLnBrk="1" hangingPunct="1"/>
            <a:r>
              <a:rPr lang="pt-BR" altLang="pt-BR"/>
              <a:t>Seleção do Pivô (6)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B2A039D1-95B9-44B3-BCCA-49EDF7AF7473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133725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77" name="Retângulo 20">
            <a:extLst>
              <a:ext uri="{FF2B5EF4-FFF2-40B4-BE49-F238E27FC236}">
                <a16:creationId xmlns:a16="http://schemas.microsoft.com/office/drawing/2014/main" id="{E4753291-535E-4C32-A092-9D74FD2F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Passo 3:</a:t>
            </a:r>
          </a:p>
          <a:p>
            <a:pPr eaLnBrk="1" hangingPunct="1"/>
            <a:r>
              <a:rPr lang="pt-BR" altLang="pt-BR"/>
              <a:t>Criar dois apontadores (i e j). i aponta para o primeiro elemento e j para o penúltimo elemento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68773E0-F26F-4047-A6BC-D024E7B322F1}"/>
              </a:ext>
            </a:extLst>
          </p:cNvPr>
          <p:cNvCxnSpPr/>
          <p:nvPr/>
        </p:nvCxnSpPr>
        <p:spPr>
          <a:xfrm rot="5400000" flipH="1" flipV="1">
            <a:off x="1220788" y="5334000"/>
            <a:ext cx="3032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6968094-DC92-496B-8592-6E52E5A3211E}"/>
              </a:ext>
            </a:extLst>
          </p:cNvPr>
          <p:cNvCxnSpPr/>
          <p:nvPr/>
        </p:nvCxnSpPr>
        <p:spPr>
          <a:xfrm rot="5400000" flipH="1" flipV="1">
            <a:off x="6097587" y="5332413"/>
            <a:ext cx="3032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80" name="Retângulo 25">
            <a:extLst>
              <a:ext uri="{FF2B5EF4-FFF2-40B4-BE49-F238E27FC236}">
                <a16:creationId xmlns:a16="http://schemas.microsoft.com/office/drawing/2014/main" id="{2AE408D3-2996-438E-91FC-7CD63A64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022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O que se deseja fazer é mover todos os elementos menores que o pivô para esquerda e todos elementos maiores que o pivô para a direita.</a:t>
            </a:r>
          </a:p>
        </p:txBody>
      </p:sp>
      <p:sp>
        <p:nvSpPr>
          <p:cNvPr id="103481" name="CaixaDeTexto 27">
            <a:extLst>
              <a:ext uri="{FF2B5EF4-FFF2-40B4-BE49-F238E27FC236}">
                <a16:creationId xmlns:a16="http://schemas.microsoft.com/office/drawing/2014/main" id="{D32841C2-B417-44E7-A82A-2B7B0FF2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5257800"/>
            <a:ext cx="23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sp>
        <p:nvSpPr>
          <p:cNvPr id="103482" name="CaixaDeTexto 28">
            <a:extLst>
              <a:ext uri="{FF2B5EF4-FFF2-40B4-BE49-F238E27FC236}">
                <a16:creationId xmlns:a16="http://schemas.microsoft.com/office/drawing/2014/main" id="{4F6EEB2D-CA4A-4D3F-9422-2E0E6942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3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5DBE60E5-2B26-4AFC-A6BB-D095343A2AC9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810125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tângulo 3">
            <a:extLst>
              <a:ext uri="{FF2B5EF4-FFF2-40B4-BE49-F238E27FC236}">
                <a16:creationId xmlns:a16="http://schemas.microsoft.com/office/drawing/2014/main" id="{F26BA8DB-8A8E-415E-AFA2-CB246F015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8088"/>
            <a:ext cx="876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Passo 2:</a:t>
            </a:r>
          </a:p>
          <a:p>
            <a:pPr eaLnBrk="1" hangingPunct="1"/>
            <a:r>
              <a:rPr lang="pt-BR" altLang="pt-BR"/>
              <a:t>Tirar o pivô do caminho, fazendo uma troca com o último elemento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9382D12-9DBE-4C3F-B278-5E239071FF68}"/>
              </a:ext>
            </a:extLst>
          </p:cNvPr>
          <p:cNvSpPr/>
          <p:nvPr/>
        </p:nvSpPr>
        <p:spPr>
          <a:xfrm>
            <a:off x="3429000" y="1219200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859457FE-D70E-45A8-8D54-D12079170756}"/>
              </a:ext>
            </a:extLst>
          </p:cNvPr>
          <p:cNvSpPr/>
          <p:nvPr/>
        </p:nvSpPr>
        <p:spPr>
          <a:xfrm flipV="1">
            <a:off x="3810000" y="1371600"/>
            <a:ext cx="2895600" cy="685800"/>
          </a:xfrm>
          <a:prstGeom prst="arc">
            <a:avLst>
              <a:gd name="adj1" fmla="val 10768009"/>
              <a:gd name="adj2" fmla="val 0"/>
            </a:avLst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5" grpId="0"/>
      <p:bldP spid="103477" grpId="0"/>
      <p:bldP spid="103480" grpId="0"/>
      <p:bldP spid="103481" grpId="0"/>
      <p:bldP spid="103482" grpId="0"/>
      <p:bldP spid="14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aixaDeTexto 2">
            <a:extLst>
              <a:ext uri="{FF2B5EF4-FFF2-40B4-BE49-F238E27FC236}">
                <a16:creationId xmlns:a16="http://schemas.microsoft.com/office/drawing/2014/main" id="{823F571C-DCAC-416C-B300-AF7F2C2D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361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 Sort – Estratégias de Particionamento </a:t>
            </a:r>
          </a:p>
        </p:txBody>
      </p:sp>
      <p:sp>
        <p:nvSpPr>
          <p:cNvPr id="61443" name="Retângulo 25">
            <a:extLst>
              <a:ext uri="{FF2B5EF4-FFF2-40B4-BE49-F238E27FC236}">
                <a16:creationId xmlns:a16="http://schemas.microsoft.com/office/drawing/2014/main" id="{13FE69A3-835C-416B-ACEE-D2AE1000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 estratégia é mover o ponteiro i para a direita até encontrar um elemento maior que o pivô e mover o ponteiro j para a esquerda até encontrar um elemento menor que o pivô. Quando os ponteiros i e j pararem e enquanto i for menor que j, os elementos apontados por i e j são trocados.</a:t>
            </a:r>
          </a:p>
        </p:txBody>
      </p:sp>
      <p:grpSp>
        <p:nvGrpSpPr>
          <p:cNvPr id="61444" name="Grupo 43">
            <a:extLst>
              <a:ext uri="{FF2B5EF4-FFF2-40B4-BE49-F238E27FC236}">
                <a16:creationId xmlns:a16="http://schemas.microsoft.com/office/drawing/2014/main" id="{D60D4D05-121A-438B-BF50-2F8E48AFF466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2505075"/>
            <a:ext cx="236538" cy="444500"/>
            <a:chOff x="1492468" y="1362234"/>
            <a:chExt cx="235962" cy="444738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90D5BA40-51D0-42BA-A994-7335CA6119BA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28" name="CaixaDeTexto 27">
              <a:extLst>
                <a:ext uri="{FF2B5EF4-FFF2-40B4-BE49-F238E27FC236}">
                  <a16:creationId xmlns:a16="http://schemas.microsoft.com/office/drawing/2014/main" id="{7F34E40D-FC9F-457F-88A5-780F2A466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3" name="Grupo 44">
            <a:extLst>
              <a:ext uri="{FF2B5EF4-FFF2-40B4-BE49-F238E27FC236}">
                <a16:creationId xmlns:a16="http://schemas.microsoft.com/office/drawing/2014/main" id="{F8DBA226-C906-4B82-9AE8-9FF450FFF5F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505075"/>
            <a:ext cx="236538" cy="444500"/>
            <a:chOff x="6400800" y="1361440"/>
            <a:chExt cx="235962" cy="445532"/>
          </a:xfrm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0908F309-2A01-49EF-8A88-DC8E299A6BF7}"/>
                </a:ext>
              </a:extLst>
            </p:cNvPr>
            <p:cNvCxnSpPr/>
            <p:nvPr/>
          </p:nvCxnSpPr>
          <p:spPr>
            <a:xfrm rot="5400000" flipH="1" flipV="1">
              <a:off x="6249633" y="1512607"/>
              <a:ext cx="303917" cy="1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26" name="CaixaDeTexto 28">
              <a:extLst>
                <a:ext uri="{FF2B5EF4-FFF2-40B4-BE49-F238E27FC236}">
                  <a16:creationId xmlns:a16="http://schemas.microsoft.com/office/drawing/2014/main" id="{78C1F51C-67BF-456D-9760-C860C4763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j</a:t>
              </a:r>
            </a:p>
          </p:txBody>
        </p:sp>
      </p:grp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72855D81-BC86-4C4C-B5C4-CDF7608210E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1336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B89BC3D1-FC2F-40D2-B642-90082E232D5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070225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Arco 18">
            <a:extLst>
              <a:ext uri="{FF2B5EF4-FFF2-40B4-BE49-F238E27FC236}">
                <a16:creationId xmlns:a16="http://schemas.microsoft.com/office/drawing/2014/main" id="{55A9DCA3-0AF5-4101-B9CC-985873D53A46}"/>
              </a:ext>
            </a:extLst>
          </p:cNvPr>
          <p:cNvSpPr/>
          <p:nvPr/>
        </p:nvSpPr>
        <p:spPr>
          <a:xfrm flipV="1">
            <a:off x="1600200" y="2057400"/>
            <a:ext cx="4038600" cy="762000"/>
          </a:xfrm>
          <a:prstGeom prst="arc">
            <a:avLst>
              <a:gd name="adj1" fmla="val 10911958"/>
              <a:gd name="adj2" fmla="val 2146038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DA8ECA8F-01BA-48F2-B9DC-CB227BBDE2C2}"/>
              </a:ext>
            </a:extLst>
          </p:cNvPr>
          <p:cNvSpPr/>
          <p:nvPr/>
        </p:nvSpPr>
        <p:spPr>
          <a:xfrm flipV="1">
            <a:off x="3429000" y="2895600"/>
            <a:ext cx="1524000" cy="990600"/>
          </a:xfrm>
          <a:prstGeom prst="arc">
            <a:avLst>
              <a:gd name="adj1" fmla="val 10911958"/>
              <a:gd name="adj2" fmla="val 2146038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4" name="Grupo 45">
            <a:extLst>
              <a:ext uri="{FF2B5EF4-FFF2-40B4-BE49-F238E27FC236}">
                <a16:creationId xmlns:a16="http://schemas.microsoft.com/office/drawing/2014/main" id="{3EE4FBB3-0381-47D4-99D0-8292CE66558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514600"/>
            <a:ext cx="236538" cy="446088"/>
            <a:chOff x="6400800" y="1361440"/>
            <a:chExt cx="235962" cy="445532"/>
          </a:xfrm>
        </p:grpSpPr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188E188-E4E0-42C2-8456-35709E72CC8D}"/>
                </a:ext>
              </a:extLst>
            </p:cNvPr>
            <p:cNvCxnSpPr/>
            <p:nvPr/>
          </p:nvCxnSpPr>
          <p:spPr>
            <a:xfrm rot="5400000" flipH="1" flipV="1">
              <a:off x="6249382" y="1512858"/>
              <a:ext cx="304420" cy="1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24" name="CaixaDeTexto 47">
              <a:extLst>
                <a:ext uri="{FF2B5EF4-FFF2-40B4-BE49-F238E27FC236}">
                  <a16:creationId xmlns:a16="http://schemas.microsoft.com/office/drawing/2014/main" id="{C675FE13-0EA0-4664-8FAB-2C5942642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j</a:t>
              </a:r>
            </a:p>
          </p:txBody>
        </p:sp>
      </p:grpSp>
      <p:grpSp>
        <p:nvGrpSpPr>
          <p:cNvPr id="5" name="Grupo 48">
            <a:extLst>
              <a:ext uri="{FF2B5EF4-FFF2-40B4-BE49-F238E27FC236}">
                <a16:creationId xmlns:a16="http://schemas.microsoft.com/office/drawing/2014/main" id="{55F2EAA2-54A7-4363-B38F-2A0776854D66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3441700"/>
            <a:ext cx="236537" cy="444500"/>
            <a:chOff x="1492468" y="1362234"/>
            <a:chExt cx="235962" cy="444738"/>
          </a:xfrm>
        </p:grpSpPr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2CFE5BA-A82A-4E0C-A1C8-EA4FA5CA0F53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22" name="CaixaDeTexto 50">
              <a:extLst>
                <a:ext uri="{FF2B5EF4-FFF2-40B4-BE49-F238E27FC236}">
                  <a16:creationId xmlns:a16="http://schemas.microsoft.com/office/drawing/2014/main" id="{43B4A21B-7037-46C0-81D7-B3FE393E4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6" name="Grupo 51">
            <a:extLst>
              <a:ext uri="{FF2B5EF4-FFF2-40B4-BE49-F238E27FC236}">
                <a16:creationId xmlns:a16="http://schemas.microsoft.com/office/drawing/2014/main" id="{FD22EE9E-57CE-4D28-878F-A9EC145D081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440113"/>
            <a:ext cx="236538" cy="446087"/>
            <a:chOff x="6400800" y="1361440"/>
            <a:chExt cx="235962" cy="445532"/>
          </a:xfrm>
        </p:grpSpPr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367154E7-2BCA-45AD-ACEA-37E7785A049F}"/>
                </a:ext>
              </a:extLst>
            </p:cNvPr>
            <p:cNvCxnSpPr/>
            <p:nvPr/>
          </p:nvCxnSpPr>
          <p:spPr>
            <a:xfrm rot="5400000" flipH="1" flipV="1">
              <a:off x="6249382" y="1512858"/>
              <a:ext cx="304421" cy="1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20" name="CaixaDeTexto 53">
              <a:extLst>
                <a:ext uri="{FF2B5EF4-FFF2-40B4-BE49-F238E27FC236}">
                  <a16:creationId xmlns:a16="http://schemas.microsoft.com/office/drawing/2014/main" id="{F088A4EE-50B4-40C5-ABFC-63D25802C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j</a:t>
              </a:r>
            </a:p>
          </p:txBody>
        </p:sp>
      </p:grpSp>
      <p:grpSp>
        <p:nvGrpSpPr>
          <p:cNvPr id="7" name="Grupo 54">
            <a:extLst>
              <a:ext uri="{FF2B5EF4-FFF2-40B4-BE49-F238E27FC236}">
                <a16:creationId xmlns:a16="http://schemas.microsoft.com/office/drawing/2014/main" id="{E019D5FF-48BE-4FC5-8D04-C2172125CC53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3429000"/>
            <a:ext cx="236537" cy="444500"/>
            <a:chOff x="1492468" y="1362234"/>
            <a:chExt cx="235962" cy="444738"/>
          </a:xfrm>
        </p:grpSpPr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A06B645-6270-415E-9817-818C981216EA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18" name="CaixaDeTexto 56">
              <a:extLst>
                <a:ext uri="{FF2B5EF4-FFF2-40B4-BE49-F238E27FC236}">
                  <a16:creationId xmlns:a16="http://schemas.microsoft.com/office/drawing/2014/main" id="{ECA791F8-904A-46C5-9CDE-A6367589D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8" name="Grupo 57">
            <a:extLst>
              <a:ext uri="{FF2B5EF4-FFF2-40B4-BE49-F238E27FC236}">
                <a16:creationId xmlns:a16="http://schemas.microsoft.com/office/drawing/2014/main" id="{26E49B05-2894-441B-AA7B-C0EDC282079D}"/>
              </a:ext>
            </a:extLst>
          </p:cNvPr>
          <p:cNvGrpSpPr>
            <a:grpSpLocks/>
          </p:cNvGrpSpPr>
          <p:nvPr/>
        </p:nvGrpSpPr>
        <p:grpSpPr bwMode="auto">
          <a:xfrm>
            <a:off x="2659063" y="3429000"/>
            <a:ext cx="236537" cy="444500"/>
            <a:chOff x="1492468" y="1362234"/>
            <a:chExt cx="235962" cy="444738"/>
          </a:xfrm>
        </p:grpSpPr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F98AC83E-C45E-4E3D-87C5-A22E3316CB28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16" name="CaixaDeTexto 59">
              <a:extLst>
                <a:ext uri="{FF2B5EF4-FFF2-40B4-BE49-F238E27FC236}">
                  <a16:creationId xmlns:a16="http://schemas.microsoft.com/office/drawing/2014/main" id="{323566CD-940B-4089-8018-A55B0E0A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9" name="Grupo 60">
            <a:extLst>
              <a:ext uri="{FF2B5EF4-FFF2-40B4-BE49-F238E27FC236}">
                <a16:creationId xmlns:a16="http://schemas.microsoft.com/office/drawing/2014/main" id="{8BECDC42-2860-4836-8EF5-A813AF92A705}"/>
              </a:ext>
            </a:extLst>
          </p:cNvPr>
          <p:cNvGrpSpPr>
            <a:grpSpLocks/>
          </p:cNvGrpSpPr>
          <p:nvPr/>
        </p:nvGrpSpPr>
        <p:grpSpPr bwMode="auto">
          <a:xfrm>
            <a:off x="3268663" y="3429000"/>
            <a:ext cx="236537" cy="444500"/>
            <a:chOff x="1492468" y="1362234"/>
            <a:chExt cx="235962" cy="444738"/>
          </a:xfrm>
        </p:grpSpPr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4D3C7CD9-66B3-43D3-B094-D885FFD53C27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14" name="CaixaDeTexto 62">
              <a:extLst>
                <a:ext uri="{FF2B5EF4-FFF2-40B4-BE49-F238E27FC236}">
                  <a16:creationId xmlns:a16="http://schemas.microsoft.com/office/drawing/2014/main" id="{BDA6F4D2-809E-499D-8E7C-38D21BBFC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10" name="Grupo 63">
            <a:extLst>
              <a:ext uri="{FF2B5EF4-FFF2-40B4-BE49-F238E27FC236}">
                <a16:creationId xmlns:a16="http://schemas.microsoft.com/office/drawing/2014/main" id="{4A369D8C-AD1F-4427-9869-31C55F31DAF4}"/>
              </a:ext>
            </a:extLst>
          </p:cNvPr>
          <p:cNvGrpSpPr>
            <a:grpSpLocks/>
          </p:cNvGrpSpPr>
          <p:nvPr/>
        </p:nvGrpSpPr>
        <p:grpSpPr bwMode="auto">
          <a:xfrm>
            <a:off x="5097463" y="3429000"/>
            <a:ext cx="236537" cy="446088"/>
            <a:chOff x="6400800" y="1361440"/>
            <a:chExt cx="235962" cy="445532"/>
          </a:xfrm>
        </p:grpSpPr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639DC40B-916E-4770-8701-604308600EE5}"/>
                </a:ext>
              </a:extLst>
            </p:cNvPr>
            <p:cNvCxnSpPr/>
            <p:nvPr/>
          </p:nvCxnSpPr>
          <p:spPr>
            <a:xfrm rot="5400000" flipH="1" flipV="1">
              <a:off x="6249382" y="1512858"/>
              <a:ext cx="304420" cy="1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12" name="CaixaDeTexto 65">
              <a:extLst>
                <a:ext uri="{FF2B5EF4-FFF2-40B4-BE49-F238E27FC236}">
                  <a16:creationId xmlns:a16="http://schemas.microsoft.com/office/drawing/2014/main" id="{BA74314C-2DAD-45A5-88AB-DD0C2D6DD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j</a:t>
              </a:r>
            </a:p>
          </p:txBody>
        </p:sp>
      </p:grpSp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C11C62BA-9C02-462C-9A7E-B2FA78C3A4F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40386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upo 67">
            <a:extLst>
              <a:ext uri="{FF2B5EF4-FFF2-40B4-BE49-F238E27FC236}">
                <a16:creationId xmlns:a16="http://schemas.microsoft.com/office/drawing/2014/main" id="{BD0D6B05-DB29-4794-9661-8EFA9319F54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403725"/>
            <a:ext cx="236538" cy="444500"/>
            <a:chOff x="1492468" y="1362234"/>
            <a:chExt cx="235962" cy="444738"/>
          </a:xfrm>
        </p:grpSpPr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8D0C36C4-6A94-46D9-9BF0-5959F46F0999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10" name="CaixaDeTexto 69">
              <a:extLst>
                <a:ext uri="{FF2B5EF4-FFF2-40B4-BE49-F238E27FC236}">
                  <a16:creationId xmlns:a16="http://schemas.microsoft.com/office/drawing/2014/main" id="{4246EADD-C939-409A-BD74-0D348F06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12" name="Grupo 70">
            <a:extLst>
              <a:ext uri="{FF2B5EF4-FFF2-40B4-BE49-F238E27FC236}">
                <a16:creationId xmlns:a16="http://schemas.microsoft.com/office/drawing/2014/main" id="{FC331D02-38BE-49AD-91BC-219519D4EFA3}"/>
              </a:ext>
            </a:extLst>
          </p:cNvPr>
          <p:cNvGrpSpPr>
            <a:grpSpLocks/>
          </p:cNvGrpSpPr>
          <p:nvPr/>
        </p:nvGrpSpPr>
        <p:grpSpPr bwMode="auto">
          <a:xfrm>
            <a:off x="5097463" y="4403725"/>
            <a:ext cx="236537" cy="446088"/>
            <a:chOff x="6400800" y="1361440"/>
            <a:chExt cx="235962" cy="445532"/>
          </a:xfrm>
        </p:grpSpPr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7CB1839E-1F68-4097-BBBC-F481F883D3D2}"/>
                </a:ext>
              </a:extLst>
            </p:cNvPr>
            <p:cNvCxnSpPr/>
            <p:nvPr/>
          </p:nvCxnSpPr>
          <p:spPr>
            <a:xfrm rot="5400000" flipH="1" flipV="1">
              <a:off x="6249382" y="1512858"/>
              <a:ext cx="304420" cy="1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8" name="CaixaDeTexto 72">
              <a:extLst>
                <a:ext uri="{FF2B5EF4-FFF2-40B4-BE49-F238E27FC236}">
                  <a16:creationId xmlns:a16="http://schemas.microsoft.com/office/drawing/2014/main" id="{F9B3A7DB-454F-43BD-8626-EE6B1FC5F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j</a:t>
              </a:r>
            </a:p>
          </p:txBody>
        </p:sp>
      </p:grpSp>
      <p:grpSp>
        <p:nvGrpSpPr>
          <p:cNvPr id="13" name="Grupo 73">
            <a:extLst>
              <a:ext uri="{FF2B5EF4-FFF2-40B4-BE49-F238E27FC236}">
                <a16:creationId xmlns:a16="http://schemas.microsoft.com/office/drawing/2014/main" id="{5C8FDF1C-A28B-479B-A582-70D1C539F192}"/>
              </a:ext>
            </a:extLst>
          </p:cNvPr>
          <p:cNvGrpSpPr>
            <a:grpSpLocks/>
          </p:cNvGrpSpPr>
          <p:nvPr/>
        </p:nvGrpSpPr>
        <p:grpSpPr bwMode="auto">
          <a:xfrm>
            <a:off x="4487863" y="4403725"/>
            <a:ext cx="236537" cy="446088"/>
            <a:chOff x="6400800" y="1361440"/>
            <a:chExt cx="235962" cy="445532"/>
          </a:xfrm>
        </p:grpSpPr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48BF0C8C-94DB-49E6-89F2-296910948254}"/>
                </a:ext>
              </a:extLst>
            </p:cNvPr>
            <p:cNvCxnSpPr/>
            <p:nvPr/>
          </p:nvCxnSpPr>
          <p:spPr>
            <a:xfrm rot="5400000" flipH="1" flipV="1">
              <a:off x="6249382" y="1512858"/>
              <a:ext cx="304420" cy="1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6" name="CaixaDeTexto 75">
              <a:extLst>
                <a:ext uri="{FF2B5EF4-FFF2-40B4-BE49-F238E27FC236}">
                  <a16:creationId xmlns:a16="http://schemas.microsoft.com/office/drawing/2014/main" id="{D68BDE80-F567-43E5-A1B9-01A6BD747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j</a:t>
              </a:r>
            </a:p>
          </p:txBody>
        </p:sp>
      </p:grpSp>
      <p:grpSp>
        <p:nvGrpSpPr>
          <p:cNvPr id="14" name="Grupo 76">
            <a:extLst>
              <a:ext uri="{FF2B5EF4-FFF2-40B4-BE49-F238E27FC236}">
                <a16:creationId xmlns:a16="http://schemas.microsoft.com/office/drawing/2014/main" id="{D83CC531-797D-47CC-A270-B86E92D59AA7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4403725"/>
            <a:ext cx="236538" cy="444500"/>
            <a:chOff x="1492468" y="1362234"/>
            <a:chExt cx="235962" cy="444738"/>
          </a:xfrm>
        </p:grpSpPr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0820C052-19CE-41BF-9DC0-8FE83073354A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4" name="CaixaDeTexto 78">
              <a:extLst>
                <a:ext uri="{FF2B5EF4-FFF2-40B4-BE49-F238E27FC236}">
                  <a16:creationId xmlns:a16="http://schemas.microsoft.com/office/drawing/2014/main" id="{B69080CB-F037-43D8-8449-0119052D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15" name="Grupo 79">
            <a:extLst>
              <a:ext uri="{FF2B5EF4-FFF2-40B4-BE49-F238E27FC236}">
                <a16:creationId xmlns:a16="http://schemas.microsoft.com/office/drawing/2014/main" id="{44BF5B70-472F-43D3-B479-DBF1A50EA347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03725"/>
            <a:ext cx="236537" cy="444500"/>
            <a:chOff x="1492468" y="1362234"/>
            <a:chExt cx="235962" cy="444738"/>
          </a:xfrm>
        </p:grpSpPr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FC102F84-F82E-4256-A2E2-6750068EF621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2" name="CaixaDeTexto 81">
              <a:extLst>
                <a:ext uri="{FF2B5EF4-FFF2-40B4-BE49-F238E27FC236}">
                  <a16:creationId xmlns:a16="http://schemas.microsoft.com/office/drawing/2014/main" id="{ADBC0C5A-6B41-425C-B745-534B75E0C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pSp>
        <p:nvGrpSpPr>
          <p:cNvPr id="16" name="Grupo 82">
            <a:extLst>
              <a:ext uri="{FF2B5EF4-FFF2-40B4-BE49-F238E27FC236}">
                <a16:creationId xmlns:a16="http://schemas.microsoft.com/office/drawing/2014/main" id="{0A7E3F25-63F6-41FE-8047-27E854AA2ABC}"/>
              </a:ext>
            </a:extLst>
          </p:cNvPr>
          <p:cNvGrpSpPr>
            <a:grpSpLocks/>
          </p:cNvGrpSpPr>
          <p:nvPr/>
        </p:nvGrpSpPr>
        <p:grpSpPr bwMode="auto">
          <a:xfrm>
            <a:off x="5065713" y="4403725"/>
            <a:ext cx="236537" cy="444500"/>
            <a:chOff x="1492468" y="1362234"/>
            <a:chExt cx="235962" cy="444738"/>
          </a:xfrm>
        </p:grpSpPr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7959C444-753B-4876-999A-856BBE8400E0}"/>
                </a:ext>
              </a:extLst>
            </p:cNvPr>
            <p:cNvCxnSpPr/>
            <p:nvPr/>
          </p:nvCxnSpPr>
          <p:spPr>
            <a:xfrm rot="5400000" flipH="1" flipV="1">
              <a:off x="1372453" y="1513922"/>
              <a:ext cx="303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0" name="CaixaDeTexto 84">
              <a:extLst>
                <a:ext uri="{FF2B5EF4-FFF2-40B4-BE49-F238E27FC236}">
                  <a16:creationId xmlns:a16="http://schemas.microsoft.com/office/drawing/2014/main" id="{D44B3557-88DE-4279-88B7-FF3C1ADA5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468" y="143764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i</a:t>
              </a:r>
            </a:p>
          </p:txBody>
        </p:sp>
      </p:grpSp>
      <p:graphicFrame>
        <p:nvGraphicFramePr>
          <p:cNvPr id="86" name="Tabela 85">
            <a:extLst>
              <a:ext uri="{FF2B5EF4-FFF2-40B4-BE49-F238E27FC236}">
                <a16:creationId xmlns:a16="http://schemas.microsoft.com/office/drawing/2014/main" id="{1A3B188A-0B66-40AA-B7B4-1520D0D9884C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54102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Retângulo 87">
            <a:extLst>
              <a:ext uri="{FF2B5EF4-FFF2-40B4-BE49-F238E27FC236}">
                <a16:creationId xmlns:a16="http://schemas.microsoft.com/office/drawing/2014/main" id="{C4437345-85A3-4124-849F-D39D2F86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40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Quando o ponteiro i cruza pelo ponteiro j, o incremento de ponteiros cessa e o elemento localizado na posição i é trocado pelo pivô.</a:t>
            </a:r>
          </a:p>
        </p:txBody>
      </p:sp>
      <p:grpSp>
        <p:nvGrpSpPr>
          <p:cNvPr id="17" name="Grupo 106">
            <a:extLst>
              <a:ext uri="{FF2B5EF4-FFF2-40B4-BE49-F238E27FC236}">
                <a16:creationId xmlns:a16="http://schemas.microsoft.com/office/drawing/2014/main" id="{3210782C-8234-440F-B77B-91CFFD5770A8}"/>
              </a:ext>
            </a:extLst>
          </p:cNvPr>
          <p:cNvGrpSpPr>
            <a:grpSpLocks/>
          </p:cNvGrpSpPr>
          <p:nvPr/>
        </p:nvGrpSpPr>
        <p:grpSpPr bwMode="auto">
          <a:xfrm>
            <a:off x="5097463" y="5334000"/>
            <a:ext cx="2436812" cy="914400"/>
            <a:chOff x="5098038" y="5334000"/>
            <a:chExt cx="2436659" cy="914400"/>
          </a:xfrm>
        </p:grpSpPr>
        <p:grpSp>
          <p:nvGrpSpPr>
            <p:cNvPr id="61591" name="Grupo 97">
              <a:extLst>
                <a:ext uri="{FF2B5EF4-FFF2-40B4-BE49-F238E27FC236}">
                  <a16:creationId xmlns:a16="http://schemas.microsoft.com/office/drawing/2014/main" id="{1EE861BC-A4C3-44DE-8DA1-4F40466B2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8038" y="5803662"/>
              <a:ext cx="2436659" cy="444738"/>
              <a:chOff x="5098038" y="5803662"/>
              <a:chExt cx="2436659" cy="444738"/>
            </a:xfrm>
          </p:grpSpPr>
          <p:grpSp>
            <p:nvGrpSpPr>
              <p:cNvPr id="61593" name="Grupo 88">
                <a:extLst>
                  <a:ext uri="{FF2B5EF4-FFF2-40B4-BE49-F238E27FC236}">
                    <a16:creationId xmlns:a16="http://schemas.microsoft.com/office/drawing/2014/main" id="{88B8348B-5CB8-4AF2-80E7-B3BE8A046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98038" y="5803662"/>
                <a:ext cx="235962" cy="444738"/>
                <a:chOff x="1492468" y="1362234"/>
                <a:chExt cx="235962" cy="444738"/>
              </a:xfrm>
            </p:grpSpPr>
            <p:cxnSp>
              <p:nvCxnSpPr>
                <p:cNvPr id="90" name="Conector de seta reta 89">
                  <a:extLst>
                    <a:ext uri="{FF2B5EF4-FFF2-40B4-BE49-F238E27FC236}">
                      <a16:creationId xmlns:a16="http://schemas.microsoft.com/office/drawing/2014/main" id="{E54DAF02-9391-45A5-9C5F-E470E3540F6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1372609" y="1514079"/>
                  <a:ext cx="3032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98" name="CaixaDeTexto 90">
                  <a:extLst>
                    <a:ext uri="{FF2B5EF4-FFF2-40B4-BE49-F238E27FC236}">
                      <a16:creationId xmlns:a16="http://schemas.microsoft.com/office/drawing/2014/main" id="{B55791F9-1AED-4139-B049-BBFDA04B41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2468" y="1437640"/>
                  <a:ext cx="23596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altLang="pt-BR"/>
                    <a:t>i</a:t>
                  </a:r>
                </a:p>
              </p:txBody>
            </p:sp>
          </p:grpSp>
          <p:grpSp>
            <p:nvGrpSpPr>
              <p:cNvPr id="61594" name="Grupo 91">
                <a:extLst>
                  <a:ext uri="{FF2B5EF4-FFF2-40B4-BE49-F238E27FC236}">
                    <a16:creationId xmlns:a16="http://schemas.microsoft.com/office/drawing/2014/main" id="{503CBEEC-516A-44B5-929F-DFFF5E391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26838" y="5803662"/>
                <a:ext cx="607859" cy="444738"/>
                <a:chOff x="1492468" y="1362234"/>
                <a:chExt cx="607859" cy="444738"/>
              </a:xfrm>
            </p:grpSpPr>
            <p:cxnSp>
              <p:nvCxnSpPr>
                <p:cNvPr id="93" name="Conector de seta reta 92">
                  <a:extLst>
                    <a:ext uri="{FF2B5EF4-FFF2-40B4-BE49-F238E27FC236}">
                      <a16:creationId xmlns:a16="http://schemas.microsoft.com/office/drawing/2014/main" id="{65520FD0-FE1C-4ED3-A932-68AEE39DFB0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1372494" y="1514079"/>
                  <a:ext cx="3032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96" name="CaixaDeTexto 93">
                  <a:extLst>
                    <a:ext uri="{FF2B5EF4-FFF2-40B4-BE49-F238E27FC236}">
                      <a16:creationId xmlns:a16="http://schemas.microsoft.com/office/drawing/2014/main" id="{4DB63899-1080-4913-9FAE-26C7D24E7B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2468" y="1437640"/>
                  <a:ext cx="60785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altLang="pt-BR"/>
                    <a:t>pivô</a:t>
                  </a:r>
                </a:p>
              </p:txBody>
            </p:sp>
          </p:grpSp>
        </p:grpSp>
        <p:sp>
          <p:nvSpPr>
            <p:cNvPr id="95" name="Arco 94">
              <a:extLst>
                <a:ext uri="{FF2B5EF4-FFF2-40B4-BE49-F238E27FC236}">
                  <a16:creationId xmlns:a16="http://schemas.microsoft.com/office/drawing/2014/main" id="{787325E9-ABC8-4512-8AC3-C1E6944BF2F8}"/>
                </a:ext>
              </a:extLst>
            </p:cNvPr>
            <p:cNvSpPr/>
            <p:nvPr/>
          </p:nvSpPr>
          <p:spPr>
            <a:xfrm flipV="1">
              <a:off x="5258365" y="5334000"/>
              <a:ext cx="1600100" cy="838200"/>
            </a:xfrm>
            <a:prstGeom prst="arc">
              <a:avLst>
                <a:gd name="adj1" fmla="val 10911958"/>
                <a:gd name="adj2" fmla="val 21460387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aphicFrame>
        <p:nvGraphicFramePr>
          <p:cNvPr id="96" name="Tabela 95">
            <a:extLst>
              <a:ext uri="{FF2B5EF4-FFF2-40B4-BE49-F238E27FC236}">
                <a16:creationId xmlns:a16="http://schemas.microsoft.com/office/drawing/2014/main" id="{1F05CFEC-AA63-40C2-9BE8-BE1E8F772BC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6410325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upo 105">
            <a:extLst>
              <a:ext uri="{FF2B5EF4-FFF2-40B4-BE49-F238E27FC236}">
                <a16:creationId xmlns:a16="http://schemas.microsoft.com/office/drawing/2014/main" id="{F8D49F75-7AA9-4DEF-928F-4670D752000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857875"/>
            <a:ext cx="6096000" cy="542925"/>
            <a:chOff x="1143000" y="5857240"/>
            <a:chExt cx="6096000" cy="543560"/>
          </a:xfrm>
        </p:grpSpPr>
        <p:sp>
          <p:nvSpPr>
            <p:cNvPr id="61584" name="CaixaDeTexto 103">
              <a:extLst>
                <a:ext uri="{FF2B5EF4-FFF2-40B4-BE49-F238E27FC236}">
                  <a16:creationId xmlns:a16="http://schemas.microsoft.com/office/drawing/2014/main" id="{A7EC71C5-85F9-4657-AAAB-2F7C3FB7A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541" y="5857240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/>
                <a:t>pivô</a:t>
              </a:r>
            </a:p>
          </p:txBody>
        </p:sp>
        <p:sp>
          <p:nvSpPr>
            <p:cNvPr id="100" name="Chave esquerda 99">
              <a:extLst>
                <a:ext uri="{FF2B5EF4-FFF2-40B4-BE49-F238E27FC236}">
                  <a16:creationId xmlns:a16="http://schemas.microsoft.com/office/drawing/2014/main" id="{A1DCCBCB-71E1-4808-8B08-39FFBB0FB127}"/>
                </a:ext>
              </a:extLst>
            </p:cNvPr>
            <p:cNvSpPr/>
            <p:nvPr/>
          </p:nvSpPr>
          <p:spPr>
            <a:xfrm rot="5400000">
              <a:off x="6210166" y="5371966"/>
              <a:ext cx="228867" cy="1828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61586" name="Grupo 104">
              <a:extLst>
                <a:ext uri="{FF2B5EF4-FFF2-40B4-BE49-F238E27FC236}">
                  <a16:creationId xmlns:a16="http://schemas.microsoft.com/office/drawing/2014/main" id="{91477325-97A7-46C6-89F5-873A2B06F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5867400"/>
              <a:ext cx="5410200" cy="533400"/>
              <a:chOff x="1143000" y="5867400"/>
              <a:chExt cx="5410200" cy="533400"/>
            </a:xfrm>
          </p:grpSpPr>
          <p:sp>
            <p:nvSpPr>
              <p:cNvPr id="99" name="Chave esquerda 98">
                <a:extLst>
                  <a:ext uri="{FF2B5EF4-FFF2-40B4-BE49-F238E27FC236}">
                    <a16:creationId xmlns:a16="http://schemas.microsoft.com/office/drawing/2014/main" id="{44839388-AFDD-44C2-929F-856CAC3C29B5}"/>
                  </a:ext>
                </a:extLst>
              </p:cNvPr>
              <p:cNvSpPr/>
              <p:nvPr/>
            </p:nvSpPr>
            <p:spPr>
              <a:xfrm rot="5400000">
                <a:off x="2857366" y="4457566"/>
                <a:ext cx="228867" cy="36576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61588" name="CaixaDeTexto 101">
                <a:extLst>
                  <a:ext uri="{FF2B5EF4-FFF2-40B4-BE49-F238E27FC236}">
                    <a16:creationId xmlns:a16="http://schemas.microsoft.com/office/drawing/2014/main" id="{99AC67B1-50C2-4F3D-B0F3-AE05D49A5B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6886" y="5867400"/>
                <a:ext cx="423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/>
                  <a:t>S</a:t>
                </a:r>
                <a:r>
                  <a:rPr lang="pt-BR" altLang="pt-BR" baseline="-25000"/>
                  <a:t>1</a:t>
                </a:r>
              </a:p>
            </p:txBody>
          </p:sp>
          <p:sp>
            <p:nvSpPr>
              <p:cNvPr id="61589" name="CaixaDeTexto 102">
                <a:extLst>
                  <a:ext uri="{FF2B5EF4-FFF2-40B4-BE49-F238E27FC236}">
                    <a16:creationId xmlns:a16="http://schemas.microsoft.com/office/drawing/2014/main" id="{549D5006-6AF9-45A2-A0D6-95C23483F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9686" y="5867400"/>
                <a:ext cx="423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/>
                  <a:t>S</a:t>
                </a:r>
                <a:r>
                  <a:rPr lang="pt-BR" altLang="pt-BR" baseline="-25000"/>
                  <a:t>2</a:t>
                </a:r>
              </a:p>
            </p:txBody>
          </p:sp>
          <p:sp>
            <p:nvSpPr>
              <p:cNvPr id="101" name="Chave esquerda 100">
                <a:extLst>
                  <a:ext uri="{FF2B5EF4-FFF2-40B4-BE49-F238E27FC236}">
                    <a16:creationId xmlns:a16="http://schemas.microsoft.com/office/drawing/2014/main" id="{D4824E41-4797-4199-814D-490DA1BF844A}"/>
                  </a:ext>
                </a:extLst>
              </p:cNvPr>
              <p:cNvSpPr/>
              <p:nvPr/>
            </p:nvSpPr>
            <p:spPr>
              <a:xfrm rot="5400000">
                <a:off x="4990966" y="5981566"/>
                <a:ext cx="228867" cy="6096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2">
            <a:extLst>
              <a:ext uri="{FF2B5EF4-FFF2-40B4-BE49-F238E27FC236}">
                <a16:creationId xmlns:a16="http://schemas.microsoft.com/office/drawing/2014/main" id="{23573C4D-BCA1-4C74-9C10-E6820867B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56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- Exemplo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309CCA3-1042-4069-B90B-F3E50BB16702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736725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CD57AD6-A7DF-426B-B728-C73EB8962C30}"/>
              </a:ext>
            </a:extLst>
          </p:cNvPr>
          <p:cNvGraphicFramePr>
            <a:graphicFrameLocks noGrp="1"/>
          </p:cNvGraphicFramePr>
          <p:nvPr/>
        </p:nvGraphicFramePr>
        <p:xfrm>
          <a:off x="1449388" y="24225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119466D-7DFC-412A-8D86-AF0B95047C58}"/>
              </a:ext>
            </a:extLst>
          </p:cNvPr>
          <p:cNvGraphicFramePr>
            <a:graphicFrameLocks noGrp="1"/>
          </p:cNvGraphicFramePr>
          <p:nvPr/>
        </p:nvGraphicFramePr>
        <p:xfrm>
          <a:off x="5411788" y="24225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01D89A5-EB90-4450-8C9D-9629A0B06299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0CE4DCF-1799-410D-B9E2-9E2BC86E8645}"/>
              </a:ext>
            </a:extLst>
          </p:cNvPr>
          <p:cNvGraphicFramePr>
            <a:graphicFrameLocks noGrp="1"/>
          </p:cNvGraphicFramePr>
          <p:nvPr/>
        </p:nvGraphicFramePr>
        <p:xfrm>
          <a:off x="29527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A4DC060E-5F6F-4F70-BCC8-48B7B1924EBE}"/>
              </a:ext>
            </a:extLst>
          </p:cNvPr>
          <p:cNvGraphicFramePr>
            <a:graphicFrameLocks noGrp="1"/>
          </p:cNvGraphicFramePr>
          <p:nvPr/>
        </p:nvGraphicFramePr>
        <p:xfrm>
          <a:off x="49339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6D05258C-C380-4312-81AE-F7309D32B31C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773D5B9-3220-4B03-AB18-1EDBDF186F2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8396AB4-61A7-4222-B0F5-CEC4DD8B78F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BF17982D-4520-4B69-A8C6-C74C076CA6DA}"/>
              </a:ext>
            </a:extLst>
          </p:cNvPr>
          <p:cNvGraphicFramePr>
            <a:graphicFrameLocks noGrp="1"/>
          </p:cNvGraphicFramePr>
          <p:nvPr/>
        </p:nvGraphicFramePr>
        <p:xfrm>
          <a:off x="26955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572D11F9-F426-4002-A7A2-CCE1354323B0}"/>
              </a:ext>
            </a:extLst>
          </p:cNvPr>
          <p:cNvGraphicFramePr>
            <a:graphicFrameLocks noGrp="1"/>
          </p:cNvGraphicFramePr>
          <p:nvPr/>
        </p:nvGraphicFramePr>
        <p:xfrm>
          <a:off x="37623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B4710B5F-1FE4-4E2D-86C4-DC3CEA08519A}"/>
              </a:ext>
            </a:extLst>
          </p:cNvPr>
          <p:cNvGraphicFramePr>
            <a:graphicFrameLocks noGrp="1"/>
          </p:cNvGraphicFramePr>
          <p:nvPr/>
        </p:nvGraphicFramePr>
        <p:xfrm>
          <a:off x="46767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43C87CF5-1547-4BB1-970C-C0A8660DE0E6}"/>
              </a:ext>
            </a:extLst>
          </p:cNvPr>
          <p:cNvGraphicFramePr>
            <a:graphicFrameLocks noGrp="1"/>
          </p:cNvGraphicFramePr>
          <p:nvPr/>
        </p:nvGraphicFramePr>
        <p:xfrm>
          <a:off x="57435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58158CA3-19B4-43B6-8E47-39D57EE99151}"/>
              </a:ext>
            </a:extLst>
          </p:cNvPr>
          <p:cNvGraphicFramePr>
            <a:graphicFrameLocks noGrp="1"/>
          </p:cNvGraphicFramePr>
          <p:nvPr/>
        </p:nvGraphicFramePr>
        <p:xfrm>
          <a:off x="67341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A9A28EE1-28D8-4433-A604-43D0684414A2}"/>
              </a:ext>
            </a:extLst>
          </p:cNvPr>
          <p:cNvGraphicFramePr>
            <a:graphicFrameLocks noGrp="1"/>
          </p:cNvGraphicFramePr>
          <p:nvPr/>
        </p:nvGraphicFramePr>
        <p:xfrm>
          <a:off x="78009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ED1F42C9-819A-4DF8-91BC-89EAB9CDA6DF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27E2646-D2B3-4E17-89CB-54CF945EAAEA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1A770F16-C0D3-478D-9179-3BCE53B6995B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42D5D582-6D1D-418F-8B4C-599305DD8B9E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9EE6E027-6389-420E-BFD8-E9CBD00CAF72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53943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4614E988-467B-4BD4-874B-8924BA563593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53943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5BA46821-43BC-4036-AD49-73F8EC180CC3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6172200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E698CF-311E-49E6-BD88-AFEB5C800E2A}"/>
              </a:ext>
            </a:extLst>
          </p:cNvPr>
          <p:cNvCxnSpPr/>
          <p:nvPr/>
        </p:nvCxnSpPr>
        <p:spPr>
          <a:xfrm rot="10800000" flipV="1">
            <a:off x="2438400" y="2041525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9AF5718-0065-4F0C-BD5C-0C6B1D91B739}"/>
              </a:ext>
            </a:extLst>
          </p:cNvPr>
          <p:cNvCxnSpPr/>
          <p:nvPr/>
        </p:nvCxnSpPr>
        <p:spPr>
          <a:xfrm>
            <a:off x="4495800" y="2041525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9D59639-9041-45D4-A46E-2BF42AA87C3E}"/>
              </a:ext>
            </a:extLst>
          </p:cNvPr>
          <p:cNvCxnSpPr/>
          <p:nvPr/>
        </p:nvCxnSpPr>
        <p:spPr>
          <a:xfrm rot="10800000" flipV="1">
            <a:off x="1447800" y="2727325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CFED7C6-8CBE-452A-9FA4-8605D8A48384}"/>
              </a:ext>
            </a:extLst>
          </p:cNvPr>
          <p:cNvCxnSpPr/>
          <p:nvPr/>
        </p:nvCxnSpPr>
        <p:spPr>
          <a:xfrm>
            <a:off x="2438400" y="272732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E74E3B6-D125-4AE7-9B97-F5D51EDA6597}"/>
              </a:ext>
            </a:extLst>
          </p:cNvPr>
          <p:cNvCxnSpPr/>
          <p:nvPr/>
        </p:nvCxnSpPr>
        <p:spPr>
          <a:xfrm rot="10800000" flipV="1">
            <a:off x="5410200" y="2727325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FA92CE3-5695-4B0C-A43C-9F55BAF304F4}"/>
              </a:ext>
            </a:extLst>
          </p:cNvPr>
          <p:cNvCxnSpPr/>
          <p:nvPr/>
        </p:nvCxnSpPr>
        <p:spPr>
          <a:xfrm>
            <a:off x="6400800" y="272732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9BFC72-9FE9-4A6B-B0F7-58379DA5075D}"/>
              </a:ext>
            </a:extLst>
          </p:cNvPr>
          <p:cNvCxnSpPr/>
          <p:nvPr/>
        </p:nvCxnSpPr>
        <p:spPr>
          <a:xfrm rot="10800000" flipV="1">
            <a:off x="914400" y="3429000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5E29F22-AC94-4BB7-98CC-0C1417C857BC}"/>
              </a:ext>
            </a:extLst>
          </p:cNvPr>
          <p:cNvCxnSpPr/>
          <p:nvPr/>
        </p:nvCxnSpPr>
        <p:spPr>
          <a:xfrm>
            <a:off x="1479550" y="3429000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B807B72-44F8-492A-A55A-03D9A237A283}"/>
              </a:ext>
            </a:extLst>
          </p:cNvPr>
          <p:cNvCxnSpPr/>
          <p:nvPr/>
        </p:nvCxnSpPr>
        <p:spPr>
          <a:xfrm rot="10800000" flipV="1">
            <a:off x="2895600" y="3413125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CA514AA-57E1-42F0-A75B-FD89EA306A42}"/>
              </a:ext>
            </a:extLst>
          </p:cNvPr>
          <p:cNvCxnSpPr/>
          <p:nvPr/>
        </p:nvCxnSpPr>
        <p:spPr>
          <a:xfrm>
            <a:off x="3460750" y="3413125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76697DE-8E89-43A8-86C6-95F6358D0C45}"/>
              </a:ext>
            </a:extLst>
          </p:cNvPr>
          <p:cNvCxnSpPr/>
          <p:nvPr/>
        </p:nvCxnSpPr>
        <p:spPr>
          <a:xfrm rot="10800000" flipV="1">
            <a:off x="4876800" y="3413125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D38A066-0A7C-4486-8DCE-341E6C94D43C}"/>
              </a:ext>
            </a:extLst>
          </p:cNvPr>
          <p:cNvCxnSpPr/>
          <p:nvPr/>
        </p:nvCxnSpPr>
        <p:spPr>
          <a:xfrm>
            <a:off x="5441950" y="3413125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3930468F-E47C-4B17-BF1E-E96701AD582B}"/>
              </a:ext>
            </a:extLst>
          </p:cNvPr>
          <p:cNvCxnSpPr/>
          <p:nvPr/>
        </p:nvCxnSpPr>
        <p:spPr>
          <a:xfrm rot="10800000" flipV="1">
            <a:off x="6858000" y="3413125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B3936FE-0B06-4852-9364-03CD766E877E}"/>
              </a:ext>
            </a:extLst>
          </p:cNvPr>
          <p:cNvCxnSpPr/>
          <p:nvPr/>
        </p:nvCxnSpPr>
        <p:spPr>
          <a:xfrm>
            <a:off x="7423150" y="3413125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5E5987E-C464-416D-B7D4-37CA51BAC57E}"/>
              </a:ext>
            </a:extLst>
          </p:cNvPr>
          <p:cNvCxnSpPr/>
          <p:nvPr/>
        </p:nvCxnSpPr>
        <p:spPr>
          <a:xfrm rot="10800000">
            <a:off x="914400" y="4191000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C5C1B3B-496E-4C5E-BE44-42E8EFBDBE4C}"/>
              </a:ext>
            </a:extLst>
          </p:cNvPr>
          <p:cNvCxnSpPr/>
          <p:nvPr/>
        </p:nvCxnSpPr>
        <p:spPr>
          <a:xfrm flipV="1">
            <a:off x="1479550" y="4191000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EF165F47-7161-4FD6-B43E-5E9B98DB35AC}"/>
              </a:ext>
            </a:extLst>
          </p:cNvPr>
          <p:cNvCxnSpPr/>
          <p:nvPr/>
        </p:nvCxnSpPr>
        <p:spPr>
          <a:xfrm rot="10800000">
            <a:off x="2895600" y="4175125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913124A-5EB3-4448-B1BD-92D385171D78}"/>
              </a:ext>
            </a:extLst>
          </p:cNvPr>
          <p:cNvCxnSpPr/>
          <p:nvPr/>
        </p:nvCxnSpPr>
        <p:spPr>
          <a:xfrm flipV="1">
            <a:off x="3460750" y="4175125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6E8A4843-0A21-4C82-AC5D-D46295FFDE3F}"/>
              </a:ext>
            </a:extLst>
          </p:cNvPr>
          <p:cNvCxnSpPr/>
          <p:nvPr/>
        </p:nvCxnSpPr>
        <p:spPr>
          <a:xfrm rot="10800000">
            <a:off x="4876800" y="4175125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7576D04-54B3-4E03-B88D-AF9D7D521100}"/>
              </a:ext>
            </a:extLst>
          </p:cNvPr>
          <p:cNvCxnSpPr/>
          <p:nvPr/>
        </p:nvCxnSpPr>
        <p:spPr>
          <a:xfrm flipV="1">
            <a:off x="5441950" y="4175125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E0A52AB0-64C4-4A73-9B0B-AD8FB321FFBD}"/>
              </a:ext>
            </a:extLst>
          </p:cNvPr>
          <p:cNvCxnSpPr/>
          <p:nvPr/>
        </p:nvCxnSpPr>
        <p:spPr>
          <a:xfrm rot="10800000">
            <a:off x="6934200" y="4175125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7F3C0F6-97D9-447B-83C6-C897EAF115FB}"/>
              </a:ext>
            </a:extLst>
          </p:cNvPr>
          <p:cNvCxnSpPr/>
          <p:nvPr/>
        </p:nvCxnSpPr>
        <p:spPr>
          <a:xfrm flipV="1">
            <a:off x="7499350" y="4175125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54403E6-BDDE-47B6-A690-DE7E287A114A}"/>
              </a:ext>
            </a:extLst>
          </p:cNvPr>
          <p:cNvCxnSpPr/>
          <p:nvPr/>
        </p:nvCxnSpPr>
        <p:spPr>
          <a:xfrm rot="10800000">
            <a:off x="1508125" y="4921250"/>
            <a:ext cx="9461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0BE9ACEB-1AF1-4EAF-95E6-8B2EC952285C}"/>
              </a:ext>
            </a:extLst>
          </p:cNvPr>
          <p:cNvCxnSpPr/>
          <p:nvPr/>
        </p:nvCxnSpPr>
        <p:spPr>
          <a:xfrm flipV="1">
            <a:off x="2454275" y="4921250"/>
            <a:ext cx="10350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9F30243-C0D0-4745-9F77-F32EA8FD9259}"/>
              </a:ext>
            </a:extLst>
          </p:cNvPr>
          <p:cNvCxnSpPr/>
          <p:nvPr/>
        </p:nvCxnSpPr>
        <p:spPr>
          <a:xfrm rot="10800000">
            <a:off x="5486400" y="4921250"/>
            <a:ext cx="9461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59D7849-F6FA-4A3B-9B5A-7C49A55A06C8}"/>
              </a:ext>
            </a:extLst>
          </p:cNvPr>
          <p:cNvCxnSpPr/>
          <p:nvPr/>
        </p:nvCxnSpPr>
        <p:spPr>
          <a:xfrm flipV="1">
            <a:off x="6432550" y="4921250"/>
            <a:ext cx="10350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3A40722-541F-4760-B4D4-997598D9462A}"/>
              </a:ext>
            </a:extLst>
          </p:cNvPr>
          <p:cNvCxnSpPr/>
          <p:nvPr/>
        </p:nvCxnSpPr>
        <p:spPr>
          <a:xfrm rot="10800000">
            <a:off x="2438400" y="5699125"/>
            <a:ext cx="20129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0CE8E25-4D5A-43F0-BA77-4BC7CEE32D6F}"/>
              </a:ext>
            </a:extLst>
          </p:cNvPr>
          <p:cNvCxnSpPr/>
          <p:nvPr/>
        </p:nvCxnSpPr>
        <p:spPr>
          <a:xfrm flipV="1">
            <a:off x="4451350" y="5699125"/>
            <a:ext cx="19494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3">
            <a:extLst>
              <a:ext uri="{FF2B5EF4-FFF2-40B4-BE49-F238E27FC236}">
                <a16:creationId xmlns:a16="http://schemas.microsoft.com/office/drawing/2014/main" id="{A33E6C69-B0E1-4DBB-BC3D-7FF90E742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45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 a ordenação de um vetor utilizando a estratégia do algoritmo MergeSort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aixaDeTexto 2">
            <a:extLst>
              <a:ext uri="{FF2B5EF4-FFF2-40B4-BE49-F238E27FC236}">
                <a16:creationId xmlns:a16="http://schemas.microsoft.com/office/drawing/2014/main" id="{91C1B711-B450-4358-876F-EE5722BB8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24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 err="1"/>
              <a:t>Quick</a:t>
            </a:r>
            <a:r>
              <a:rPr lang="pt-BR" altLang="pt-BR" sz="3200" dirty="0"/>
              <a:t> </a:t>
            </a:r>
            <a:r>
              <a:rPr lang="pt-BR" altLang="pt-BR" sz="3200" dirty="0" err="1"/>
              <a:t>Sort</a:t>
            </a:r>
            <a:r>
              <a:rPr lang="pt-BR" altLang="pt-BR" sz="3200" dirty="0"/>
              <a:t> em Pequenos Vetores</a:t>
            </a:r>
          </a:p>
        </p:txBody>
      </p:sp>
      <p:sp>
        <p:nvSpPr>
          <p:cNvPr id="53251" name="Retângulo 25">
            <a:extLst>
              <a:ext uri="{FF2B5EF4-FFF2-40B4-BE49-F238E27FC236}">
                <a16:creationId xmlns:a16="http://schemas.microsoft.com/office/drawing/2014/main" id="{6A1EF58D-4E86-457F-9018-1BE76587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5252"/>
            <a:ext cx="8839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O Algoritmo de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não é tão eficiente quanto o algoritmo de ordenamento por Inserção (para N≤ 20)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Como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é recursivo, o ordenamento de pequenos vetores sempre irá acontecer.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A estratégia é estabelecer um limite de corte (</a:t>
            </a:r>
            <a:r>
              <a:rPr lang="pt-BR" altLang="pt-BR" sz="2400" dirty="0" err="1"/>
              <a:t>cutoff</a:t>
            </a:r>
            <a:r>
              <a:rPr lang="pt-BR" altLang="pt-BR" sz="2400" dirty="0"/>
              <a:t>) para as chamadas recursivas do algoritmo.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Um bom limite usado na prática é não utilizar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para vetores menores que 10 elementos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 Estudos mostram que a estratégia de corte melhora o rendimento do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em 15%.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aixaDeTexto 2">
            <a:extLst>
              <a:ext uri="{FF2B5EF4-FFF2-40B4-BE49-F238E27FC236}">
                <a16:creationId xmlns:a16="http://schemas.microsoft.com/office/drawing/2014/main" id="{AF825E63-A112-40BD-AA47-11B234BB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7517947-5AC7-4110-B3D9-DC28A358C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b="1" dirty="0"/>
              <a:t>void </a:t>
            </a:r>
            <a:r>
              <a:rPr lang="en-US" altLang="pt-BR" b="1" dirty="0" err="1"/>
              <a:t>quickSort</a:t>
            </a:r>
            <a:r>
              <a:rPr lang="en-US" altLang="pt-BR" b="1" dirty="0"/>
              <a:t>(T* </a:t>
            </a:r>
            <a:r>
              <a:rPr lang="en-US" altLang="pt-BR" b="1" dirty="0" err="1"/>
              <a:t>a,int</a:t>
            </a:r>
            <a:r>
              <a:rPr lang="en-US" altLang="pt-BR" b="1" dirty="0"/>
              <a:t> length) {</a:t>
            </a:r>
          </a:p>
          <a:p>
            <a:pPr eaLnBrk="1" hangingPunct="1"/>
            <a:r>
              <a:rPr lang="en-US" altLang="pt-BR" dirty="0"/>
              <a:t>    </a:t>
            </a:r>
            <a:r>
              <a:rPr lang="en-US" altLang="pt-BR" dirty="0" err="1"/>
              <a:t>quickSort</a:t>
            </a:r>
            <a:r>
              <a:rPr lang="en-US" altLang="pt-BR" dirty="0"/>
              <a:t>&lt;T&gt;(a,0,length-1);</a:t>
            </a:r>
          </a:p>
          <a:p>
            <a:pPr eaLnBrk="1" hangingPunct="1"/>
            <a:r>
              <a:rPr lang="en-US" altLang="pt-BR" dirty="0"/>
              <a:t>} 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aixaDeTexto 2">
            <a:extLst>
              <a:ext uri="{FF2B5EF4-FFF2-40B4-BE49-F238E27FC236}">
                <a16:creationId xmlns:a16="http://schemas.microsoft.com/office/drawing/2014/main" id="{795C4185-22B6-4EE0-A8CD-52982BFE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8D61205-8BA1-43D2-AA8F-5E073B83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dirty="0" err="1"/>
              <a:t>quickSort</a:t>
            </a:r>
            <a:r>
              <a:rPr lang="en-US" altLang="pt-BR" dirty="0"/>
              <a:t>(T* a, int left, int right) {</a:t>
            </a:r>
          </a:p>
          <a:p>
            <a:pPr eaLnBrk="1" hangingPunct="1"/>
            <a:r>
              <a:rPr lang="en-US" altLang="pt-BR" dirty="0"/>
              <a:t>    if (left+10&lt;=right) {</a:t>
            </a:r>
          </a:p>
          <a:p>
            <a:pPr eaLnBrk="1" hangingPunct="1"/>
            <a:r>
              <a:rPr lang="en-US" altLang="pt-BR" dirty="0"/>
              <a:t>        // </a:t>
            </a:r>
            <a:r>
              <a:rPr lang="en-US" altLang="pt-BR" dirty="0" err="1"/>
              <a:t>Inicializa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r>
              <a:rPr lang="en-US" altLang="pt-BR" dirty="0"/>
              <a:t> (</a:t>
            </a:r>
            <a:r>
              <a:rPr lang="en-US" altLang="pt-BR" dirty="0" err="1"/>
              <a:t>mediana</a:t>
            </a:r>
            <a:r>
              <a:rPr lang="en-US" altLang="pt-BR" dirty="0"/>
              <a:t> de </a:t>
            </a:r>
            <a:r>
              <a:rPr lang="en-US" altLang="pt-BR" dirty="0" err="1"/>
              <a:t>três</a:t>
            </a:r>
            <a:r>
              <a:rPr lang="en-US" altLang="pt-BR" dirty="0"/>
              <a:t>) e </a:t>
            </a:r>
            <a:r>
              <a:rPr lang="en-US" altLang="pt-BR" dirty="0" err="1"/>
              <a:t>coloca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r>
              <a:rPr lang="en-US" altLang="pt-BR" dirty="0"/>
              <a:t> no final do </a:t>
            </a:r>
            <a:r>
              <a:rPr lang="en-US" altLang="pt-BR" dirty="0" err="1"/>
              <a:t>vetor</a:t>
            </a:r>
            <a:r>
              <a:rPr lang="en-US" altLang="pt-BR" dirty="0"/>
              <a:t> -1</a:t>
            </a:r>
          </a:p>
          <a:p>
            <a:pPr eaLnBrk="1" hangingPunct="1"/>
            <a:r>
              <a:rPr lang="en-US" altLang="pt-BR" dirty="0"/>
              <a:t>        T pivot = </a:t>
            </a:r>
            <a:r>
              <a:rPr lang="en-US" altLang="pt-BR" b="1" dirty="0"/>
              <a:t>median3</a:t>
            </a:r>
            <a:r>
              <a:rPr lang="en-US" altLang="pt-BR" dirty="0"/>
              <a:t>&lt;T&gt;(</a:t>
            </a:r>
            <a:r>
              <a:rPr lang="en-US" altLang="pt-BR" dirty="0" err="1"/>
              <a:t>a,left,right</a:t>
            </a:r>
            <a:r>
              <a:rPr lang="en-US" altLang="pt-BR" dirty="0"/>
              <a:t> );</a:t>
            </a:r>
          </a:p>
          <a:p>
            <a:pPr eaLnBrk="1" hangingPunct="1"/>
            <a:r>
              <a:rPr lang="en-US" altLang="pt-BR" dirty="0"/>
              <a:t>        // </a:t>
            </a:r>
            <a:r>
              <a:rPr lang="en-US" altLang="pt-BR" dirty="0" err="1"/>
              <a:t>Inicia</a:t>
            </a:r>
            <a:r>
              <a:rPr lang="en-US" altLang="pt-BR" dirty="0"/>
              <a:t> a </a:t>
            </a:r>
            <a:r>
              <a:rPr lang="en-US" altLang="pt-BR" dirty="0" err="1"/>
              <a:t>partição</a:t>
            </a:r>
            <a:r>
              <a:rPr lang="en-US" altLang="pt-BR" dirty="0"/>
              <a:t> do </a:t>
            </a:r>
            <a:r>
              <a:rPr lang="en-US" altLang="pt-BR" dirty="0" err="1"/>
              <a:t>vetor</a:t>
            </a:r>
            <a:r>
              <a:rPr lang="en-US" altLang="pt-BR" dirty="0"/>
              <a:t> (elem. </a:t>
            </a:r>
            <a:r>
              <a:rPr lang="en-US" altLang="pt-BR" dirty="0" err="1"/>
              <a:t>menores</a:t>
            </a:r>
            <a:r>
              <a:rPr lang="en-US" altLang="pt-BR" dirty="0"/>
              <a:t>-pivo- elem. </a:t>
            </a:r>
            <a:r>
              <a:rPr lang="en-US" altLang="pt-BR" dirty="0" err="1"/>
              <a:t>Maiores</a:t>
            </a:r>
            <a:r>
              <a:rPr lang="en-US" altLang="pt-BR" dirty="0"/>
              <a:t>)</a:t>
            </a:r>
          </a:p>
          <a:p>
            <a:pPr eaLnBrk="1" hangingPunct="1"/>
            <a:r>
              <a:rPr lang="en-US" altLang="pt-BR" dirty="0"/>
              <a:t>        int </a:t>
            </a:r>
            <a:r>
              <a:rPr lang="en-US" altLang="pt-BR" dirty="0" err="1"/>
              <a:t>i</a:t>
            </a:r>
            <a:r>
              <a:rPr lang="en-US" altLang="pt-BR" dirty="0"/>
              <a:t>=</a:t>
            </a:r>
            <a:r>
              <a:rPr lang="en-US" altLang="pt-BR" dirty="0" err="1"/>
              <a:t>left,j</a:t>
            </a:r>
            <a:r>
              <a:rPr lang="en-US" altLang="pt-BR" dirty="0"/>
              <a:t>=right-1;</a:t>
            </a:r>
          </a:p>
          <a:p>
            <a:pPr eaLnBrk="1" hangingPunct="1"/>
            <a:r>
              <a:rPr lang="en-US" altLang="pt-BR" dirty="0"/>
              <a:t>        for( ; ; ) {</a:t>
            </a:r>
          </a:p>
          <a:p>
            <a:pPr eaLnBrk="1" hangingPunct="1"/>
            <a:r>
              <a:rPr lang="en-US" altLang="pt-BR" dirty="0"/>
              <a:t>            while(a[++</a:t>
            </a:r>
            <a:r>
              <a:rPr lang="en-US" altLang="pt-BR" dirty="0" err="1"/>
              <a:t>i</a:t>
            </a:r>
            <a:r>
              <a:rPr lang="en-US" altLang="pt-BR" dirty="0"/>
              <a:t>]&lt;pivot) { }</a:t>
            </a:r>
          </a:p>
          <a:p>
            <a:pPr eaLnBrk="1" hangingPunct="1"/>
            <a:r>
              <a:rPr lang="en-US" altLang="pt-BR" dirty="0"/>
              <a:t>            while(a[--j]&gt;pivot) { } </a:t>
            </a:r>
          </a:p>
          <a:p>
            <a:pPr eaLnBrk="1" hangingPunct="1"/>
            <a:r>
              <a:rPr lang="en-US" altLang="pt-BR" dirty="0"/>
              <a:t>            if(</a:t>
            </a:r>
            <a:r>
              <a:rPr lang="en-US" altLang="pt-BR" dirty="0" err="1"/>
              <a:t>i</a:t>
            </a:r>
            <a:r>
              <a:rPr lang="en-US" altLang="pt-BR" dirty="0"/>
              <a:t>&lt;j)</a:t>
            </a:r>
          </a:p>
          <a:p>
            <a:pPr eaLnBrk="1" hangingPunct="1"/>
            <a:r>
              <a:rPr lang="en-US" altLang="pt-BR" dirty="0"/>
              <a:t>                </a:t>
            </a:r>
            <a:r>
              <a:rPr lang="en-US" altLang="pt-BR" b="1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a,i,j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        else</a:t>
            </a:r>
          </a:p>
          <a:p>
            <a:pPr eaLnBrk="1" hangingPunct="1"/>
            <a:r>
              <a:rPr lang="en-US" altLang="pt-BR" dirty="0"/>
              <a:t>                break;</a:t>
            </a:r>
          </a:p>
          <a:p>
            <a:pPr eaLnBrk="1" hangingPunct="1"/>
            <a:r>
              <a:rPr lang="en-US" altLang="pt-BR" dirty="0"/>
              <a:t>        }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swapReferences</a:t>
            </a:r>
            <a:r>
              <a:rPr lang="en-US" altLang="pt-BR" dirty="0"/>
              <a:t>&lt;T&gt;(a,i,right-1); // </a:t>
            </a:r>
            <a:r>
              <a:rPr lang="en-US" altLang="pt-BR" dirty="0" err="1"/>
              <a:t>Restaura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quickSort</a:t>
            </a:r>
            <a:r>
              <a:rPr lang="en-US" altLang="pt-BR" dirty="0"/>
              <a:t>&lt;T&gt;(a,left,i-1);       // </a:t>
            </a:r>
            <a:r>
              <a:rPr lang="en-US" altLang="pt-BR" dirty="0" err="1"/>
              <a:t>ordena</a:t>
            </a:r>
            <a:r>
              <a:rPr lang="en-US" altLang="pt-BR" dirty="0"/>
              <a:t> S1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quickSort</a:t>
            </a:r>
            <a:r>
              <a:rPr lang="en-US" altLang="pt-BR" dirty="0"/>
              <a:t>&lt;T&gt;(a,i+1,right);      // </a:t>
            </a:r>
            <a:r>
              <a:rPr lang="en-US" altLang="pt-BR" dirty="0" err="1"/>
              <a:t>ordena</a:t>
            </a:r>
            <a:r>
              <a:rPr lang="en-US" altLang="pt-BR" dirty="0"/>
              <a:t> S2</a:t>
            </a:r>
          </a:p>
          <a:p>
            <a:pPr eaLnBrk="1" hangingPunct="1"/>
            <a:r>
              <a:rPr lang="en-US" altLang="pt-BR" dirty="0"/>
              <a:t>     }</a:t>
            </a:r>
          </a:p>
          <a:p>
            <a:pPr eaLnBrk="1" hangingPunct="1"/>
            <a:r>
              <a:rPr lang="en-US" altLang="pt-BR" dirty="0"/>
              <a:t>    else  // </a:t>
            </a:r>
            <a:r>
              <a:rPr lang="en-US" altLang="pt-BR" dirty="0" err="1"/>
              <a:t>ordena</a:t>
            </a:r>
            <a:r>
              <a:rPr lang="en-US" altLang="pt-BR" dirty="0"/>
              <a:t> </a:t>
            </a:r>
            <a:r>
              <a:rPr lang="en-US" altLang="pt-BR" dirty="0" err="1"/>
              <a:t>vetores</a:t>
            </a:r>
            <a:r>
              <a:rPr lang="en-US" altLang="pt-BR" dirty="0"/>
              <a:t> com </a:t>
            </a:r>
            <a:r>
              <a:rPr lang="en-US" altLang="pt-BR" dirty="0" err="1"/>
              <a:t>até</a:t>
            </a:r>
            <a:r>
              <a:rPr lang="en-US" altLang="pt-BR" dirty="0"/>
              <a:t> 10 </a:t>
            </a:r>
            <a:r>
              <a:rPr lang="en-US" altLang="pt-BR" dirty="0" err="1"/>
              <a:t>elementos</a:t>
            </a:r>
            <a:r>
              <a:rPr lang="en-US" altLang="pt-BR" dirty="0"/>
              <a:t> com </a:t>
            </a:r>
            <a:r>
              <a:rPr lang="en-US" altLang="pt-BR" dirty="0" err="1"/>
              <a:t>algoritmo</a:t>
            </a:r>
            <a:r>
              <a:rPr lang="en-US" altLang="pt-BR" dirty="0"/>
              <a:t> de </a:t>
            </a:r>
            <a:r>
              <a:rPr lang="en-US" altLang="pt-BR" dirty="0" err="1"/>
              <a:t>seleção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selectionSort</a:t>
            </a:r>
            <a:r>
              <a:rPr lang="en-US" altLang="pt-BR" dirty="0"/>
              <a:t>&lt;T&gt;(</a:t>
            </a:r>
            <a:r>
              <a:rPr lang="en-US" altLang="pt-BR" dirty="0" err="1"/>
              <a:t>a,left,right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}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aixaDeTexto 2">
            <a:extLst>
              <a:ext uri="{FF2B5EF4-FFF2-40B4-BE49-F238E27FC236}">
                <a16:creationId xmlns:a16="http://schemas.microsoft.com/office/drawing/2014/main" id="{5D9576B9-0914-4989-9111-265168DF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AAFE3B8-3CBF-4F8C-BAC6-34088E60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b="1" dirty="0" err="1"/>
              <a:t>swapReferences</a:t>
            </a:r>
            <a:r>
              <a:rPr lang="en-US" altLang="pt-BR" dirty="0"/>
              <a:t>(T* a, int index1, int index2 ) {</a:t>
            </a:r>
          </a:p>
          <a:p>
            <a:pPr eaLnBrk="1" hangingPunct="1"/>
            <a:r>
              <a:rPr lang="en-US" altLang="pt-BR" dirty="0"/>
              <a:t>    T </a:t>
            </a:r>
            <a:r>
              <a:rPr lang="en-US" altLang="pt-BR" dirty="0" err="1"/>
              <a:t>tmp</a:t>
            </a:r>
            <a:r>
              <a:rPr lang="en-US" altLang="pt-BR" dirty="0"/>
              <a:t> = a[index1];</a:t>
            </a:r>
          </a:p>
          <a:p>
            <a:pPr eaLnBrk="1" hangingPunct="1"/>
            <a:r>
              <a:rPr lang="en-US" altLang="pt-BR" dirty="0"/>
              <a:t>    a[index1] = a[index2];</a:t>
            </a:r>
          </a:p>
          <a:p>
            <a:pPr eaLnBrk="1" hangingPunct="1"/>
            <a:r>
              <a:rPr lang="en-US" altLang="pt-BR" dirty="0"/>
              <a:t>    a[index2] = </a:t>
            </a:r>
            <a:r>
              <a:rPr lang="en-US" altLang="pt-BR" dirty="0" err="1"/>
              <a:t>tmp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}</a:t>
            </a:r>
          </a:p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T </a:t>
            </a:r>
            <a:r>
              <a:rPr lang="en-US" altLang="pt-BR" b="1" dirty="0"/>
              <a:t>median3</a:t>
            </a:r>
            <a:r>
              <a:rPr lang="en-US" altLang="pt-BR" dirty="0"/>
              <a:t>(T* a, int left, int right ) {</a:t>
            </a:r>
          </a:p>
          <a:p>
            <a:pPr eaLnBrk="1" hangingPunct="1"/>
            <a:r>
              <a:rPr lang="en-US" altLang="pt-BR" dirty="0"/>
              <a:t>    int center = (</a:t>
            </a:r>
            <a:r>
              <a:rPr lang="en-US" altLang="pt-BR" dirty="0" err="1"/>
              <a:t>left+right</a:t>
            </a:r>
            <a:r>
              <a:rPr lang="en-US" altLang="pt-BR" dirty="0"/>
              <a:t>)/2;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Ordena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elementos</a:t>
            </a:r>
            <a:r>
              <a:rPr lang="en-US" altLang="pt-BR" dirty="0"/>
              <a:t> no </a:t>
            </a:r>
            <a:r>
              <a:rPr lang="en-US" altLang="pt-BR" dirty="0" err="1"/>
              <a:t>início</a:t>
            </a:r>
            <a:r>
              <a:rPr lang="en-US" altLang="pt-BR" dirty="0"/>
              <a:t>, </a:t>
            </a:r>
            <a:r>
              <a:rPr lang="en-US" altLang="pt-BR" dirty="0" err="1"/>
              <a:t>meio</a:t>
            </a:r>
            <a:r>
              <a:rPr lang="en-US" altLang="pt-BR" dirty="0"/>
              <a:t> e final do </a:t>
            </a:r>
            <a:r>
              <a:rPr lang="en-US" altLang="pt-BR" dirty="0" err="1"/>
              <a:t>vetor</a:t>
            </a:r>
            <a:r>
              <a:rPr lang="en-US" altLang="pt-BR" dirty="0"/>
              <a:t> </a:t>
            </a:r>
          </a:p>
          <a:p>
            <a:pPr eaLnBrk="1" hangingPunct="1"/>
            <a:r>
              <a:rPr lang="en-US" altLang="pt-BR" dirty="0"/>
              <a:t>    if (a[center]&lt;a[left])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a,left,center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if (a[right]&lt;a[left])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a,left,right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if(a[right]&lt;a[center])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a,center,right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Posiciona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r>
              <a:rPr lang="en-US" altLang="pt-BR" dirty="0"/>
              <a:t> no final -1 </a:t>
            </a:r>
          </a:p>
          <a:p>
            <a:pPr eaLnBrk="1" hangingPunct="1"/>
            <a:r>
              <a:rPr lang="en-US" altLang="pt-BR" dirty="0"/>
              <a:t>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&lt;T&gt;(a,center,right-1);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Retorna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endParaRPr lang="en-US" altLang="pt-BR" dirty="0"/>
          </a:p>
          <a:p>
            <a:pPr eaLnBrk="1" hangingPunct="1"/>
            <a:r>
              <a:rPr lang="en-US" altLang="pt-BR" dirty="0"/>
              <a:t>    return a[right-1];</a:t>
            </a:r>
          </a:p>
          <a:p>
            <a:pPr eaLnBrk="1" hangingPunct="1"/>
            <a:r>
              <a:rPr lang="en-US" altLang="pt-BR" dirty="0"/>
              <a:t>}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aixaDeTexto 2">
            <a:extLst>
              <a:ext uri="{FF2B5EF4-FFF2-40B4-BE49-F238E27FC236}">
                <a16:creationId xmlns:a16="http://schemas.microsoft.com/office/drawing/2014/main" id="{5D9576B9-0914-4989-9111-265168DF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AAFE3B8-3CBF-4F8C-BAC6-34088E60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dirty="0" err="1"/>
              <a:t>selectionSort</a:t>
            </a:r>
            <a:r>
              <a:rPr lang="en-US" altLang="pt-BR" dirty="0"/>
              <a:t>(T* </a:t>
            </a:r>
            <a:r>
              <a:rPr lang="en-US" altLang="pt-BR" dirty="0" err="1"/>
              <a:t>a,int</a:t>
            </a:r>
            <a:r>
              <a:rPr lang="en-US" altLang="pt-BR" dirty="0"/>
              <a:t> </a:t>
            </a:r>
            <a:r>
              <a:rPr lang="en-US" altLang="pt-BR" dirty="0" err="1"/>
              <a:t>left,int</a:t>
            </a:r>
            <a:r>
              <a:rPr lang="en-US" altLang="pt-BR" dirty="0"/>
              <a:t> right) {</a:t>
            </a:r>
          </a:p>
          <a:p>
            <a:pPr eaLnBrk="1" hangingPunct="1"/>
            <a:r>
              <a:rPr lang="en-US" altLang="pt-BR" dirty="0"/>
              <a:t>    for (int ref=</a:t>
            </a:r>
            <a:r>
              <a:rPr lang="en-US" altLang="pt-BR" dirty="0" err="1"/>
              <a:t>left;ref</a:t>
            </a:r>
            <a:r>
              <a:rPr lang="en-US" altLang="pt-BR" dirty="0"/>
              <a:t>&lt;</a:t>
            </a:r>
            <a:r>
              <a:rPr lang="en-US" altLang="pt-BR" dirty="0" err="1"/>
              <a:t>right;ref</a:t>
            </a:r>
            <a:r>
              <a:rPr lang="en-US" altLang="pt-BR" dirty="0"/>
              <a:t>++) { // </a:t>
            </a:r>
            <a:r>
              <a:rPr lang="en-US" altLang="pt-BR" dirty="0" err="1"/>
              <a:t>elemento</a:t>
            </a:r>
            <a:r>
              <a:rPr lang="en-US" altLang="pt-BR" dirty="0"/>
              <a:t> de </a:t>
            </a:r>
            <a:r>
              <a:rPr lang="en-US" altLang="pt-BR" dirty="0" err="1"/>
              <a:t>referência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int  min=ref;         </a:t>
            </a:r>
          </a:p>
          <a:p>
            <a:pPr eaLnBrk="1" hangingPunct="1"/>
            <a:r>
              <a:rPr lang="en-US" altLang="pt-BR" dirty="0"/>
              <a:t>        for (int j=ref+1;j&lt;=</a:t>
            </a:r>
            <a:r>
              <a:rPr lang="en-US" altLang="pt-BR" dirty="0" err="1"/>
              <a:t>right;j</a:t>
            </a:r>
            <a:r>
              <a:rPr lang="en-US" altLang="pt-BR" dirty="0"/>
              <a:t>++) { // </a:t>
            </a:r>
            <a:r>
              <a:rPr lang="en-US" altLang="pt-BR" dirty="0" err="1"/>
              <a:t>procura</a:t>
            </a:r>
            <a:r>
              <a:rPr lang="en-US" altLang="pt-BR" dirty="0"/>
              <a:t> o </a:t>
            </a:r>
            <a:r>
              <a:rPr lang="en-US" altLang="pt-BR" dirty="0" err="1"/>
              <a:t>mínimo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    if (a[j]&lt;(a[min]))</a:t>
            </a:r>
          </a:p>
          <a:p>
            <a:pPr eaLnBrk="1" hangingPunct="1"/>
            <a:r>
              <a:rPr lang="en-US" altLang="pt-BR" dirty="0"/>
              <a:t>                min=j;</a:t>
            </a:r>
          </a:p>
          <a:p>
            <a:pPr eaLnBrk="1" hangingPunct="1"/>
            <a:r>
              <a:rPr lang="en-US" altLang="pt-BR" dirty="0"/>
              <a:t>            }</a:t>
            </a:r>
          </a:p>
          <a:p>
            <a:pPr eaLnBrk="1" hangingPunct="1"/>
            <a:r>
              <a:rPr lang="en-US" altLang="pt-BR" dirty="0"/>
              <a:t>            if (min!=ref) { // </a:t>
            </a:r>
            <a:r>
              <a:rPr lang="en-US" altLang="pt-BR" dirty="0" err="1"/>
              <a:t>troca</a:t>
            </a:r>
            <a:r>
              <a:rPr lang="en-US" altLang="pt-BR" dirty="0"/>
              <a:t> ref com min</a:t>
            </a:r>
          </a:p>
          <a:p>
            <a:pPr eaLnBrk="1" hangingPunct="1"/>
            <a:r>
              <a:rPr lang="en-US" altLang="pt-BR" dirty="0"/>
              <a:t>                T </a:t>
            </a:r>
            <a:r>
              <a:rPr lang="en-US" altLang="pt-BR" dirty="0" err="1"/>
              <a:t>tmp</a:t>
            </a:r>
            <a:r>
              <a:rPr lang="en-US" altLang="pt-BR" dirty="0"/>
              <a:t>=a[min]; </a:t>
            </a:r>
          </a:p>
          <a:p>
            <a:pPr eaLnBrk="1" hangingPunct="1"/>
            <a:r>
              <a:rPr lang="en-US" altLang="pt-BR" dirty="0"/>
              <a:t>                a[min]=a[ref];</a:t>
            </a:r>
          </a:p>
          <a:p>
            <a:pPr eaLnBrk="1" hangingPunct="1"/>
            <a:r>
              <a:rPr lang="en-US" altLang="pt-BR" dirty="0"/>
              <a:t>                a[ref]=</a:t>
            </a:r>
            <a:r>
              <a:rPr lang="en-US" altLang="pt-BR" dirty="0" err="1"/>
              <a:t>tmp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            }</a:t>
            </a:r>
          </a:p>
          <a:p>
            <a:pPr eaLnBrk="1" hangingPunct="1"/>
            <a:r>
              <a:rPr lang="en-US" altLang="pt-BR" dirty="0"/>
              <a:t>    } </a:t>
            </a:r>
          </a:p>
          <a:p>
            <a:pPr eaLnBrk="1" hangingPunct="1"/>
            <a:r>
              <a:rPr lang="en-US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aixaDeTexto 2">
            <a:extLst>
              <a:ext uri="{FF2B5EF4-FFF2-40B4-BE49-F238E27FC236}">
                <a16:creationId xmlns:a16="http://schemas.microsoft.com/office/drawing/2014/main" id="{D0D48252-7495-468B-B3CC-7A14625BC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67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 Sort-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8F6F8B10-531B-461B-BDA5-72BD8901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 dirty="0"/>
              <a:t>Ordena com custo O(n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) no pior caso (raro)</a:t>
            </a:r>
          </a:p>
          <a:p>
            <a:pPr marL="0" lvl="1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/>
              <a:t>Ordena com custo O(</a:t>
            </a:r>
            <a:r>
              <a:rPr lang="pt-BR" altLang="pt-BR" sz="2400" dirty="0" err="1"/>
              <a:t>nlogn</a:t>
            </a:r>
            <a:r>
              <a:rPr lang="pt-BR" altLang="pt-BR" sz="2400" dirty="0"/>
              <a:t>) no melhor caso e caso médio</a:t>
            </a:r>
          </a:p>
          <a:p>
            <a:pPr marL="0" lvl="1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/>
              <a:t>Existem algoritmos que detectam casos ruins e mudam a estratégia de ordenamento.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aixaDeTexto 2">
            <a:extLst>
              <a:ext uri="{FF2B5EF4-FFF2-40B4-BE49-F238E27FC236}">
                <a16:creationId xmlns:a16="http://schemas.microsoft.com/office/drawing/2014/main" id="{221DB93C-9022-4E9E-8D75-550D4269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12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Considerações Finais</a:t>
            </a:r>
          </a:p>
        </p:txBody>
      </p:sp>
      <p:sp>
        <p:nvSpPr>
          <p:cNvPr id="59" name="Retângulo 3">
            <a:extLst>
              <a:ext uri="{FF2B5EF4-FFF2-40B4-BE49-F238E27FC236}">
                <a16:creationId xmlns:a16="http://schemas.microsoft.com/office/drawing/2014/main" id="{EBA169FE-C551-4645-AA5A-D67B7558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A complexidade assintótica é uma boa indicação para a escolha do algoritmo, mas não deve ser o único critério.</a:t>
            </a:r>
          </a:p>
          <a:p>
            <a:pPr marL="0" lvl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73038" lvl="1" indent="-173038">
              <a:defRPr/>
            </a:pPr>
            <a:r>
              <a:rPr lang="pt-BR" sz="2400" dirty="0">
                <a:latin typeface="Arial" charset="0"/>
                <a:cs typeface="Arial" charset="0"/>
              </a:rPr>
              <a:t>Outros critérios a serem considerados: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número de elementos no conjunto 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número de comparações realizadas 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número de troca de elementos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Quantidade de memória adicional 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Condição inicial dos elementos (parcialmente ordenados)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Tamanho das chaves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aixaDeTexto 2">
            <a:extLst>
              <a:ext uri="{FF2B5EF4-FFF2-40B4-BE49-F238E27FC236}">
                <a16:creationId xmlns:a16="http://schemas.microsoft.com/office/drawing/2014/main" id="{545A7618-4BDA-4158-8309-95E69DD1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01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MergeSort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3579D84-B112-499B-8A4E-DD63F02F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b="1" dirty="0" err="1"/>
              <a:t>mergeSort</a:t>
            </a:r>
            <a:r>
              <a:rPr lang="en-US" altLang="pt-BR" dirty="0"/>
              <a:t>(T* a, int length) {</a:t>
            </a:r>
          </a:p>
          <a:p>
            <a:pPr eaLnBrk="1" hangingPunct="1"/>
            <a:r>
              <a:rPr lang="en-US" altLang="pt-BR" dirty="0"/>
              <a:t>    T* </a:t>
            </a:r>
            <a:r>
              <a:rPr lang="en-US" altLang="pt-BR" dirty="0" err="1"/>
              <a:t>tmp</a:t>
            </a:r>
            <a:r>
              <a:rPr lang="en-US" altLang="pt-BR" dirty="0"/>
              <a:t> = new T[length];</a:t>
            </a:r>
          </a:p>
          <a:p>
            <a:pPr eaLnBrk="1" hangingPunct="1"/>
            <a:r>
              <a:rPr lang="en-US" altLang="pt-BR" dirty="0"/>
              <a:t>    </a:t>
            </a:r>
            <a:r>
              <a:rPr lang="en-US" altLang="pt-BR" dirty="0" err="1"/>
              <a:t>mergeSort</a:t>
            </a:r>
            <a:r>
              <a:rPr lang="en-US" altLang="pt-BR" dirty="0"/>
              <a:t>&lt;T&gt;(a,tmp,0,length-1);</a:t>
            </a:r>
          </a:p>
          <a:p>
            <a:pPr eaLnBrk="1" hangingPunct="1"/>
            <a:r>
              <a:rPr lang="en-US" altLang="pt-BR" dirty="0"/>
              <a:t>}</a:t>
            </a:r>
          </a:p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b="1" dirty="0" err="1"/>
              <a:t>mergeSort</a:t>
            </a:r>
            <a:r>
              <a:rPr lang="en-US" altLang="pt-BR" dirty="0"/>
              <a:t>(T* </a:t>
            </a:r>
            <a:r>
              <a:rPr lang="en-US" altLang="pt-BR" dirty="0" err="1"/>
              <a:t>a,T</a:t>
            </a:r>
            <a:r>
              <a:rPr lang="en-US" altLang="pt-BR" dirty="0"/>
              <a:t>* </a:t>
            </a:r>
            <a:r>
              <a:rPr lang="en-US" altLang="pt-BR" dirty="0" err="1"/>
              <a:t>tmp,int</a:t>
            </a:r>
            <a:r>
              <a:rPr lang="en-US" altLang="pt-BR" dirty="0"/>
              <a:t> </a:t>
            </a:r>
            <a:r>
              <a:rPr lang="en-US" altLang="pt-BR" dirty="0" err="1"/>
              <a:t>left,int</a:t>
            </a:r>
            <a:r>
              <a:rPr lang="en-US" altLang="pt-BR" dirty="0"/>
              <a:t> right) {</a:t>
            </a:r>
          </a:p>
          <a:p>
            <a:pPr eaLnBrk="1" hangingPunct="1"/>
            <a:r>
              <a:rPr lang="en-US" altLang="pt-BR" dirty="0"/>
              <a:t>    // a – </a:t>
            </a:r>
            <a:r>
              <a:rPr lang="en-US" altLang="pt-BR" dirty="0" err="1"/>
              <a:t>vetor</a:t>
            </a:r>
            <a:r>
              <a:rPr lang="en-US" altLang="pt-BR" dirty="0"/>
              <a:t> a ser </a:t>
            </a:r>
            <a:r>
              <a:rPr lang="en-US" altLang="pt-BR" dirty="0" err="1"/>
              <a:t>processado</a:t>
            </a:r>
            <a:r>
              <a:rPr lang="en-US" altLang="pt-BR" dirty="0"/>
              <a:t> 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tmp</a:t>
            </a:r>
            <a:r>
              <a:rPr lang="en-US" altLang="pt-BR" dirty="0"/>
              <a:t> – </a:t>
            </a:r>
            <a:r>
              <a:rPr lang="en-US" altLang="pt-BR" dirty="0" err="1"/>
              <a:t>vetor</a:t>
            </a:r>
            <a:r>
              <a:rPr lang="en-US" altLang="pt-BR" dirty="0"/>
              <a:t> </a:t>
            </a:r>
            <a:r>
              <a:rPr lang="en-US" altLang="pt-BR" dirty="0" err="1"/>
              <a:t>temporário</a:t>
            </a:r>
            <a:r>
              <a:rPr lang="en-US" altLang="pt-BR" dirty="0"/>
              <a:t> para </a:t>
            </a:r>
            <a:r>
              <a:rPr lang="en-US" altLang="pt-BR" dirty="0" err="1"/>
              <a:t>colocar</a:t>
            </a:r>
            <a:r>
              <a:rPr lang="en-US" altLang="pt-BR" dirty="0"/>
              <a:t> o </a:t>
            </a:r>
            <a:r>
              <a:rPr lang="en-US" altLang="pt-BR" dirty="0" err="1"/>
              <a:t>resultado</a:t>
            </a:r>
            <a:r>
              <a:rPr lang="en-US" altLang="pt-BR" dirty="0"/>
              <a:t> da </a:t>
            </a:r>
            <a:r>
              <a:rPr lang="en-US" altLang="pt-BR" dirty="0" err="1"/>
              <a:t>fusão</a:t>
            </a:r>
            <a:r>
              <a:rPr lang="en-US" altLang="pt-BR" dirty="0"/>
              <a:t> </a:t>
            </a:r>
          </a:p>
          <a:p>
            <a:pPr eaLnBrk="1" hangingPunct="1"/>
            <a:r>
              <a:rPr lang="en-US" altLang="pt-BR" dirty="0"/>
              <a:t>    // left – </a:t>
            </a:r>
            <a:r>
              <a:rPr lang="en-US" altLang="pt-BR" dirty="0" err="1"/>
              <a:t>posição</a:t>
            </a:r>
            <a:r>
              <a:rPr lang="en-US" altLang="pt-BR" dirty="0"/>
              <a:t> </a:t>
            </a:r>
            <a:r>
              <a:rPr lang="en-US" altLang="pt-BR" dirty="0" err="1"/>
              <a:t>inicial</a:t>
            </a:r>
            <a:r>
              <a:rPr lang="en-US" altLang="pt-BR" dirty="0"/>
              <a:t> do sub-</a:t>
            </a:r>
            <a:r>
              <a:rPr lang="en-US" altLang="pt-BR" dirty="0" err="1"/>
              <a:t>vetor</a:t>
            </a:r>
            <a:r>
              <a:rPr lang="en-US" altLang="pt-BR" dirty="0"/>
              <a:t> a ser </a:t>
            </a:r>
            <a:r>
              <a:rPr lang="en-US" altLang="pt-BR" dirty="0" err="1"/>
              <a:t>processado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// right – </a:t>
            </a:r>
            <a:r>
              <a:rPr lang="en-US" altLang="pt-BR" dirty="0" err="1"/>
              <a:t>posição</a:t>
            </a:r>
            <a:r>
              <a:rPr lang="en-US" altLang="pt-BR" dirty="0"/>
              <a:t> final do sub-</a:t>
            </a:r>
            <a:r>
              <a:rPr lang="en-US" altLang="pt-BR" dirty="0" err="1"/>
              <a:t>vetor</a:t>
            </a:r>
            <a:r>
              <a:rPr lang="en-US" altLang="pt-BR" dirty="0"/>
              <a:t> a ser </a:t>
            </a:r>
            <a:r>
              <a:rPr lang="en-US" altLang="pt-BR" dirty="0" err="1"/>
              <a:t>processado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if ( left &lt; right ) {</a:t>
            </a:r>
          </a:p>
          <a:p>
            <a:pPr eaLnBrk="1" hangingPunct="1"/>
            <a:r>
              <a:rPr lang="en-US" altLang="pt-BR" dirty="0"/>
              <a:t>        int center = ( left + right ) / 2;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mergeSort</a:t>
            </a:r>
            <a:r>
              <a:rPr lang="en-US" altLang="pt-BR" dirty="0"/>
              <a:t>&lt;T&gt;(</a:t>
            </a:r>
            <a:r>
              <a:rPr lang="en-US" altLang="pt-BR" dirty="0" err="1"/>
              <a:t>a,tmp,left,center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mergeSort</a:t>
            </a:r>
            <a:r>
              <a:rPr lang="en-US" altLang="pt-BR" dirty="0"/>
              <a:t>&lt;T&gt;(a,tmp,center+1,right );</a:t>
            </a:r>
          </a:p>
          <a:p>
            <a:pPr eaLnBrk="1" hangingPunct="1"/>
            <a:r>
              <a:rPr lang="en-US" altLang="pt-BR" dirty="0"/>
              <a:t>        merge&lt;T&gt;(a,tmp,left,center+1,right );</a:t>
            </a:r>
          </a:p>
          <a:p>
            <a:pPr eaLnBrk="1" hangingPunct="1"/>
            <a:r>
              <a:rPr lang="en-US" altLang="pt-BR" dirty="0"/>
              <a:t>    }</a:t>
            </a:r>
          </a:p>
          <a:p>
            <a:pPr eaLnBrk="1" hangingPunct="1"/>
            <a:r>
              <a:rPr lang="en-US" altLang="pt-BR" dirty="0"/>
              <a:t>}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2">
            <a:extLst>
              <a:ext uri="{FF2B5EF4-FFF2-40B4-BE49-F238E27FC236}">
                <a16:creationId xmlns:a16="http://schemas.microsoft.com/office/drawing/2014/main" id="{BE42E714-AEEE-4987-8B89-1C55EE1CF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56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- Exemplo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A975088-7F5F-422C-B367-82B5BE47DDB7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736725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A57E411-0B0F-48BA-93C2-4AFAFB9453F8}"/>
              </a:ext>
            </a:extLst>
          </p:cNvPr>
          <p:cNvGraphicFramePr>
            <a:graphicFrameLocks noGrp="1"/>
          </p:cNvGraphicFramePr>
          <p:nvPr/>
        </p:nvGraphicFramePr>
        <p:xfrm>
          <a:off x="1449388" y="24225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B777891-5D03-4946-B746-3A69FAB38840}"/>
              </a:ext>
            </a:extLst>
          </p:cNvPr>
          <p:cNvGraphicFramePr>
            <a:graphicFrameLocks noGrp="1"/>
          </p:cNvGraphicFramePr>
          <p:nvPr/>
        </p:nvGraphicFramePr>
        <p:xfrm>
          <a:off x="5411788" y="24225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59D233A-425F-4932-BB97-C8E73E25CE6B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474336E-9C75-409B-9DD6-CB1EAED47C73}"/>
              </a:ext>
            </a:extLst>
          </p:cNvPr>
          <p:cNvGraphicFramePr>
            <a:graphicFrameLocks noGrp="1"/>
          </p:cNvGraphicFramePr>
          <p:nvPr/>
        </p:nvGraphicFramePr>
        <p:xfrm>
          <a:off x="29527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31478DA-D77C-404F-9656-F4E4FC65077C}"/>
              </a:ext>
            </a:extLst>
          </p:cNvPr>
          <p:cNvGraphicFramePr>
            <a:graphicFrameLocks noGrp="1"/>
          </p:cNvGraphicFramePr>
          <p:nvPr/>
        </p:nvGraphicFramePr>
        <p:xfrm>
          <a:off x="49339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96208C1-1BE9-4E3F-9699-C0D01E01834B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3108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4697A94-8B48-4041-8E9D-BC0BD620CA96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8455C3E3-BB8E-40E7-B5A8-6996C4DD169B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68FFC1BF-EB3A-4C4D-9389-4D88B742F7CF}"/>
              </a:ext>
            </a:extLst>
          </p:cNvPr>
          <p:cNvGraphicFramePr>
            <a:graphicFrameLocks noGrp="1"/>
          </p:cNvGraphicFramePr>
          <p:nvPr/>
        </p:nvGraphicFramePr>
        <p:xfrm>
          <a:off x="26955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F11ABDD9-ED72-4D4B-8097-2C22EA6C9676}"/>
              </a:ext>
            </a:extLst>
          </p:cNvPr>
          <p:cNvGraphicFramePr>
            <a:graphicFrameLocks noGrp="1"/>
          </p:cNvGraphicFramePr>
          <p:nvPr/>
        </p:nvGraphicFramePr>
        <p:xfrm>
          <a:off x="37623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FCE7510B-1DD0-47A5-8BF0-F746B86236AF}"/>
              </a:ext>
            </a:extLst>
          </p:cNvPr>
          <p:cNvGraphicFramePr>
            <a:graphicFrameLocks noGrp="1"/>
          </p:cNvGraphicFramePr>
          <p:nvPr/>
        </p:nvGraphicFramePr>
        <p:xfrm>
          <a:off x="46767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651ACBE8-D3F1-4556-AB63-C67F2FC29E4B}"/>
              </a:ext>
            </a:extLst>
          </p:cNvPr>
          <p:cNvGraphicFramePr>
            <a:graphicFrameLocks noGrp="1"/>
          </p:cNvGraphicFramePr>
          <p:nvPr/>
        </p:nvGraphicFramePr>
        <p:xfrm>
          <a:off x="57435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E03F5D2F-2A9D-4C22-B051-23963F1CB4B2}"/>
              </a:ext>
            </a:extLst>
          </p:cNvPr>
          <p:cNvGraphicFramePr>
            <a:graphicFrameLocks noGrp="1"/>
          </p:cNvGraphicFramePr>
          <p:nvPr/>
        </p:nvGraphicFramePr>
        <p:xfrm>
          <a:off x="67341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AD964329-2A9F-43A8-BA38-EB3674F07EE7}"/>
              </a:ext>
            </a:extLst>
          </p:cNvPr>
          <p:cNvGraphicFramePr>
            <a:graphicFrameLocks noGrp="1"/>
          </p:cNvGraphicFramePr>
          <p:nvPr/>
        </p:nvGraphicFramePr>
        <p:xfrm>
          <a:off x="7800975" y="3870325"/>
          <a:ext cx="5048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E6C085D1-F21E-4FF3-AC81-85B84BF3C576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20F11F1E-40A3-4214-8860-AB8432FF1195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77186959-B991-43EB-825C-672C87E64D8D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124051EA-F112-4C38-B349-29A31E966D82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632325"/>
          <a:ext cx="10096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2C073C9B-FA51-44E6-A533-7F5A430B1BAC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53943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78E86D24-E0EC-4CEA-A9F2-E0BD96B520E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53943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8FDC53FE-C454-4269-A880-28CD6CC2E6B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6172200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24D12C9-D131-46C1-8BA9-2DD0C1170114}"/>
              </a:ext>
            </a:extLst>
          </p:cNvPr>
          <p:cNvCxnSpPr/>
          <p:nvPr/>
        </p:nvCxnSpPr>
        <p:spPr>
          <a:xfrm rot="10800000" flipV="1">
            <a:off x="2438400" y="2041525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B0379DA-5F87-41A8-B6AE-EA20C2528585}"/>
              </a:ext>
            </a:extLst>
          </p:cNvPr>
          <p:cNvCxnSpPr/>
          <p:nvPr/>
        </p:nvCxnSpPr>
        <p:spPr>
          <a:xfrm>
            <a:off x="4495800" y="2041525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FA2630B-9BA0-4204-8A1D-1817F796EB00}"/>
              </a:ext>
            </a:extLst>
          </p:cNvPr>
          <p:cNvCxnSpPr/>
          <p:nvPr/>
        </p:nvCxnSpPr>
        <p:spPr>
          <a:xfrm rot="10800000" flipV="1">
            <a:off x="1447800" y="2727325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928BB1C-216F-42B9-ABEA-ADC4B42E5435}"/>
              </a:ext>
            </a:extLst>
          </p:cNvPr>
          <p:cNvCxnSpPr/>
          <p:nvPr/>
        </p:nvCxnSpPr>
        <p:spPr>
          <a:xfrm>
            <a:off x="2438400" y="272732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FEC6A5C-6D19-40E2-97CA-20A931E8C616}"/>
              </a:ext>
            </a:extLst>
          </p:cNvPr>
          <p:cNvCxnSpPr/>
          <p:nvPr/>
        </p:nvCxnSpPr>
        <p:spPr>
          <a:xfrm rot="10800000" flipV="1">
            <a:off x="5410200" y="2727325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A11C85A-52B7-4175-8A35-3A04A28D6AD7}"/>
              </a:ext>
            </a:extLst>
          </p:cNvPr>
          <p:cNvCxnSpPr/>
          <p:nvPr/>
        </p:nvCxnSpPr>
        <p:spPr>
          <a:xfrm>
            <a:off x="6400800" y="272732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654312A-2D77-4C35-AE00-CF0D6CECB4B6}"/>
              </a:ext>
            </a:extLst>
          </p:cNvPr>
          <p:cNvCxnSpPr/>
          <p:nvPr/>
        </p:nvCxnSpPr>
        <p:spPr>
          <a:xfrm rot="10800000" flipV="1">
            <a:off x="914400" y="3429000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58BEAE0C-D110-4B1E-8A5F-71F287D356DB}"/>
              </a:ext>
            </a:extLst>
          </p:cNvPr>
          <p:cNvCxnSpPr/>
          <p:nvPr/>
        </p:nvCxnSpPr>
        <p:spPr>
          <a:xfrm>
            <a:off x="1479550" y="3429000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D0E4B414-CB2B-45D9-B45B-00F4D66C7C2F}"/>
              </a:ext>
            </a:extLst>
          </p:cNvPr>
          <p:cNvCxnSpPr/>
          <p:nvPr/>
        </p:nvCxnSpPr>
        <p:spPr>
          <a:xfrm rot="10800000" flipV="1">
            <a:off x="2895600" y="3413125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E582E038-FFB1-4AB4-AD9C-6A97AD4833BD}"/>
              </a:ext>
            </a:extLst>
          </p:cNvPr>
          <p:cNvCxnSpPr/>
          <p:nvPr/>
        </p:nvCxnSpPr>
        <p:spPr>
          <a:xfrm>
            <a:off x="3460750" y="3413125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2B2381C-3FFB-431E-82D4-CC2904970B78}"/>
              </a:ext>
            </a:extLst>
          </p:cNvPr>
          <p:cNvCxnSpPr/>
          <p:nvPr/>
        </p:nvCxnSpPr>
        <p:spPr>
          <a:xfrm rot="10800000" flipV="1">
            <a:off x="4876800" y="3413125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89B298A-4F70-41ED-A7D3-9045D8752DC2}"/>
              </a:ext>
            </a:extLst>
          </p:cNvPr>
          <p:cNvCxnSpPr/>
          <p:nvPr/>
        </p:nvCxnSpPr>
        <p:spPr>
          <a:xfrm>
            <a:off x="5441950" y="3413125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9DFEF22-0427-4360-9D0D-2E97EB9E9D48}"/>
              </a:ext>
            </a:extLst>
          </p:cNvPr>
          <p:cNvCxnSpPr/>
          <p:nvPr/>
        </p:nvCxnSpPr>
        <p:spPr>
          <a:xfrm rot="10800000" flipV="1">
            <a:off x="6858000" y="3413125"/>
            <a:ext cx="5651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04B967F-5306-46A2-8984-F9AEE4F0C8E9}"/>
              </a:ext>
            </a:extLst>
          </p:cNvPr>
          <p:cNvCxnSpPr/>
          <p:nvPr/>
        </p:nvCxnSpPr>
        <p:spPr>
          <a:xfrm>
            <a:off x="7423150" y="3413125"/>
            <a:ext cx="57785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54573D3-8D0E-4BF5-93B6-6E27D3A3B853}"/>
              </a:ext>
            </a:extLst>
          </p:cNvPr>
          <p:cNvCxnSpPr/>
          <p:nvPr/>
        </p:nvCxnSpPr>
        <p:spPr>
          <a:xfrm rot="10800000">
            <a:off x="914400" y="4191000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D12580E-18A8-49A3-AB34-FEA91738D425}"/>
              </a:ext>
            </a:extLst>
          </p:cNvPr>
          <p:cNvCxnSpPr/>
          <p:nvPr/>
        </p:nvCxnSpPr>
        <p:spPr>
          <a:xfrm flipV="1">
            <a:off x="1479550" y="4191000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B644C3C1-FB9D-433F-9F75-6CEC6F5CA2E1}"/>
              </a:ext>
            </a:extLst>
          </p:cNvPr>
          <p:cNvCxnSpPr/>
          <p:nvPr/>
        </p:nvCxnSpPr>
        <p:spPr>
          <a:xfrm rot="10800000">
            <a:off x="2895600" y="4175125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131EC91-8E07-487B-AB9A-B13C409620E0}"/>
              </a:ext>
            </a:extLst>
          </p:cNvPr>
          <p:cNvCxnSpPr/>
          <p:nvPr/>
        </p:nvCxnSpPr>
        <p:spPr>
          <a:xfrm flipV="1">
            <a:off x="3460750" y="4175125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CC8B54-1D17-4940-9DE5-EBA5A80F9DF7}"/>
              </a:ext>
            </a:extLst>
          </p:cNvPr>
          <p:cNvCxnSpPr/>
          <p:nvPr/>
        </p:nvCxnSpPr>
        <p:spPr>
          <a:xfrm rot="10800000">
            <a:off x="4876800" y="4175125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86D4D1E-CCF9-4BA8-8568-1FBB0181AE2C}"/>
              </a:ext>
            </a:extLst>
          </p:cNvPr>
          <p:cNvCxnSpPr/>
          <p:nvPr/>
        </p:nvCxnSpPr>
        <p:spPr>
          <a:xfrm flipV="1">
            <a:off x="5441950" y="4175125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A8B7118-D59A-48A8-A41C-070B13CA4DA6}"/>
              </a:ext>
            </a:extLst>
          </p:cNvPr>
          <p:cNvCxnSpPr/>
          <p:nvPr/>
        </p:nvCxnSpPr>
        <p:spPr>
          <a:xfrm rot="10800000">
            <a:off x="6934200" y="4175125"/>
            <a:ext cx="5651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B2F0CB0-73A9-4063-924A-5058B697FCC3}"/>
              </a:ext>
            </a:extLst>
          </p:cNvPr>
          <p:cNvCxnSpPr/>
          <p:nvPr/>
        </p:nvCxnSpPr>
        <p:spPr>
          <a:xfrm flipV="1">
            <a:off x="7499350" y="4175125"/>
            <a:ext cx="577850" cy="441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04FD478-C8C3-42ED-95F4-A16A9D3D24EA}"/>
              </a:ext>
            </a:extLst>
          </p:cNvPr>
          <p:cNvCxnSpPr/>
          <p:nvPr/>
        </p:nvCxnSpPr>
        <p:spPr>
          <a:xfrm rot="10800000">
            <a:off x="1508125" y="4921250"/>
            <a:ext cx="9461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1BB06CD-7B78-4532-BA70-EE89BD494722}"/>
              </a:ext>
            </a:extLst>
          </p:cNvPr>
          <p:cNvCxnSpPr/>
          <p:nvPr/>
        </p:nvCxnSpPr>
        <p:spPr>
          <a:xfrm flipV="1">
            <a:off x="2454275" y="4921250"/>
            <a:ext cx="10350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F4D5807B-A755-468F-86FD-5022B7B23FAB}"/>
              </a:ext>
            </a:extLst>
          </p:cNvPr>
          <p:cNvCxnSpPr/>
          <p:nvPr/>
        </p:nvCxnSpPr>
        <p:spPr>
          <a:xfrm rot="10800000">
            <a:off x="5486400" y="4921250"/>
            <a:ext cx="9461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513AD9B-FB38-4C42-922B-1FFE387A98F4}"/>
              </a:ext>
            </a:extLst>
          </p:cNvPr>
          <p:cNvCxnSpPr/>
          <p:nvPr/>
        </p:nvCxnSpPr>
        <p:spPr>
          <a:xfrm flipV="1">
            <a:off x="6432550" y="4921250"/>
            <a:ext cx="10350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7423964-BFDF-4559-A106-552922882204}"/>
              </a:ext>
            </a:extLst>
          </p:cNvPr>
          <p:cNvCxnSpPr/>
          <p:nvPr/>
        </p:nvCxnSpPr>
        <p:spPr>
          <a:xfrm rot="10800000">
            <a:off x="2438400" y="5699125"/>
            <a:ext cx="20129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E9859B15-4B47-49C8-8973-37D38FFCB0E4}"/>
              </a:ext>
            </a:extLst>
          </p:cNvPr>
          <p:cNvCxnSpPr/>
          <p:nvPr/>
        </p:nvCxnSpPr>
        <p:spPr>
          <a:xfrm flipV="1">
            <a:off x="4451350" y="5699125"/>
            <a:ext cx="194945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F71CF55B-48F3-46D4-814A-B87B6AAFD54F}"/>
              </a:ext>
            </a:extLst>
          </p:cNvPr>
          <p:cNvCxnSpPr/>
          <p:nvPr/>
        </p:nvCxnSpPr>
        <p:spPr>
          <a:xfrm rot="5400000">
            <a:off x="4114801" y="1295400"/>
            <a:ext cx="609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E85C1D9-2C98-4D4C-A299-62B8EEEE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6800"/>
            <a:ext cx="1217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/>
              <a:t>mergeSort(0,7)</a:t>
            </a:r>
            <a:endParaRPr lang="pt-BR" altLang="pt-BR" sz="120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9212F0D-A2D3-4A71-B82F-0746EC2CC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624" y="1992312"/>
            <a:ext cx="1217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 dirty="0" err="1"/>
              <a:t>mergeSort</a:t>
            </a:r>
            <a:r>
              <a:rPr lang="en-US" altLang="pt-BR" sz="1200" dirty="0"/>
              <a:t>(0,3)</a:t>
            </a:r>
            <a:endParaRPr lang="pt-BR" altLang="pt-BR" sz="12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055319-9EF2-421B-B86B-0AA21126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1217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/>
              <a:t>mergeSort(0,1)</a:t>
            </a:r>
            <a:endParaRPr lang="pt-BR" altLang="pt-BR" sz="120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B720B47-CB5C-4B97-919C-634BE69B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33775"/>
            <a:ext cx="1217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/>
              <a:t>mergeSort(0,0)</a:t>
            </a:r>
            <a:endParaRPr lang="pt-BR" altLang="pt-BR" sz="120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B7D3032-B567-4856-8E1C-E967E499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05200"/>
            <a:ext cx="1217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/>
              <a:t>mergeSort(1,1)</a:t>
            </a:r>
            <a:endParaRPr lang="pt-BR" altLang="pt-BR" sz="120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D880229-F688-46C1-B6E4-188E439AF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67200"/>
            <a:ext cx="1063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/>
              <a:t>Merge(0,1,1)</a:t>
            </a:r>
            <a:endParaRPr lang="pt-BR" altLang="pt-BR" sz="120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413D8-1CAC-4042-884B-37A03C20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91200"/>
            <a:ext cx="1063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 dirty="0"/>
              <a:t>Merge(0,4,7)</a:t>
            </a:r>
            <a:endParaRPr lang="pt-BR" alt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0FFC049-4464-45C4-88FF-BBCA1901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66579"/>
            <a:ext cx="1217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200" dirty="0" err="1"/>
              <a:t>mergeSort</a:t>
            </a:r>
            <a:r>
              <a:rPr lang="en-US" altLang="pt-BR" sz="1200" dirty="0"/>
              <a:t>(4,7)</a:t>
            </a:r>
            <a:endParaRPr lang="pt-BR" alt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0" grpId="0"/>
      <p:bldP spid="71" grpId="0"/>
      <p:bldP spid="72" grpId="0"/>
      <p:bldP spid="73" grpId="0"/>
      <p:bldP spid="74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ela 86">
            <a:extLst>
              <a:ext uri="{FF2B5EF4-FFF2-40B4-BE49-F238E27FC236}">
                <a16:creationId xmlns:a16="http://schemas.microsoft.com/office/drawing/2014/main" id="{B672186F-6A2D-4F63-85AA-B2BC65D37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7974"/>
              </p:ext>
            </p:extLst>
          </p:nvPr>
        </p:nvGraphicFramePr>
        <p:xfrm>
          <a:off x="4953000" y="3505200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ela 87">
            <a:extLst>
              <a:ext uri="{FF2B5EF4-FFF2-40B4-BE49-F238E27FC236}">
                <a16:creationId xmlns:a16="http://schemas.microsoft.com/office/drawing/2014/main" id="{C8EFC09A-6C25-418A-9419-8FE42BF55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92307"/>
              </p:ext>
            </p:extLst>
          </p:nvPr>
        </p:nvGraphicFramePr>
        <p:xfrm>
          <a:off x="152400" y="350520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2D62C5B6-AB65-465E-8099-910B10A1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27383"/>
              </p:ext>
            </p:extLst>
          </p:nvPr>
        </p:nvGraphicFramePr>
        <p:xfrm>
          <a:off x="2438400" y="350520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ela 74">
            <a:extLst>
              <a:ext uri="{FF2B5EF4-FFF2-40B4-BE49-F238E27FC236}">
                <a16:creationId xmlns:a16="http://schemas.microsoft.com/office/drawing/2014/main" id="{DBFC4567-07EC-4BA2-A2BE-6E9DB62F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3057"/>
              </p:ext>
            </p:extLst>
          </p:nvPr>
        </p:nvGraphicFramePr>
        <p:xfrm>
          <a:off x="4953000" y="2940050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ela 75">
            <a:extLst>
              <a:ext uri="{FF2B5EF4-FFF2-40B4-BE49-F238E27FC236}">
                <a16:creationId xmlns:a16="http://schemas.microsoft.com/office/drawing/2014/main" id="{A70B38C6-6968-41A6-9089-C72576D9B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92179"/>
              </p:ext>
            </p:extLst>
          </p:nvPr>
        </p:nvGraphicFramePr>
        <p:xfrm>
          <a:off x="152400" y="294005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39EECD2B-0210-4D76-9A27-A0572B5A5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70152"/>
              </p:ext>
            </p:extLst>
          </p:nvPr>
        </p:nvGraphicFramePr>
        <p:xfrm>
          <a:off x="2438400" y="294005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ela 68">
            <a:extLst>
              <a:ext uri="{FF2B5EF4-FFF2-40B4-BE49-F238E27FC236}">
                <a16:creationId xmlns:a16="http://schemas.microsoft.com/office/drawing/2014/main" id="{43E4D1BA-C2F4-4EEF-AA4B-616F87BB7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18010"/>
              </p:ext>
            </p:extLst>
          </p:nvPr>
        </p:nvGraphicFramePr>
        <p:xfrm>
          <a:off x="4953000" y="2378075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F901F46F-1EE3-40B3-9401-0DCB6871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81782"/>
              </p:ext>
            </p:extLst>
          </p:nvPr>
        </p:nvGraphicFramePr>
        <p:xfrm>
          <a:off x="152400" y="237807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ela 70">
            <a:extLst>
              <a:ext uri="{FF2B5EF4-FFF2-40B4-BE49-F238E27FC236}">
                <a16:creationId xmlns:a16="http://schemas.microsoft.com/office/drawing/2014/main" id="{A23DAD5B-F11D-48B9-AF2F-1C613BA50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12496"/>
              </p:ext>
            </p:extLst>
          </p:nvPr>
        </p:nvGraphicFramePr>
        <p:xfrm>
          <a:off x="2438400" y="237807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81252"/>
              </p:ext>
            </p:extLst>
          </p:nvPr>
        </p:nvGraphicFramePr>
        <p:xfrm>
          <a:off x="4953000" y="1828800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7298"/>
              </p:ext>
            </p:extLst>
          </p:nvPr>
        </p:nvGraphicFramePr>
        <p:xfrm>
          <a:off x="152400" y="182880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98457"/>
              </p:ext>
            </p:extLst>
          </p:nvPr>
        </p:nvGraphicFramePr>
        <p:xfrm>
          <a:off x="2438400" y="182880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tângulo 3">
            <a:extLst>
              <a:ext uri="{FF2B5EF4-FFF2-40B4-BE49-F238E27FC236}">
                <a16:creationId xmlns:a16="http://schemas.microsoft.com/office/drawing/2014/main" id="{A6756E6A-6331-4162-BB90-31CADAEC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Operação mais complicada : Fusão de dois vetores ordenados, resultando um vetor também ordenado</a:t>
            </a:r>
          </a:p>
        </p:txBody>
      </p:sp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F04B805-C70C-4079-9218-FFE53508955A}"/>
              </a:ext>
            </a:extLst>
          </p:cNvPr>
          <p:cNvCxnSpPr/>
          <p:nvPr/>
        </p:nvCxnSpPr>
        <p:spPr>
          <a:xfrm rot="5400000" flipH="1" flipV="1">
            <a:off x="266701" y="2230437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A5B5D26-1E5B-4A57-9A8E-2404C42FA069}"/>
              </a:ext>
            </a:extLst>
          </p:cNvPr>
          <p:cNvCxnSpPr/>
          <p:nvPr/>
        </p:nvCxnSpPr>
        <p:spPr>
          <a:xfrm rot="5400000" flipH="1" flipV="1">
            <a:off x="2585244" y="223123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40B5499A-7226-4C75-883F-EE4129BB356B}"/>
              </a:ext>
            </a:extLst>
          </p:cNvPr>
          <p:cNvCxnSpPr/>
          <p:nvPr/>
        </p:nvCxnSpPr>
        <p:spPr>
          <a:xfrm rot="5400000" flipH="1" flipV="1">
            <a:off x="5095082" y="223123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BA970A6-27A5-469A-87E7-7A26023AEFAA}"/>
              </a:ext>
            </a:extLst>
          </p:cNvPr>
          <p:cNvCxnSpPr/>
          <p:nvPr/>
        </p:nvCxnSpPr>
        <p:spPr>
          <a:xfrm rot="5400000" flipH="1" flipV="1">
            <a:off x="799307" y="278050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85BC1CAC-503D-4E76-B238-035570A46481}"/>
              </a:ext>
            </a:extLst>
          </p:cNvPr>
          <p:cNvCxnSpPr/>
          <p:nvPr/>
        </p:nvCxnSpPr>
        <p:spPr>
          <a:xfrm rot="5400000" flipH="1" flipV="1">
            <a:off x="2585244" y="2780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CB293F8-72BD-4C44-A21B-279E7ECF9F06}"/>
              </a:ext>
            </a:extLst>
          </p:cNvPr>
          <p:cNvCxnSpPr/>
          <p:nvPr/>
        </p:nvCxnSpPr>
        <p:spPr>
          <a:xfrm rot="5400000" flipH="1" flipV="1">
            <a:off x="5601494" y="2780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00BA9E21-369D-4EC8-A593-238C3F8F048E}"/>
              </a:ext>
            </a:extLst>
          </p:cNvPr>
          <p:cNvCxnSpPr/>
          <p:nvPr/>
        </p:nvCxnSpPr>
        <p:spPr>
          <a:xfrm rot="5400000" flipH="1" flipV="1">
            <a:off x="799307" y="334248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8F893C6C-2176-4D46-A3E4-20263A443F67}"/>
              </a:ext>
            </a:extLst>
          </p:cNvPr>
          <p:cNvCxnSpPr/>
          <p:nvPr/>
        </p:nvCxnSpPr>
        <p:spPr>
          <a:xfrm rot="5400000" flipH="1" flipV="1">
            <a:off x="3085307" y="334248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7CF39DE-2CE1-41DE-AF6E-8B30377F551C}"/>
              </a:ext>
            </a:extLst>
          </p:cNvPr>
          <p:cNvCxnSpPr/>
          <p:nvPr/>
        </p:nvCxnSpPr>
        <p:spPr>
          <a:xfrm rot="5400000" flipH="1" flipV="1">
            <a:off x="6133307" y="334248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ela 80">
            <a:extLst>
              <a:ext uri="{FF2B5EF4-FFF2-40B4-BE49-F238E27FC236}">
                <a16:creationId xmlns:a16="http://schemas.microsoft.com/office/drawing/2014/main" id="{4FC92C99-43D2-48BF-9330-B50F175C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1270"/>
              </p:ext>
            </p:extLst>
          </p:nvPr>
        </p:nvGraphicFramePr>
        <p:xfrm>
          <a:off x="4953000" y="4616450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ela 81">
            <a:extLst>
              <a:ext uri="{FF2B5EF4-FFF2-40B4-BE49-F238E27FC236}">
                <a16:creationId xmlns:a16="http://schemas.microsoft.com/office/drawing/2014/main" id="{8BB13D50-FCDE-4239-BF59-3C90C3791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29342"/>
              </p:ext>
            </p:extLst>
          </p:nvPr>
        </p:nvGraphicFramePr>
        <p:xfrm>
          <a:off x="152400" y="461645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F73A3004-CBE5-4721-B30D-52F411055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08681"/>
              </p:ext>
            </p:extLst>
          </p:nvPr>
        </p:nvGraphicFramePr>
        <p:xfrm>
          <a:off x="2438400" y="461645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ela 83">
            <a:extLst>
              <a:ext uri="{FF2B5EF4-FFF2-40B4-BE49-F238E27FC236}">
                <a16:creationId xmlns:a16="http://schemas.microsoft.com/office/drawing/2014/main" id="{5B3AD535-B04E-4264-A0C9-3DE69CC4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1178"/>
              </p:ext>
            </p:extLst>
          </p:nvPr>
        </p:nvGraphicFramePr>
        <p:xfrm>
          <a:off x="4953000" y="4054475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ela 84">
            <a:extLst>
              <a:ext uri="{FF2B5EF4-FFF2-40B4-BE49-F238E27FC236}">
                <a16:creationId xmlns:a16="http://schemas.microsoft.com/office/drawing/2014/main" id="{75D46402-7896-414F-94AB-C2EF9DCF0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77934"/>
              </p:ext>
            </p:extLst>
          </p:nvPr>
        </p:nvGraphicFramePr>
        <p:xfrm>
          <a:off x="152400" y="405447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ela 85">
            <a:extLst>
              <a:ext uri="{FF2B5EF4-FFF2-40B4-BE49-F238E27FC236}">
                <a16:creationId xmlns:a16="http://schemas.microsoft.com/office/drawing/2014/main" id="{5BAB5037-4823-40F3-92AF-95D456E4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55961"/>
              </p:ext>
            </p:extLst>
          </p:nvPr>
        </p:nvGraphicFramePr>
        <p:xfrm>
          <a:off x="2438400" y="405447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1E573E12-7607-4163-92C0-DBCDBB7AD8A9}"/>
              </a:ext>
            </a:extLst>
          </p:cNvPr>
          <p:cNvCxnSpPr/>
          <p:nvPr/>
        </p:nvCxnSpPr>
        <p:spPr>
          <a:xfrm rot="5400000" flipH="1" flipV="1">
            <a:off x="1256507" y="390763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102491EC-59C4-4C19-AFF9-83FFFDC2FBE6}"/>
              </a:ext>
            </a:extLst>
          </p:cNvPr>
          <p:cNvCxnSpPr/>
          <p:nvPr/>
        </p:nvCxnSpPr>
        <p:spPr>
          <a:xfrm rot="5400000" flipH="1" flipV="1">
            <a:off x="3085307" y="390763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0A0EB6D3-7A5F-4503-B591-6C2161DBBAA1}"/>
              </a:ext>
            </a:extLst>
          </p:cNvPr>
          <p:cNvCxnSpPr/>
          <p:nvPr/>
        </p:nvCxnSpPr>
        <p:spPr>
          <a:xfrm rot="5400000" flipH="1" flipV="1">
            <a:off x="6590507" y="390763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4A39B63B-4804-4BFC-A7B3-905C8D32C94B}"/>
              </a:ext>
            </a:extLst>
          </p:cNvPr>
          <p:cNvCxnSpPr/>
          <p:nvPr/>
        </p:nvCxnSpPr>
        <p:spPr>
          <a:xfrm rot="5400000" flipH="1" flipV="1">
            <a:off x="1256507" y="445690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F66B9CF9-FBD6-4A97-A384-37078AEFAC2C}"/>
              </a:ext>
            </a:extLst>
          </p:cNvPr>
          <p:cNvCxnSpPr/>
          <p:nvPr/>
        </p:nvCxnSpPr>
        <p:spPr>
          <a:xfrm rot="5400000" flipH="1" flipV="1">
            <a:off x="3544094" y="4456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ACD778AC-461F-405E-803D-5C3D0BC6902E}"/>
              </a:ext>
            </a:extLst>
          </p:cNvPr>
          <p:cNvCxnSpPr/>
          <p:nvPr/>
        </p:nvCxnSpPr>
        <p:spPr>
          <a:xfrm rot="5400000" flipH="1" flipV="1">
            <a:off x="7123907" y="445690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A99F0C2F-BE9C-4A9B-8FC0-FB677209752A}"/>
              </a:ext>
            </a:extLst>
          </p:cNvPr>
          <p:cNvCxnSpPr/>
          <p:nvPr/>
        </p:nvCxnSpPr>
        <p:spPr>
          <a:xfrm rot="5400000" flipH="1" flipV="1">
            <a:off x="1789907" y="501888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9153FE96-32DD-4832-97A3-8D67200597D3}"/>
              </a:ext>
            </a:extLst>
          </p:cNvPr>
          <p:cNvCxnSpPr/>
          <p:nvPr/>
        </p:nvCxnSpPr>
        <p:spPr>
          <a:xfrm rot="5400000" flipH="1" flipV="1">
            <a:off x="3544094" y="501888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B2F137A-3F1B-43A3-89D2-55CBB85DB60A}"/>
              </a:ext>
            </a:extLst>
          </p:cNvPr>
          <p:cNvCxnSpPr/>
          <p:nvPr/>
        </p:nvCxnSpPr>
        <p:spPr>
          <a:xfrm rot="5400000" flipH="1" flipV="1">
            <a:off x="7657307" y="501888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ela 98">
            <a:extLst>
              <a:ext uri="{FF2B5EF4-FFF2-40B4-BE49-F238E27FC236}">
                <a16:creationId xmlns:a16="http://schemas.microsoft.com/office/drawing/2014/main" id="{F1AC1E3B-74F2-478B-99EF-D70F1A881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06655"/>
              </p:ext>
            </p:extLst>
          </p:nvPr>
        </p:nvGraphicFramePr>
        <p:xfrm>
          <a:off x="4953000" y="6264275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E425C09F-E5B9-40C9-AA81-8EC4CC5F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83123"/>
              </p:ext>
            </p:extLst>
          </p:nvPr>
        </p:nvGraphicFramePr>
        <p:xfrm>
          <a:off x="152400" y="626427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11FD624F-C6D6-4587-9636-2950DDD9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1291"/>
              </p:ext>
            </p:extLst>
          </p:nvPr>
        </p:nvGraphicFramePr>
        <p:xfrm>
          <a:off x="2438400" y="626427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ela 101">
            <a:extLst>
              <a:ext uri="{FF2B5EF4-FFF2-40B4-BE49-F238E27FC236}">
                <a16:creationId xmlns:a16="http://schemas.microsoft.com/office/drawing/2014/main" id="{EDE80169-C3F2-4D61-A09B-6A36F26B6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1271"/>
              </p:ext>
            </p:extLst>
          </p:nvPr>
        </p:nvGraphicFramePr>
        <p:xfrm>
          <a:off x="4953000" y="5702300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ela 102">
            <a:extLst>
              <a:ext uri="{FF2B5EF4-FFF2-40B4-BE49-F238E27FC236}">
                <a16:creationId xmlns:a16="http://schemas.microsoft.com/office/drawing/2014/main" id="{6B7BB1D0-E5F1-4583-98C0-6BE455E3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14330"/>
              </p:ext>
            </p:extLst>
          </p:nvPr>
        </p:nvGraphicFramePr>
        <p:xfrm>
          <a:off x="152400" y="570230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ela 103">
            <a:extLst>
              <a:ext uri="{FF2B5EF4-FFF2-40B4-BE49-F238E27FC236}">
                <a16:creationId xmlns:a16="http://schemas.microsoft.com/office/drawing/2014/main" id="{F8B22BC2-C151-43DB-B820-86F8CED6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21481"/>
              </p:ext>
            </p:extLst>
          </p:nvPr>
        </p:nvGraphicFramePr>
        <p:xfrm>
          <a:off x="2438400" y="5702300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ela 104">
            <a:extLst>
              <a:ext uri="{FF2B5EF4-FFF2-40B4-BE49-F238E27FC236}">
                <a16:creationId xmlns:a16="http://schemas.microsoft.com/office/drawing/2014/main" id="{D40BF1E2-E431-453E-B311-B6379A6E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48637"/>
              </p:ext>
            </p:extLst>
          </p:nvPr>
        </p:nvGraphicFramePr>
        <p:xfrm>
          <a:off x="4953000" y="5153025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ela 105">
            <a:extLst>
              <a:ext uri="{FF2B5EF4-FFF2-40B4-BE49-F238E27FC236}">
                <a16:creationId xmlns:a16="http://schemas.microsoft.com/office/drawing/2014/main" id="{F7AFC5BD-9C98-433E-ABD5-2811543CE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3784"/>
              </p:ext>
            </p:extLst>
          </p:nvPr>
        </p:nvGraphicFramePr>
        <p:xfrm>
          <a:off x="152400" y="51530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Tabela 106">
            <a:extLst>
              <a:ext uri="{FF2B5EF4-FFF2-40B4-BE49-F238E27FC236}">
                <a16:creationId xmlns:a16="http://schemas.microsoft.com/office/drawing/2014/main" id="{1E45C7EB-6996-4930-BB13-8696F64DD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71183"/>
              </p:ext>
            </p:extLst>
          </p:nvPr>
        </p:nvGraphicFramePr>
        <p:xfrm>
          <a:off x="2438400" y="5153025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42E888FA-D6C5-4FC2-BCCE-F3987E80FDE9}"/>
              </a:ext>
            </a:extLst>
          </p:cNvPr>
          <p:cNvCxnSpPr/>
          <p:nvPr/>
        </p:nvCxnSpPr>
        <p:spPr>
          <a:xfrm rot="5400000" flipH="1" flipV="1">
            <a:off x="1789907" y="555545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30839011-6464-4F76-AA9B-517B09DFD314}"/>
              </a:ext>
            </a:extLst>
          </p:cNvPr>
          <p:cNvCxnSpPr/>
          <p:nvPr/>
        </p:nvCxnSpPr>
        <p:spPr>
          <a:xfrm rot="5400000" flipH="1" flipV="1">
            <a:off x="4075907" y="555545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96C305D3-2C5F-44AB-A3C4-C980111F1FD5}"/>
              </a:ext>
            </a:extLst>
          </p:cNvPr>
          <p:cNvCxnSpPr/>
          <p:nvPr/>
        </p:nvCxnSpPr>
        <p:spPr>
          <a:xfrm rot="5400000" flipH="1" flipV="1">
            <a:off x="8114507" y="555545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7EBD63A6-93BD-49BC-955A-9E540A3A9B3F}"/>
              </a:ext>
            </a:extLst>
          </p:cNvPr>
          <p:cNvCxnSpPr/>
          <p:nvPr/>
        </p:nvCxnSpPr>
        <p:spPr>
          <a:xfrm rot="5400000" flipH="1" flipV="1">
            <a:off x="1789907" y="610473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9024B9CB-75F0-4BCD-A430-2A632273E0B7}"/>
              </a:ext>
            </a:extLst>
          </p:cNvPr>
          <p:cNvCxnSpPr/>
          <p:nvPr/>
        </p:nvCxnSpPr>
        <p:spPr>
          <a:xfrm rot="5400000" flipH="1" flipV="1">
            <a:off x="4456907" y="6104731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7C69D3D1-B21E-4B42-BAF2-5FC72E31B62D}"/>
              </a:ext>
            </a:extLst>
          </p:cNvPr>
          <p:cNvCxnSpPr/>
          <p:nvPr/>
        </p:nvCxnSpPr>
        <p:spPr>
          <a:xfrm rot="5400000" flipH="1" flipV="1">
            <a:off x="8571707" y="6104731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E3E40710-ADF6-4266-98A2-4C4975C95754}"/>
              </a:ext>
            </a:extLst>
          </p:cNvPr>
          <p:cNvCxnSpPr/>
          <p:nvPr/>
        </p:nvCxnSpPr>
        <p:spPr>
          <a:xfrm rot="5400000" flipH="1" flipV="1">
            <a:off x="2094707" y="6666706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17CC2C82-EC13-4BBE-92DF-A1EEECB1D643}"/>
              </a:ext>
            </a:extLst>
          </p:cNvPr>
          <p:cNvCxnSpPr/>
          <p:nvPr/>
        </p:nvCxnSpPr>
        <p:spPr>
          <a:xfrm rot="5400000" flipH="1" flipV="1">
            <a:off x="4456907" y="6666706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98CF7423-1D27-4BC1-A521-EC31282F7139}"/>
              </a:ext>
            </a:extLst>
          </p:cNvPr>
          <p:cNvCxnSpPr/>
          <p:nvPr/>
        </p:nvCxnSpPr>
        <p:spPr>
          <a:xfrm rot="5400000" flipH="1" flipV="1">
            <a:off x="8878094" y="6666706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21273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2858"/>
              </p:ext>
            </p:extLst>
          </p:nvPr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52528"/>
              </p:ext>
            </p:extLst>
          </p:nvPr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96568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36512" y="1923153"/>
            <a:ext cx="944564" cy="488144"/>
            <a:chOff x="36512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2319760" y="1931378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4870082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0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74996"/>
              </p:ext>
            </p:extLst>
          </p:nvPr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36512" y="1923153"/>
            <a:ext cx="944564" cy="488144"/>
            <a:chOff x="36512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2319760" y="1931378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4870082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D40A7307-D780-4AFA-94A4-27575401A30E}"/>
              </a:ext>
            </a:extLst>
          </p:cNvPr>
          <p:cNvSpPr/>
          <p:nvPr/>
        </p:nvSpPr>
        <p:spPr>
          <a:xfrm>
            <a:off x="5212983" y="398837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E8AF4201-6595-4E03-B134-E1D7AA64E387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DF6A0D0E-FEAA-4073-97AC-3EA78552EB49}"/>
              </a:ext>
            </a:extLst>
          </p:cNvPr>
          <p:cNvSpPr/>
          <p:nvPr/>
        </p:nvSpPr>
        <p:spPr>
          <a:xfrm>
            <a:off x="5212983" y="423547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40C6FA-7C6B-487B-8312-3850CD00D84C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634228"/>
          <a:ext cx="39592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422" marR="914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831A60-67C6-40FF-82EA-5D756893861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22" marR="9142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1628FD-B2A4-4C0E-B412-27C06ECED12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34228"/>
          <a:ext cx="19796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22" marR="9142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51" name="CaixaDeTexto 2">
            <a:extLst>
              <a:ext uri="{FF2B5EF4-FFF2-40B4-BE49-F238E27FC236}">
                <a16:creationId xmlns:a16="http://schemas.microsoft.com/office/drawing/2014/main" id="{D46A4D9A-6A09-4282-86E6-7F53C821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76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 – Fundindo dois Vetores Ordenados</a:t>
            </a:r>
          </a:p>
        </p:txBody>
      </p:sp>
      <p:sp>
        <p:nvSpPr>
          <p:cNvPr id="58" name="Retângulo 3">
            <a:extLst>
              <a:ext uri="{FF2B5EF4-FFF2-40B4-BE49-F238E27FC236}">
                <a16:creationId xmlns:a16="http://schemas.microsoft.com/office/drawing/2014/main" id="{2B9DCA8C-06CE-41D4-AFD6-2F51EE9F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" y="2333685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600" dirty="0"/>
          </a:p>
          <a:p>
            <a:pPr eaLnBrk="1" hangingPunct="1"/>
            <a:r>
              <a:rPr lang="en-US" altLang="pt-BR" sz="1600" dirty="0"/>
              <a:t>void </a:t>
            </a:r>
            <a:r>
              <a:rPr lang="en-US" altLang="pt-BR" sz="1600" b="1" dirty="0"/>
              <a:t>merge</a:t>
            </a:r>
            <a:r>
              <a:rPr lang="en-US" altLang="pt-BR" sz="1600" dirty="0"/>
              <a:t>(T* a, T* </a:t>
            </a:r>
            <a:r>
              <a:rPr lang="en-US" altLang="pt-BR" sz="1600" dirty="0" err="1"/>
              <a:t>tmp,int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leftPos,int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rightPos,int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 {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- 1;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;</a:t>
            </a:r>
          </a:p>
          <a:p>
            <a:pPr eaLnBrk="1" hangingPunct="1"/>
            <a:r>
              <a:rPr lang="en-US" altLang="pt-BR" sz="1600" dirty="0"/>
              <a:t>    int 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-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+ 1;</a:t>
            </a:r>
          </a:p>
          <a:p>
            <a:pPr eaLnBrk="1" hangingPunct="1"/>
            <a:r>
              <a:rPr lang="en-US" altLang="pt-BR" sz="1600" dirty="0"/>
              <a:t>    while (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 &amp;&amp;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 )</a:t>
            </a:r>
          </a:p>
          <a:p>
            <a:pPr eaLnBrk="1" hangingPunct="1"/>
            <a:r>
              <a:rPr lang="en-US" altLang="pt-BR" sz="1600" dirty="0"/>
              <a:t>        if (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]&lt;=a[ 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])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 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    else</a:t>
            </a:r>
          </a:p>
          <a:p>
            <a:pPr eaLnBrk="1" hangingPunct="1"/>
            <a:r>
              <a:rPr lang="en-US" altLang="pt-BR" sz="1600" dirty="0"/>
              <a:t>    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 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leftEnd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primeira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leftPos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while (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 &lt;=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)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o resto da </a:t>
            </a:r>
            <a:r>
              <a:rPr lang="en-US" altLang="pt-BR" sz="1600" dirty="0" err="1"/>
              <a:t>segunda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metade</a:t>
            </a:r>
            <a:endParaRPr lang="en-US" altLang="pt-BR" sz="1600" dirty="0"/>
          </a:p>
          <a:p>
            <a:pPr eaLnBrk="1" hangingPunct="1"/>
            <a:r>
              <a:rPr lang="en-US" altLang="pt-BR" sz="1600" dirty="0"/>
              <a:t>       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tmpPos</a:t>
            </a:r>
            <a:r>
              <a:rPr lang="en-US" altLang="pt-BR" sz="1600" dirty="0"/>
              <a:t>++] = a[</a:t>
            </a:r>
            <a:r>
              <a:rPr lang="en-US" altLang="pt-BR" sz="1600" dirty="0" err="1"/>
              <a:t>rightPos</a:t>
            </a:r>
            <a:r>
              <a:rPr lang="en-US" altLang="pt-BR" sz="1600" dirty="0"/>
              <a:t>++];</a:t>
            </a:r>
          </a:p>
          <a:p>
            <a:pPr eaLnBrk="1" hangingPunct="1"/>
            <a:r>
              <a:rPr lang="en-US" altLang="pt-BR" sz="1600" dirty="0"/>
              <a:t>    // </a:t>
            </a:r>
            <a:r>
              <a:rPr lang="en-US" altLang="pt-BR" sz="1600" dirty="0" err="1"/>
              <a:t>Copia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elementos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 de volta </a:t>
            </a:r>
            <a:r>
              <a:rPr lang="en-US" altLang="pt-BR" sz="1600" dirty="0" err="1"/>
              <a:t>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vetor</a:t>
            </a:r>
            <a:r>
              <a:rPr lang="en-US" altLang="pt-BR" sz="1600" dirty="0"/>
              <a:t> original</a:t>
            </a:r>
          </a:p>
          <a:p>
            <a:pPr eaLnBrk="1" hangingPunct="1"/>
            <a:r>
              <a:rPr lang="en-US" altLang="pt-BR" sz="1600" dirty="0"/>
              <a:t>    for (int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=0;i&lt;</a:t>
            </a:r>
            <a:r>
              <a:rPr lang="en-US" altLang="pt-BR" sz="1600" dirty="0" err="1"/>
              <a:t>numElements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i</a:t>
            </a:r>
            <a:r>
              <a:rPr lang="en-US" altLang="pt-BR" sz="1600" dirty="0"/>
              <a:t>++, 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-- )</a:t>
            </a:r>
          </a:p>
          <a:p>
            <a:pPr eaLnBrk="1" hangingPunct="1"/>
            <a:r>
              <a:rPr lang="en-US" altLang="pt-BR" sz="1600" dirty="0"/>
              <a:t>        a[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 = </a:t>
            </a:r>
            <a:r>
              <a:rPr lang="en-US" altLang="pt-BR" sz="1600" dirty="0" err="1"/>
              <a:t>tmp</a:t>
            </a:r>
            <a:r>
              <a:rPr lang="en-US" altLang="pt-BR" sz="1600" dirty="0"/>
              <a:t>[</a:t>
            </a:r>
            <a:r>
              <a:rPr lang="en-US" altLang="pt-BR" sz="1600" dirty="0" err="1"/>
              <a:t>rightEnd</a:t>
            </a:r>
            <a:r>
              <a:rPr lang="en-US" altLang="pt-BR" sz="1600" dirty="0"/>
              <a:t>];</a:t>
            </a:r>
          </a:p>
          <a:p>
            <a:pPr eaLnBrk="1" hangingPunct="1"/>
            <a:r>
              <a:rPr lang="en-US" altLang="pt-BR" sz="1600" dirty="0"/>
              <a:t>}</a:t>
            </a:r>
            <a:endParaRPr lang="pt-BR" alt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5EC7B5-80B5-478F-A006-B980EB171AB6}"/>
              </a:ext>
            </a:extLst>
          </p:cNvPr>
          <p:cNvSpPr txBox="1"/>
          <p:nvPr/>
        </p:nvSpPr>
        <p:spPr>
          <a:xfrm>
            <a:off x="85712" y="802697"/>
            <a:ext cx="47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b="1" dirty="0"/>
              <a:t> merge(a,tmp,0,4,7 );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19BA699-D620-42AB-8128-1C6958FC5FE8}"/>
              </a:ext>
            </a:extLst>
          </p:cNvPr>
          <p:cNvGrpSpPr/>
          <p:nvPr/>
        </p:nvGrpSpPr>
        <p:grpSpPr>
          <a:xfrm>
            <a:off x="-247440" y="1012537"/>
            <a:ext cx="4932946" cy="672393"/>
            <a:chOff x="4811838" y="2973539"/>
            <a:chExt cx="4932946" cy="672393"/>
          </a:xfrm>
        </p:grpSpPr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6FE206C4-7CD8-4FEE-8709-581B5D88F56D}"/>
                </a:ext>
              </a:extLst>
            </p:cNvPr>
            <p:cNvSpPr/>
            <p:nvPr/>
          </p:nvSpPr>
          <p:spPr>
            <a:xfrm rot="16200000">
              <a:off x="7161406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AAE35FA-E284-4B6D-8878-E0EC49D83934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A262AB-06D5-4D2C-A899-316566FA1B03}"/>
              </a:ext>
            </a:extLst>
          </p:cNvPr>
          <p:cNvGrpSpPr/>
          <p:nvPr/>
        </p:nvGrpSpPr>
        <p:grpSpPr>
          <a:xfrm>
            <a:off x="4658227" y="1012537"/>
            <a:ext cx="4561973" cy="672393"/>
            <a:chOff x="4811838" y="2973539"/>
            <a:chExt cx="4932946" cy="672393"/>
          </a:xfrm>
        </p:grpSpPr>
        <p:sp>
          <p:nvSpPr>
            <p:cNvPr id="18" name="Chave Direita 17">
              <a:extLst>
                <a:ext uri="{FF2B5EF4-FFF2-40B4-BE49-F238E27FC236}">
                  <a16:creationId xmlns:a16="http://schemas.microsoft.com/office/drawing/2014/main" id="{32AAF50B-AC43-41AC-A3C7-CBBEAE52BE58}"/>
                </a:ext>
              </a:extLst>
            </p:cNvPr>
            <p:cNvSpPr/>
            <p:nvPr/>
          </p:nvSpPr>
          <p:spPr>
            <a:xfrm rot="16200000">
              <a:off x="7093645" y="1328460"/>
              <a:ext cx="369332" cy="42656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25C267-AB9B-4F20-8375-2E5551B74653}"/>
                </a:ext>
              </a:extLst>
            </p:cNvPr>
            <p:cNvSpPr txBox="1"/>
            <p:nvPr/>
          </p:nvSpPr>
          <p:spPr>
            <a:xfrm>
              <a:off x="4811838" y="2973539"/>
              <a:ext cx="4932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tmp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5F1B59-D4FF-4A61-BE29-BF91286F8E78}"/>
              </a:ext>
            </a:extLst>
          </p:cNvPr>
          <p:cNvSpPr txBox="1"/>
          <p:nvPr/>
        </p:nvSpPr>
        <p:spPr>
          <a:xfrm>
            <a:off x="6477000" y="255183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BB64AD7B-CDCC-43F7-9AB5-C5C3CF399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42486"/>
              </p:ext>
            </p:extLst>
          </p:nvPr>
        </p:nvGraphicFramePr>
        <p:xfrm>
          <a:off x="6477000" y="2316480"/>
          <a:ext cx="214513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6242">
                  <a:extLst>
                    <a:ext uri="{9D8B030D-6E8A-4147-A177-3AD203B41FA5}">
                      <a16:colId xmlns:a16="http://schemas.microsoft.com/office/drawing/2014/main" val="3192223488"/>
                    </a:ext>
                  </a:extLst>
                </a:gridCol>
                <a:gridCol w="508896">
                  <a:extLst>
                    <a:ext uri="{9D8B030D-6E8A-4147-A177-3AD203B41FA5}">
                      <a16:colId xmlns:a16="http://schemas.microsoft.com/office/drawing/2014/main" val="99017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leftPos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leftEnd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rightEnd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tmpPos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/>
                        <a:t>numElements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4016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663151-9526-4E10-9B25-6E348440F7AE}"/>
              </a:ext>
            </a:extLst>
          </p:cNvPr>
          <p:cNvGrpSpPr/>
          <p:nvPr/>
        </p:nvGrpSpPr>
        <p:grpSpPr>
          <a:xfrm>
            <a:off x="579436" y="1923153"/>
            <a:ext cx="944564" cy="488144"/>
            <a:chOff x="76200" y="1923153"/>
            <a:chExt cx="944564" cy="488144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F04B805-C70C-4079-9218-FFE53508955A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A23E0F2-ED03-4650-8C60-72CA97C133E8}"/>
                </a:ext>
              </a:extLst>
            </p:cNvPr>
            <p:cNvSpPr txBox="1"/>
            <p:nvPr/>
          </p:nvSpPr>
          <p:spPr>
            <a:xfrm>
              <a:off x="76200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leftPos</a:t>
              </a:r>
              <a:endParaRPr lang="pt-BR" sz="14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D22030D-F97F-4ADA-B285-EA902544E9E1}"/>
              </a:ext>
            </a:extLst>
          </p:cNvPr>
          <p:cNvGrpSpPr/>
          <p:nvPr/>
        </p:nvGrpSpPr>
        <p:grpSpPr>
          <a:xfrm>
            <a:off x="1547814" y="1929065"/>
            <a:ext cx="944564" cy="472208"/>
            <a:chOff x="36512" y="1871921"/>
            <a:chExt cx="944564" cy="472208"/>
          </a:xfrm>
        </p:grpSpPr>
        <p:cxnSp>
          <p:nvCxnSpPr>
            <p:cNvPr id="27" name="Conector de seta reta 60">
              <a:extLst>
                <a:ext uri="{FF2B5EF4-FFF2-40B4-BE49-F238E27FC236}">
                  <a16:creationId xmlns:a16="http://schemas.microsoft.com/office/drawing/2014/main" id="{CAB2A2DA-06B4-47E9-9E97-B7C698C6ED7F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DE3636-B1C8-4E3F-866C-7603563749F0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leftEnd</a:t>
              </a:r>
              <a:endParaRPr lang="pt-BR" sz="1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DA2E05-66AB-43F6-8D06-6D4C7A641AB8}"/>
              </a:ext>
            </a:extLst>
          </p:cNvPr>
          <p:cNvGrpSpPr/>
          <p:nvPr/>
        </p:nvGrpSpPr>
        <p:grpSpPr>
          <a:xfrm>
            <a:off x="2319760" y="1931378"/>
            <a:ext cx="944564" cy="488144"/>
            <a:chOff x="36512" y="1923153"/>
            <a:chExt cx="944564" cy="488144"/>
          </a:xfrm>
        </p:grpSpPr>
        <p:cxnSp>
          <p:nvCxnSpPr>
            <p:cNvPr id="30" name="Conector de seta reta 60">
              <a:extLst>
                <a:ext uri="{FF2B5EF4-FFF2-40B4-BE49-F238E27FC236}">
                  <a16:creationId xmlns:a16="http://schemas.microsoft.com/office/drawing/2014/main" id="{7317FA55-0992-4672-9037-FA6B61CEBD9C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8363ED-40FF-4002-B018-3EF045F47CD3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rightPos</a:t>
              </a:r>
              <a:endParaRPr lang="pt-BR" sz="14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C33472F-FA55-40E1-B322-83503A713AC9}"/>
              </a:ext>
            </a:extLst>
          </p:cNvPr>
          <p:cNvGrpSpPr/>
          <p:nvPr/>
        </p:nvGrpSpPr>
        <p:grpSpPr>
          <a:xfrm>
            <a:off x="3831062" y="1937290"/>
            <a:ext cx="944564" cy="472208"/>
            <a:chOff x="36512" y="1871921"/>
            <a:chExt cx="944564" cy="472208"/>
          </a:xfrm>
        </p:grpSpPr>
        <p:cxnSp>
          <p:nvCxnSpPr>
            <p:cNvPr id="33" name="Conector de seta reta 60">
              <a:extLst>
                <a:ext uri="{FF2B5EF4-FFF2-40B4-BE49-F238E27FC236}">
                  <a16:creationId xmlns:a16="http://schemas.microsoft.com/office/drawing/2014/main" id="{95CAE93F-0AF8-455F-AF66-46E8E0CC4846}"/>
                </a:ext>
              </a:extLst>
            </p:cNvPr>
            <p:cNvCxnSpPr/>
            <p:nvPr/>
          </p:nvCxnSpPr>
          <p:spPr>
            <a:xfrm rot="5400000" flipH="1" flipV="1">
              <a:off x="266701" y="1984633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45D707F-85CA-40AB-804B-CEF2635EAA9D}"/>
                </a:ext>
              </a:extLst>
            </p:cNvPr>
            <p:cNvSpPr txBox="1"/>
            <p:nvPr/>
          </p:nvSpPr>
          <p:spPr>
            <a:xfrm>
              <a:off x="36512" y="2036352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rightEnd</a:t>
              </a:r>
              <a:endParaRPr lang="pt-BR" sz="14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E31C736-61FB-47DA-8954-AD76A88C4700}"/>
              </a:ext>
            </a:extLst>
          </p:cNvPr>
          <p:cNvGrpSpPr/>
          <p:nvPr/>
        </p:nvGrpSpPr>
        <p:grpSpPr>
          <a:xfrm>
            <a:off x="5380036" y="1931377"/>
            <a:ext cx="944564" cy="488144"/>
            <a:chOff x="36512" y="1923153"/>
            <a:chExt cx="944564" cy="488144"/>
          </a:xfrm>
        </p:grpSpPr>
        <p:cxnSp>
          <p:nvCxnSpPr>
            <p:cNvPr id="37" name="Conector de seta reta 60">
              <a:extLst>
                <a:ext uri="{FF2B5EF4-FFF2-40B4-BE49-F238E27FC236}">
                  <a16:creationId xmlns:a16="http://schemas.microsoft.com/office/drawing/2014/main" id="{4D5D435C-BFFD-4112-8227-84BD754E4C22}"/>
                </a:ext>
              </a:extLst>
            </p:cNvPr>
            <p:cNvCxnSpPr/>
            <p:nvPr/>
          </p:nvCxnSpPr>
          <p:spPr>
            <a:xfrm rot="5400000" flipH="1" flipV="1">
              <a:off x="266701" y="2035865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E97E8F-FEE5-481D-9831-A13D57B1E49D}"/>
                </a:ext>
              </a:extLst>
            </p:cNvPr>
            <p:cNvSpPr txBox="1"/>
            <p:nvPr/>
          </p:nvSpPr>
          <p:spPr>
            <a:xfrm>
              <a:off x="36512" y="2103520"/>
              <a:ext cx="944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/>
                <a:t>tmpPos</a:t>
              </a:r>
              <a:endParaRPr lang="pt-BR" sz="1400" dirty="0"/>
            </a:p>
          </p:txBody>
        </p:sp>
      </p:grp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D40A7307-D780-4AFA-94A4-27575401A30E}"/>
              </a:ext>
            </a:extLst>
          </p:cNvPr>
          <p:cNvSpPr/>
          <p:nvPr/>
        </p:nvSpPr>
        <p:spPr>
          <a:xfrm>
            <a:off x="5212983" y="3988378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E8AF4201-6595-4E03-B134-E1D7AA64E387}"/>
              </a:ext>
            </a:extLst>
          </p:cNvPr>
          <p:cNvSpPr/>
          <p:nvPr/>
        </p:nvSpPr>
        <p:spPr>
          <a:xfrm>
            <a:off x="5199335" y="3705027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DF6A0D0E-FEAA-4073-97AC-3EA78552EB49}"/>
              </a:ext>
            </a:extLst>
          </p:cNvPr>
          <p:cNvSpPr/>
          <p:nvPr/>
        </p:nvSpPr>
        <p:spPr>
          <a:xfrm>
            <a:off x="5194038" y="4696050"/>
            <a:ext cx="601663" cy="108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5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14753</TotalTime>
  <Words>5085</Words>
  <Application>Microsoft Office PowerPoint</Application>
  <PresentationFormat>Apresentação na tela (4:3)</PresentationFormat>
  <Paragraphs>1361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Arial</vt:lpstr>
      <vt:lpstr>Calibri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Jorge</dc:creator>
  <cp:lastModifiedBy>ADRIANA MARIA PEREIRA DELGADO</cp:lastModifiedBy>
  <cp:revision>914</cp:revision>
  <dcterms:created xsi:type="dcterms:W3CDTF">2009-03-12T11:29:19Z</dcterms:created>
  <dcterms:modified xsi:type="dcterms:W3CDTF">2021-05-11T05:01:22Z</dcterms:modified>
</cp:coreProperties>
</file>