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62" r:id="rId3"/>
    <p:sldId id="289" r:id="rId4"/>
    <p:sldId id="263" r:id="rId5"/>
    <p:sldId id="299" r:id="rId6"/>
    <p:sldId id="264" r:id="rId7"/>
    <p:sldId id="265" r:id="rId8"/>
    <p:sldId id="281" r:id="rId9"/>
    <p:sldId id="283" r:id="rId10"/>
    <p:sldId id="282" r:id="rId11"/>
    <p:sldId id="300" r:id="rId12"/>
    <p:sldId id="313" r:id="rId13"/>
    <p:sldId id="284" r:id="rId14"/>
    <p:sldId id="279" r:id="rId15"/>
    <p:sldId id="314" r:id="rId16"/>
    <p:sldId id="277" r:id="rId17"/>
    <p:sldId id="307" r:id="rId18"/>
    <p:sldId id="303" r:id="rId19"/>
    <p:sldId id="304" r:id="rId20"/>
    <p:sldId id="311" r:id="rId21"/>
    <p:sldId id="571" r:id="rId22"/>
    <p:sldId id="376" r:id="rId23"/>
    <p:sldId id="321" r:id="rId24"/>
    <p:sldId id="322" r:id="rId25"/>
    <p:sldId id="323" r:id="rId26"/>
    <p:sldId id="551" r:id="rId27"/>
    <p:sldId id="467" r:id="rId28"/>
    <p:sldId id="468" r:id="rId29"/>
    <p:sldId id="469" r:id="rId30"/>
    <p:sldId id="470" r:id="rId31"/>
    <p:sldId id="577" r:id="rId32"/>
    <p:sldId id="308" r:id="rId33"/>
    <p:sldId id="319" r:id="rId34"/>
    <p:sldId id="309" r:id="rId35"/>
    <p:sldId id="578" r:id="rId36"/>
    <p:sldId id="305" r:id="rId37"/>
    <p:sldId id="411" r:id="rId38"/>
    <p:sldId id="412" r:id="rId39"/>
    <p:sldId id="409" r:id="rId40"/>
    <p:sldId id="407" r:id="rId41"/>
    <p:sldId id="515" r:id="rId42"/>
    <p:sldId id="424" r:id="rId43"/>
    <p:sldId id="399" r:id="rId44"/>
    <p:sldId id="406" r:id="rId45"/>
    <p:sldId id="425" r:id="rId46"/>
    <p:sldId id="397" r:id="rId47"/>
    <p:sldId id="396" r:id="rId48"/>
    <p:sldId id="402" r:id="rId49"/>
    <p:sldId id="389" r:id="rId50"/>
    <p:sldId id="428" r:id="rId51"/>
    <p:sldId id="432" r:id="rId52"/>
    <p:sldId id="573" r:id="rId53"/>
    <p:sldId id="310" r:id="rId54"/>
    <p:sldId id="312" r:id="rId55"/>
    <p:sldId id="574" r:id="rId56"/>
    <p:sldId id="575" r:id="rId57"/>
    <p:sldId id="427" r:id="rId58"/>
    <p:sldId id="516" r:id="rId59"/>
    <p:sldId id="517" r:id="rId60"/>
    <p:sldId id="519" r:id="rId61"/>
    <p:sldId id="413" r:id="rId62"/>
    <p:sldId id="414" r:id="rId63"/>
    <p:sldId id="415" r:id="rId64"/>
    <p:sldId id="416" r:id="rId65"/>
    <p:sldId id="576" r:id="rId66"/>
    <p:sldId id="420" r:id="rId67"/>
    <p:sldId id="421" r:id="rId68"/>
    <p:sldId id="422" r:id="rId69"/>
    <p:sldId id="423" r:id="rId70"/>
    <p:sldId id="552" r:id="rId71"/>
    <p:sldId id="434" r:id="rId72"/>
    <p:sldId id="458" r:id="rId73"/>
    <p:sldId id="579" r:id="rId74"/>
    <p:sldId id="325" r:id="rId75"/>
    <p:sldId id="329" r:id="rId76"/>
    <p:sldId id="332" r:id="rId77"/>
    <p:sldId id="346" r:id="rId78"/>
    <p:sldId id="330" r:id="rId79"/>
    <p:sldId id="580" r:id="rId80"/>
    <p:sldId id="581" r:id="rId81"/>
    <p:sldId id="582" r:id="rId82"/>
    <p:sldId id="583" r:id="rId83"/>
    <p:sldId id="584" r:id="rId84"/>
    <p:sldId id="585" r:id="rId85"/>
    <p:sldId id="326" r:id="rId86"/>
    <p:sldId id="333" r:id="rId87"/>
    <p:sldId id="347" r:id="rId88"/>
    <p:sldId id="335" r:id="rId89"/>
    <p:sldId id="336" r:id="rId90"/>
    <p:sldId id="337" r:id="rId91"/>
    <p:sldId id="338" r:id="rId92"/>
    <p:sldId id="340" r:id="rId9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91713" autoAdjust="0"/>
  </p:normalViewPr>
  <p:slideViewPr>
    <p:cSldViewPr>
      <p:cViewPr varScale="1">
        <p:scale>
          <a:sx n="101" d="100"/>
          <a:sy n="101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0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3E86358-3A10-4E06-A012-08EFA79355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73F6DA-ECED-42D6-ABBE-5393D1CAB44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949280-1D72-4D31-8876-C66B3796E3FA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DDAAA577-212E-44BD-9E1D-13D4D2DA79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CEBEF258-7EF2-469B-84A6-7640102E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BB8D6E-B2CF-488C-9A8A-DD4E3ED675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197D4E-0188-4F41-AED5-73E687740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8172E5-DC88-4327-A615-B8775044DB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>
            <a:extLst>
              <a:ext uri="{FF2B5EF4-FFF2-40B4-BE49-F238E27FC236}">
                <a16:creationId xmlns:a16="http://schemas.microsoft.com/office/drawing/2014/main" id="{379A408B-8E7C-475E-A0E3-87E104BFCA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>
            <a:extLst>
              <a:ext uri="{FF2B5EF4-FFF2-40B4-BE49-F238E27FC236}">
                <a16:creationId xmlns:a16="http://schemas.microsoft.com/office/drawing/2014/main" id="{E99F80FC-6B41-4065-A093-73BD453D6B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F0529353-B3EE-4245-8F9F-9A31E4CFE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7EC9D9-2900-4E97-A18D-13A90309519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F77FFE7D-3A0D-4875-ABFD-DACB05AE34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214A0585-3FA5-47BD-93D7-8C230C8ED7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D52AEB6D-B18F-4FDB-8FA3-82C75422E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DB7D3E-8A25-4C5C-B2D0-A9F5B6515E2B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>
            <a:extLst>
              <a:ext uri="{FF2B5EF4-FFF2-40B4-BE49-F238E27FC236}">
                <a16:creationId xmlns:a16="http://schemas.microsoft.com/office/drawing/2014/main" id="{3607A001-106F-46FC-A239-832261E0B3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>
            <a:extLst>
              <a:ext uri="{FF2B5EF4-FFF2-40B4-BE49-F238E27FC236}">
                <a16:creationId xmlns:a16="http://schemas.microsoft.com/office/drawing/2014/main" id="{9A27DC84-AEEE-41B9-8C33-4291B2D271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B576AD34-E510-47AE-A19A-B6C6D9B0C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D83625-49DC-4135-92E1-6F675150BA60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>
            <a:extLst>
              <a:ext uri="{FF2B5EF4-FFF2-40B4-BE49-F238E27FC236}">
                <a16:creationId xmlns:a16="http://schemas.microsoft.com/office/drawing/2014/main" id="{FD27C41F-EDE4-4822-8BA6-B00699B88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>
            <a:extLst>
              <a:ext uri="{FF2B5EF4-FFF2-40B4-BE49-F238E27FC236}">
                <a16:creationId xmlns:a16="http://schemas.microsoft.com/office/drawing/2014/main" id="{F167B90A-ACEA-4F7C-8ED2-B194E6127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77FDD052-F448-4757-BCB8-D23515F14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CAB644-9D02-4DFC-BF42-C9A256092C52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>
            <a:extLst>
              <a:ext uri="{FF2B5EF4-FFF2-40B4-BE49-F238E27FC236}">
                <a16:creationId xmlns:a16="http://schemas.microsoft.com/office/drawing/2014/main" id="{6DD4C411-0659-41B5-A81A-459238E250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>
            <a:extLst>
              <a:ext uri="{FF2B5EF4-FFF2-40B4-BE49-F238E27FC236}">
                <a16:creationId xmlns:a16="http://schemas.microsoft.com/office/drawing/2014/main" id="{7376D1EB-181B-4D07-B8A3-EEEE0BE69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9396" name="Espaço Reservado para Número de Slide 3">
            <a:extLst>
              <a:ext uri="{FF2B5EF4-FFF2-40B4-BE49-F238E27FC236}">
                <a16:creationId xmlns:a16="http://schemas.microsoft.com/office/drawing/2014/main" id="{A8894329-A677-41A7-999C-47973286D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CE4A09-2FAD-49C8-B260-F1D089CB554C}" type="slidenum">
              <a:rPr lang="pt-BR" altLang="pt-BR"/>
              <a:pPr eaLnBrk="1" hangingPunct="1"/>
              <a:t>88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>
            <a:extLst>
              <a:ext uri="{FF2B5EF4-FFF2-40B4-BE49-F238E27FC236}">
                <a16:creationId xmlns:a16="http://schemas.microsoft.com/office/drawing/2014/main" id="{DDD02AAE-DC72-4A9B-9A5D-DFAEA02ACF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Espaço Reservado para Anotações 2">
            <a:extLst>
              <a:ext uri="{FF2B5EF4-FFF2-40B4-BE49-F238E27FC236}">
                <a16:creationId xmlns:a16="http://schemas.microsoft.com/office/drawing/2014/main" id="{1B96A8B8-D7B1-4283-AA5C-6C84329D4B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0420" name="Espaço Reservado para Número de Slide 3">
            <a:extLst>
              <a:ext uri="{FF2B5EF4-FFF2-40B4-BE49-F238E27FC236}">
                <a16:creationId xmlns:a16="http://schemas.microsoft.com/office/drawing/2014/main" id="{497E47C7-119C-438D-95BB-EF9503C85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BA86D1-76FD-41FF-B17B-8090A776DF76}" type="slidenum">
              <a:rPr lang="pt-BR" altLang="pt-BR"/>
              <a:pPr eaLnBrk="1" hangingPunct="1"/>
              <a:t>89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>
            <a:extLst>
              <a:ext uri="{FF2B5EF4-FFF2-40B4-BE49-F238E27FC236}">
                <a16:creationId xmlns:a16="http://schemas.microsoft.com/office/drawing/2014/main" id="{3E65EF0C-7695-430C-8B66-B17A3CE5A1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Espaço Reservado para Anotações 2">
            <a:extLst>
              <a:ext uri="{FF2B5EF4-FFF2-40B4-BE49-F238E27FC236}">
                <a16:creationId xmlns:a16="http://schemas.microsoft.com/office/drawing/2014/main" id="{E2FB5890-ABE9-4DF8-9B4E-8559B67D16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1444" name="Espaço Reservado para Número de Slide 3">
            <a:extLst>
              <a:ext uri="{FF2B5EF4-FFF2-40B4-BE49-F238E27FC236}">
                <a16:creationId xmlns:a16="http://schemas.microsoft.com/office/drawing/2014/main" id="{ED72515D-D050-43EA-83A0-A8C0CDC50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D6C2C8-8CB8-410B-8F38-7AB9CB7B395E}" type="slidenum">
              <a:rPr lang="pt-BR" altLang="pt-BR"/>
              <a:pPr eaLnBrk="1" hangingPunct="1"/>
              <a:t>90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>
            <a:extLst>
              <a:ext uri="{FF2B5EF4-FFF2-40B4-BE49-F238E27FC236}">
                <a16:creationId xmlns:a16="http://schemas.microsoft.com/office/drawing/2014/main" id="{01532169-14F8-45BE-BCBB-E1D8E83290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Espaço Reservado para Anotações 2">
            <a:extLst>
              <a:ext uri="{FF2B5EF4-FFF2-40B4-BE49-F238E27FC236}">
                <a16:creationId xmlns:a16="http://schemas.microsoft.com/office/drawing/2014/main" id="{40B6A743-3C25-42FC-A269-274E85DF68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2468" name="Espaço Reservado para Número de Slide 3">
            <a:extLst>
              <a:ext uri="{FF2B5EF4-FFF2-40B4-BE49-F238E27FC236}">
                <a16:creationId xmlns:a16="http://schemas.microsoft.com/office/drawing/2014/main" id="{439F9328-2BB6-4665-80AE-8B5B8FD2F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42D853-1E11-411B-936F-9A3592533C88}" type="slidenum">
              <a:rPr lang="pt-BR" altLang="pt-BR"/>
              <a:pPr eaLnBrk="1" hangingPunct="1"/>
              <a:t>91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>
            <a:extLst>
              <a:ext uri="{FF2B5EF4-FFF2-40B4-BE49-F238E27FC236}">
                <a16:creationId xmlns:a16="http://schemas.microsoft.com/office/drawing/2014/main" id="{570B6982-7EBE-4315-9857-21D7B0DFE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ço Reservado para Anotações 2">
            <a:extLst>
              <a:ext uri="{FF2B5EF4-FFF2-40B4-BE49-F238E27FC236}">
                <a16:creationId xmlns:a16="http://schemas.microsoft.com/office/drawing/2014/main" id="{5DF5A18F-7C00-49DF-9C6D-5096C0113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ABDF53A6-E7D5-4846-88F5-78758FCCA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B6E6E37-03F8-456B-8FA6-68FCFE88903F}" type="slidenum">
              <a:rPr lang="pt-BR" altLang="pt-BR" smtClean="0"/>
              <a:pPr/>
              <a:t>14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>
            <a:extLst>
              <a:ext uri="{FF2B5EF4-FFF2-40B4-BE49-F238E27FC236}">
                <a16:creationId xmlns:a16="http://schemas.microsoft.com/office/drawing/2014/main" id="{3BDA0B56-5954-48F6-BA4F-70922B464C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Espaço Reservado para Anotações 2">
            <a:extLst>
              <a:ext uri="{FF2B5EF4-FFF2-40B4-BE49-F238E27FC236}">
                <a16:creationId xmlns:a16="http://schemas.microsoft.com/office/drawing/2014/main" id="{FEE07A6A-3D3D-4CA4-9E43-C0571ABBED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7108" name="Espaço Reservado para Número de Slide 3">
            <a:extLst>
              <a:ext uri="{FF2B5EF4-FFF2-40B4-BE49-F238E27FC236}">
                <a16:creationId xmlns:a16="http://schemas.microsoft.com/office/drawing/2014/main" id="{E4FAD66F-827C-4976-89DF-7324249AF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BC81F8-F530-4BC7-A564-C2C70364B648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>
            <a:extLst>
              <a:ext uri="{FF2B5EF4-FFF2-40B4-BE49-F238E27FC236}">
                <a16:creationId xmlns:a16="http://schemas.microsoft.com/office/drawing/2014/main" id="{588D32AA-F95B-4B7D-9CCE-0FC06490B6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ço Reservado para Anotações 2">
            <a:extLst>
              <a:ext uri="{FF2B5EF4-FFF2-40B4-BE49-F238E27FC236}">
                <a16:creationId xmlns:a16="http://schemas.microsoft.com/office/drawing/2014/main" id="{8FA8C2BB-8CAB-4292-8BF1-65008360E1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9156" name="Espaço Reservado para Número de Slide 3">
            <a:extLst>
              <a:ext uri="{FF2B5EF4-FFF2-40B4-BE49-F238E27FC236}">
                <a16:creationId xmlns:a16="http://schemas.microsoft.com/office/drawing/2014/main" id="{4BEE9769-D9F6-41DA-A491-26A9023DA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9475FA-1017-4986-98A9-4D3C7DCEC567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>
            <a:extLst>
              <a:ext uri="{FF2B5EF4-FFF2-40B4-BE49-F238E27FC236}">
                <a16:creationId xmlns:a16="http://schemas.microsoft.com/office/drawing/2014/main" id="{6919EA79-EAC4-49C9-99F7-A7C244691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Espaço Reservado para Anotações 2">
            <a:extLst>
              <a:ext uri="{FF2B5EF4-FFF2-40B4-BE49-F238E27FC236}">
                <a16:creationId xmlns:a16="http://schemas.microsoft.com/office/drawing/2014/main" id="{579632D6-7C67-4FDD-BD50-05CFF328A7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51204" name="Espaço Reservado para Número de Slide 3">
            <a:extLst>
              <a:ext uri="{FF2B5EF4-FFF2-40B4-BE49-F238E27FC236}">
                <a16:creationId xmlns:a16="http://schemas.microsoft.com/office/drawing/2014/main" id="{3E3E4581-8CC0-44AD-98E6-0DB10F0FB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804098-DF1C-4959-9CC8-58A31083D2F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>
            <a:extLst>
              <a:ext uri="{FF2B5EF4-FFF2-40B4-BE49-F238E27FC236}">
                <a16:creationId xmlns:a16="http://schemas.microsoft.com/office/drawing/2014/main" id="{8A31126B-E6E3-4118-9D92-2456BC3545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ço Reservado para Anotações 2">
            <a:extLst>
              <a:ext uri="{FF2B5EF4-FFF2-40B4-BE49-F238E27FC236}">
                <a16:creationId xmlns:a16="http://schemas.microsoft.com/office/drawing/2014/main" id="{CFF47261-95CD-4665-8420-777A50EE2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3252" name="Espaço Reservado para Número de Slide 3">
            <a:extLst>
              <a:ext uri="{FF2B5EF4-FFF2-40B4-BE49-F238E27FC236}">
                <a16:creationId xmlns:a16="http://schemas.microsoft.com/office/drawing/2014/main" id="{C53926FD-F6CF-48AD-B2BA-FB9E009DD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DAD827-B56D-4EAF-B19F-754EC8596DE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>
            <a:extLst>
              <a:ext uri="{FF2B5EF4-FFF2-40B4-BE49-F238E27FC236}">
                <a16:creationId xmlns:a16="http://schemas.microsoft.com/office/drawing/2014/main" id="{927281C0-F46B-4BAD-BAB9-A7C995FC1A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>
            <a:extLst>
              <a:ext uri="{FF2B5EF4-FFF2-40B4-BE49-F238E27FC236}">
                <a16:creationId xmlns:a16="http://schemas.microsoft.com/office/drawing/2014/main" id="{3F57977C-9556-416B-B31B-594ADC9902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9396" name="Espaço Reservado para Número de Slide 3">
            <a:extLst>
              <a:ext uri="{FF2B5EF4-FFF2-40B4-BE49-F238E27FC236}">
                <a16:creationId xmlns:a16="http://schemas.microsoft.com/office/drawing/2014/main" id="{B4ACD332-5AC5-4456-9861-9DB514721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7CFB1E-D60C-45CC-A119-E6E86F42517A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>
            <a:extLst>
              <a:ext uri="{FF2B5EF4-FFF2-40B4-BE49-F238E27FC236}">
                <a16:creationId xmlns:a16="http://schemas.microsoft.com/office/drawing/2014/main" id="{EFE23C5C-A93A-4ED6-BBB2-AA8CF8FFA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ço Reservado para Anotações 2">
            <a:extLst>
              <a:ext uri="{FF2B5EF4-FFF2-40B4-BE49-F238E27FC236}">
                <a16:creationId xmlns:a16="http://schemas.microsoft.com/office/drawing/2014/main" id="{7ACE2CEF-CF42-4DDC-B651-9C7E2EF5A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5F1653D2-BD72-4E7F-A6E0-171B259F7D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354792-BC82-4D3E-B821-EA80705EEB9E}" type="slidenum">
              <a:rPr lang="pt-BR" altLang="pt-BR" smtClean="0"/>
              <a:pPr/>
              <a:t>23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>
            <a:extLst>
              <a:ext uri="{FF2B5EF4-FFF2-40B4-BE49-F238E27FC236}">
                <a16:creationId xmlns:a16="http://schemas.microsoft.com/office/drawing/2014/main" id="{A7A32A99-68AA-40D0-BEA6-E058A38B18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Espaço Reservado para Anotações 2">
            <a:extLst>
              <a:ext uri="{FF2B5EF4-FFF2-40B4-BE49-F238E27FC236}">
                <a16:creationId xmlns:a16="http://schemas.microsoft.com/office/drawing/2014/main" id="{3A654B4A-48C5-4333-9811-19DE2EF53A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D02A2486-A7AB-4777-A631-24094B6D7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EA800D-4E32-4FB0-BE25-4DFA4A68C9A3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AFA8E5-B47F-4810-8B82-BE5E658A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B039B-B7AB-4EAA-8B22-8FBDAF6A83ED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C3DC7-0035-46F9-BDF4-A417D33B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5C673-2740-43C7-A46E-C7B94F71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09846-E159-42F9-9EB3-55F3A48413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369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9C7B2-3A38-4B00-9A60-5AA28EB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C83C8-4309-4852-81AD-EC7AD536309E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5A63D-7437-4633-8947-6914AA58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4A24E-A037-4734-A989-F22FCD74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2D71-C7FC-40F4-92D2-F65A224B74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531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C3A68-83AC-4A00-88F5-A88224A6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92BB5-E3E3-4968-8B21-8A12D7F09D1A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3955A-95D2-43A4-9E22-622DAE46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C5DF2-E08A-425D-A0E2-D753BD3D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8D58-B762-4FD0-A4F5-18E9392AC3E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70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C2C24-7787-4C8F-8E5B-B08148B0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64590-CA49-44EC-933C-AB20BAA0A9F6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C9D3B-088A-4A1E-9388-906A279A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1EEE2-2F47-4084-90DD-D9E7058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92-F161-4CA2-B3F4-9B9CA960D1A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54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98B0F-3B39-4421-ADDE-D5A89D81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A248A-0A4B-4156-9750-FC50760870D2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EC785-E2A3-48C6-98C8-C97F1263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8DC235-74F9-40E3-B450-FE1CB4D2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06F50-BB89-4062-8032-4A9093DEB5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325FF79-FAB5-42A5-B9DF-86BBD629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C3B51-94CD-40E3-B8E8-8D4A6486DC53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45B80D7-F46D-4031-ACEA-751543E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65905FF-8C72-437A-BD61-0BC79AB1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A52F5-6253-425B-B497-5C1D375D60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86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D1A2A8ED-7793-4EB7-B71E-0CCA88FC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C6AB2-CA30-4A45-9ACB-501FE44B9A98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A938860B-0BF7-4527-8B12-7B726805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1176E7F-0CA4-4414-A59B-D1E43242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81CD5-A043-45B0-BFA8-F10F47CE11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62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28332879-D91B-443A-9C47-BB42A2C0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00263-72D0-4C4C-A6FB-CED58AC0042E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74324F78-A463-495B-8AC6-D29E6E1C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AE0632F-E001-42F6-BF76-6BC34399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3E2B5-BC2C-4B41-AC3C-EF1BA53BC8C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247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D88AE1CD-1016-4515-B8F3-B61B7276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9D7F6-F4F3-4134-93EF-8BACCE6FB061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79F7D949-FE58-4391-8129-75AB2B07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9B4F2B3-14FB-40BF-A675-9D93E2C3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99B01-EFBA-4F88-8288-91303A9AAA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458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FFFA3D9-D893-4C1F-BFF1-6EC97EB8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0DFD-4446-4D7A-8BBF-0888BEBB4562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86199587-4821-4BEA-886C-E027F43A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CA0ACD23-A16C-4C9B-BB06-F90E43A8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23CDE-0787-48E6-9413-AD92CC0360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28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4D13B4B-328A-409D-ADB5-61D2F18A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F6FBB-AEA8-4528-B8B7-C90200DE79F6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B708575-4721-4900-890D-D4351E4C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E6ADD93-15E3-4BED-A834-C956B258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79B-526A-404C-8C05-82DB95411F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43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02B13431-5F7B-4263-847D-7D403D6B186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47403D4B-0C4D-4BC4-BFC8-77709147EE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8142ED-D505-428D-855D-214DB659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FC00D2-5315-4C00-B0BF-B767238520B8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2DF05-9BB1-4652-9965-D5EF92025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C9724-A2ED-4989-8B96-7D807A71C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B5D80D-9425-4AC0-895F-9E24429A14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3ABCE13B-8B6E-42DA-AF3A-8DCF8119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Estrutura de Dados</a:t>
            </a:r>
            <a:endParaRPr lang="pt-BR" alt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735FC35-36CC-4666-8D17-4B7BDF3494D4}"/>
              </a:ext>
            </a:extLst>
          </p:cNvPr>
          <p:cNvSpPr txBox="1">
            <a:spLocks/>
          </p:cNvSpPr>
          <p:nvPr/>
        </p:nvSpPr>
        <p:spPr>
          <a:xfrm>
            <a:off x="0" y="52578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/>
              <a:t>Jorge Campos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/>
              <a:t>jorge@unifacs.br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sp>
        <p:nvSpPr>
          <p:cNvPr id="3076" name="Subtítulo 2">
            <a:extLst>
              <a:ext uri="{FF2B5EF4-FFF2-40B4-BE49-F238E27FC236}">
                <a16:creationId xmlns:a16="http://schemas.microsoft.com/office/drawing/2014/main" id="{51177F72-B361-4775-BA9E-DBF4F610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762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Complexidade de Algoritmos</a:t>
            </a:r>
            <a:endParaRPr lang="pt-BR" altLang="pt-BR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2">
            <a:extLst>
              <a:ext uri="{FF2B5EF4-FFF2-40B4-BE49-F238E27FC236}">
                <a16:creationId xmlns:a16="http://schemas.microsoft.com/office/drawing/2014/main" id="{03591BA8-99CF-486B-8AFF-E6641AC68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015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Um Repertório de Funções O Grande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CDDB299-F2E8-4A00-AA9E-92EBF825D78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25955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constante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LogN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Logarítmica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Linear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NLogN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“Linear-Logarítmica”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N</a:t>
                      </a:r>
                      <a:r>
                        <a:rPr lang="pt-BR" sz="1800" baseline="300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Quadrática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N</a:t>
                      </a:r>
                      <a:r>
                        <a:rPr lang="pt-BR" sz="1800" baseline="30000" dirty="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Cúbica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2</a:t>
                      </a:r>
                      <a:r>
                        <a:rPr lang="pt-BR" sz="1800" baseline="30000" dirty="0"/>
                        <a:t>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Exponencial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aixaDeTexto 2">
            <a:extLst>
              <a:ext uri="{FF2B5EF4-FFF2-40B4-BE49-F238E27FC236}">
                <a16:creationId xmlns:a16="http://schemas.microsoft.com/office/drawing/2014/main" id="{F6DBEF09-7FC8-418F-B6DA-5AE9A5DDA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0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Valores das Funções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01530D6-55E2-466A-832C-F6892E58565A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447800"/>
          <a:ext cx="8763001" cy="452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750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Valores de N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LogN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N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NLogN</a:t>
                      </a:r>
                      <a:endParaRPr lang="pt-BR" sz="1800" dirty="0"/>
                    </a:p>
                    <a:p>
                      <a:pPr algn="ctr"/>
                      <a:endParaRPr lang="pt-BR" sz="1800" baseline="30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  <a:r>
                        <a:rPr lang="en-US" sz="1800" baseline="30000" dirty="0"/>
                        <a:t>2</a:t>
                      </a:r>
                      <a:endParaRPr lang="pt-BR" sz="1800" baseline="30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2</a:t>
                      </a:r>
                      <a:r>
                        <a:rPr lang="en-US" sz="1800" baseline="30000" dirty="0"/>
                        <a:t>N</a:t>
                      </a:r>
                      <a:endParaRPr lang="pt-BR" sz="1800" baseline="30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3,3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33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1.024</a:t>
                      </a:r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6,6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660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1.2</a:t>
                      </a:r>
                      <a:r>
                        <a:rPr lang="en-US" sz="1800" baseline="0" dirty="0"/>
                        <a:t> x 10 </a:t>
                      </a:r>
                      <a:r>
                        <a:rPr lang="en-US" sz="1800" baseline="30000" dirty="0"/>
                        <a:t>30</a:t>
                      </a:r>
                      <a:endParaRPr lang="pt-BR" sz="1800" baseline="30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08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9,9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9.900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1.7</a:t>
                      </a:r>
                      <a:r>
                        <a:rPr lang="en-US" sz="1800" baseline="0" dirty="0"/>
                        <a:t> x 10 </a:t>
                      </a:r>
                      <a:r>
                        <a:rPr lang="en-US" sz="1800" baseline="30000" dirty="0"/>
                        <a:t>301</a:t>
                      </a:r>
                      <a:endParaRPr lang="pt-BR" sz="1800" baseline="30000" dirty="0"/>
                    </a:p>
                    <a:p>
                      <a:pPr algn="r"/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13,2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132.000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1.9</a:t>
                      </a:r>
                      <a:r>
                        <a:rPr lang="en-US" sz="1800" baseline="0" dirty="0"/>
                        <a:t> x 10 </a:t>
                      </a:r>
                      <a:r>
                        <a:rPr lang="en-US" sz="1800" baseline="30000" dirty="0"/>
                        <a:t>3010</a:t>
                      </a:r>
                      <a:endParaRPr lang="pt-BR" sz="1800" baseline="30000" dirty="0"/>
                    </a:p>
                    <a:p>
                      <a:pPr algn="r"/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08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16,6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1.660.000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10.000.000.000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ym typeface="Symbol"/>
                        </a:rPr>
                        <a:t></a:t>
                      </a:r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08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19,9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19.900.000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1.000.000.000.000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ym typeface="Symbol"/>
                        </a:rPr>
                        <a:t></a:t>
                      </a:r>
                      <a:endParaRPr lang="pt-BR" sz="1800" dirty="0"/>
                    </a:p>
                    <a:p>
                      <a:pPr algn="r"/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2">
            <a:extLst>
              <a:ext uri="{FF2B5EF4-FFF2-40B4-BE49-F238E27FC236}">
                <a16:creationId xmlns:a16="http://schemas.microsoft.com/office/drawing/2014/main" id="{E32D92C1-CEDA-4C5D-A641-9832C2B7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30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>
                <a:latin typeface="Arial" panose="020B0604020202020204" pitchFamily="34" charset="0"/>
              </a:rPr>
              <a:t>Ordens de Complexidade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2F5D910-B540-42D3-8C0C-3810723DE2EA}"/>
              </a:ext>
            </a:extLst>
          </p:cNvPr>
          <p:cNvSpPr/>
          <p:nvPr/>
        </p:nvSpPr>
        <p:spPr>
          <a:xfrm>
            <a:off x="304800" y="1158875"/>
            <a:ext cx="8458200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O(1) – Número fixo de instruções são executadas</a:t>
            </a: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 log n) - Cresce ligeiramente a medida que n cresce; quando n duplica log n aumenta, mas muito pouco; apenas duplica quando n aumenta para n</a:t>
            </a:r>
            <a:r>
              <a:rPr lang="pt-BR" sz="2000" baseline="30000" dirty="0">
                <a:latin typeface="+mn-lt"/>
                <a:cs typeface="Arial" charset="0"/>
              </a:rPr>
              <a:t>2</a:t>
            </a: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O(n) – Crescimento linear</a:t>
            </a:r>
          </a:p>
          <a:p>
            <a:pPr eaLnBrk="1" hangingPunct="1"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O(n log n) - Típico quando se reduz um problema em subproblemas, se resolve estes separadamente e se combinam as soluções.</a:t>
            </a: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O(n</a:t>
            </a:r>
            <a:r>
              <a:rPr lang="pt-BR" sz="2000" baseline="30000" dirty="0">
                <a:latin typeface="+mn-lt"/>
                <a:cs typeface="Arial" charset="0"/>
              </a:rPr>
              <a:t>2</a:t>
            </a:r>
            <a:r>
              <a:rPr lang="pt-BR" sz="2000" dirty="0">
                <a:latin typeface="+mn-lt"/>
                <a:cs typeface="Arial" charset="0"/>
              </a:rPr>
              <a:t>) - Típico quando é necessário processar todos os pares de dados de entrada; prático apenas em pequenos problemas, ex: métodos de ordenação ineficientes.</a:t>
            </a: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O(2</a:t>
            </a:r>
            <a:r>
              <a:rPr lang="pt-BR" sz="2000" baseline="30000" dirty="0">
                <a:latin typeface="+mn-lt"/>
                <a:cs typeface="Arial" charset="0"/>
              </a:rPr>
              <a:t>n</a:t>
            </a:r>
            <a:r>
              <a:rPr lang="pt-BR" sz="2000" dirty="0">
                <a:latin typeface="+mn-lt"/>
                <a:cs typeface="Arial" charset="0"/>
              </a:rPr>
              <a:t>) : tempo de execução exponencial (provavelmente de pouca aplicação prática; típico em soluções de força bruta)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aixaDeTexto 2">
            <a:extLst>
              <a:ext uri="{FF2B5EF4-FFF2-40B4-BE49-F238E27FC236}">
                <a16:creationId xmlns:a16="http://schemas.microsoft.com/office/drawing/2014/main" id="{C841534C-5950-4292-BBF6-730ADEBC4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637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Cálculo Expedito da Complexidade Assintótica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6810428A-979A-4C79-A1C7-50790BBEC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Regra 1 – Loops </a:t>
            </a:r>
            <a:r>
              <a:rPr lang="pt-BR" altLang="pt-BR" sz="2000">
                <a:latin typeface="Arial" panose="020B0604020202020204" pitchFamily="34" charset="0"/>
              </a:rPr>
              <a:t>Se f(n) é um polinômio de grau k, Então f(n)=O(N</a:t>
            </a:r>
            <a:r>
              <a:rPr lang="pt-BR" altLang="pt-BR" sz="2000" baseline="30000">
                <a:latin typeface="Arial" panose="020B0604020202020204" pitchFamily="34" charset="0"/>
              </a:rPr>
              <a:t>k</a:t>
            </a:r>
            <a:r>
              <a:rPr lang="pt-BR" altLang="pt-BR" sz="2000">
                <a:latin typeface="Arial" panose="020B0604020202020204" pitchFamily="34" charset="0"/>
              </a:rPr>
              <a:t>)</a:t>
            </a:r>
            <a:endParaRPr lang="pt-BR" altLang="pt-BR" sz="20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complexidade assintótica de um loop é igual ao número de interações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for (int i=0</a:t>
            </a:r>
            <a:r>
              <a:rPr lang="en-US" altLang="pt-BR" sz="2000">
                <a:latin typeface="Arial" panose="020B0604020202020204" pitchFamily="34" charset="0"/>
              </a:rPr>
              <a:t>;i&lt;n;i++)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75759FC-AEFD-4BCB-A72A-73B25701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87763"/>
            <a:ext cx="83058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Regra 2 – Loops aninhados </a:t>
            </a:r>
            <a:r>
              <a:rPr lang="pt-BR" altLang="pt-BR" sz="2000">
                <a:latin typeface="Arial" panose="020B0604020202020204" pitchFamily="34" charset="0"/>
              </a:rPr>
              <a:t>f</a:t>
            </a:r>
            <a:r>
              <a:rPr lang="pt-BR" altLang="pt-BR" sz="2000" baseline="-25000">
                <a:latin typeface="Arial" panose="020B0604020202020204" pitchFamily="34" charset="0"/>
              </a:rPr>
              <a:t>1</a:t>
            </a:r>
            <a:r>
              <a:rPr lang="pt-BR" altLang="pt-BR" sz="2000">
                <a:latin typeface="Arial" panose="020B0604020202020204" pitchFamily="34" charset="0"/>
              </a:rPr>
              <a:t>(n)*f</a:t>
            </a:r>
            <a:r>
              <a:rPr lang="pt-BR" altLang="pt-BR" sz="2000" baseline="-25000">
                <a:latin typeface="Arial" panose="020B0604020202020204" pitchFamily="34" charset="0"/>
              </a:rPr>
              <a:t>2</a:t>
            </a:r>
            <a:r>
              <a:rPr lang="pt-BR" altLang="pt-BR" sz="2000">
                <a:latin typeface="Arial" panose="020B0604020202020204" pitchFamily="34" charset="0"/>
              </a:rPr>
              <a:t>(n)= O(g(n)*h(n))</a:t>
            </a:r>
            <a:endParaRPr lang="pt-BR" altLang="pt-BR" sz="20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complexidade assintótica de loops aninhados é igual ao produto do número de interações de cada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for (int i=0</a:t>
            </a:r>
            <a:r>
              <a:rPr lang="en-US" altLang="pt-BR" sz="2000">
                <a:latin typeface="Arial" panose="020B0604020202020204" pitchFamily="34" charset="0"/>
              </a:rPr>
              <a:t>;i&lt;n;i++)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</a:t>
            </a:r>
            <a:r>
              <a:rPr lang="pt-BR" altLang="pt-BR" sz="2000">
                <a:latin typeface="Arial" panose="020B0604020202020204" pitchFamily="34" charset="0"/>
              </a:rPr>
              <a:t>for (int j=0</a:t>
            </a:r>
            <a:r>
              <a:rPr lang="en-US" altLang="pt-BR" sz="2000">
                <a:latin typeface="Arial" panose="020B0604020202020204" pitchFamily="34" charset="0"/>
              </a:rPr>
              <a:t>;j&lt;n;i++)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5" name="Retângulo 3">
            <a:extLst>
              <a:ext uri="{FF2B5EF4-FFF2-40B4-BE49-F238E27FC236}">
                <a16:creationId xmlns:a16="http://schemas.microsoft.com/office/drawing/2014/main" id="{25A9C02B-4859-4811-A744-88420E38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f(n)=n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793ADC2E-66F0-42D1-80D0-A19C8A16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768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f(n)=n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A38F67-799E-4CBC-8820-0AD0F44F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000" b="1">
                <a:latin typeface="Arial" panose="020B0604020202020204" pitchFamily="34" charset="0"/>
              </a:rPr>
              <a:t>Complexidade de pior caso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Fácil determinação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Resultados conservadores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Muito utilizado</a:t>
            </a:r>
          </a:p>
          <a:p>
            <a:pPr>
              <a:lnSpc>
                <a:spcPct val="110000"/>
              </a:lnSpc>
            </a:pPr>
            <a:endParaRPr lang="pt-BR" altLang="pt-BR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pt-BR" altLang="pt-BR" sz="2000" b="1">
                <a:latin typeface="Arial" panose="020B0604020202020204" pitchFamily="34" charset="0"/>
              </a:rPr>
              <a:t>Complexidade de melhor caso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Fácil determinação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pt-BR" sz="2000">
                <a:latin typeface="Arial" panose="020B0604020202020204" pitchFamily="34" charset="0"/>
              </a:rPr>
              <a:t>Resultados otimistas</a:t>
            </a:r>
            <a:endParaRPr lang="pt-BR" altLang="pt-BR" sz="200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Pouco utilizado</a:t>
            </a:r>
          </a:p>
          <a:p>
            <a:pPr>
              <a:lnSpc>
                <a:spcPct val="110000"/>
              </a:lnSpc>
            </a:pPr>
            <a:endParaRPr lang="pt-BR" altLang="pt-BR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pt-BR" altLang="pt-BR" sz="2000" b="1">
                <a:latin typeface="Arial" panose="020B0604020202020204" pitchFamily="34" charset="0"/>
              </a:rPr>
              <a:t>Complexidade de caso médio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Difícil determinação (distribuição de probabilidades das diferentes entradas)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menos utilizado (apesar de importante)</a:t>
            </a:r>
          </a:p>
        </p:txBody>
      </p:sp>
      <p:sp>
        <p:nvSpPr>
          <p:cNvPr id="43011" name="CaixaDeTexto 2">
            <a:extLst>
              <a:ext uri="{FF2B5EF4-FFF2-40B4-BE49-F238E27FC236}">
                <a16:creationId xmlns:a16="http://schemas.microsoft.com/office/drawing/2014/main" id="{7F6AFF1E-7EA7-4AD1-8CE3-DABA5A8D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84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Característica dos Diversos Casos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8D33E9B6-6362-4B9F-8FFF-48CA0F4DA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Recursão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aixaDeTexto 2">
            <a:extLst>
              <a:ext uri="{FF2B5EF4-FFF2-40B4-BE49-F238E27FC236}">
                <a16:creationId xmlns:a16="http://schemas.microsoft.com/office/drawing/2014/main" id="{4F7C144A-CE29-4735-86B5-E437F8A2C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38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Recursão</a:t>
            </a:r>
          </a:p>
        </p:txBody>
      </p:sp>
      <p:sp>
        <p:nvSpPr>
          <p:cNvPr id="11" name="Retângulo 3">
            <a:extLst>
              <a:ext uri="{FF2B5EF4-FFF2-40B4-BE49-F238E27FC236}">
                <a16:creationId xmlns:a16="http://schemas.microsoft.com/office/drawing/2014/main" id="{38291FFC-5614-4E08-99C2-EA9DEBB0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1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Muitas das fórmulas matemáticas que conhecemos são expressas através de equações simples.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g(x) = 2x </a:t>
            </a:r>
            <a:r>
              <a:rPr lang="pt-BR" altLang="pt-BR" sz="1800" baseline="30000">
                <a:latin typeface="Arial" panose="020B0604020202020204" pitchFamily="34" charset="0"/>
              </a:rPr>
              <a:t>2</a:t>
            </a:r>
            <a:r>
              <a:rPr lang="pt-BR" altLang="pt-BR" sz="1800">
                <a:latin typeface="Arial" panose="020B0604020202020204" pitchFamily="34" charset="0"/>
              </a:rPr>
              <a:t> + x + 1</a:t>
            </a: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66475B60-A088-4221-841A-CE71062D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861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Essas funções são facilmente transpostas para algoritmos que na maioria das vezes não demandam mais do que uma linha de código.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B6DC21-BD57-4882-9F22-B2F52727A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int g (int x) </a:t>
            </a:r>
            <a:r>
              <a:rPr lang="en-US" altLang="pt-BR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 return 2*x*x + x+1;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7" name="Retângulo 3">
            <a:extLst>
              <a:ext uri="{FF2B5EF4-FFF2-40B4-BE49-F238E27FC236}">
                <a16:creationId xmlns:a16="http://schemas.microsoft.com/office/drawing/2014/main" id="{D2499988-881B-4B4E-BC29-2BEE42CF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4092575"/>
            <a:ext cx="861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Qual a complexidade assintótica da função g(x)?</a:t>
            </a:r>
          </a:p>
        </p:txBody>
      </p:sp>
      <p:sp>
        <p:nvSpPr>
          <p:cNvPr id="18" name="Retângulo 3">
            <a:extLst>
              <a:ext uri="{FF2B5EF4-FFF2-40B4-BE49-F238E27FC236}">
                <a16:creationId xmlns:a16="http://schemas.microsoft.com/office/drawing/2014/main" id="{D7578D14-D394-4E70-9035-A61D33A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24325"/>
            <a:ext cx="1160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" grpId="0" build="p"/>
      <p:bldP spid="10" grpId="0"/>
      <p:bldP spid="17" grpId="0" build="p"/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aixaDeTexto 2">
            <a:extLst>
              <a:ext uri="{FF2B5EF4-FFF2-40B4-BE49-F238E27FC236}">
                <a16:creationId xmlns:a16="http://schemas.microsoft.com/office/drawing/2014/main" id="{0592F216-9420-4CD7-B353-45546FE9B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38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Recursão</a:t>
            </a:r>
          </a:p>
        </p:txBody>
      </p:sp>
      <p:sp>
        <p:nvSpPr>
          <p:cNvPr id="48131" name="Retângulo 3">
            <a:extLst>
              <a:ext uri="{FF2B5EF4-FFF2-40B4-BE49-F238E27FC236}">
                <a16:creationId xmlns:a16="http://schemas.microsoft.com/office/drawing/2014/main" id="{8E946067-61FE-436F-B934-0F7E6E94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914400"/>
            <a:ext cx="861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Outras funções não são tão triviais e são expressas em termos dela mesmo. Estas funções são chamadas recursivas.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	1, para x=1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h(x)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	x</a:t>
            </a:r>
            <a:r>
              <a:rPr lang="pt-BR" altLang="pt-BR" sz="1800" baseline="30000">
                <a:latin typeface="Arial" panose="020B0604020202020204" pitchFamily="34" charset="0"/>
              </a:rPr>
              <a:t>3</a:t>
            </a:r>
            <a:r>
              <a:rPr lang="pt-BR" altLang="pt-BR" sz="1800">
                <a:latin typeface="Arial" panose="020B0604020202020204" pitchFamily="34" charset="0"/>
              </a:rPr>
              <a:t> + h(x-1), para x&gt;1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" name="Retângulo 3">
            <a:extLst>
              <a:ext uri="{FF2B5EF4-FFF2-40B4-BE49-F238E27FC236}">
                <a16:creationId xmlns:a16="http://schemas.microsoft.com/office/drawing/2014/main" id="{B3EEDAB5-4D59-4B31-B82B-9560D5E0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743200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Funções recursivas são também facilmente transpostas para um algoritmo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795F36-1BC1-49BB-B792-3F04DA06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048000"/>
            <a:ext cx="792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err="1">
                <a:latin typeface="Arial" panose="020B0604020202020204" pitchFamily="34" charset="0"/>
              </a:rPr>
              <a:t>int</a:t>
            </a:r>
            <a:r>
              <a:rPr lang="pt-BR" altLang="pt-BR" sz="1800" dirty="0">
                <a:latin typeface="Arial" panose="020B0604020202020204" pitchFamily="34" charset="0"/>
              </a:rPr>
              <a:t> h (</a:t>
            </a:r>
            <a:r>
              <a:rPr lang="pt-BR" altLang="pt-BR" sz="1800" dirty="0" err="1">
                <a:latin typeface="Arial" panose="020B0604020202020204" pitchFamily="34" charset="0"/>
              </a:rPr>
              <a:t>int</a:t>
            </a:r>
            <a:r>
              <a:rPr lang="pt-BR" altLang="pt-BR" sz="1800" dirty="0">
                <a:latin typeface="Arial" panose="020B0604020202020204" pitchFamily="34" charset="0"/>
              </a:rPr>
              <a:t> x) </a:t>
            </a:r>
            <a:r>
              <a:rPr lang="en-US" altLang="pt-BR" sz="18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if</a:t>
            </a:r>
            <a:r>
              <a:rPr lang="pt-BR" altLang="pt-BR" sz="1800" dirty="0">
                <a:latin typeface="Arial" panose="020B0604020202020204" pitchFamily="34" charset="0"/>
              </a:rPr>
              <a:t> (x==1)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else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x*x*x + h(x-1);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dirty="0">
                <a:latin typeface="Arial" panose="020B0604020202020204" pitchFamily="34" charset="0"/>
              </a:rPr>
              <a:t>}</a:t>
            </a:r>
            <a:endParaRPr lang="pt-BR" altLang="pt-BR" sz="1800" dirty="0">
              <a:latin typeface="Arial" panose="020B0604020202020204" pitchFamily="34" charset="0"/>
            </a:endParaRPr>
          </a:p>
        </p:txBody>
      </p:sp>
      <p:grpSp>
        <p:nvGrpSpPr>
          <p:cNvPr id="2" name="Grupo 12">
            <a:extLst>
              <a:ext uri="{FF2B5EF4-FFF2-40B4-BE49-F238E27FC236}">
                <a16:creationId xmlns:a16="http://schemas.microsoft.com/office/drawing/2014/main" id="{1849D6A6-06B7-4EDF-9653-9CF4C3EF5CC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43063"/>
            <a:ext cx="3573463" cy="371475"/>
            <a:chOff x="3359180" y="4202899"/>
            <a:chExt cx="3573563" cy="368778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E69D358-FAE0-4F52-B508-9704AC9BD45A}"/>
                </a:ext>
              </a:extLst>
            </p:cNvPr>
            <p:cNvCxnSpPr/>
            <p:nvPr/>
          </p:nvCxnSpPr>
          <p:spPr>
            <a:xfrm>
              <a:off x="3359180" y="4431415"/>
              <a:ext cx="2133660" cy="1576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4" name="CaixaDeTexto 21">
              <a:extLst>
                <a:ext uri="{FF2B5EF4-FFF2-40B4-BE49-F238E27FC236}">
                  <a16:creationId xmlns:a16="http://schemas.microsoft.com/office/drawing/2014/main" id="{44646E7A-0FC1-40F4-B8FD-00A394BE5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179" y="4202899"/>
              <a:ext cx="1287564" cy="36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Caso base</a:t>
              </a:r>
            </a:p>
          </p:txBody>
        </p:sp>
      </p:grp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2161E827-A80B-4FB1-8E33-9EC03D7FD78D}"/>
              </a:ext>
            </a:extLst>
          </p:cNvPr>
          <p:cNvSpPr/>
          <p:nvPr/>
        </p:nvSpPr>
        <p:spPr>
          <a:xfrm>
            <a:off x="685800" y="1779588"/>
            <a:ext cx="304800" cy="91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8" name="Grupo 12">
            <a:extLst>
              <a:ext uri="{FF2B5EF4-FFF2-40B4-BE49-F238E27FC236}">
                <a16:creationId xmlns:a16="http://schemas.microsoft.com/office/drawing/2014/main" id="{81FD33E9-B9AF-4078-8619-1923D61BF419}"/>
              </a:ext>
            </a:extLst>
          </p:cNvPr>
          <p:cNvGrpSpPr>
            <a:grpSpLocks/>
          </p:cNvGrpSpPr>
          <p:nvPr/>
        </p:nvGrpSpPr>
        <p:grpSpPr bwMode="auto">
          <a:xfrm>
            <a:off x="3295650" y="4159250"/>
            <a:ext cx="4171950" cy="457200"/>
            <a:chOff x="4264153" y="4202903"/>
            <a:chExt cx="5923718" cy="368224"/>
          </a:xfrm>
        </p:grpSpPr>
        <p:cxnSp>
          <p:nvCxnSpPr>
            <p:cNvPr id="19" name="Conector de seta reta 13">
              <a:extLst>
                <a:ext uri="{FF2B5EF4-FFF2-40B4-BE49-F238E27FC236}">
                  <a16:creationId xmlns:a16="http://schemas.microsoft.com/office/drawing/2014/main" id="{FD32DC6B-0BCA-4FB1-9EAD-E54E25718841}"/>
                </a:ext>
              </a:extLst>
            </p:cNvPr>
            <p:cNvCxnSpPr/>
            <p:nvPr/>
          </p:nvCxnSpPr>
          <p:spPr>
            <a:xfrm>
              <a:off x="4264153" y="4339709"/>
              <a:ext cx="1904697" cy="127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2" name="CaixaDeTexto 21">
              <a:extLst>
                <a:ext uri="{FF2B5EF4-FFF2-40B4-BE49-F238E27FC236}">
                  <a16:creationId xmlns:a16="http://schemas.microsoft.com/office/drawing/2014/main" id="{52595CF7-01EC-4185-BE18-300EFC8D4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942" y="4202903"/>
              <a:ext cx="4018929" cy="368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Arial" panose="020B0604020202020204" pitchFamily="34" charset="0"/>
                </a:rPr>
                <a:t>1 operação dominante (simplificação)</a:t>
              </a:r>
            </a:p>
          </p:txBody>
        </p:sp>
      </p:grpSp>
      <p:sp>
        <p:nvSpPr>
          <p:cNvPr id="21" name="Retângulo 3">
            <a:extLst>
              <a:ext uri="{FF2B5EF4-FFF2-40B4-BE49-F238E27FC236}">
                <a16:creationId xmlns:a16="http://schemas.microsoft.com/office/drawing/2014/main" id="{9BEC7938-4411-4E19-9CAA-8FC00B9E7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183188"/>
            <a:ext cx="861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 que faz a função h(x) ?</a:t>
            </a:r>
          </a:p>
        </p:txBody>
      </p:sp>
      <p:sp>
        <p:nvSpPr>
          <p:cNvPr id="22" name="Retângulo 3">
            <a:extLst>
              <a:ext uri="{FF2B5EF4-FFF2-40B4-BE49-F238E27FC236}">
                <a16:creationId xmlns:a16="http://schemas.microsoft.com/office/drawing/2014/main" id="{84E976AD-ACBA-4AB1-89C4-2DB05D1E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5573713"/>
            <a:ext cx="1160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O(n)</a:t>
            </a:r>
          </a:p>
        </p:txBody>
      </p:sp>
      <p:sp>
        <p:nvSpPr>
          <p:cNvPr id="23" name="Retângulo 3">
            <a:extLst>
              <a:ext uri="{FF2B5EF4-FFF2-40B4-BE49-F238E27FC236}">
                <a16:creationId xmlns:a16="http://schemas.microsoft.com/office/drawing/2014/main" id="{C44333E2-E50C-4ABC-BC5B-002D942B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564188"/>
            <a:ext cx="861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Qual a complexidade assintótica da função h(x)?</a:t>
            </a:r>
          </a:p>
        </p:txBody>
      </p:sp>
      <p:sp>
        <p:nvSpPr>
          <p:cNvPr id="16" name="Retângulo 3">
            <a:extLst>
              <a:ext uri="{FF2B5EF4-FFF2-40B4-BE49-F238E27FC236}">
                <a16:creationId xmlns:a16="http://schemas.microsoft.com/office/drawing/2014/main" id="{439DE6C0-9648-45B9-9BA2-618DDDA0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197600"/>
            <a:ext cx="861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Escreva a função que calcula o fatorial de um número!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21" grpId="0" build="p"/>
      <p:bldP spid="22" grpId="0" build="p"/>
      <p:bldP spid="23" grpId="0" build="p"/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aixaDeTexto 2">
            <a:extLst>
              <a:ext uri="{FF2B5EF4-FFF2-40B4-BE49-F238E27FC236}">
                <a16:creationId xmlns:a16="http://schemas.microsoft.com/office/drawing/2014/main" id="{1B839824-AFB2-4A97-96DB-60F2C25A7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856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Regras Básicas para Recursão</a:t>
            </a:r>
          </a:p>
        </p:txBody>
      </p:sp>
      <p:sp>
        <p:nvSpPr>
          <p:cNvPr id="20" name="Retângulo 3">
            <a:extLst>
              <a:ext uri="{FF2B5EF4-FFF2-40B4-BE49-F238E27FC236}">
                <a16:creationId xmlns:a16="http://schemas.microsoft.com/office/drawing/2014/main" id="{AE2CA9A9-E9B2-47F2-9F5F-85DC0D50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974725"/>
            <a:ext cx="8382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As funções recursivas nem sempre são fáceis de implementar e analisar. </a:t>
            </a:r>
          </a:p>
          <a:p>
            <a:pPr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Ao implementar funções recursivas é importante garantir que as quatro regras básicas de recursão sejam atendidas: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do Caso Base: Sempre existir pelo menos um caso base, o qual pode ser resolvido sem recursão.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do Progresso: As chamadas recursivas devem caminhar na direção do caso base.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de Projeto: Todas as chamadas recursivas funcionam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do Trabalho Composto: Nunca duplique o trabalho resolvendo a mesma instância do problema em chamadas recursivas distintas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319C84-B57A-45E8-89C7-DE46CF7FF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978275"/>
            <a:ext cx="8545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Exercício: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 implementação função recursiva fat(x) atende as 4 regras básicas de recursão?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9D6181-193B-4C46-A343-A884A3F9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4724400"/>
            <a:ext cx="792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err="1">
                <a:latin typeface="Arial" panose="020B0604020202020204" pitchFamily="34" charset="0"/>
              </a:rPr>
              <a:t>long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  <a:r>
              <a:rPr lang="pt-BR" altLang="pt-BR" sz="1800" dirty="0" err="1">
                <a:latin typeface="Arial" panose="020B0604020202020204" pitchFamily="34" charset="0"/>
              </a:rPr>
              <a:t>fat</a:t>
            </a:r>
            <a:r>
              <a:rPr lang="pt-BR" altLang="pt-BR" sz="1800" dirty="0">
                <a:latin typeface="Arial" panose="020B0604020202020204" pitchFamily="34" charset="0"/>
              </a:rPr>
              <a:t> (</a:t>
            </a:r>
            <a:r>
              <a:rPr lang="pt-BR" altLang="pt-BR" sz="1800" dirty="0" err="1">
                <a:latin typeface="Arial" panose="020B0604020202020204" pitchFamily="34" charset="0"/>
              </a:rPr>
              <a:t>long</a:t>
            </a:r>
            <a:r>
              <a:rPr lang="pt-BR" altLang="pt-BR" sz="1800" dirty="0">
                <a:latin typeface="Arial" panose="020B0604020202020204" pitchFamily="34" charset="0"/>
              </a:rPr>
              <a:t> x) </a:t>
            </a:r>
            <a:r>
              <a:rPr lang="en-US" altLang="pt-BR" sz="18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if</a:t>
            </a:r>
            <a:r>
              <a:rPr lang="pt-BR" altLang="pt-BR" sz="1800" dirty="0">
                <a:latin typeface="Arial" panose="020B0604020202020204" pitchFamily="34" charset="0"/>
              </a:rPr>
              <a:t> (x&lt;=1)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else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x * </a:t>
            </a:r>
            <a:r>
              <a:rPr lang="pt-BR" altLang="pt-BR" sz="1800" dirty="0" err="1">
                <a:latin typeface="Arial" panose="020B0604020202020204" pitchFamily="34" charset="0"/>
              </a:rPr>
              <a:t>fat</a:t>
            </a:r>
            <a:r>
              <a:rPr lang="pt-BR" altLang="pt-BR" sz="1800" dirty="0">
                <a:latin typeface="Arial" panose="020B0604020202020204" pitchFamily="34" charset="0"/>
              </a:rPr>
              <a:t>(x-1);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dirty="0">
                <a:latin typeface="Arial" panose="020B0604020202020204" pitchFamily="34" charset="0"/>
              </a:rPr>
              <a:t>}</a:t>
            </a:r>
            <a:endParaRPr lang="pt-BR" altLang="pt-BR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aixaDeTexto 2">
            <a:extLst>
              <a:ext uri="{FF2B5EF4-FFF2-40B4-BE49-F238E27FC236}">
                <a16:creationId xmlns:a16="http://schemas.microsoft.com/office/drawing/2014/main" id="{DCD3C7E3-B3C1-4BA5-AF9B-1AA64DBE2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917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Mais Recursão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77D8973F-057E-4075-B3F0-0DD02DC97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95400"/>
          <a:ext cx="43481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2100" imgH="457200" progId="Equation.3">
                  <p:embed/>
                </p:oleObj>
              </mc:Choice>
              <mc:Fallback>
                <p:oleObj name="Equation" r:id="rId3" imgW="2832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434816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205463-30B0-4488-8E0A-DBB1A283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7686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Considere a função que define os elementos dos sequência de Fibonacci: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0F986BA-6215-46FF-9C56-BBD0816D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1 1 2 3 5 8 13 21 34 55 89 ...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040C461-9CA9-4AEF-86F8-9EBE400DB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8458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Proposto por </a:t>
            </a:r>
            <a:r>
              <a:rPr lang="pt-BR" dirty="0" err="1">
                <a:latin typeface="Arial" charset="0"/>
                <a:cs typeface="Arial" charset="0"/>
              </a:rPr>
              <a:t>Fibonacci</a:t>
            </a:r>
            <a:r>
              <a:rPr lang="pt-BR" dirty="0">
                <a:latin typeface="Arial" charset="0"/>
                <a:cs typeface="Arial" charset="0"/>
              </a:rPr>
              <a:t> para descrever o crescimento de uma população de coelhos. </a:t>
            </a:r>
          </a:p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Os números descrevem o número de casais em uma população de coelhos depois de </a:t>
            </a:r>
            <a:r>
              <a:rPr lang="pt-BR" i="1" dirty="0">
                <a:latin typeface="Arial" charset="0"/>
                <a:cs typeface="Arial" charset="0"/>
              </a:rPr>
              <a:t>n</a:t>
            </a:r>
            <a:r>
              <a:rPr lang="pt-BR" dirty="0">
                <a:latin typeface="Arial" charset="0"/>
                <a:cs typeface="Arial" charset="0"/>
              </a:rPr>
              <a:t> meses, considerando que: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É colocado no primeiro mês apenas um casal;  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Casais amadurecem sexualmente (e reproduzem-se) apenas após o segundo mês de vida;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Não há problemas genéticos no cruzamento consangüíneo, 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Todos os meses, cada casal fértil dá a luz a um novo casal, e 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Os coelhos nunca morrem.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21E365ED-770D-49F5-A94B-6D9BCB09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16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Algoritmo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D9F02A-AC57-42D8-92FE-9843D231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763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000" u="sng" dirty="0"/>
              <a:t>Definição</a:t>
            </a:r>
            <a:r>
              <a:rPr lang="pt-BR" sz="2000" dirty="0"/>
              <a:t>: Um algoritmo é um conjunto finito de instruções bem definidas utilizadas para realizar uma tarefa determinada.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pt-BR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/>
              <a:t>Todo algoritmo deve satisfazer as seguintes propriedades: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Entrada – eventualmente possuir um ou mais valores de entrada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Saída - pelo menos um valor de saída deve ser gerado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Clareza - cada instrução deve ser clara e inequívoca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Término - o algoritmo deve terminar após um número finito de passos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Efetividade - toda instrução deve poder ser executada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faz</a:t>
            </a:r>
            <a:r>
              <a:rPr lang="en-US" sz="2000" dirty="0"/>
              <a:t> 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deveria</a:t>
            </a:r>
            <a:r>
              <a:rPr lang="en-US" sz="2000" dirty="0"/>
              <a:t> ser </a:t>
            </a:r>
            <a:r>
              <a:rPr lang="en-US" sz="2000" dirty="0" err="1"/>
              <a:t>feito</a:t>
            </a:r>
            <a:r>
              <a:rPr lang="en-US" sz="2000" dirty="0"/>
              <a:t>?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/>
              <a:t>Ele</a:t>
            </a:r>
            <a:r>
              <a:rPr lang="en-US" sz="2000" dirty="0"/>
              <a:t> ser</a:t>
            </a:r>
            <a:r>
              <a:rPr lang="pt-BR" sz="2000" dirty="0"/>
              <a:t>á tão rápido quando a quantidade de dados for maior</a:t>
            </a:r>
            <a:r>
              <a:rPr lang="en-US" sz="2000" dirty="0"/>
              <a:t>?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dirty="0" err="1"/>
              <a:t>Eficaz</a:t>
            </a:r>
            <a:r>
              <a:rPr lang="en-US" sz="2000" dirty="0"/>
              <a:t> e </a:t>
            </a:r>
            <a:r>
              <a:rPr lang="en-US" sz="2000" dirty="0" err="1"/>
              <a:t>Eficiente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aixaDeTexto 2">
            <a:extLst>
              <a:ext uri="{FF2B5EF4-FFF2-40B4-BE49-F238E27FC236}">
                <a16:creationId xmlns:a16="http://schemas.microsoft.com/office/drawing/2014/main" id="{DC048B1C-159F-4026-9DE4-FD911BCC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57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Desafio</a:t>
            </a: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91DF5DD6-98C2-4F3D-977E-57EB97A3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Escrever o algoritmo de busca binária utilizando recursão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FA4F-5687-4E9F-9495-99213F8B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da arvores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BFA1EE-84EF-4289-9918-3CAEF64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261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aixaDeTexto 2">
            <a:extLst>
              <a:ext uri="{FF2B5EF4-FFF2-40B4-BE49-F238E27FC236}">
                <a16:creationId xmlns:a16="http://schemas.microsoft.com/office/drawing/2014/main" id="{ED6806EC-8678-4546-9C0F-7CE252554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33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Percurso Pós-Ordem</a:t>
            </a:r>
          </a:p>
        </p:txBody>
      </p:sp>
      <p:sp>
        <p:nvSpPr>
          <p:cNvPr id="30" name="Seta para a direita 29">
            <a:extLst>
              <a:ext uri="{FF2B5EF4-FFF2-40B4-BE49-F238E27FC236}">
                <a16:creationId xmlns:a16="http://schemas.microsoft.com/office/drawing/2014/main" id="{0715BE41-881B-4373-8F31-84D00E01CBB9}"/>
              </a:ext>
            </a:extLst>
          </p:cNvPr>
          <p:cNvSpPr/>
          <p:nvPr/>
        </p:nvSpPr>
        <p:spPr>
          <a:xfrm>
            <a:off x="969963" y="340995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04404E7B-A467-4058-BC91-4FC7634B7BC5}"/>
              </a:ext>
            </a:extLst>
          </p:cNvPr>
          <p:cNvSpPr/>
          <p:nvPr/>
        </p:nvSpPr>
        <p:spPr>
          <a:xfrm>
            <a:off x="18288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4" name="Seta para a direita 33">
            <a:extLst>
              <a:ext uri="{FF2B5EF4-FFF2-40B4-BE49-F238E27FC236}">
                <a16:creationId xmlns:a16="http://schemas.microsoft.com/office/drawing/2014/main" id="{2EFD429C-6071-484D-883D-43012E6D14DF}"/>
              </a:ext>
            </a:extLst>
          </p:cNvPr>
          <p:cNvSpPr/>
          <p:nvPr/>
        </p:nvSpPr>
        <p:spPr>
          <a:xfrm flipH="1">
            <a:off x="3678238" y="4267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6" name="Seta para a direita 35">
            <a:extLst>
              <a:ext uri="{FF2B5EF4-FFF2-40B4-BE49-F238E27FC236}">
                <a16:creationId xmlns:a16="http://schemas.microsoft.com/office/drawing/2014/main" id="{9171C728-5C75-4459-97F5-31B37C4CB237}"/>
              </a:ext>
            </a:extLst>
          </p:cNvPr>
          <p:cNvSpPr/>
          <p:nvPr/>
        </p:nvSpPr>
        <p:spPr>
          <a:xfrm flipH="1">
            <a:off x="3124200" y="33528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E799AF57-980D-4187-A2FA-0C4C7243B74E}"/>
              </a:ext>
            </a:extLst>
          </p:cNvPr>
          <p:cNvSpPr/>
          <p:nvPr/>
        </p:nvSpPr>
        <p:spPr>
          <a:xfrm>
            <a:off x="1600200" y="2438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" name="Seta para a direita 39">
            <a:extLst>
              <a:ext uri="{FF2B5EF4-FFF2-40B4-BE49-F238E27FC236}">
                <a16:creationId xmlns:a16="http://schemas.microsoft.com/office/drawing/2014/main" id="{A2605778-D1DC-4D9C-9280-99E7A1AA4E19}"/>
              </a:ext>
            </a:extLst>
          </p:cNvPr>
          <p:cNvSpPr/>
          <p:nvPr/>
        </p:nvSpPr>
        <p:spPr>
          <a:xfrm>
            <a:off x="2798763" y="1760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2" name="Seta para a direita 41">
            <a:extLst>
              <a:ext uri="{FF2B5EF4-FFF2-40B4-BE49-F238E27FC236}">
                <a16:creationId xmlns:a16="http://schemas.microsoft.com/office/drawing/2014/main" id="{5D9EEDA5-4CFB-46B8-9D94-129EE9308136}"/>
              </a:ext>
            </a:extLst>
          </p:cNvPr>
          <p:cNvSpPr/>
          <p:nvPr/>
        </p:nvSpPr>
        <p:spPr>
          <a:xfrm flipH="1">
            <a:off x="7564438" y="2522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" name="Seta para a direita 43">
            <a:extLst>
              <a:ext uri="{FF2B5EF4-FFF2-40B4-BE49-F238E27FC236}">
                <a16:creationId xmlns:a16="http://schemas.microsoft.com/office/drawing/2014/main" id="{A120EB31-5576-429A-9CF8-E802316F799A}"/>
              </a:ext>
            </a:extLst>
          </p:cNvPr>
          <p:cNvSpPr/>
          <p:nvPr/>
        </p:nvSpPr>
        <p:spPr>
          <a:xfrm flipH="1">
            <a:off x="8348663" y="3576638"/>
            <a:ext cx="3603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6" name="Seta para a direita 45">
            <a:extLst>
              <a:ext uri="{FF2B5EF4-FFF2-40B4-BE49-F238E27FC236}">
                <a16:creationId xmlns:a16="http://schemas.microsoft.com/office/drawing/2014/main" id="{A749BE3A-F86A-4F45-9790-A6D6FF04D520}"/>
              </a:ext>
            </a:extLst>
          </p:cNvPr>
          <p:cNvSpPr/>
          <p:nvPr/>
        </p:nvSpPr>
        <p:spPr>
          <a:xfrm flipH="1">
            <a:off x="73914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14EA7E93-EE93-432A-AB20-FF9544EC730A}"/>
              </a:ext>
            </a:extLst>
          </p:cNvPr>
          <p:cNvSpPr/>
          <p:nvPr/>
        </p:nvSpPr>
        <p:spPr>
          <a:xfrm flipH="1">
            <a:off x="6781800" y="54102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0" name="Seta para a direita 49">
            <a:extLst>
              <a:ext uri="{FF2B5EF4-FFF2-40B4-BE49-F238E27FC236}">
                <a16:creationId xmlns:a16="http://schemas.microsoft.com/office/drawing/2014/main" id="{B678A585-852F-415B-942E-CED7BB64BA64}"/>
              </a:ext>
            </a:extLst>
          </p:cNvPr>
          <p:cNvSpPr/>
          <p:nvPr/>
        </p:nvSpPr>
        <p:spPr>
          <a:xfrm>
            <a:off x="5867400" y="34290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2" name="Seta para a direita 51">
            <a:extLst>
              <a:ext uri="{FF2B5EF4-FFF2-40B4-BE49-F238E27FC236}">
                <a16:creationId xmlns:a16="http://schemas.microsoft.com/office/drawing/2014/main" id="{FFCD9320-E2F8-4F93-B345-FCDCBBB4A0E2}"/>
              </a:ext>
            </a:extLst>
          </p:cNvPr>
          <p:cNvSpPr/>
          <p:nvPr/>
        </p:nvSpPr>
        <p:spPr>
          <a:xfrm>
            <a:off x="5278438" y="43434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" name="Seta para a direita 53">
            <a:extLst>
              <a:ext uri="{FF2B5EF4-FFF2-40B4-BE49-F238E27FC236}">
                <a16:creationId xmlns:a16="http://schemas.microsoft.com/office/drawing/2014/main" id="{01B73607-40A9-4617-BE68-30610E6F5D56}"/>
              </a:ext>
            </a:extLst>
          </p:cNvPr>
          <p:cNvSpPr/>
          <p:nvPr/>
        </p:nvSpPr>
        <p:spPr>
          <a:xfrm>
            <a:off x="4821238" y="5410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048" name="Retângulo 1">
            <a:extLst>
              <a:ext uri="{FF2B5EF4-FFF2-40B4-BE49-F238E27FC236}">
                <a16:creationId xmlns:a16="http://schemas.microsoft.com/office/drawing/2014/main" id="{35B6B657-658F-4A7D-AEE7-BD641386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63" y="831850"/>
            <a:ext cx="780732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Nós filhos são processados antes dos seus pais</a:t>
            </a:r>
          </a:p>
        </p:txBody>
      </p:sp>
      <p:grpSp>
        <p:nvGrpSpPr>
          <p:cNvPr id="44049" name="Grupo 56">
            <a:extLst>
              <a:ext uri="{FF2B5EF4-FFF2-40B4-BE49-F238E27FC236}">
                <a16:creationId xmlns:a16="http://schemas.microsoft.com/office/drawing/2014/main" id="{0E26898B-52AE-469E-8015-32924A1D7BA9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1524000"/>
            <a:ext cx="6946900" cy="4197350"/>
            <a:chOff x="1358900" y="1524000"/>
            <a:chExt cx="6946900" cy="4197350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F0787280-DB5D-40BD-B3F7-D9861E0913B6}"/>
                </a:ext>
              </a:extLst>
            </p:cNvPr>
            <p:cNvSpPr/>
            <p:nvPr/>
          </p:nvSpPr>
          <p:spPr>
            <a:xfrm>
              <a:off x="3194050" y="1524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6F903FA9-655E-4BDC-A103-09DD883D88C0}"/>
                </a:ext>
              </a:extLst>
            </p:cNvPr>
            <p:cNvSpPr/>
            <p:nvPr/>
          </p:nvSpPr>
          <p:spPr>
            <a:xfrm>
              <a:off x="1968500" y="2286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DDECE3A-2AF2-4BDF-A984-B41AD950EAA8}"/>
                </a:ext>
              </a:extLst>
            </p:cNvPr>
            <p:cNvSpPr/>
            <p:nvPr/>
          </p:nvSpPr>
          <p:spPr>
            <a:xfrm>
              <a:off x="1358900" y="3200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FF267723-081E-466B-85C6-F3ABC44D3371}"/>
                </a:ext>
              </a:extLst>
            </p:cNvPr>
            <p:cNvSpPr/>
            <p:nvPr/>
          </p:nvSpPr>
          <p:spPr>
            <a:xfrm>
              <a:off x="2584450" y="3194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95BBAB1E-6B28-442D-9E46-6F47FEE80856}"/>
                </a:ext>
              </a:extLst>
            </p:cNvPr>
            <p:cNvSpPr/>
            <p:nvPr/>
          </p:nvSpPr>
          <p:spPr>
            <a:xfrm>
              <a:off x="22034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8BC1D86C-FE90-44FF-85A7-29A8CE2B1AEA}"/>
                </a:ext>
              </a:extLst>
            </p:cNvPr>
            <p:cNvSpPr/>
            <p:nvPr/>
          </p:nvSpPr>
          <p:spPr>
            <a:xfrm>
              <a:off x="31115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C0CFEA90-3E17-4078-BB9C-2C239E50027F}"/>
                </a:ext>
              </a:extLst>
            </p:cNvPr>
            <p:cNvSpPr/>
            <p:nvPr/>
          </p:nvSpPr>
          <p:spPr>
            <a:xfrm>
              <a:off x="7004050" y="2355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0ECCB281-36CD-4794-BCEE-B894226B94C7}"/>
                </a:ext>
              </a:extLst>
            </p:cNvPr>
            <p:cNvSpPr/>
            <p:nvPr/>
          </p:nvSpPr>
          <p:spPr>
            <a:xfrm>
              <a:off x="7766050" y="3346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88A403F-197C-448B-84B4-7D495AEAB738}"/>
                </a:ext>
              </a:extLst>
            </p:cNvPr>
            <p:cNvSpPr/>
            <p:nvPr/>
          </p:nvSpPr>
          <p:spPr>
            <a:xfrm>
              <a:off x="6235700" y="3276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554867DC-3A8D-45AA-B52C-7C24E1F2D3CB}"/>
                </a:ext>
              </a:extLst>
            </p:cNvPr>
            <p:cNvSpPr/>
            <p:nvPr/>
          </p:nvSpPr>
          <p:spPr>
            <a:xfrm>
              <a:off x="68516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9C5259F6-2EF4-4B68-8D41-8EFAD1B7A9EB}"/>
                </a:ext>
              </a:extLst>
            </p:cNvPr>
            <p:cNvSpPr/>
            <p:nvPr/>
          </p:nvSpPr>
          <p:spPr>
            <a:xfrm>
              <a:off x="57023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571527B8-F0BF-4C29-89AE-9D9CDC8F1E18}"/>
                </a:ext>
              </a:extLst>
            </p:cNvPr>
            <p:cNvSpPr/>
            <p:nvPr/>
          </p:nvSpPr>
          <p:spPr>
            <a:xfrm>
              <a:off x="5251450" y="51752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912B11FF-1985-44CD-8058-BAFE58204C8F}"/>
                </a:ext>
              </a:extLst>
            </p:cNvPr>
            <p:cNvSpPr/>
            <p:nvPr/>
          </p:nvSpPr>
          <p:spPr>
            <a:xfrm>
              <a:off x="6235700" y="5181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3700F9B9-2B88-4ECD-BDE0-E87C1F596F90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 rot="5400000">
              <a:off x="2740025" y="1562100"/>
              <a:ext cx="222250" cy="12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0011B272-370C-46BE-B11E-EE057B183683}"/>
                </a:ext>
              </a:extLst>
            </p:cNvPr>
            <p:cNvCxnSpPr>
              <a:stCxn id="97" idx="4"/>
              <a:endCxn id="103" idx="0"/>
            </p:cNvCxnSpPr>
            <p:nvPr/>
          </p:nvCxnSpPr>
          <p:spPr>
            <a:xfrm rot="16200000" flipH="1">
              <a:off x="5222875" y="304800"/>
              <a:ext cx="29210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B505A866-9301-4040-9411-B4C9E4879A77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 rot="5400000">
              <a:off x="1746250" y="2708275"/>
              <a:ext cx="37465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288381F4-97AE-4969-B4F1-54A28BD6B245}"/>
                </a:ext>
              </a:extLst>
            </p:cNvPr>
            <p:cNvCxnSpPr>
              <a:stCxn id="98" idx="4"/>
              <a:endCxn id="100" idx="0"/>
            </p:cNvCxnSpPr>
            <p:nvPr/>
          </p:nvCxnSpPr>
          <p:spPr>
            <a:xfrm rot="16200000" flipH="1">
              <a:off x="2362200" y="2701925"/>
              <a:ext cx="36830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E23DEEB5-F350-41D2-86AF-F9E517F06636}"/>
                </a:ext>
              </a:extLst>
            </p:cNvPr>
            <p:cNvCxnSpPr>
              <a:stCxn id="100" idx="4"/>
              <a:endCxn id="101" idx="0"/>
            </p:cNvCxnSpPr>
            <p:nvPr/>
          </p:nvCxnSpPr>
          <p:spPr>
            <a:xfrm rot="5400000">
              <a:off x="2473325" y="3733800"/>
              <a:ext cx="381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F705B2F6-65CD-40B0-9FD7-D47B18B2A6F2}"/>
                </a:ext>
              </a:extLst>
            </p:cNvPr>
            <p:cNvCxnSpPr>
              <a:stCxn id="100" idx="4"/>
              <a:endCxn id="102" idx="0"/>
            </p:cNvCxnSpPr>
            <p:nvPr/>
          </p:nvCxnSpPr>
          <p:spPr>
            <a:xfrm rot="16200000" flipH="1">
              <a:off x="2927350" y="3660775"/>
              <a:ext cx="381000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804D39BE-6D82-4CA6-9BFD-DDB28DBB7EC3}"/>
                </a:ext>
              </a:extLst>
            </p:cNvPr>
            <p:cNvCxnSpPr>
              <a:stCxn id="103" idx="4"/>
              <a:endCxn id="105" idx="0"/>
            </p:cNvCxnSpPr>
            <p:nvPr/>
          </p:nvCxnSpPr>
          <p:spPr>
            <a:xfrm rot="5400000">
              <a:off x="6699250" y="2701925"/>
              <a:ext cx="381000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03A80CE-971B-480F-A6A8-C2068D37960D}"/>
                </a:ext>
              </a:extLst>
            </p:cNvPr>
            <p:cNvCxnSpPr>
              <a:stCxn id="103" idx="4"/>
              <a:endCxn id="104" idx="0"/>
            </p:cNvCxnSpPr>
            <p:nvPr/>
          </p:nvCxnSpPr>
          <p:spPr>
            <a:xfrm rot="16200000" flipH="1">
              <a:off x="7429500" y="2740025"/>
              <a:ext cx="45085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33B23D09-2DA9-4AC8-BB0B-0DEDB66E4C16}"/>
                </a:ext>
              </a:extLst>
            </p:cNvPr>
            <p:cNvCxnSpPr>
              <a:stCxn id="105" idx="4"/>
              <a:endCxn id="107" idx="0"/>
            </p:cNvCxnSpPr>
            <p:nvPr/>
          </p:nvCxnSpPr>
          <p:spPr>
            <a:xfrm rot="5400000">
              <a:off x="6089650" y="3698875"/>
              <a:ext cx="2984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40A792C-1F5E-42D2-ABC6-E6C35CD3E2DC}"/>
                </a:ext>
              </a:extLst>
            </p:cNvPr>
            <p:cNvCxnSpPr>
              <a:stCxn id="105" idx="4"/>
              <a:endCxn id="106" idx="0"/>
            </p:cNvCxnSpPr>
            <p:nvPr/>
          </p:nvCxnSpPr>
          <p:spPr>
            <a:xfrm rot="16200000" flipH="1">
              <a:off x="6664325" y="3657600"/>
              <a:ext cx="29845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AE0F1561-BB5A-4858-857A-56B221EC6DF3}"/>
                </a:ext>
              </a:extLst>
            </p:cNvPr>
            <p:cNvCxnSpPr>
              <a:stCxn id="107" idx="4"/>
              <a:endCxn id="108" idx="0"/>
            </p:cNvCxnSpPr>
            <p:nvPr/>
          </p:nvCxnSpPr>
          <p:spPr>
            <a:xfrm rot="5400000">
              <a:off x="5486400" y="4689475"/>
              <a:ext cx="520700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46551E9C-D1DC-4CFB-A1D8-0133E23BC2DC}"/>
                </a:ext>
              </a:extLst>
            </p:cNvPr>
            <p:cNvCxnSpPr>
              <a:stCxn id="107" idx="4"/>
              <a:endCxn id="109" idx="0"/>
            </p:cNvCxnSpPr>
            <p:nvPr/>
          </p:nvCxnSpPr>
          <p:spPr>
            <a:xfrm rot="16200000" flipH="1">
              <a:off x="5975350" y="4651375"/>
              <a:ext cx="5270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tângulo 3">
            <a:extLst>
              <a:ext uri="{FF2B5EF4-FFF2-40B4-BE49-F238E27FC236}">
                <a16:creationId xmlns:a16="http://schemas.microsoft.com/office/drawing/2014/main" id="{CB802933-C023-426D-A5FD-707EF323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6183313"/>
            <a:ext cx="5070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3 5 7 6 4 9 11 10 14 12 16 15 8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1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aixaDeTexto 2">
            <a:extLst>
              <a:ext uri="{FF2B5EF4-FFF2-40B4-BE49-F238E27FC236}">
                <a16:creationId xmlns:a16="http://schemas.microsoft.com/office/drawing/2014/main" id="{2FDDA29F-559F-4EA7-8B95-CD51234A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963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Percurso Pré-Ordem</a:t>
            </a:r>
          </a:p>
        </p:txBody>
      </p:sp>
      <p:sp>
        <p:nvSpPr>
          <p:cNvPr id="30" name="Seta para a direita 29">
            <a:extLst>
              <a:ext uri="{FF2B5EF4-FFF2-40B4-BE49-F238E27FC236}">
                <a16:creationId xmlns:a16="http://schemas.microsoft.com/office/drawing/2014/main" id="{D795AADC-2F67-4122-AFBE-5C8587A0D1DF}"/>
              </a:ext>
            </a:extLst>
          </p:cNvPr>
          <p:cNvSpPr/>
          <p:nvPr/>
        </p:nvSpPr>
        <p:spPr>
          <a:xfrm>
            <a:off x="969963" y="340995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12E9AAD2-5394-4B14-8D53-5DC71A05FA7F}"/>
              </a:ext>
            </a:extLst>
          </p:cNvPr>
          <p:cNvSpPr/>
          <p:nvPr/>
        </p:nvSpPr>
        <p:spPr>
          <a:xfrm>
            <a:off x="18288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4" name="Seta para a direita 33">
            <a:extLst>
              <a:ext uri="{FF2B5EF4-FFF2-40B4-BE49-F238E27FC236}">
                <a16:creationId xmlns:a16="http://schemas.microsoft.com/office/drawing/2014/main" id="{5E6A44EA-4D6D-45FE-9647-45F73D1CBAF7}"/>
              </a:ext>
            </a:extLst>
          </p:cNvPr>
          <p:cNvSpPr/>
          <p:nvPr/>
        </p:nvSpPr>
        <p:spPr>
          <a:xfrm flipH="1">
            <a:off x="3678238" y="4267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6" name="Seta para a direita 35">
            <a:extLst>
              <a:ext uri="{FF2B5EF4-FFF2-40B4-BE49-F238E27FC236}">
                <a16:creationId xmlns:a16="http://schemas.microsoft.com/office/drawing/2014/main" id="{F1C50FEC-5F78-4E03-8F27-07B1550BE88B}"/>
              </a:ext>
            </a:extLst>
          </p:cNvPr>
          <p:cNvSpPr/>
          <p:nvPr/>
        </p:nvSpPr>
        <p:spPr>
          <a:xfrm flipH="1">
            <a:off x="3124200" y="33528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ED69391D-E554-4F10-A3A2-62CF25BAF4BE}"/>
              </a:ext>
            </a:extLst>
          </p:cNvPr>
          <p:cNvSpPr/>
          <p:nvPr/>
        </p:nvSpPr>
        <p:spPr>
          <a:xfrm>
            <a:off x="1600200" y="2438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" name="Seta para a direita 39">
            <a:extLst>
              <a:ext uri="{FF2B5EF4-FFF2-40B4-BE49-F238E27FC236}">
                <a16:creationId xmlns:a16="http://schemas.microsoft.com/office/drawing/2014/main" id="{2E346B64-F091-44BD-8803-B65EFA9BB73A}"/>
              </a:ext>
            </a:extLst>
          </p:cNvPr>
          <p:cNvSpPr/>
          <p:nvPr/>
        </p:nvSpPr>
        <p:spPr>
          <a:xfrm>
            <a:off x="2798763" y="1760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2" name="Seta para a direita 41">
            <a:extLst>
              <a:ext uri="{FF2B5EF4-FFF2-40B4-BE49-F238E27FC236}">
                <a16:creationId xmlns:a16="http://schemas.microsoft.com/office/drawing/2014/main" id="{A9DA031E-345C-4036-9042-1CDE8397A344}"/>
              </a:ext>
            </a:extLst>
          </p:cNvPr>
          <p:cNvSpPr/>
          <p:nvPr/>
        </p:nvSpPr>
        <p:spPr>
          <a:xfrm flipH="1">
            <a:off x="7564438" y="2522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" name="Seta para a direita 43">
            <a:extLst>
              <a:ext uri="{FF2B5EF4-FFF2-40B4-BE49-F238E27FC236}">
                <a16:creationId xmlns:a16="http://schemas.microsoft.com/office/drawing/2014/main" id="{6343C146-01F1-4E76-A405-06094BDCBC49}"/>
              </a:ext>
            </a:extLst>
          </p:cNvPr>
          <p:cNvSpPr/>
          <p:nvPr/>
        </p:nvSpPr>
        <p:spPr>
          <a:xfrm flipH="1">
            <a:off x="8348663" y="3576638"/>
            <a:ext cx="3603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6" name="Seta para a direita 45">
            <a:extLst>
              <a:ext uri="{FF2B5EF4-FFF2-40B4-BE49-F238E27FC236}">
                <a16:creationId xmlns:a16="http://schemas.microsoft.com/office/drawing/2014/main" id="{D10AF30A-70A4-4A59-AD9A-E14220EF0699}"/>
              </a:ext>
            </a:extLst>
          </p:cNvPr>
          <p:cNvSpPr/>
          <p:nvPr/>
        </p:nvSpPr>
        <p:spPr>
          <a:xfrm flipH="1">
            <a:off x="73914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1A7F593E-6CB8-4456-A327-8E3FB692B933}"/>
              </a:ext>
            </a:extLst>
          </p:cNvPr>
          <p:cNvSpPr/>
          <p:nvPr/>
        </p:nvSpPr>
        <p:spPr>
          <a:xfrm flipH="1">
            <a:off x="6781800" y="54102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0" name="Seta para a direita 49">
            <a:extLst>
              <a:ext uri="{FF2B5EF4-FFF2-40B4-BE49-F238E27FC236}">
                <a16:creationId xmlns:a16="http://schemas.microsoft.com/office/drawing/2014/main" id="{1D78E9CF-8308-4043-AC1B-08E91E18AD85}"/>
              </a:ext>
            </a:extLst>
          </p:cNvPr>
          <p:cNvSpPr/>
          <p:nvPr/>
        </p:nvSpPr>
        <p:spPr>
          <a:xfrm>
            <a:off x="5867400" y="34290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2" name="Seta para a direita 51">
            <a:extLst>
              <a:ext uri="{FF2B5EF4-FFF2-40B4-BE49-F238E27FC236}">
                <a16:creationId xmlns:a16="http://schemas.microsoft.com/office/drawing/2014/main" id="{F14D5D42-AFCF-4779-AC5C-8D5868AF83CA}"/>
              </a:ext>
            </a:extLst>
          </p:cNvPr>
          <p:cNvSpPr/>
          <p:nvPr/>
        </p:nvSpPr>
        <p:spPr>
          <a:xfrm>
            <a:off x="5278438" y="43434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" name="Seta para a direita 53">
            <a:extLst>
              <a:ext uri="{FF2B5EF4-FFF2-40B4-BE49-F238E27FC236}">
                <a16:creationId xmlns:a16="http://schemas.microsoft.com/office/drawing/2014/main" id="{789C604E-B65D-40F7-95B3-5CA18105E3D2}"/>
              </a:ext>
            </a:extLst>
          </p:cNvPr>
          <p:cNvSpPr/>
          <p:nvPr/>
        </p:nvSpPr>
        <p:spPr>
          <a:xfrm>
            <a:off x="4821238" y="5410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5072" name="Retângulo 1">
            <a:extLst>
              <a:ext uri="{FF2B5EF4-FFF2-40B4-BE49-F238E27FC236}">
                <a16:creationId xmlns:a16="http://schemas.microsoft.com/office/drawing/2014/main" id="{59C1D8D1-8423-499D-BFD2-A287F142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825" y="833438"/>
            <a:ext cx="8159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Nós pais são processados antes dos seus filhos</a:t>
            </a:r>
          </a:p>
        </p:txBody>
      </p:sp>
      <p:grpSp>
        <p:nvGrpSpPr>
          <p:cNvPr id="45073" name="Grupo 56">
            <a:extLst>
              <a:ext uri="{FF2B5EF4-FFF2-40B4-BE49-F238E27FC236}">
                <a16:creationId xmlns:a16="http://schemas.microsoft.com/office/drawing/2014/main" id="{CC5AB7E8-6DD4-40FB-AC60-EA81F0DD31C7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1524000"/>
            <a:ext cx="6946900" cy="4197350"/>
            <a:chOff x="1358900" y="1524000"/>
            <a:chExt cx="6946900" cy="4197350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75CEEC72-71B8-4127-99B0-9F61D095D661}"/>
                </a:ext>
              </a:extLst>
            </p:cNvPr>
            <p:cNvSpPr/>
            <p:nvPr/>
          </p:nvSpPr>
          <p:spPr>
            <a:xfrm>
              <a:off x="3194050" y="1524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E461FC0C-C1CF-4795-8B2A-121F6DE209EE}"/>
                </a:ext>
              </a:extLst>
            </p:cNvPr>
            <p:cNvSpPr/>
            <p:nvPr/>
          </p:nvSpPr>
          <p:spPr>
            <a:xfrm>
              <a:off x="1968500" y="2286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0EA97284-CDB7-475D-B504-955B9E902B3A}"/>
                </a:ext>
              </a:extLst>
            </p:cNvPr>
            <p:cNvSpPr/>
            <p:nvPr/>
          </p:nvSpPr>
          <p:spPr>
            <a:xfrm>
              <a:off x="1358900" y="3200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F180D41C-8F37-4B99-8088-43A4D185B73E}"/>
                </a:ext>
              </a:extLst>
            </p:cNvPr>
            <p:cNvSpPr/>
            <p:nvPr/>
          </p:nvSpPr>
          <p:spPr>
            <a:xfrm>
              <a:off x="2584450" y="3194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B991A6B7-B33C-4430-8F6E-BA67118F92CE}"/>
                </a:ext>
              </a:extLst>
            </p:cNvPr>
            <p:cNvSpPr/>
            <p:nvPr/>
          </p:nvSpPr>
          <p:spPr>
            <a:xfrm>
              <a:off x="22034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0C6346A0-FDD3-4519-B1F9-E4AADCAA9256}"/>
                </a:ext>
              </a:extLst>
            </p:cNvPr>
            <p:cNvSpPr/>
            <p:nvPr/>
          </p:nvSpPr>
          <p:spPr>
            <a:xfrm>
              <a:off x="31115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CE1F219-1D0C-4F0C-B8E5-03011DA95FB6}"/>
                </a:ext>
              </a:extLst>
            </p:cNvPr>
            <p:cNvSpPr/>
            <p:nvPr/>
          </p:nvSpPr>
          <p:spPr>
            <a:xfrm>
              <a:off x="7004050" y="2355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ABD0168-5A53-48C5-9D73-4F69C681EAAF}"/>
                </a:ext>
              </a:extLst>
            </p:cNvPr>
            <p:cNvSpPr/>
            <p:nvPr/>
          </p:nvSpPr>
          <p:spPr>
            <a:xfrm>
              <a:off x="7766050" y="3346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0FE2F2CE-B9B3-49CC-AFD3-797F48F60ABB}"/>
                </a:ext>
              </a:extLst>
            </p:cNvPr>
            <p:cNvSpPr/>
            <p:nvPr/>
          </p:nvSpPr>
          <p:spPr>
            <a:xfrm>
              <a:off x="6235700" y="3276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669BF841-1A0F-4BF1-93AB-7A4B87A30DFF}"/>
                </a:ext>
              </a:extLst>
            </p:cNvPr>
            <p:cNvSpPr/>
            <p:nvPr/>
          </p:nvSpPr>
          <p:spPr>
            <a:xfrm>
              <a:off x="68516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CF81F0ED-92D9-4879-A7C6-0DF164AB0B00}"/>
                </a:ext>
              </a:extLst>
            </p:cNvPr>
            <p:cNvSpPr/>
            <p:nvPr/>
          </p:nvSpPr>
          <p:spPr>
            <a:xfrm>
              <a:off x="57023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E2346D18-6110-464D-A1E3-C0CAE1CE248C}"/>
                </a:ext>
              </a:extLst>
            </p:cNvPr>
            <p:cNvSpPr/>
            <p:nvPr/>
          </p:nvSpPr>
          <p:spPr>
            <a:xfrm>
              <a:off x="5251450" y="51752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208D2D91-8BC0-429F-BEF4-912380066B38}"/>
                </a:ext>
              </a:extLst>
            </p:cNvPr>
            <p:cNvSpPr/>
            <p:nvPr/>
          </p:nvSpPr>
          <p:spPr>
            <a:xfrm>
              <a:off x="6235700" y="5181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085D63B9-6E2F-4965-8F2A-51F7D3037DA4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 rot="5400000">
              <a:off x="2740025" y="1562100"/>
              <a:ext cx="222250" cy="12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C916EB70-C929-4211-8D3D-4E5ADDD1E9F2}"/>
                </a:ext>
              </a:extLst>
            </p:cNvPr>
            <p:cNvCxnSpPr>
              <a:stCxn id="97" idx="4"/>
              <a:endCxn id="103" idx="0"/>
            </p:cNvCxnSpPr>
            <p:nvPr/>
          </p:nvCxnSpPr>
          <p:spPr>
            <a:xfrm rot="16200000" flipH="1">
              <a:off x="5222875" y="304800"/>
              <a:ext cx="29210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0E7BA1BC-4386-4A8D-815C-826CF6490828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 rot="5400000">
              <a:off x="1746250" y="2708275"/>
              <a:ext cx="37465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5FF68DF9-CF0E-4592-82C0-F13F6A43A0E9}"/>
                </a:ext>
              </a:extLst>
            </p:cNvPr>
            <p:cNvCxnSpPr>
              <a:stCxn id="98" idx="4"/>
              <a:endCxn id="100" idx="0"/>
            </p:cNvCxnSpPr>
            <p:nvPr/>
          </p:nvCxnSpPr>
          <p:spPr>
            <a:xfrm rot="16200000" flipH="1">
              <a:off x="2362200" y="2701925"/>
              <a:ext cx="36830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00FC1A27-8D95-4841-AA70-EFC05EFE3D73}"/>
                </a:ext>
              </a:extLst>
            </p:cNvPr>
            <p:cNvCxnSpPr>
              <a:stCxn id="100" idx="4"/>
              <a:endCxn id="101" idx="0"/>
            </p:cNvCxnSpPr>
            <p:nvPr/>
          </p:nvCxnSpPr>
          <p:spPr>
            <a:xfrm rot="5400000">
              <a:off x="2473325" y="3733800"/>
              <a:ext cx="381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56FB6AA9-8294-4F89-A453-C820BD21FA7D}"/>
                </a:ext>
              </a:extLst>
            </p:cNvPr>
            <p:cNvCxnSpPr>
              <a:stCxn id="100" idx="4"/>
              <a:endCxn id="102" idx="0"/>
            </p:cNvCxnSpPr>
            <p:nvPr/>
          </p:nvCxnSpPr>
          <p:spPr>
            <a:xfrm rot="16200000" flipH="1">
              <a:off x="2927350" y="3660775"/>
              <a:ext cx="381000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DAE3134D-9A27-442B-9EFB-2117CC0FFA01}"/>
                </a:ext>
              </a:extLst>
            </p:cNvPr>
            <p:cNvCxnSpPr>
              <a:stCxn id="103" idx="4"/>
              <a:endCxn id="105" idx="0"/>
            </p:cNvCxnSpPr>
            <p:nvPr/>
          </p:nvCxnSpPr>
          <p:spPr>
            <a:xfrm rot="5400000">
              <a:off x="6699250" y="2701925"/>
              <a:ext cx="381000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BF9CD04-9293-42D4-8071-AA32013E9270}"/>
                </a:ext>
              </a:extLst>
            </p:cNvPr>
            <p:cNvCxnSpPr>
              <a:stCxn id="103" idx="4"/>
              <a:endCxn id="104" idx="0"/>
            </p:cNvCxnSpPr>
            <p:nvPr/>
          </p:nvCxnSpPr>
          <p:spPr>
            <a:xfrm rot="16200000" flipH="1">
              <a:off x="7429500" y="2740025"/>
              <a:ext cx="45085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EEEB11D-7FDB-44B5-85CE-D6CA30A217E3}"/>
                </a:ext>
              </a:extLst>
            </p:cNvPr>
            <p:cNvCxnSpPr>
              <a:stCxn id="105" idx="4"/>
              <a:endCxn id="107" idx="0"/>
            </p:cNvCxnSpPr>
            <p:nvPr/>
          </p:nvCxnSpPr>
          <p:spPr>
            <a:xfrm rot="5400000">
              <a:off x="6089650" y="3698875"/>
              <a:ext cx="2984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04650024-7909-437C-BC8E-FBB63BD77749}"/>
                </a:ext>
              </a:extLst>
            </p:cNvPr>
            <p:cNvCxnSpPr>
              <a:stCxn id="105" idx="4"/>
              <a:endCxn id="106" idx="0"/>
            </p:cNvCxnSpPr>
            <p:nvPr/>
          </p:nvCxnSpPr>
          <p:spPr>
            <a:xfrm rot="16200000" flipH="1">
              <a:off x="6664325" y="3657600"/>
              <a:ext cx="29845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B2FD2B49-2F1D-47C2-9DB8-017D7CB6D153}"/>
                </a:ext>
              </a:extLst>
            </p:cNvPr>
            <p:cNvCxnSpPr>
              <a:stCxn id="107" idx="4"/>
              <a:endCxn id="108" idx="0"/>
            </p:cNvCxnSpPr>
            <p:nvPr/>
          </p:nvCxnSpPr>
          <p:spPr>
            <a:xfrm rot="5400000">
              <a:off x="5486400" y="4689475"/>
              <a:ext cx="520700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8D59BF35-5D48-40A6-894B-6D124744A546}"/>
                </a:ext>
              </a:extLst>
            </p:cNvPr>
            <p:cNvCxnSpPr>
              <a:stCxn id="107" idx="4"/>
              <a:endCxn id="109" idx="0"/>
            </p:cNvCxnSpPr>
            <p:nvPr/>
          </p:nvCxnSpPr>
          <p:spPr>
            <a:xfrm rot="16200000" flipH="1">
              <a:off x="5975350" y="4651375"/>
              <a:ext cx="5270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tângulo 3">
            <a:extLst>
              <a:ext uri="{FF2B5EF4-FFF2-40B4-BE49-F238E27FC236}">
                <a16:creationId xmlns:a16="http://schemas.microsoft.com/office/drawing/2014/main" id="{89F648A2-2817-490A-9C2A-EA384C3D7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6183313"/>
            <a:ext cx="5070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8 4 3 6 5 7 15 12 10 9 11 14 16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1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aixaDeTexto 2">
            <a:extLst>
              <a:ext uri="{FF2B5EF4-FFF2-40B4-BE49-F238E27FC236}">
                <a16:creationId xmlns:a16="http://schemas.microsoft.com/office/drawing/2014/main" id="{E5DD3F35-5701-487C-A57E-747198E5B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87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Percurso em Ordem</a:t>
            </a:r>
          </a:p>
        </p:txBody>
      </p:sp>
      <p:sp>
        <p:nvSpPr>
          <p:cNvPr id="24579" name="Retângulo 3">
            <a:extLst>
              <a:ext uri="{FF2B5EF4-FFF2-40B4-BE49-F238E27FC236}">
                <a16:creationId xmlns:a16="http://schemas.microsoft.com/office/drawing/2014/main" id="{931DD23F-92EF-4D0D-9D8E-77538A813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915988"/>
            <a:ext cx="906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>
                <a:latin typeface="Arial" panose="020B0604020202020204" pitchFamily="34" charset="0"/>
              </a:rPr>
              <a:t>O processamento é feito na ordem filho esquerdo-pai-filho direito</a:t>
            </a:r>
          </a:p>
        </p:txBody>
      </p:sp>
      <p:sp>
        <p:nvSpPr>
          <p:cNvPr id="30" name="Seta para a direita 29">
            <a:extLst>
              <a:ext uri="{FF2B5EF4-FFF2-40B4-BE49-F238E27FC236}">
                <a16:creationId xmlns:a16="http://schemas.microsoft.com/office/drawing/2014/main" id="{5C3D572A-D5AC-41F5-A24C-7F6F3ADDCC31}"/>
              </a:ext>
            </a:extLst>
          </p:cNvPr>
          <p:cNvSpPr/>
          <p:nvPr/>
        </p:nvSpPr>
        <p:spPr>
          <a:xfrm>
            <a:off x="969963" y="340995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F0FD4705-3043-4F9C-AB20-A1468803D01E}"/>
              </a:ext>
            </a:extLst>
          </p:cNvPr>
          <p:cNvSpPr/>
          <p:nvPr/>
        </p:nvSpPr>
        <p:spPr>
          <a:xfrm>
            <a:off x="18288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4" name="Seta para a direita 33">
            <a:extLst>
              <a:ext uri="{FF2B5EF4-FFF2-40B4-BE49-F238E27FC236}">
                <a16:creationId xmlns:a16="http://schemas.microsoft.com/office/drawing/2014/main" id="{57D8D6BB-1640-46FA-8A90-B6896AADFD52}"/>
              </a:ext>
            </a:extLst>
          </p:cNvPr>
          <p:cNvSpPr/>
          <p:nvPr/>
        </p:nvSpPr>
        <p:spPr>
          <a:xfrm flipH="1">
            <a:off x="3678238" y="4267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6" name="Seta para a direita 35">
            <a:extLst>
              <a:ext uri="{FF2B5EF4-FFF2-40B4-BE49-F238E27FC236}">
                <a16:creationId xmlns:a16="http://schemas.microsoft.com/office/drawing/2014/main" id="{3AC0F454-92BA-49DB-B963-1A2C63F6E7FC}"/>
              </a:ext>
            </a:extLst>
          </p:cNvPr>
          <p:cNvSpPr/>
          <p:nvPr/>
        </p:nvSpPr>
        <p:spPr>
          <a:xfrm flipH="1">
            <a:off x="3124200" y="33528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714BA31D-F805-4D83-A78E-6ED76FCFAC4C}"/>
              </a:ext>
            </a:extLst>
          </p:cNvPr>
          <p:cNvSpPr/>
          <p:nvPr/>
        </p:nvSpPr>
        <p:spPr>
          <a:xfrm>
            <a:off x="1600200" y="2438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" name="Seta para a direita 39">
            <a:extLst>
              <a:ext uri="{FF2B5EF4-FFF2-40B4-BE49-F238E27FC236}">
                <a16:creationId xmlns:a16="http://schemas.microsoft.com/office/drawing/2014/main" id="{D8DA823A-BDE4-427A-A027-8B7E7298F58E}"/>
              </a:ext>
            </a:extLst>
          </p:cNvPr>
          <p:cNvSpPr/>
          <p:nvPr/>
        </p:nvSpPr>
        <p:spPr>
          <a:xfrm>
            <a:off x="2798763" y="1760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2" name="Seta para a direita 41">
            <a:extLst>
              <a:ext uri="{FF2B5EF4-FFF2-40B4-BE49-F238E27FC236}">
                <a16:creationId xmlns:a16="http://schemas.microsoft.com/office/drawing/2014/main" id="{76E97BBE-33B8-46CF-B410-4A0B2908EB40}"/>
              </a:ext>
            </a:extLst>
          </p:cNvPr>
          <p:cNvSpPr/>
          <p:nvPr/>
        </p:nvSpPr>
        <p:spPr>
          <a:xfrm flipH="1">
            <a:off x="7564438" y="2522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" name="Seta para a direita 43">
            <a:extLst>
              <a:ext uri="{FF2B5EF4-FFF2-40B4-BE49-F238E27FC236}">
                <a16:creationId xmlns:a16="http://schemas.microsoft.com/office/drawing/2014/main" id="{D0DC670E-3140-42E7-91FA-A05C6B9887E8}"/>
              </a:ext>
            </a:extLst>
          </p:cNvPr>
          <p:cNvSpPr/>
          <p:nvPr/>
        </p:nvSpPr>
        <p:spPr>
          <a:xfrm flipH="1">
            <a:off x="8348663" y="3576638"/>
            <a:ext cx="3603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6" name="Seta para a direita 45">
            <a:extLst>
              <a:ext uri="{FF2B5EF4-FFF2-40B4-BE49-F238E27FC236}">
                <a16:creationId xmlns:a16="http://schemas.microsoft.com/office/drawing/2014/main" id="{64213355-0EF6-4A7A-AFC4-C12B760D28D8}"/>
              </a:ext>
            </a:extLst>
          </p:cNvPr>
          <p:cNvSpPr/>
          <p:nvPr/>
        </p:nvSpPr>
        <p:spPr>
          <a:xfrm flipH="1">
            <a:off x="73914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32D38B12-B450-48F4-AB5B-BDA375FF6F58}"/>
              </a:ext>
            </a:extLst>
          </p:cNvPr>
          <p:cNvSpPr/>
          <p:nvPr/>
        </p:nvSpPr>
        <p:spPr>
          <a:xfrm flipH="1">
            <a:off x="6954838" y="5410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0" name="Seta para a direita 49">
            <a:extLst>
              <a:ext uri="{FF2B5EF4-FFF2-40B4-BE49-F238E27FC236}">
                <a16:creationId xmlns:a16="http://schemas.microsoft.com/office/drawing/2014/main" id="{4D6AFEA1-7902-409C-8AB3-91F90D18BA22}"/>
              </a:ext>
            </a:extLst>
          </p:cNvPr>
          <p:cNvSpPr/>
          <p:nvPr/>
        </p:nvSpPr>
        <p:spPr>
          <a:xfrm>
            <a:off x="5867400" y="34290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2" name="Seta para a direita 51">
            <a:extLst>
              <a:ext uri="{FF2B5EF4-FFF2-40B4-BE49-F238E27FC236}">
                <a16:creationId xmlns:a16="http://schemas.microsoft.com/office/drawing/2014/main" id="{5A73C5C2-6534-42DF-A35B-2F29F4315332}"/>
              </a:ext>
            </a:extLst>
          </p:cNvPr>
          <p:cNvSpPr/>
          <p:nvPr/>
        </p:nvSpPr>
        <p:spPr>
          <a:xfrm>
            <a:off x="5278438" y="43434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" name="Seta para a direita 53">
            <a:extLst>
              <a:ext uri="{FF2B5EF4-FFF2-40B4-BE49-F238E27FC236}">
                <a16:creationId xmlns:a16="http://schemas.microsoft.com/office/drawing/2014/main" id="{1848411E-FB50-4542-B114-6AF75ECD656A}"/>
              </a:ext>
            </a:extLst>
          </p:cNvPr>
          <p:cNvSpPr/>
          <p:nvPr/>
        </p:nvSpPr>
        <p:spPr>
          <a:xfrm>
            <a:off x="4800600" y="54102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grpSp>
        <p:nvGrpSpPr>
          <p:cNvPr id="47121" name="Grupo 56">
            <a:extLst>
              <a:ext uri="{FF2B5EF4-FFF2-40B4-BE49-F238E27FC236}">
                <a16:creationId xmlns:a16="http://schemas.microsoft.com/office/drawing/2014/main" id="{F22803A4-673B-4E8F-A907-86589708A36E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1524000"/>
            <a:ext cx="6946900" cy="4197350"/>
            <a:chOff x="1358900" y="1524000"/>
            <a:chExt cx="6946900" cy="4197350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F0B65BB-8836-476A-8FE2-0A736EE977C9}"/>
                </a:ext>
              </a:extLst>
            </p:cNvPr>
            <p:cNvSpPr/>
            <p:nvPr/>
          </p:nvSpPr>
          <p:spPr>
            <a:xfrm>
              <a:off x="3194050" y="1524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1B90B704-D7B2-4AB5-9ED9-26E60FD76B2C}"/>
                </a:ext>
              </a:extLst>
            </p:cNvPr>
            <p:cNvSpPr/>
            <p:nvPr/>
          </p:nvSpPr>
          <p:spPr>
            <a:xfrm>
              <a:off x="1968500" y="2286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91BC9C53-95A1-43DE-B975-C8A9FBF01198}"/>
                </a:ext>
              </a:extLst>
            </p:cNvPr>
            <p:cNvSpPr/>
            <p:nvPr/>
          </p:nvSpPr>
          <p:spPr>
            <a:xfrm>
              <a:off x="1358900" y="3200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EADC4DF1-EE02-4511-9627-6FDAB5314584}"/>
                </a:ext>
              </a:extLst>
            </p:cNvPr>
            <p:cNvSpPr/>
            <p:nvPr/>
          </p:nvSpPr>
          <p:spPr>
            <a:xfrm>
              <a:off x="2584450" y="3194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F26BB966-2F51-4047-9491-9E578150E2BB}"/>
                </a:ext>
              </a:extLst>
            </p:cNvPr>
            <p:cNvSpPr/>
            <p:nvPr/>
          </p:nvSpPr>
          <p:spPr>
            <a:xfrm>
              <a:off x="22034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E67B2D1-7872-45B1-8E53-730E59AA9403}"/>
                </a:ext>
              </a:extLst>
            </p:cNvPr>
            <p:cNvSpPr/>
            <p:nvPr/>
          </p:nvSpPr>
          <p:spPr>
            <a:xfrm>
              <a:off x="31115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AC67E4B3-3202-468C-9BFC-029913EE3336}"/>
                </a:ext>
              </a:extLst>
            </p:cNvPr>
            <p:cNvSpPr/>
            <p:nvPr/>
          </p:nvSpPr>
          <p:spPr>
            <a:xfrm>
              <a:off x="7004050" y="2355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922B6804-EE7A-44D1-90D9-AADAB6A103BB}"/>
                </a:ext>
              </a:extLst>
            </p:cNvPr>
            <p:cNvSpPr/>
            <p:nvPr/>
          </p:nvSpPr>
          <p:spPr>
            <a:xfrm>
              <a:off x="7766050" y="3346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E7DF8A1-0795-4B60-B2C3-A60AF449C91A}"/>
                </a:ext>
              </a:extLst>
            </p:cNvPr>
            <p:cNvSpPr/>
            <p:nvPr/>
          </p:nvSpPr>
          <p:spPr>
            <a:xfrm>
              <a:off x="6235700" y="3276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09B46D6C-7957-4895-BDB7-912264037E35}"/>
                </a:ext>
              </a:extLst>
            </p:cNvPr>
            <p:cNvSpPr/>
            <p:nvPr/>
          </p:nvSpPr>
          <p:spPr>
            <a:xfrm>
              <a:off x="68516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A7489D2-6264-4225-9C0B-F77DDD2DAF9D}"/>
                </a:ext>
              </a:extLst>
            </p:cNvPr>
            <p:cNvSpPr/>
            <p:nvPr/>
          </p:nvSpPr>
          <p:spPr>
            <a:xfrm>
              <a:off x="57023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BF1E-D417-462F-AB10-F7D80C80F568}"/>
                </a:ext>
              </a:extLst>
            </p:cNvPr>
            <p:cNvSpPr/>
            <p:nvPr/>
          </p:nvSpPr>
          <p:spPr>
            <a:xfrm>
              <a:off x="5251450" y="51752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FDF5327A-126B-475E-88AB-86323047C42A}"/>
                </a:ext>
              </a:extLst>
            </p:cNvPr>
            <p:cNvSpPr/>
            <p:nvPr/>
          </p:nvSpPr>
          <p:spPr>
            <a:xfrm>
              <a:off x="6235700" y="5181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5D510AA4-B4C2-4D66-916C-D860E9D7D29D}"/>
                </a:ext>
              </a:extLst>
            </p:cNvPr>
            <p:cNvCxnSpPr>
              <a:stCxn id="70" idx="4"/>
              <a:endCxn id="71" idx="0"/>
            </p:cNvCxnSpPr>
            <p:nvPr/>
          </p:nvCxnSpPr>
          <p:spPr>
            <a:xfrm rot="5400000">
              <a:off x="2740025" y="1562100"/>
              <a:ext cx="222250" cy="12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DF791D0D-6C64-4FC4-8551-8351A857FB65}"/>
                </a:ext>
              </a:extLst>
            </p:cNvPr>
            <p:cNvCxnSpPr>
              <a:stCxn id="70" idx="4"/>
              <a:endCxn id="76" idx="0"/>
            </p:cNvCxnSpPr>
            <p:nvPr/>
          </p:nvCxnSpPr>
          <p:spPr>
            <a:xfrm rot="16200000" flipH="1">
              <a:off x="5222875" y="304800"/>
              <a:ext cx="29210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4EBCFCA2-2039-44F7-8948-DDFB76614077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 rot="5400000">
              <a:off x="1746250" y="2708275"/>
              <a:ext cx="37465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87D5D376-31F7-4C23-89FD-AB0B1D0AF2DC}"/>
                </a:ext>
              </a:extLst>
            </p:cNvPr>
            <p:cNvCxnSpPr>
              <a:stCxn id="71" idx="4"/>
              <a:endCxn id="73" idx="0"/>
            </p:cNvCxnSpPr>
            <p:nvPr/>
          </p:nvCxnSpPr>
          <p:spPr>
            <a:xfrm rot="16200000" flipH="1">
              <a:off x="2362200" y="2701925"/>
              <a:ext cx="36830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A4ADC662-6B30-4737-9582-230A1A978EF5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 rot="5400000">
              <a:off x="2473325" y="3733800"/>
              <a:ext cx="381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1D012CA4-4D96-4C0F-B987-D131650B691E}"/>
                </a:ext>
              </a:extLst>
            </p:cNvPr>
            <p:cNvCxnSpPr>
              <a:stCxn id="73" idx="4"/>
              <a:endCxn id="75" idx="0"/>
            </p:cNvCxnSpPr>
            <p:nvPr/>
          </p:nvCxnSpPr>
          <p:spPr>
            <a:xfrm rot="16200000" flipH="1">
              <a:off x="2927350" y="3660775"/>
              <a:ext cx="381000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BDD40C-C79F-4154-A98A-39F3A96DDCB4}"/>
                </a:ext>
              </a:extLst>
            </p:cNvPr>
            <p:cNvCxnSpPr>
              <a:stCxn id="76" idx="4"/>
              <a:endCxn id="78" idx="0"/>
            </p:cNvCxnSpPr>
            <p:nvPr/>
          </p:nvCxnSpPr>
          <p:spPr>
            <a:xfrm rot="5400000">
              <a:off x="6699250" y="2701925"/>
              <a:ext cx="381000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1640E7C-0984-43FB-B147-F28D6F72EB96}"/>
                </a:ext>
              </a:extLst>
            </p:cNvPr>
            <p:cNvCxnSpPr>
              <a:stCxn id="76" idx="4"/>
              <a:endCxn id="77" idx="0"/>
            </p:cNvCxnSpPr>
            <p:nvPr/>
          </p:nvCxnSpPr>
          <p:spPr>
            <a:xfrm rot="16200000" flipH="1">
              <a:off x="7429500" y="2740025"/>
              <a:ext cx="45085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4BC58857-C3BE-458D-8306-B0901717DF60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>
            <a:xfrm rot="5400000">
              <a:off x="6089650" y="3698875"/>
              <a:ext cx="2984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7B93A52A-C1A5-4677-B0B1-10082852D831}"/>
                </a:ext>
              </a:extLst>
            </p:cNvPr>
            <p:cNvCxnSpPr>
              <a:stCxn id="78" idx="4"/>
              <a:endCxn id="79" idx="0"/>
            </p:cNvCxnSpPr>
            <p:nvPr/>
          </p:nvCxnSpPr>
          <p:spPr>
            <a:xfrm rot="16200000" flipH="1">
              <a:off x="6664325" y="3657600"/>
              <a:ext cx="29845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77E8C861-44F8-4B7D-926A-8D308E8DED39}"/>
                </a:ext>
              </a:extLst>
            </p:cNvPr>
            <p:cNvCxnSpPr>
              <a:stCxn id="80" idx="4"/>
              <a:endCxn id="81" idx="0"/>
            </p:cNvCxnSpPr>
            <p:nvPr/>
          </p:nvCxnSpPr>
          <p:spPr>
            <a:xfrm rot="5400000">
              <a:off x="5486400" y="4689475"/>
              <a:ext cx="520700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6E5DBC80-B481-4162-9B8E-2475B1124197}"/>
                </a:ext>
              </a:extLst>
            </p:cNvPr>
            <p:cNvCxnSpPr>
              <a:stCxn id="80" idx="4"/>
              <a:endCxn id="82" idx="0"/>
            </p:cNvCxnSpPr>
            <p:nvPr/>
          </p:nvCxnSpPr>
          <p:spPr>
            <a:xfrm rot="16200000" flipH="1">
              <a:off x="5975350" y="4651375"/>
              <a:ext cx="5270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tângulo 3">
            <a:extLst>
              <a:ext uri="{FF2B5EF4-FFF2-40B4-BE49-F238E27FC236}">
                <a16:creationId xmlns:a16="http://schemas.microsoft.com/office/drawing/2014/main" id="{1593BC45-6E35-4EA6-881A-8422F844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6183313"/>
            <a:ext cx="5070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3 4 5 6 7 8 9 10 11 12 14 15 16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aixaDeTexto 2">
            <a:extLst>
              <a:ext uri="{FF2B5EF4-FFF2-40B4-BE49-F238E27FC236}">
                <a16:creationId xmlns:a16="http://schemas.microsoft.com/office/drawing/2014/main" id="{4AD1FAB3-053C-4412-8ACA-DD55FB708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1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dirty="0">
                <a:latin typeface="Arial" panose="020B0604020202020204" pitchFamily="34" charset="0"/>
              </a:rPr>
              <a:t>Propriedades de Árvores Binárias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C45E667E-CF97-407B-9913-FAFA4116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763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A complexidade da maioria das operações em árvores é proporcional a profundidade da árvore.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Em geral as árvores binárias possuem profundidade menor do que 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No pior caso, a árvore possui profundidade n-1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Em média, a profundidade das árvores binárias é O(</a:t>
            </a:r>
            <a:r>
              <a:rPr lang="pt-BR" altLang="en-US" sz="2000" dirty="0">
                <a:latin typeface="OCR A Extended" panose="02010509020102010303" pitchFamily="50" charset="0"/>
              </a:rPr>
              <a:t>√n</a:t>
            </a:r>
            <a:r>
              <a:rPr lang="pt-BR" altLang="en-US" sz="2000" dirty="0">
                <a:latin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Em alguns casos especiais (árvores binárias de busca) a profundidade é em média O(</a:t>
            </a:r>
            <a:r>
              <a:rPr lang="pt-BR" altLang="en-US" sz="2000" dirty="0" err="1">
                <a:latin typeface="Arial" panose="020B0604020202020204" pitchFamily="34" charset="0"/>
              </a:rPr>
              <a:t>logn</a:t>
            </a:r>
            <a:r>
              <a:rPr lang="pt-BR" altLang="en-US" sz="2000" dirty="0"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2" name="Grupo 67">
            <a:extLst>
              <a:ext uri="{FF2B5EF4-FFF2-40B4-BE49-F238E27FC236}">
                <a16:creationId xmlns:a16="http://schemas.microsoft.com/office/drawing/2014/main" id="{35C5D496-4AFF-4D97-8707-B9A0DC2F853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4200"/>
            <a:ext cx="3657600" cy="3648075"/>
            <a:chOff x="685800" y="3124200"/>
            <a:chExt cx="3657600" cy="3648356"/>
          </a:xfrm>
        </p:grpSpPr>
        <p:grpSp>
          <p:nvGrpSpPr>
            <p:cNvPr id="48149" name="Grupo 63">
              <a:extLst>
                <a:ext uri="{FF2B5EF4-FFF2-40B4-BE49-F238E27FC236}">
                  <a16:creationId xmlns:a16="http://schemas.microsoft.com/office/drawing/2014/main" id="{6C4AC39C-3911-4875-9D3D-0EB4A36C3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124200"/>
              <a:ext cx="3657600" cy="3648356"/>
              <a:chOff x="685800" y="3124200"/>
              <a:chExt cx="3657600" cy="3648356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9BD483A-6415-4B1E-8A97-DFDD324A00F1}"/>
                  </a:ext>
                </a:extLst>
              </p:cNvPr>
              <p:cNvSpPr/>
              <p:nvPr/>
            </p:nvSpPr>
            <p:spPr>
              <a:xfrm>
                <a:off x="685800" y="3124200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80CC570-C3AA-4B4C-8033-DE2EDC3FD1EB}"/>
                  </a:ext>
                </a:extLst>
              </p:cNvPr>
              <p:cNvCxnSpPr>
                <a:stCxn id="14" idx="1"/>
                <a:endCxn id="4" idx="5"/>
              </p:cNvCxnSpPr>
              <p:nvPr/>
            </p:nvCxnSpPr>
            <p:spPr bwMode="auto">
              <a:xfrm rot="16200000" flipV="1">
                <a:off x="1076317" y="3514763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04A6456-82E8-4E6D-B81E-780491300F61}"/>
                  </a:ext>
                </a:extLst>
              </p:cNvPr>
              <p:cNvSpPr/>
              <p:nvPr/>
            </p:nvSpPr>
            <p:spPr>
              <a:xfrm>
                <a:off x="1219200" y="3657641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4282A7E0-6019-4A14-9257-AE2BC16C44E5}"/>
                  </a:ext>
                </a:extLst>
              </p:cNvPr>
              <p:cNvCxnSpPr>
                <a:stCxn id="24" idx="1"/>
                <a:endCxn id="14" idx="5"/>
              </p:cNvCxnSpPr>
              <p:nvPr/>
            </p:nvCxnSpPr>
            <p:spPr bwMode="auto">
              <a:xfrm rot="16200000" flipV="1">
                <a:off x="1609717" y="4048204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7B6F7C08-6A00-470D-93E2-EB8D92EF1259}"/>
                  </a:ext>
                </a:extLst>
              </p:cNvPr>
              <p:cNvSpPr/>
              <p:nvPr/>
            </p:nvSpPr>
            <p:spPr>
              <a:xfrm>
                <a:off x="1752600" y="4191082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36855AEF-6CDA-4890-BB39-D5F579534D1F}"/>
                  </a:ext>
                </a:extLst>
              </p:cNvPr>
              <p:cNvCxnSpPr>
                <a:stCxn id="26" idx="1"/>
                <a:endCxn id="24" idx="5"/>
              </p:cNvCxnSpPr>
              <p:nvPr/>
            </p:nvCxnSpPr>
            <p:spPr bwMode="auto">
              <a:xfrm rot="16200000" flipV="1">
                <a:off x="2143117" y="4581645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D419CC73-C20B-4AD1-8D75-8F67653566BB}"/>
                  </a:ext>
                </a:extLst>
              </p:cNvPr>
              <p:cNvSpPr/>
              <p:nvPr/>
            </p:nvSpPr>
            <p:spPr>
              <a:xfrm>
                <a:off x="2286000" y="4724523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B2F3D75E-02AC-41FB-BC69-E2CA8287C980}"/>
                  </a:ext>
                </a:extLst>
              </p:cNvPr>
              <p:cNvCxnSpPr>
                <a:stCxn id="28" idx="1"/>
                <a:endCxn id="26" idx="5"/>
              </p:cNvCxnSpPr>
              <p:nvPr/>
            </p:nvCxnSpPr>
            <p:spPr bwMode="auto">
              <a:xfrm rot="16200000" flipV="1">
                <a:off x="2676517" y="5115086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177820F-ACAD-42C4-B8C0-A00E6AFDE17F}"/>
                  </a:ext>
                </a:extLst>
              </p:cNvPr>
              <p:cNvSpPr/>
              <p:nvPr/>
            </p:nvSpPr>
            <p:spPr>
              <a:xfrm>
                <a:off x="2819400" y="5257964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F3F7D8BF-3F0D-40F7-8D05-82C499C33640}"/>
                  </a:ext>
                </a:extLst>
              </p:cNvPr>
              <p:cNvCxnSpPr>
                <a:stCxn id="29" idx="1"/>
              </p:cNvCxnSpPr>
              <p:nvPr/>
            </p:nvCxnSpPr>
            <p:spPr bwMode="auto">
              <a:xfrm rot="16200000" flipV="1">
                <a:off x="3209917" y="5639002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5C708EA-ED3D-4513-A1A9-21C464E99A85}"/>
                  </a:ext>
                </a:extLst>
              </p:cNvPr>
              <p:cNvSpPr/>
              <p:nvPr/>
            </p:nvSpPr>
            <p:spPr>
              <a:xfrm>
                <a:off x="3352800" y="5781880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6FC9E090-5A67-40DC-A65F-F6CE715CE066}"/>
                  </a:ext>
                </a:extLst>
              </p:cNvPr>
              <p:cNvCxnSpPr>
                <a:stCxn id="31" idx="1"/>
                <a:endCxn id="29" idx="5"/>
              </p:cNvCxnSpPr>
              <p:nvPr/>
            </p:nvCxnSpPr>
            <p:spPr bwMode="auto">
              <a:xfrm rot="16200000" flipV="1">
                <a:off x="3743317" y="6172443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C475C762-EC8A-4077-98CB-AA69C63EED66}"/>
                  </a:ext>
                </a:extLst>
              </p:cNvPr>
              <p:cNvSpPr/>
              <p:nvPr/>
            </p:nvSpPr>
            <p:spPr>
              <a:xfrm>
                <a:off x="3886200" y="6315321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48150" name="CaixaDeTexto 65">
              <a:extLst>
                <a:ext uri="{FF2B5EF4-FFF2-40B4-BE49-F238E27FC236}">
                  <a16:creationId xmlns:a16="http://schemas.microsoft.com/office/drawing/2014/main" id="{397828EE-869E-42A2-A601-77B1E86E8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836" y="4800600"/>
              <a:ext cx="1261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800" b="1">
                  <a:latin typeface="Arial" panose="020B0604020202020204" pitchFamily="34" charset="0"/>
                </a:rPr>
                <a:t>Pior Caso</a:t>
              </a:r>
            </a:p>
          </p:txBody>
        </p:sp>
      </p:grpSp>
      <p:grpSp>
        <p:nvGrpSpPr>
          <p:cNvPr id="6" name="Grupo 68">
            <a:extLst>
              <a:ext uri="{FF2B5EF4-FFF2-40B4-BE49-F238E27FC236}">
                <a16:creationId xmlns:a16="http://schemas.microsoft.com/office/drawing/2014/main" id="{8252194E-E80F-4B21-BB52-B3D91A7398E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124200"/>
            <a:ext cx="3200400" cy="2122488"/>
            <a:chOff x="4343400" y="3124200"/>
            <a:chExt cx="3200400" cy="2121932"/>
          </a:xfrm>
        </p:grpSpPr>
        <p:grpSp>
          <p:nvGrpSpPr>
            <p:cNvPr id="48134" name="Grupo 64">
              <a:extLst>
                <a:ext uri="{FF2B5EF4-FFF2-40B4-BE49-F238E27FC236}">
                  <a16:creationId xmlns:a16="http://schemas.microsoft.com/office/drawing/2014/main" id="{17AA353E-66D0-4375-A80B-09C6A48EB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3124200"/>
              <a:ext cx="3200400" cy="1676400"/>
              <a:chOff x="4343400" y="3124200"/>
              <a:chExt cx="3200400" cy="1676400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FECAB6AF-9046-436B-B911-50FA91504A07}"/>
                  </a:ext>
                </a:extLst>
              </p:cNvPr>
              <p:cNvSpPr/>
              <p:nvPr/>
            </p:nvSpPr>
            <p:spPr>
              <a:xfrm>
                <a:off x="5638800" y="3124200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145C70AE-700F-4D68-80B0-7A46F0389982}"/>
                  </a:ext>
                </a:extLst>
              </p:cNvPr>
              <p:cNvCxnSpPr>
                <a:stCxn id="34" idx="1"/>
                <a:endCxn id="32" idx="5"/>
              </p:cNvCxnSpPr>
              <p:nvPr/>
            </p:nvCxnSpPr>
            <p:spPr bwMode="auto">
              <a:xfrm rot="16200000" flipV="1">
                <a:off x="6176991" y="3366957"/>
                <a:ext cx="219018" cy="514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AE1BA75E-8D62-4EF8-931E-5D95C32CB137}"/>
                  </a:ext>
                </a:extLst>
              </p:cNvPr>
              <p:cNvSpPr/>
              <p:nvPr/>
            </p:nvSpPr>
            <p:spPr>
              <a:xfrm>
                <a:off x="6477000" y="3666983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95943D47-39BE-4DE2-A8F3-52053DAE01D1}"/>
                  </a:ext>
                </a:extLst>
              </p:cNvPr>
              <p:cNvCxnSpPr>
                <a:stCxn id="36" idx="7"/>
                <a:endCxn id="32" idx="3"/>
              </p:cNvCxnSpPr>
              <p:nvPr/>
            </p:nvCxnSpPr>
            <p:spPr bwMode="auto">
              <a:xfrm rot="5400000" flipH="1" flipV="1">
                <a:off x="5381652" y="3400295"/>
                <a:ext cx="209495" cy="438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06513B31-086C-4479-A300-753CCCF7E976}"/>
                  </a:ext>
                </a:extLst>
              </p:cNvPr>
              <p:cNvSpPr/>
              <p:nvPr/>
            </p:nvSpPr>
            <p:spPr>
              <a:xfrm>
                <a:off x="4876800" y="3657460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6AE84F43-EA88-4BF5-8019-A2739AD47E4F}"/>
                  </a:ext>
                </a:extLst>
              </p:cNvPr>
              <p:cNvCxnSpPr>
                <a:stCxn id="38" idx="7"/>
                <a:endCxn id="36" idx="3"/>
              </p:cNvCxnSpPr>
              <p:nvPr/>
            </p:nvCxnSpPr>
            <p:spPr bwMode="auto">
              <a:xfrm rot="5400000" flipH="1" flipV="1">
                <a:off x="4657772" y="4124036"/>
                <a:ext cx="361855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DA311C6B-4911-436A-999A-D93E10A520F5}"/>
                  </a:ext>
                </a:extLst>
              </p:cNvPr>
              <p:cNvSpPr/>
              <p:nvPr/>
            </p:nvSpPr>
            <p:spPr>
              <a:xfrm>
                <a:off x="43434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4E1F0214-8900-450A-AA03-6C23DA1ED8A2}"/>
                  </a:ext>
                </a:extLst>
              </p:cNvPr>
              <p:cNvCxnSpPr>
                <a:stCxn id="40" idx="1"/>
                <a:endCxn id="36" idx="5"/>
              </p:cNvCxnSpPr>
              <p:nvPr/>
            </p:nvCxnSpPr>
            <p:spPr bwMode="auto">
              <a:xfrm rot="16200000" flipV="1">
                <a:off x="5191172" y="4124036"/>
                <a:ext cx="361855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EFA9932-2C46-44D9-883D-6F020523663C}"/>
                  </a:ext>
                </a:extLst>
              </p:cNvPr>
              <p:cNvSpPr/>
              <p:nvPr/>
            </p:nvSpPr>
            <p:spPr>
              <a:xfrm>
                <a:off x="54102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7C77B0B2-63F9-4231-8598-0A6E53A6B421}"/>
                  </a:ext>
                </a:extLst>
              </p:cNvPr>
              <p:cNvCxnSpPr>
                <a:stCxn id="42" idx="1"/>
                <a:endCxn id="34" idx="5"/>
              </p:cNvCxnSpPr>
              <p:nvPr/>
            </p:nvCxnSpPr>
            <p:spPr bwMode="auto">
              <a:xfrm rot="16200000" flipV="1">
                <a:off x="6834233" y="4090697"/>
                <a:ext cx="352333" cy="285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B712825E-5265-476F-B458-DA23F81FD568}"/>
                  </a:ext>
                </a:extLst>
              </p:cNvPr>
              <p:cNvSpPr/>
              <p:nvPr/>
            </p:nvSpPr>
            <p:spPr>
              <a:xfrm>
                <a:off x="70866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AFA2C407-F88C-4D92-BF52-CCA6C3E44B82}"/>
                  </a:ext>
                </a:extLst>
              </p:cNvPr>
              <p:cNvCxnSpPr>
                <a:stCxn id="44" idx="7"/>
                <a:endCxn id="34" idx="3"/>
              </p:cNvCxnSpPr>
              <p:nvPr/>
            </p:nvCxnSpPr>
            <p:spPr bwMode="auto">
              <a:xfrm rot="5400000" flipH="1" flipV="1">
                <a:off x="6262733" y="4128797"/>
                <a:ext cx="352333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E6111BED-45BE-4EDE-9AEE-AB3D3A0FDD51}"/>
                  </a:ext>
                </a:extLst>
              </p:cNvPr>
              <p:cNvSpPr/>
              <p:nvPr/>
            </p:nvSpPr>
            <p:spPr>
              <a:xfrm>
                <a:off x="59436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48135" name="CaixaDeTexto 66">
              <a:extLst>
                <a:ext uri="{FF2B5EF4-FFF2-40B4-BE49-F238E27FC236}">
                  <a16:creationId xmlns:a16="http://schemas.microsoft.com/office/drawing/2014/main" id="{5BA2C7F7-BD02-4CE6-B10E-43DA13102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876800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800" b="1">
                  <a:latin typeface="Arial" panose="020B0604020202020204" pitchFamily="34" charset="0"/>
                </a:rPr>
                <a:t>Melhor Caso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EDDDB424-0CD7-4D80-81AE-D777FD549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Árvores de Busca Binária Balanceadas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72300B9B-AC6C-4863-99E5-8B055710B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67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Binárias Balanceadas</a:t>
            </a:r>
          </a:p>
        </p:txBody>
      </p:sp>
      <p:sp>
        <p:nvSpPr>
          <p:cNvPr id="47107" name="Retângulo 4">
            <a:extLst>
              <a:ext uri="{FF2B5EF4-FFF2-40B4-BE49-F238E27FC236}">
                <a16:creationId xmlns:a16="http://schemas.microsoft.com/office/drawing/2014/main" id="{A3C7FE64-56A5-4D45-AE2A-A65F6841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400">
                <a:latin typeface="Arial" panose="020B0604020202020204" pitchFamily="34" charset="0"/>
              </a:rPr>
              <a:t>Para evitar que as árvores cresçam arbitrariamente em um dos lados em detrimento do outro (aumentando a altura da árvore), é usual se estabelecer uma condição estrutural chamada de balanço.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>
            <a:extLst>
              <a:ext uri="{FF2B5EF4-FFF2-40B4-BE49-F238E27FC236}">
                <a16:creationId xmlns:a16="http://schemas.microsoft.com/office/drawing/2014/main" id="{67586F04-4021-43C8-89C9-77F29A606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43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AVL</a:t>
            </a:r>
          </a:p>
        </p:txBody>
      </p:sp>
      <p:sp>
        <p:nvSpPr>
          <p:cNvPr id="49" name="Retângulo 4">
            <a:extLst>
              <a:ext uri="{FF2B5EF4-FFF2-40B4-BE49-F238E27FC236}">
                <a16:creationId xmlns:a16="http://schemas.microsoft.com/office/drawing/2014/main" id="{8C11D7BA-9090-44E1-9BFA-6BE65026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8991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Árvore AVL (Adelson-Velskii e Landis) é uma árvore binária cuja condição de balanceamento é tal que as alturas das sub-árvores esquerda e direita diferem no máximo de uma unidade.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Considerando que uma sub-árvore vazia tem uma altura de -1, qual das árvores abaixo não é uma árvore AVL?</a:t>
            </a:r>
          </a:p>
        </p:txBody>
      </p:sp>
      <p:grpSp>
        <p:nvGrpSpPr>
          <p:cNvPr id="2" name="Grupo 52">
            <a:extLst>
              <a:ext uri="{FF2B5EF4-FFF2-40B4-BE49-F238E27FC236}">
                <a16:creationId xmlns:a16="http://schemas.microsoft.com/office/drawing/2014/main" id="{9F1AB149-FCED-4121-8859-FE38BF3E39E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3733800" cy="3006725"/>
            <a:chOff x="381000" y="3581400"/>
            <a:chExt cx="3733800" cy="300672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2F5BCD1-ED28-4958-BE0A-545164F93BEF}"/>
                </a:ext>
              </a:extLst>
            </p:cNvPr>
            <p:cNvSpPr/>
            <p:nvPr/>
          </p:nvSpPr>
          <p:spPr bwMode="auto">
            <a:xfrm>
              <a:off x="2362200" y="3581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13F4156-A31C-418D-A66C-7E988219D6AC}"/>
                </a:ext>
              </a:extLst>
            </p:cNvPr>
            <p:cNvCxnSpPr>
              <a:stCxn id="10" idx="1"/>
              <a:endCxn id="8" idx="5"/>
            </p:cNvCxnSpPr>
            <p:nvPr/>
          </p:nvCxnSpPr>
          <p:spPr bwMode="auto">
            <a:xfrm rot="16200000" flipV="1">
              <a:off x="3046413" y="3808413"/>
              <a:ext cx="384175" cy="84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D7EF53B-4032-4024-96A1-B536A3DC91F4}"/>
                </a:ext>
              </a:extLst>
            </p:cNvPr>
            <p:cNvSpPr/>
            <p:nvPr/>
          </p:nvSpPr>
          <p:spPr bwMode="auto">
            <a:xfrm>
              <a:off x="3581400" y="4343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6C6E908-432A-434F-B5FC-77760C8CF90F}"/>
                </a:ext>
              </a:extLst>
            </p:cNvPr>
            <p:cNvCxnSpPr>
              <a:stCxn id="12" idx="7"/>
              <a:endCxn id="8" idx="3"/>
            </p:cNvCxnSpPr>
            <p:nvPr/>
          </p:nvCxnSpPr>
          <p:spPr bwMode="auto">
            <a:xfrm rot="5400000" flipH="1" flipV="1">
              <a:off x="1827213" y="3808413"/>
              <a:ext cx="384175" cy="84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7C5A72E-8410-44DA-B989-827D7BB43694}"/>
                </a:ext>
              </a:extLst>
            </p:cNvPr>
            <p:cNvSpPr/>
            <p:nvPr/>
          </p:nvSpPr>
          <p:spPr bwMode="auto">
            <a:xfrm>
              <a:off x="1143000" y="4343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6DF5C54-4536-49C7-9369-DC4CBA0D5688}"/>
                </a:ext>
              </a:extLst>
            </p:cNvPr>
            <p:cNvCxnSpPr>
              <a:stCxn id="14" idx="1"/>
              <a:endCxn id="12" idx="5"/>
            </p:cNvCxnSpPr>
            <p:nvPr/>
          </p:nvCxnSpPr>
          <p:spPr bwMode="auto">
            <a:xfrm rot="16200000" flipV="1">
              <a:off x="1560513" y="4837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C88A58A-27FE-42D7-87D6-96B202F1FF14}"/>
                </a:ext>
              </a:extLst>
            </p:cNvPr>
            <p:cNvSpPr/>
            <p:nvPr/>
          </p:nvSpPr>
          <p:spPr bwMode="auto">
            <a:xfrm>
              <a:off x="1905000" y="5181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82E68C-8205-4F03-A89D-42A3903D63DB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 bwMode="auto">
            <a:xfrm rot="5400000" flipH="1" flipV="1">
              <a:off x="1563688" y="5635625"/>
              <a:ext cx="417512" cy="42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B2D9532-AA52-407B-8CD8-7E289B64FF75}"/>
                </a:ext>
              </a:extLst>
            </p:cNvPr>
            <p:cNvSpPr/>
            <p:nvPr/>
          </p:nvSpPr>
          <p:spPr bwMode="auto">
            <a:xfrm>
              <a:off x="1295400" y="6054725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DFA72EA-EE61-4399-BA2F-C0965F654F43}"/>
                </a:ext>
              </a:extLst>
            </p:cNvPr>
            <p:cNvSpPr/>
            <p:nvPr/>
          </p:nvSpPr>
          <p:spPr bwMode="auto">
            <a:xfrm>
              <a:off x="381000" y="5181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860D276-3853-4814-A398-06F5A5A4DEE5}"/>
                </a:ext>
              </a:extLst>
            </p:cNvPr>
            <p:cNvCxnSpPr>
              <a:stCxn id="17" idx="7"/>
              <a:endCxn id="12" idx="3"/>
            </p:cNvCxnSpPr>
            <p:nvPr/>
          </p:nvCxnSpPr>
          <p:spPr bwMode="auto">
            <a:xfrm rot="5400000" flipH="1" flipV="1">
              <a:off x="798513" y="4837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AEC3442-E159-487A-A50B-58A18D88C56D}"/>
                </a:ext>
              </a:extLst>
            </p:cNvPr>
            <p:cNvSpPr/>
            <p:nvPr/>
          </p:nvSpPr>
          <p:spPr bwMode="auto">
            <a:xfrm>
              <a:off x="2819400" y="5189538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36BFB71B-82BB-45C0-96F3-21055DE14075}"/>
                </a:ext>
              </a:extLst>
            </p:cNvPr>
            <p:cNvCxnSpPr>
              <a:stCxn id="22" idx="7"/>
              <a:endCxn id="10" idx="3"/>
            </p:cNvCxnSpPr>
            <p:nvPr/>
          </p:nvCxnSpPr>
          <p:spPr bwMode="auto">
            <a:xfrm rot="5400000" flipH="1" flipV="1">
              <a:off x="3232945" y="4841081"/>
              <a:ext cx="468312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53">
            <a:extLst>
              <a:ext uri="{FF2B5EF4-FFF2-40B4-BE49-F238E27FC236}">
                <a16:creationId xmlns:a16="http://schemas.microsoft.com/office/drawing/2014/main" id="{417B77C3-1F50-4C41-90F2-B1E3E72B7E2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581400"/>
            <a:ext cx="3733800" cy="3006725"/>
            <a:chOff x="5029200" y="3581400"/>
            <a:chExt cx="3733800" cy="3006725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C399CBD-D591-4C98-902F-2C370D01FAE5}"/>
                </a:ext>
              </a:extLst>
            </p:cNvPr>
            <p:cNvSpPr/>
            <p:nvPr/>
          </p:nvSpPr>
          <p:spPr bwMode="auto">
            <a:xfrm>
              <a:off x="7010400" y="3581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F96C97FF-3746-41FB-B455-D6C669EBA531}"/>
                </a:ext>
              </a:extLst>
            </p:cNvPr>
            <p:cNvCxnSpPr>
              <a:stCxn id="27" idx="1"/>
              <a:endCxn id="25" idx="5"/>
            </p:cNvCxnSpPr>
            <p:nvPr/>
          </p:nvCxnSpPr>
          <p:spPr bwMode="auto">
            <a:xfrm rot="16200000" flipV="1">
              <a:off x="7694613" y="3808413"/>
              <a:ext cx="384175" cy="84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9396B24-848E-4085-823E-951424211B92}"/>
                </a:ext>
              </a:extLst>
            </p:cNvPr>
            <p:cNvSpPr/>
            <p:nvPr/>
          </p:nvSpPr>
          <p:spPr bwMode="auto">
            <a:xfrm>
              <a:off x="8229600" y="4343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D40E625-1464-4721-94E8-6FE98FE2EE80}"/>
                </a:ext>
              </a:extLst>
            </p:cNvPr>
            <p:cNvCxnSpPr>
              <a:stCxn id="29" idx="7"/>
              <a:endCxn id="25" idx="3"/>
            </p:cNvCxnSpPr>
            <p:nvPr/>
          </p:nvCxnSpPr>
          <p:spPr bwMode="auto">
            <a:xfrm rot="5400000" flipH="1" flipV="1">
              <a:off x="6475413" y="3808413"/>
              <a:ext cx="384175" cy="84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3E1EFA7-5A0A-435C-9BB4-4D955602485B}"/>
                </a:ext>
              </a:extLst>
            </p:cNvPr>
            <p:cNvSpPr/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2775F5A-9C1F-48DD-A336-D34FCB2CE64E}"/>
                </a:ext>
              </a:extLst>
            </p:cNvPr>
            <p:cNvCxnSpPr>
              <a:stCxn id="31" idx="1"/>
              <a:endCxn id="29" idx="5"/>
            </p:cNvCxnSpPr>
            <p:nvPr/>
          </p:nvCxnSpPr>
          <p:spPr bwMode="auto">
            <a:xfrm rot="16200000" flipV="1">
              <a:off x="6208713" y="4837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0B43111-FC6D-4272-9ACF-BB8FCB78ADD0}"/>
                </a:ext>
              </a:extLst>
            </p:cNvPr>
            <p:cNvSpPr/>
            <p:nvPr/>
          </p:nvSpPr>
          <p:spPr bwMode="auto">
            <a:xfrm>
              <a:off x="6553200" y="5181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28337492-652F-440E-AB3B-2D1444582EBE}"/>
                </a:ext>
              </a:extLst>
            </p:cNvPr>
            <p:cNvCxnSpPr>
              <a:stCxn id="33" idx="0"/>
              <a:endCxn id="31" idx="3"/>
            </p:cNvCxnSpPr>
            <p:nvPr/>
          </p:nvCxnSpPr>
          <p:spPr bwMode="auto">
            <a:xfrm rot="5400000" flipH="1" flipV="1">
              <a:off x="6211888" y="5635625"/>
              <a:ext cx="417512" cy="42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785D5AE5-23A5-46AE-A712-40D2FA8E0CD9}"/>
                </a:ext>
              </a:extLst>
            </p:cNvPr>
            <p:cNvSpPr/>
            <p:nvPr/>
          </p:nvSpPr>
          <p:spPr bwMode="auto">
            <a:xfrm>
              <a:off x="5943600" y="6054725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C871EDE-F244-4BC8-85B3-25E464378249}"/>
                </a:ext>
              </a:extLst>
            </p:cNvPr>
            <p:cNvSpPr/>
            <p:nvPr/>
          </p:nvSpPr>
          <p:spPr bwMode="auto">
            <a:xfrm>
              <a:off x="5029200" y="5181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0BF6E5F5-1630-4768-A88C-2340A872BECA}"/>
                </a:ext>
              </a:extLst>
            </p:cNvPr>
            <p:cNvCxnSpPr>
              <a:stCxn id="34" idx="7"/>
              <a:endCxn id="29" idx="3"/>
            </p:cNvCxnSpPr>
            <p:nvPr/>
          </p:nvCxnSpPr>
          <p:spPr bwMode="auto">
            <a:xfrm rot="5400000" flipH="1" flipV="1">
              <a:off x="5446713" y="4837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21FCACA7-CACB-4FF9-A3EF-E1115AA8BEDE}"/>
                </a:ext>
              </a:extLst>
            </p:cNvPr>
            <p:cNvSpPr/>
            <p:nvPr/>
          </p:nvSpPr>
          <p:spPr bwMode="auto">
            <a:xfrm>
              <a:off x="7391400" y="6019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C709DB3C-4030-41DD-A380-183A45CB858C}"/>
                </a:ext>
              </a:extLst>
            </p:cNvPr>
            <p:cNvCxnSpPr>
              <a:stCxn id="36" idx="1"/>
              <a:endCxn id="31" idx="5"/>
            </p:cNvCxnSpPr>
            <p:nvPr/>
          </p:nvCxnSpPr>
          <p:spPr bwMode="auto">
            <a:xfrm rot="16200000" flipV="1">
              <a:off x="7008813" y="5637213"/>
              <a:ext cx="460375" cy="460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72">
            <a:extLst>
              <a:ext uri="{FF2B5EF4-FFF2-40B4-BE49-F238E27FC236}">
                <a16:creationId xmlns:a16="http://schemas.microsoft.com/office/drawing/2014/main" id="{0EE81A02-854E-4279-8B91-454AD7E7CBB4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6400800"/>
            <a:ext cx="993775" cy="307975"/>
            <a:chOff x="1063492" y="6400800"/>
            <a:chExt cx="993908" cy="307777"/>
          </a:xfrm>
        </p:grpSpPr>
        <p:sp>
          <p:nvSpPr>
            <p:cNvPr id="6192" name="CaixaDeTexto 40">
              <a:extLst>
                <a:ext uri="{FF2B5EF4-FFF2-40B4-BE49-F238E27FC236}">
                  <a16:creationId xmlns:a16="http://schemas.microsoft.com/office/drawing/2014/main" id="{CC79DCC7-930C-412F-89A8-2E0AC8ABB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492" y="64008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93" name="CaixaDeTexto 41">
              <a:extLst>
                <a:ext uri="{FF2B5EF4-FFF2-40B4-BE49-F238E27FC236}">
                  <a16:creationId xmlns:a16="http://schemas.microsoft.com/office/drawing/2014/main" id="{C3C2E81E-AF59-47AC-942D-665C22D3B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036" y="64008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5" name="Grupo 74">
            <a:extLst>
              <a:ext uri="{FF2B5EF4-FFF2-40B4-BE49-F238E27FC236}">
                <a16:creationId xmlns:a16="http://schemas.microsoft.com/office/drawing/2014/main" id="{7715B833-749B-4106-811E-4D1E8F54A14D}"/>
              </a:ext>
            </a:extLst>
          </p:cNvPr>
          <p:cNvGrpSpPr>
            <a:grpSpLocks/>
          </p:cNvGrpSpPr>
          <p:nvPr/>
        </p:nvGrpSpPr>
        <p:grpSpPr bwMode="auto">
          <a:xfrm>
            <a:off x="1673225" y="5486400"/>
            <a:ext cx="993775" cy="307975"/>
            <a:chOff x="1673092" y="5486400"/>
            <a:chExt cx="993908" cy="307777"/>
          </a:xfrm>
        </p:grpSpPr>
        <p:sp>
          <p:nvSpPr>
            <p:cNvPr id="6190" name="CaixaDeTexto 42">
              <a:extLst>
                <a:ext uri="{FF2B5EF4-FFF2-40B4-BE49-F238E27FC236}">
                  <a16:creationId xmlns:a16="http://schemas.microsoft.com/office/drawing/2014/main" id="{F8CD8346-67C0-4F7A-9038-0D647C0BD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092" y="54864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91" name="CaixaDeTexto 43">
              <a:extLst>
                <a:ext uri="{FF2B5EF4-FFF2-40B4-BE49-F238E27FC236}">
                  <a16:creationId xmlns:a16="http://schemas.microsoft.com/office/drawing/2014/main" id="{F7537510-D6B0-4C21-A0A0-468B13E9A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636" y="54864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6" name="Grupo 73">
            <a:extLst>
              <a:ext uri="{FF2B5EF4-FFF2-40B4-BE49-F238E27FC236}">
                <a16:creationId xmlns:a16="http://schemas.microsoft.com/office/drawing/2014/main" id="{1E461B9B-6D7A-4E91-9CF1-86D4CC08E6A3}"/>
              </a:ext>
            </a:extLst>
          </p:cNvPr>
          <p:cNvGrpSpPr>
            <a:grpSpLocks/>
          </p:cNvGrpSpPr>
          <p:nvPr/>
        </p:nvGrpSpPr>
        <p:grpSpPr bwMode="auto">
          <a:xfrm>
            <a:off x="149225" y="5562600"/>
            <a:ext cx="993775" cy="307975"/>
            <a:chOff x="149092" y="5562600"/>
            <a:chExt cx="993908" cy="307777"/>
          </a:xfrm>
        </p:grpSpPr>
        <p:sp>
          <p:nvSpPr>
            <p:cNvPr id="6188" name="CaixaDeTexto 44">
              <a:extLst>
                <a:ext uri="{FF2B5EF4-FFF2-40B4-BE49-F238E27FC236}">
                  <a16:creationId xmlns:a16="http://schemas.microsoft.com/office/drawing/2014/main" id="{C99A7B88-10E2-4B36-9CE1-9ADDA06E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92" y="55626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89" name="CaixaDeTexto 45">
              <a:extLst>
                <a:ext uri="{FF2B5EF4-FFF2-40B4-BE49-F238E27FC236}">
                  <a16:creationId xmlns:a16="http://schemas.microsoft.com/office/drawing/2014/main" id="{8A99B034-01F6-4DFA-B5F9-639D9FA8F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636" y="55626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7" name="Grupo 75">
            <a:extLst>
              <a:ext uri="{FF2B5EF4-FFF2-40B4-BE49-F238E27FC236}">
                <a16:creationId xmlns:a16="http://schemas.microsoft.com/office/drawing/2014/main" id="{3E7095FB-27F0-4049-8F0F-61592CE2BDBA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4648200"/>
            <a:ext cx="966788" cy="307975"/>
            <a:chOff x="911092" y="4648200"/>
            <a:chExt cx="966612" cy="307777"/>
          </a:xfrm>
        </p:grpSpPr>
        <p:sp>
          <p:nvSpPr>
            <p:cNvPr id="6186" name="CaixaDeTexto 46">
              <a:extLst>
                <a:ext uri="{FF2B5EF4-FFF2-40B4-BE49-F238E27FC236}">
                  <a16:creationId xmlns:a16="http://schemas.microsoft.com/office/drawing/2014/main" id="{0BC367FE-5757-4F21-B543-A2A000818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092" y="46482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87" name="CaixaDeTexto 47">
              <a:extLst>
                <a:ext uri="{FF2B5EF4-FFF2-40B4-BE49-F238E27FC236}">
                  <a16:creationId xmlns:a16="http://schemas.microsoft.com/office/drawing/2014/main" id="{383872FE-EEB7-4D5F-B865-D70FE7396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52" y="46482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9" name="Grupo 76">
            <a:extLst>
              <a:ext uri="{FF2B5EF4-FFF2-40B4-BE49-F238E27FC236}">
                <a16:creationId xmlns:a16="http://schemas.microsoft.com/office/drawing/2014/main" id="{D832DAF0-BD79-45B1-8376-5AC12B270446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5478463"/>
            <a:ext cx="993775" cy="306387"/>
            <a:chOff x="2587492" y="5477735"/>
            <a:chExt cx="993908" cy="307777"/>
          </a:xfrm>
        </p:grpSpPr>
        <p:sp>
          <p:nvSpPr>
            <p:cNvPr id="6184" name="CaixaDeTexto 49">
              <a:extLst>
                <a:ext uri="{FF2B5EF4-FFF2-40B4-BE49-F238E27FC236}">
                  <a16:creationId xmlns:a16="http://schemas.microsoft.com/office/drawing/2014/main" id="{AD504AF7-7403-4A8C-8E78-B62ED1FD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492" y="5477735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85" name="CaixaDeTexto 50">
              <a:extLst>
                <a:ext uri="{FF2B5EF4-FFF2-40B4-BE49-F238E27FC236}">
                  <a16:creationId xmlns:a16="http://schemas.microsoft.com/office/drawing/2014/main" id="{072AAFB5-7858-4E61-9289-9A295BC4F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036" y="5477735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20" name="Grupo 77">
            <a:extLst>
              <a:ext uri="{FF2B5EF4-FFF2-40B4-BE49-F238E27FC236}">
                <a16:creationId xmlns:a16="http://schemas.microsoft.com/office/drawing/2014/main" id="{FCC6558A-A657-4A48-B8FA-E346E23E5E7F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4645025"/>
            <a:ext cx="993775" cy="307975"/>
            <a:chOff x="3371100" y="4645223"/>
            <a:chExt cx="993908" cy="307777"/>
          </a:xfrm>
        </p:grpSpPr>
        <p:sp>
          <p:nvSpPr>
            <p:cNvPr id="6182" name="CaixaDeTexto 54">
              <a:extLst>
                <a:ext uri="{FF2B5EF4-FFF2-40B4-BE49-F238E27FC236}">
                  <a16:creationId xmlns:a16="http://schemas.microsoft.com/office/drawing/2014/main" id="{08DA36D9-019D-4B1B-9AD9-003CBF8CC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100" y="4645223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83" name="CaixaDeTexto 55">
              <a:extLst>
                <a:ext uri="{FF2B5EF4-FFF2-40B4-BE49-F238E27FC236}">
                  <a16:creationId xmlns:a16="http://schemas.microsoft.com/office/drawing/2014/main" id="{9645A060-2BF5-451A-BB7B-049B81D6C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644" y="4645223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21" name="Grupo 78">
            <a:extLst>
              <a:ext uri="{FF2B5EF4-FFF2-40B4-BE49-F238E27FC236}">
                <a16:creationId xmlns:a16="http://schemas.microsoft.com/office/drawing/2014/main" id="{7965B420-F38F-46DA-B926-347409BD677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783013"/>
            <a:ext cx="966788" cy="334962"/>
            <a:chOff x="2133600" y="3782704"/>
            <a:chExt cx="966612" cy="335073"/>
          </a:xfrm>
        </p:grpSpPr>
        <p:sp>
          <p:nvSpPr>
            <p:cNvPr id="6180" name="CaixaDeTexto 56">
              <a:extLst>
                <a:ext uri="{FF2B5EF4-FFF2-40B4-BE49-F238E27FC236}">
                  <a16:creationId xmlns:a16="http://schemas.microsoft.com/office/drawing/2014/main" id="{4B0F63EA-43A1-4FE5-AABC-C8A113A3F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782704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81" name="CaixaDeTexto 57">
              <a:extLst>
                <a:ext uri="{FF2B5EF4-FFF2-40B4-BE49-F238E27FC236}">
                  <a16:creationId xmlns:a16="http://schemas.microsoft.com/office/drawing/2014/main" id="{44BDC4CA-AB59-4AB2-9EDF-F45C69B85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160" y="38100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4" name="Grupo 79">
            <a:extLst>
              <a:ext uri="{FF2B5EF4-FFF2-40B4-BE49-F238E27FC236}">
                <a16:creationId xmlns:a16="http://schemas.microsoft.com/office/drawing/2014/main" id="{CC570119-CB42-4E9B-A93A-6C4190963540}"/>
              </a:ext>
            </a:extLst>
          </p:cNvPr>
          <p:cNvGrpSpPr>
            <a:grpSpLocks/>
          </p:cNvGrpSpPr>
          <p:nvPr/>
        </p:nvGrpSpPr>
        <p:grpSpPr bwMode="auto">
          <a:xfrm>
            <a:off x="5711825" y="6397625"/>
            <a:ext cx="993775" cy="307975"/>
            <a:chOff x="5711692" y="6397823"/>
            <a:chExt cx="993908" cy="307777"/>
          </a:xfrm>
        </p:grpSpPr>
        <p:sp>
          <p:nvSpPr>
            <p:cNvPr id="6178" name="CaixaDeTexto 58">
              <a:extLst>
                <a:ext uri="{FF2B5EF4-FFF2-40B4-BE49-F238E27FC236}">
                  <a16:creationId xmlns:a16="http://schemas.microsoft.com/office/drawing/2014/main" id="{67C59664-42F0-4C40-94E3-8F55CA1E7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692" y="6397823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79" name="CaixaDeTexto 59">
              <a:extLst>
                <a:ext uri="{FF2B5EF4-FFF2-40B4-BE49-F238E27FC236}">
                  <a16:creationId xmlns:a16="http://schemas.microsoft.com/office/drawing/2014/main" id="{5C8D5BCD-4159-45A4-A630-7A4DCBD19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236" y="6397823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38" name="Grupo 85">
            <a:extLst>
              <a:ext uri="{FF2B5EF4-FFF2-40B4-BE49-F238E27FC236}">
                <a16:creationId xmlns:a16="http://schemas.microsoft.com/office/drawing/2014/main" id="{131EF3F9-AF81-4F8A-A707-073DAFEA24D2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6400800"/>
            <a:ext cx="993775" cy="307975"/>
            <a:chOff x="7162800" y="6400800"/>
            <a:chExt cx="993908" cy="307777"/>
          </a:xfrm>
        </p:grpSpPr>
        <p:sp>
          <p:nvSpPr>
            <p:cNvPr id="6176" name="CaixaDeTexto 60">
              <a:extLst>
                <a:ext uri="{FF2B5EF4-FFF2-40B4-BE49-F238E27FC236}">
                  <a16:creationId xmlns:a16="http://schemas.microsoft.com/office/drawing/2014/main" id="{1B5B4B2B-B220-47C0-9D77-F04523098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64008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77" name="CaixaDeTexto 61">
              <a:extLst>
                <a:ext uri="{FF2B5EF4-FFF2-40B4-BE49-F238E27FC236}">
                  <a16:creationId xmlns:a16="http://schemas.microsoft.com/office/drawing/2014/main" id="{053E42DA-8E76-4E4E-8F44-EA1B87EAF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344" y="64008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39" name="Grupo 81">
            <a:extLst>
              <a:ext uri="{FF2B5EF4-FFF2-40B4-BE49-F238E27FC236}">
                <a16:creationId xmlns:a16="http://schemas.microsoft.com/office/drawing/2014/main" id="{0AC3CB72-55B1-4521-8476-96BA40A8A78C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5486400"/>
            <a:ext cx="935037" cy="307975"/>
            <a:chOff x="6351896" y="5486400"/>
            <a:chExt cx="934596" cy="307777"/>
          </a:xfrm>
        </p:grpSpPr>
        <p:sp>
          <p:nvSpPr>
            <p:cNvPr id="6174" name="CaixaDeTexto 62">
              <a:extLst>
                <a:ext uri="{FF2B5EF4-FFF2-40B4-BE49-F238E27FC236}">
                  <a16:creationId xmlns:a16="http://schemas.microsoft.com/office/drawing/2014/main" id="{ED0D6804-262E-44CE-A31B-337C6A15E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1896" y="54864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75" name="CaixaDeTexto 63">
              <a:extLst>
                <a:ext uri="{FF2B5EF4-FFF2-40B4-BE49-F238E27FC236}">
                  <a16:creationId xmlns:a16="http://schemas.microsoft.com/office/drawing/2014/main" id="{10A3D1FA-924B-4175-80AA-4F7CB939F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440" y="54864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40" name="Grupo 80">
            <a:extLst>
              <a:ext uri="{FF2B5EF4-FFF2-40B4-BE49-F238E27FC236}">
                <a16:creationId xmlns:a16="http://schemas.microsoft.com/office/drawing/2014/main" id="{DC2DFCC2-21B9-4120-8757-C1EEC76C7D20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5562600"/>
            <a:ext cx="993775" cy="307975"/>
            <a:chOff x="4786952" y="5562600"/>
            <a:chExt cx="993908" cy="307777"/>
          </a:xfrm>
        </p:grpSpPr>
        <p:sp>
          <p:nvSpPr>
            <p:cNvPr id="6172" name="CaixaDeTexto 64">
              <a:extLst>
                <a:ext uri="{FF2B5EF4-FFF2-40B4-BE49-F238E27FC236}">
                  <a16:creationId xmlns:a16="http://schemas.microsoft.com/office/drawing/2014/main" id="{C1A7CD60-491F-45CB-A2FA-9524EEA24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952" y="55626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73" name="CaixaDeTexto 65">
              <a:extLst>
                <a:ext uri="{FF2B5EF4-FFF2-40B4-BE49-F238E27FC236}">
                  <a16:creationId xmlns:a16="http://schemas.microsoft.com/office/drawing/2014/main" id="{3251AE92-DA16-4345-972A-9913948F2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7496" y="55626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41" name="Grupo 82">
            <a:extLst>
              <a:ext uri="{FF2B5EF4-FFF2-40B4-BE49-F238E27FC236}">
                <a16:creationId xmlns:a16="http://schemas.microsoft.com/office/drawing/2014/main" id="{2912FA02-C402-4D8F-894B-0A6E95FF4832}"/>
              </a:ext>
            </a:extLst>
          </p:cNvPr>
          <p:cNvGrpSpPr>
            <a:grpSpLocks/>
          </p:cNvGrpSpPr>
          <p:nvPr/>
        </p:nvGrpSpPr>
        <p:grpSpPr bwMode="auto">
          <a:xfrm>
            <a:off x="5576888" y="4632325"/>
            <a:ext cx="935037" cy="306388"/>
            <a:chOff x="5577660" y="4631575"/>
            <a:chExt cx="934596" cy="307777"/>
          </a:xfrm>
        </p:grpSpPr>
        <p:sp>
          <p:nvSpPr>
            <p:cNvPr id="6170" name="CaixaDeTexto 66">
              <a:extLst>
                <a:ext uri="{FF2B5EF4-FFF2-40B4-BE49-F238E27FC236}">
                  <a16:creationId xmlns:a16="http://schemas.microsoft.com/office/drawing/2014/main" id="{06713825-876A-47C2-AB97-13CCF3302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7660" y="4631575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71" name="CaixaDeTexto 67">
              <a:extLst>
                <a:ext uri="{FF2B5EF4-FFF2-40B4-BE49-F238E27FC236}">
                  <a16:creationId xmlns:a16="http://schemas.microsoft.com/office/drawing/2014/main" id="{540A2268-505C-4C66-B654-3AFE875A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204" y="4631575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2" name="Grupo 84">
            <a:extLst>
              <a:ext uri="{FF2B5EF4-FFF2-40B4-BE49-F238E27FC236}">
                <a16:creationId xmlns:a16="http://schemas.microsoft.com/office/drawing/2014/main" id="{303B5769-A5C0-486D-9BD3-2BAAE94712B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724400"/>
            <a:ext cx="993775" cy="307975"/>
            <a:chOff x="8001000" y="4724400"/>
            <a:chExt cx="993908" cy="307777"/>
          </a:xfrm>
        </p:grpSpPr>
        <p:sp>
          <p:nvSpPr>
            <p:cNvPr id="6168" name="CaixaDeTexto 68">
              <a:extLst>
                <a:ext uri="{FF2B5EF4-FFF2-40B4-BE49-F238E27FC236}">
                  <a16:creationId xmlns:a16="http://schemas.microsoft.com/office/drawing/2014/main" id="{3866BDAA-1AEB-473F-B0CB-16BB48929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47244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69" name="CaixaDeTexto 69">
              <a:extLst>
                <a:ext uri="{FF2B5EF4-FFF2-40B4-BE49-F238E27FC236}">
                  <a16:creationId xmlns:a16="http://schemas.microsoft.com/office/drawing/2014/main" id="{8370FF7A-FCE1-4454-866D-A10F9BC85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1544" y="47244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43" name="Grupo 83">
            <a:extLst>
              <a:ext uri="{FF2B5EF4-FFF2-40B4-BE49-F238E27FC236}">
                <a16:creationId xmlns:a16="http://schemas.microsoft.com/office/drawing/2014/main" id="{3722E045-1120-4F59-B1D7-906A3626C88C}"/>
              </a:ext>
            </a:extLst>
          </p:cNvPr>
          <p:cNvGrpSpPr>
            <a:grpSpLocks/>
          </p:cNvGrpSpPr>
          <p:nvPr/>
        </p:nvGrpSpPr>
        <p:grpSpPr bwMode="auto">
          <a:xfrm>
            <a:off x="6796088" y="3810000"/>
            <a:ext cx="962025" cy="307975"/>
            <a:chOff x="6795448" y="3810000"/>
            <a:chExt cx="963304" cy="307777"/>
          </a:xfrm>
        </p:grpSpPr>
        <p:sp>
          <p:nvSpPr>
            <p:cNvPr id="6166" name="CaixaDeTexto 70">
              <a:extLst>
                <a:ext uri="{FF2B5EF4-FFF2-40B4-BE49-F238E27FC236}">
                  <a16:creationId xmlns:a16="http://schemas.microsoft.com/office/drawing/2014/main" id="{61065049-7B66-4373-9AE9-683E43EFB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48" y="38100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67" name="CaixaDeTexto 71">
              <a:extLst>
                <a:ext uri="{FF2B5EF4-FFF2-40B4-BE49-F238E27FC236}">
                  <a16:creationId xmlns:a16="http://schemas.microsoft.com/office/drawing/2014/main" id="{46AA21B8-61AF-4353-B1D1-9A9C5853B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4700" y="38100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87" name="Multiplicar 86">
            <a:extLst>
              <a:ext uri="{FF2B5EF4-FFF2-40B4-BE49-F238E27FC236}">
                <a16:creationId xmlns:a16="http://schemas.microsoft.com/office/drawing/2014/main" id="{70BC167F-63C6-4805-AA14-4FB25BBF0E8B}"/>
              </a:ext>
            </a:extLst>
          </p:cNvPr>
          <p:cNvSpPr/>
          <p:nvPr/>
        </p:nvSpPr>
        <p:spPr>
          <a:xfrm>
            <a:off x="6934200" y="3352800"/>
            <a:ext cx="7620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60F35EB-4896-4E2E-A0FF-0D21334C9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935288"/>
            <a:ext cx="3813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Nó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r>
              <a:rPr lang="pt-BR" altLang="pt-BR" sz="180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(violação condição balanceamento)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80083E35-D12C-4252-B285-4FC72E3CB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43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AVL</a:t>
            </a:r>
          </a:p>
        </p:txBody>
      </p:sp>
      <p:sp>
        <p:nvSpPr>
          <p:cNvPr id="49" name="Retângulo 4">
            <a:extLst>
              <a:ext uri="{FF2B5EF4-FFF2-40B4-BE49-F238E27FC236}">
                <a16:creationId xmlns:a16="http://schemas.microsoft.com/office/drawing/2014/main" id="{4909FFA6-CF4A-42CE-AF6F-8E73D687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Sabe-se que a altura média das árvores AVL é </a:t>
            </a:r>
          </a:p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1.44log(n+2)-0.328 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 </a:t>
            </a:r>
            <a:r>
              <a:rPr lang="pt-BR" sz="2400" dirty="0" err="1">
                <a:latin typeface="Arial" charset="0"/>
                <a:cs typeface="Arial" charset="0"/>
                <a:sym typeface="Symbol"/>
              </a:rPr>
              <a:t>logn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 ou O (</a:t>
            </a:r>
            <a:r>
              <a:rPr lang="pt-BR" sz="2400" dirty="0" err="1">
                <a:latin typeface="Arial" charset="0"/>
                <a:cs typeface="Arial" charset="0"/>
                <a:sym typeface="Symbol"/>
              </a:rPr>
              <a:t>logn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)</a:t>
            </a:r>
            <a:endParaRPr lang="pt-BR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Considerando uma árvore AVL, a inserção ou remoção de um nó pode causar um desbalanceamento da árvore.</a:t>
            </a:r>
          </a:p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Denominando de </a:t>
            </a:r>
            <a:r>
              <a:rPr lang="el-GR" sz="2400" dirty="0">
                <a:latin typeface="Arial" charset="0"/>
                <a:cs typeface="Arial" charset="0"/>
              </a:rPr>
              <a:t>α </a:t>
            </a:r>
            <a:r>
              <a:rPr lang="pt-BR" sz="2400" dirty="0">
                <a:latin typeface="Arial" charset="0"/>
                <a:cs typeface="Arial" charset="0"/>
              </a:rPr>
              <a:t>o nó a ser re-balanceado, tem-se quatro possíveis causas para o desbalanceamento na inserção:</a:t>
            </a:r>
          </a:p>
          <a:p>
            <a:pPr eaLnBrk="1" hangingPunct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Inserção na sub-árvore </a:t>
            </a:r>
            <a:r>
              <a:rPr lang="pt-BR" sz="2400" b="1" dirty="0">
                <a:latin typeface="Arial" charset="0"/>
                <a:cs typeface="Arial" charset="0"/>
              </a:rPr>
              <a:t>esquerda</a:t>
            </a:r>
            <a:r>
              <a:rPr lang="pt-BR" sz="2400" dirty="0">
                <a:latin typeface="Arial" charset="0"/>
                <a:cs typeface="Arial" charset="0"/>
              </a:rPr>
              <a:t> do filho </a:t>
            </a:r>
            <a:r>
              <a:rPr lang="pt-BR" sz="2400" b="1" dirty="0">
                <a:latin typeface="Arial" charset="0"/>
                <a:cs typeface="Arial" charset="0"/>
              </a:rPr>
              <a:t>esquerdo</a:t>
            </a:r>
            <a:r>
              <a:rPr lang="pt-BR" sz="2400" dirty="0">
                <a:latin typeface="Arial" charset="0"/>
                <a:cs typeface="Arial" charset="0"/>
              </a:rPr>
              <a:t> de </a:t>
            </a:r>
            <a:r>
              <a:rPr lang="el-GR" sz="2400" dirty="0">
                <a:latin typeface="Arial" charset="0"/>
                <a:cs typeface="Arial" charset="0"/>
              </a:rPr>
              <a:t>α</a:t>
            </a:r>
            <a:endParaRPr lang="pt-BR" sz="24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Inserção na sub-árvore </a:t>
            </a:r>
            <a:r>
              <a:rPr lang="pt-BR" sz="2400" b="1" dirty="0">
                <a:latin typeface="Arial" charset="0"/>
                <a:cs typeface="Arial" charset="0"/>
              </a:rPr>
              <a:t>direita</a:t>
            </a:r>
            <a:r>
              <a:rPr lang="pt-BR" sz="2400" dirty="0">
                <a:latin typeface="Arial" charset="0"/>
                <a:cs typeface="Arial" charset="0"/>
              </a:rPr>
              <a:t> do filho </a:t>
            </a:r>
            <a:r>
              <a:rPr lang="pt-BR" sz="2400" b="1" dirty="0">
                <a:latin typeface="Arial" charset="0"/>
                <a:cs typeface="Arial" charset="0"/>
              </a:rPr>
              <a:t>esquerdo</a:t>
            </a:r>
            <a:r>
              <a:rPr lang="pt-BR" sz="2400" dirty="0">
                <a:latin typeface="Arial" charset="0"/>
                <a:cs typeface="Arial" charset="0"/>
              </a:rPr>
              <a:t> de </a:t>
            </a:r>
            <a:r>
              <a:rPr lang="el-GR" sz="2400" dirty="0">
                <a:latin typeface="Arial" charset="0"/>
                <a:cs typeface="Arial" charset="0"/>
              </a:rPr>
              <a:t>α</a:t>
            </a:r>
            <a:endParaRPr lang="pt-BR" sz="24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Inserção na sub-árvore </a:t>
            </a:r>
            <a:r>
              <a:rPr lang="pt-BR" sz="2400" b="1" dirty="0">
                <a:latin typeface="Arial" charset="0"/>
                <a:cs typeface="Arial" charset="0"/>
              </a:rPr>
              <a:t>esquerda</a:t>
            </a:r>
            <a:r>
              <a:rPr lang="pt-BR" sz="2400" dirty="0">
                <a:latin typeface="Arial" charset="0"/>
                <a:cs typeface="Arial" charset="0"/>
              </a:rPr>
              <a:t> do filho </a:t>
            </a:r>
            <a:r>
              <a:rPr lang="pt-BR" sz="2400" b="1" dirty="0">
                <a:latin typeface="Arial" charset="0"/>
                <a:cs typeface="Arial" charset="0"/>
              </a:rPr>
              <a:t>direito</a:t>
            </a:r>
            <a:r>
              <a:rPr lang="pt-BR" sz="2400" dirty="0">
                <a:latin typeface="Arial" charset="0"/>
                <a:cs typeface="Arial" charset="0"/>
              </a:rPr>
              <a:t> de </a:t>
            </a:r>
            <a:r>
              <a:rPr lang="el-GR" sz="2400" dirty="0">
                <a:latin typeface="Arial" charset="0"/>
                <a:cs typeface="Arial" charset="0"/>
              </a:rPr>
              <a:t>α</a:t>
            </a:r>
            <a:endParaRPr lang="pt-BR" sz="24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Inserção na sub-árvore </a:t>
            </a:r>
            <a:r>
              <a:rPr lang="pt-BR" sz="2400" b="1" dirty="0">
                <a:latin typeface="Arial" charset="0"/>
                <a:cs typeface="Arial" charset="0"/>
              </a:rPr>
              <a:t>direita</a:t>
            </a:r>
            <a:r>
              <a:rPr lang="pt-BR" sz="2400" dirty="0">
                <a:latin typeface="Arial" charset="0"/>
                <a:cs typeface="Arial" charset="0"/>
              </a:rPr>
              <a:t> do filho </a:t>
            </a:r>
            <a:r>
              <a:rPr lang="pt-BR" sz="2400" b="1" dirty="0">
                <a:latin typeface="Arial" charset="0"/>
                <a:cs typeface="Arial" charset="0"/>
              </a:rPr>
              <a:t>direito</a:t>
            </a:r>
            <a:r>
              <a:rPr lang="pt-BR" sz="2400" dirty="0">
                <a:latin typeface="Arial" charset="0"/>
                <a:cs typeface="Arial" charset="0"/>
              </a:rPr>
              <a:t> de </a:t>
            </a:r>
            <a:r>
              <a:rPr lang="el-GR" sz="2400" dirty="0">
                <a:latin typeface="Arial" charset="0"/>
                <a:cs typeface="Arial" charset="0"/>
              </a:rPr>
              <a:t>α</a:t>
            </a:r>
            <a:endParaRPr lang="pt-BR" sz="2400" dirty="0">
              <a:latin typeface="Arial" charset="0"/>
              <a:cs typeface="Arial" charset="0"/>
            </a:endParaRPr>
          </a:p>
        </p:txBody>
      </p:sp>
      <p:grpSp>
        <p:nvGrpSpPr>
          <p:cNvPr id="2" name="Grupo 19">
            <a:extLst>
              <a:ext uri="{FF2B5EF4-FFF2-40B4-BE49-F238E27FC236}">
                <a16:creationId xmlns:a16="http://schemas.microsoft.com/office/drawing/2014/main" id="{3C72403C-4879-4E97-88E3-4BABC024C0D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495800"/>
            <a:ext cx="566738" cy="382588"/>
            <a:chOff x="7848600" y="4495800"/>
            <a:chExt cx="567155" cy="382588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BECDF5-9D8E-4524-9BE3-35C2CF2B44EE}"/>
                </a:ext>
              </a:extLst>
            </p:cNvPr>
            <p:cNvCxnSpPr/>
            <p:nvPr/>
          </p:nvCxnSpPr>
          <p:spPr>
            <a:xfrm rot="5400000">
              <a:off x="7886869" y="4686299"/>
              <a:ext cx="3794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EA0F3A28-A2EA-4A59-BDD3-911D8756F417}"/>
                </a:ext>
              </a:extLst>
            </p:cNvPr>
            <p:cNvCxnSpPr/>
            <p:nvPr/>
          </p:nvCxnSpPr>
          <p:spPr>
            <a:xfrm rot="10800000">
              <a:off x="7848600" y="4495800"/>
              <a:ext cx="228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CF8037C4-22D1-42A7-90B3-D91BF83FE995}"/>
                </a:ext>
              </a:extLst>
            </p:cNvPr>
            <p:cNvCxnSpPr/>
            <p:nvPr/>
          </p:nvCxnSpPr>
          <p:spPr>
            <a:xfrm rot="10800000">
              <a:off x="7848600" y="4876800"/>
              <a:ext cx="228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7" name="Retângulo 17">
              <a:extLst>
                <a:ext uri="{FF2B5EF4-FFF2-40B4-BE49-F238E27FC236}">
                  <a16:creationId xmlns:a16="http://schemas.microsoft.com/office/drawing/2014/main" id="{0C4D61B3-4DBE-4391-81B0-70AFF5DA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4495800"/>
              <a:ext cx="3385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" name="Grupo 20">
            <a:extLst>
              <a:ext uri="{FF2B5EF4-FFF2-40B4-BE49-F238E27FC236}">
                <a16:creationId xmlns:a16="http://schemas.microsoft.com/office/drawing/2014/main" id="{528DA569-A584-4C0B-AE7B-84A40DABD60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1252538" cy="1220788"/>
            <a:chOff x="7696200" y="4038600"/>
            <a:chExt cx="1252955" cy="1220788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A616E4FB-419F-4CC1-8273-CA82B2E4B8CA}"/>
                </a:ext>
              </a:extLst>
            </p:cNvPr>
            <p:cNvCxnSpPr/>
            <p:nvPr/>
          </p:nvCxnSpPr>
          <p:spPr>
            <a:xfrm rot="5400000">
              <a:off x="8001305" y="4648200"/>
              <a:ext cx="12176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4468057-3874-4130-B7EC-DA70E5052074}"/>
                </a:ext>
              </a:extLst>
            </p:cNvPr>
            <p:cNvCxnSpPr/>
            <p:nvPr/>
          </p:nvCxnSpPr>
          <p:spPr>
            <a:xfrm rot="10800000">
              <a:off x="7696200" y="5257800"/>
              <a:ext cx="9147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54BCEB8B-00AA-4774-B2C5-5E75594C7CA4}"/>
                </a:ext>
              </a:extLst>
            </p:cNvPr>
            <p:cNvCxnSpPr/>
            <p:nvPr/>
          </p:nvCxnSpPr>
          <p:spPr>
            <a:xfrm rot="10800000">
              <a:off x="8306003" y="4038600"/>
              <a:ext cx="3049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Retângulo 18">
              <a:extLst>
                <a:ext uri="{FF2B5EF4-FFF2-40B4-BE49-F238E27FC236}">
                  <a16:creationId xmlns:a16="http://schemas.microsoft.com/office/drawing/2014/main" id="{3A58B055-A7E3-4527-B7C2-01141D9A2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0600" y="4495800"/>
              <a:ext cx="3385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665AF821-133C-4D74-A480-1BF880D21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5791200"/>
            <a:ext cx="6134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A- Inserção Externa – Corrigida por uma rotação simples 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9C7ADE2-6C9B-41DE-BBB0-2D55DBC36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259513"/>
            <a:ext cx="5711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B- Inserção Interna – Corrigida por uma rotação dupla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2">
            <a:extLst>
              <a:ext uri="{FF2B5EF4-FFF2-40B4-BE49-F238E27FC236}">
                <a16:creationId xmlns:a16="http://schemas.microsoft.com/office/drawing/2014/main" id="{1A5EDCBF-D433-4FF9-B32E-53F68B72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125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Análise de Algoritmos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42F42C07-C012-4D8E-ADDE-527C20990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O estudo da complexidade computacional envolve metodologias para avaliar o custo da execução de um determinado algoritmo</a:t>
            </a:r>
            <a:endParaRPr lang="pt-BR" altLang="pt-BR" sz="2000" baseline="30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27F4B3-6CE5-4079-B385-16E46E14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83058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Como medir o custo de um algoritmo</a:t>
            </a:r>
            <a:r>
              <a:rPr lang="en-US" altLang="pt-BR" sz="2000"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Tempo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Quantidade de tempo utilizado no processamento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Espa</a:t>
            </a:r>
            <a:r>
              <a:rPr lang="pt-BR" altLang="pt-BR" sz="2000">
                <a:latin typeface="Arial" panose="020B0604020202020204" pitchFamily="34" charset="0"/>
              </a:rPr>
              <a:t>ço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Quantidade de memória necessária ao processamento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Operações</a:t>
            </a:r>
            <a:endParaRPr lang="pt-BR" altLang="pt-BR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Quantidade de operações realizadas no algoritmo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Outras Métricas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Depende do contexto (tamanho final de um arquivo, perda de informação,...)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</a:t>
            </a: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71981F10-E367-4F07-A3B7-0D41A44F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46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AVL – Rotação Simples</a:t>
            </a:r>
          </a:p>
        </p:txBody>
      </p:sp>
      <p:sp>
        <p:nvSpPr>
          <p:cNvPr id="49155" name="Retângulo 4">
            <a:extLst>
              <a:ext uri="{FF2B5EF4-FFF2-40B4-BE49-F238E27FC236}">
                <a16:creationId xmlns:a16="http://schemas.microsoft.com/office/drawing/2014/main" id="{9597073E-30F2-4594-A464-70D116D0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Caso 1- </a:t>
            </a:r>
            <a:r>
              <a:rPr lang="pt-BR" altLang="pt-BR" sz="1800">
                <a:latin typeface="Arial" panose="020B0604020202020204" pitchFamily="34" charset="0"/>
              </a:rPr>
              <a:t>Uma inserção na sub-árvore esquerda do filho esquerdo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" name="Grupo 66">
            <a:extLst>
              <a:ext uri="{FF2B5EF4-FFF2-40B4-BE49-F238E27FC236}">
                <a16:creationId xmlns:a16="http://schemas.microsoft.com/office/drawing/2014/main" id="{EE0F1AE2-EE54-4577-BED1-C658BA28A28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47800"/>
            <a:ext cx="2444750" cy="1606550"/>
            <a:chOff x="228600" y="1447800"/>
            <a:chExt cx="2444750" cy="1606550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C195292A-B602-43CB-9413-DC5426261317}"/>
                </a:ext>
              </a:extLst>
            </p:cNvPr>
            <p:cNvSpPr/>
            <p:nvPr/>
          </p:nvSpPr>
          <p:spPr bwMode="auto">
            <a:xfrm>
              <a:off x="1447800" y="1447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502F584-5F6D-4974-946E-A9ECC4E79038}"/>
                </a:ext>
              </a:extLst>
            </p:cNvPr>
            <p:cNvCxnSpPr>
              <a:stCxn id="66" idx="3"/>
              <a:endCxn id="84" idx="0"/>
            </p:cNvCxnSpPr>
            <p:nvPr/>
          </p:nvCxnSpPr>
          <p:spPr>
            <a:xfrm rot="5400000">
              <a:off x="1281112" y="17351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7BA26D86-98E6-4241-A12E-33FFCA6B6122}"/>
                </a:ext>
              </a:extLst>
            </p:cNvPr>
            <p:cNvCxnSpPr>
              <a:stCxn id="66" idx="5"/>
              <a:endCxn id="86" idx="0"/>
            </p:cNvCxnSpPr>
            <p:nvPr/>
          </p:nvCxnSpPr>
          <p:spPr>
            <a:xfrm rot="16200000" flipH="1">
              <a:off x="2119312" y="1697038"/>
              <a:ext cx="73025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9F4183B3-DAD1-4CAB-9936-D2E206412A8C}"/>
                </a:ext>
              </a:extLst>
            </p:cNvPr>
            <p:cNvSpPr/>
            <p:nvPr/>
          </p:nvSpPr>
          <p:spPr bwMode="auto">
            <a:xfrm>
              <a:off x="838200" y="19812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6" name="Triângulo isósceles 85">
              <a:extLst>
                <a:ext uri="{FF2B5EF4-FFF2-40B4-BE49-F238E27FC236}">
                  <a16:creationId xmlns:a16="http://schemas.microsoft.com/office/drawing/2014/main" id="{6E460CAE-5485-4BB3-8648-BA3A0A3525AC}"/>
                </a:ext>
              </a:extLst>
            </p:cNvPr>
            <p:cNvSpPr/>
            <p:nvPr/>
          </p:nvSpPr>
          <p:spPr>
            <a:xfrm>
              <a:off x="2133600" y="19812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89" name="Triângulo isósceles 88">
              <a:extLst>
                <a:ext uri="{FF2B5EF4-FFF2-40B4-BE49-F238E27FC236}">
                  <a16:creationId xmlns:a16="http://schemas.microsoft.com/office/drawing/2014/main" id="{32B8F943-FB7B-486D-8ABC-E44F46213CB8}"/>
                </a:ext>
              </a:extLst>
            </p:cNvPr>
            <p:cNvSpPr/>
            <p:nvPr/>
          </p:nvSpPr>
          <p:spPr>
            <a:xfrm>
              <a:off x="1371600" y="2514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90" name="Triângulo isósceles 89">
              <a:extLst>
                <a:ext uri="{FF2B5EF4-FFF2-40B4-BE49-F238E27FC236}">
                  <a16:creationId xmlns:a16="http://schemas.microsoft.com/office/drawing/2014/main" id="{E6DEF0DD-9EF6-4124-BDE5-97081006B43D}"/>
                </a:ext>
              </a:extLst>
            </p:cNvPr>
            <p:cNvSpPr/>
            <p:nvPr/>
          </p:nvSpPr>
          <p:spPr>
            <a:xfrm>
              <a:off x="228600" y="2514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D8830013-3ADC-4C55-A9BD-41C169991C73}"/>
                </a:ext>
              </a:extLst>
            </p:cNvPr>
            <p:cNvCxnSpPr>
              <a:stCxn id="84" idx="3"/>
              <a:endCxn id="90" idx="0"/>
            </p:cNvCxnSpPr>
            <p:nvPr/>
          </p:nvCxnSpPr>
          <p:spPr>
            <a:xfrm rot="5400000">
              <a:off x="671512" y="22685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275ECCA-DE6D-480B-A61F-6A913D1CCA39}"/>
                </a:ext>
              </a:extLst>
            </p:cNvPr>
            <p:cNvCxnSpPr>
              <a:stCxn id="84" idx="5"/>
              <a:endCxn id="89" idx="0"/>
            </p:cNvCxnSpPr>
            <p:nvPr/>
          </p:nvCxnSpPr>
          <p:spPr>
            <a:xfrm rot="16200000" flipH="1">
              <a:off x="1433512" y="2306638"/>
              <a:ext cx="73025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68">
            <a:extLst>
              <a:ext uri="{FF2B5EF4-FFF2-40B4-BE49-F238E27FC236}">
                <a16:creationId xmlns:a16="http://schemas.microsoft.com/office/drawing/2014/main" id="{31FC738D-F529-4C98-8306-CA9FDAB38C44}"/>
              </a:ext>
            </a:extLst>
          </p:cNvPr>
          <p:cNvGrpSpPr>
            <a:grpSpLocks/>
          </p:cNvGrpSpPr>
          <p:nvPr/>
        </p:nvGrpSpPr>
        <p:grpSpPr bwMode="auto">
          <a:xfrm>
            <a:off x="3194050" y="1447800"/>
            <a:ext cx="2444750" cy="2146300"/>
            <a:chOff x="3194050" y="1447800"/>
            <a:chExt cx="2444750" cy="21463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FD839AD-287C-4967-B19E-1A4E62A26EC1}"/>
                </a:ext>
              </a:extLst>
            </p:cNvPr>
            <p:cNvSpPr/>
            <p:nvPr/>
          </p:nvSpPr>
          <p:spPr bwMode="auto">
            <a:xfrm>
              <a:off x="4413250" y="1447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B40D9FA-09F7-4085-8B59-DA9FB7DACDCA}"/>
                </a:ext>
              </a:extLst>
            </p:cNvPr>
            <p:cNvCxnSpPr>
              <a:stCxn id="15" idx="3"/>
              <a:endCxn id="18" idx="0"/>
            </p:cNvCxnSpPr>
            <p:nvPr/>
          </p:nvCxnSpPr>
          <p:spPr>
            <a:xfrm rot="5400000">
              <a:off x="4246562" y="17351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FB8209F-7D4A-4426-BBB2-CBC8285740D8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 rot="16200000" flipH="1">
              <a:off x="5084762" y="1697038"/>
              <a:ext cx="73025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BE4767F-CFED-4F96-90B1-5FDC72D0998A}"/>
                </a:ext>
              </a:extLst>
            </p:cNvPr>
            <p:cNvSpPr/>
            <p:nvPr/>
          </p:nvSpPr>
          <p:spPr bwMode="auto">
            <a:xfrm>
              <a:off x="3803650" y="19812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Triângulo isósceles 18">
              <a:extLst>
                <a:ext uri="{FF2B5EF4-FFF2-40B4-BE49-F238E27FC236}">
                  <a16:creationId xmlns:a16="http://schemas.microsoft.com/office/drawing/2014/main" id="{062BBAA6-0B52-4DAA-BFDF-41EF0026AEFD}"/>
                </a:ext>
              </a:extLst>
            </p:cNvPr>
            <p:cNvSpPr/>
            <p:nvPr/>
          </p:nvSpPr>
          <p:spPr>
            <a:xfrm>
              <a:off x="5099050" y="19812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0" name="Triângulo isósceles 19">
              <a:extLst>
                <a:ext uri="{FF2B5EF4-FFF2-40B4-BE49-F238E27FC236}">
                  <a16:creationId xmlns:a16="http://schemas.microsoft.com/office/drawing/2014/main" id="{E24DABBC-45CF-4233-8C6D-C381F8AE1759}"/>
                </a:ext>
              </a:extLst>
            </p:cNvPr>
            <p:cNvSpPr/>
            <p:nvPr/>
          </p:nvSpPr>
          <p:spPr>
            <a:xfrm>
              <a:off x="4337050" y="2514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40CF1317-4375-488B-AF25-940005BE5D1A}"/>
                </a:ext>
              </a:extLst>
            </p:cNvPr>
            <p:cNvSpPr/>
            <p:nvPr/>
          </p:nvSpPr>
          <p:spPr>
            <a:xfrm>
              <a:off x="3194050" y="251460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B2238FA-E809-48CA-AC5E-8C64041024DD}"/>
                </a:ext>
              </a:extLst>
            </p:cNvPr>
            <p:cNvCxnSpPr>
              <a:stCxn id="18" idx="3"/>
              <a:endCxn id="21" idx="0"/>
            </p:cNvCxnSpPr>
            <p:nvPr/>
          </p:nvCxnSpPr>
          <p:spPr>
            <a:xfrm rot="5400000">
              <a:off x="3636962" y="22685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B7023468-2162-48A1-A89E-BEA831653155}"/>
                </a:ext>
              </a:extLst>
            </p:cNvPr>
            <p:cNvCxnSpPr>
              <a:stCxn id="18" idx="5"/>
              <a:endCxn id="20" idx="0"/>
            </p:cNvCxnSpPr>
            <p:nvPr/>
          </p:nvCxnSpPr>
          <p:spPr>
            <a:xfrm rot="16200000" flipH="1">
              <a:off x="4398962" y="2306638"/>
              <a:ext cx="73025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69">
            <a:extLst>
              <a:ext uri="{FF2B5EF4-FFF2-40B4-BE49-F238E27FC236}">
                <a16:creationId xmlns:a16="http://schemas.microsoft.com/office/drawing/2014/main" id="{B0F875F7-FEEC-485D-B46A-BBCD761B6FEB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1441450"/>
            <a:ext cx="2444750" cy="1619250"/>
            <a:chOff x="6318250" y="1441450"/>
            <a:chExt cx="2444750" cy="161925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EBCA01B4-FCF1-493A-BEE9-123F9A9EC5CD}"/>
                </a:ext>
              </a:extLst>
            </p:cNvPr>
            <p:cNvSpPr/>
            <p:nvPr/>
          </p:nvSpPr>
          <p:spPr bwMode="auto">
            <a:xfrm>
              <a:off x="7842250" y="1974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83CF8154-B54D-4BFF-9B72-AA0870667C76}"/>
                </a:ext>
              </a:extLst>
            </p:cNvPr>
            <p:cNvCxnSpPr>
              <a:stCxn id="34" idx="1"/>
              <a:endCxn id="37" idx="5"/>
            </p:cNvCxnSpPr>
            <p:nvPr/>
          </p:nvCxnSpPr>
          <p:spPr>
            <a:xfrm rot="16200000" flipV="1">
              <a:off x="7578725" y="1711325"/>
              <a:ext cx="1524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269C53C1-908B-4ED2-98AC-D6AFDB615B1A}"/>
                </a:ext>
              </a:extLst>
            </p:cNvPr>
            <p:cNvCxnSpPr>
              <a:stCxn id="34" idx="5"/>
              <a:endCxn id="38" idx="0"/>
            </p:cNvCxnSpPr>
            <p:nvPr/>
          </p:nvCxnSpPr>
          <p:spPr>
            <a:xfrm rot="16200000" flipH="1">
              <a:off x="8361362" y="2376488"/>
              <a:ext cx="7302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B350E71-FD3F-476D-A7AA-657EDD79155D}"/>
                </a:ext>
              </a:extLst>
            </p:cNvPr>
            <p:cNvSpPr/>
            <p:nvPr/>
          </p:nvSpPr>
          <p:spPr bwMode="auto">
            <a:xfrm>
              <a:off x="6927850" y="1441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136D2C87-AA5F-49DB-B814-96E2F50AA6C4}"/>
                </a:ext>
              </a:extLst>
            </p:cNvPr>
            <p:cNvSpPr/>
            <p:nvPr/>
          </p:nvSpPr>
          <p:spPr>
            <a:xfrm>
              <a:off x="8223250" y="25082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4F343E37-5488-484D-A4DA-9469FE7F7CB1}"/>
                </a:ext>
              </a:extLst>
            </p:cNvPr>
            <p:cNvSpPr/>
            <p:nvPr/>
          </p:nvSpPr>
          <p:spPr>
            <a:xfrm>
              <a:off x="7461250" y="2514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40" name="Triângulo isósceles 39">
              <a:extLst>
                <a:ext uri="{FF2B5EF4-FFF2-40B4-BE49-F238E27FC236}">
                  <a16:creationId xmlns:a16="http://schemas.microsoft.com/office/drawing/2014/main" id="{57C03B7F-7842-455D-BAFD-423046947FEB}"/>
                </a:ext>
              </a:extLst>
            </p:cNvPr>
            <p:cNvSpPr/>
            <p:nvPr/>
          </p:nvSpPr>
          <p:spPr>
            <a:xfrm>
              <a:off x="6318250" y="198120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A14103DF-7557-48A5-B155-9923A62B319B}"/>
                </a:ext>
              </a:extLst>
            </p:cNvPr>
            <p:cNvCxnSpPr>
              <a:stCxn id="37" idx="3"/>
              <a:endCxn id="40" idx="0"/>
            </p:cNvCxnSpPr>
            <p:nvPr/>
          </p:nvCxnSpPr>
          <p:spPr>
            <a:xfrm rot="5400000">
              <a:off x="6757987" y="1731963"/>
              <a:ext cx="7937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E61E642-9A2B-4B9A-9019-AC661D41A74D}"/>
                </a:ext>
              </a:extLst>
            </p:cNvPr>
            <p:cNvCxnSpPr>
              <a:stCxn id="34" idx="3"/>
              <a:endCxn id="39" idx="0"/>
            </p:cNvCxnSpPr>
            <p:nvPr/>
          </p:nvCxnSpPr>
          <p:spPr>
            <a:xfrm rot="5400000">
              <a:off x="7786687" y="2379663"/>
              <a:ext cx="7937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71">
            <a:extLst>
              <a:ext uri="{FF2B5EF4-FFF2-40B4-BE49-F238E27FC236}">
                <a16:creationId xmlns:a16="http://schemas.microsoft.com/office/drawing/2014/main" id="{9B419B50-CCDE-4763-A7D5-A4594BF7EA5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191000"/>
            <a:ext cx="2286000" cy="1612900"/>
            <a:chOff x="228600" y="4191000"/>
            <a:chExt cx="2286000" cy="1612900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85A3ADCD-9665-4BA2-B9ED-6CF3567E5B62}"/>
                </a:ext>
              </a:extLst>
            </p:cNvPr>
            <p:cNvSpPr/>
            <p:nvPr/>
          </p:nvSpPr>
          <p:spPr bwMode="auto">
            <a:xfrm>
              <a:off x="1447800" y="4718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E90CC3B-B56D-4806-AF6A-146A662E791E}"/>
                </a:ext>
              </a:extLst>
            </p:cNvPr>
            <p:cNvCxnSpPr>
              <a:stCxn id="46" idx="1"/>
              <a:endCxn id="50" idx="5"/>
            </p:cNvCxnSpPr>
            <p:nvPr/>
          </p:nvCxnSpPr>
          <p:spPr>
            <a:xfrm rot="16200000" flipV="1">
              <a:off x="1339850" y="4610100"/>
              <a:ext cx="14605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0A94BD48-25A9-4A4A-8956-CD97E83267B7}"/>
                </a:ext>
              </a:extLst>
            </p:cNvPr>
            <p:cNvCxnSpPr>
              <a:stCxn id="46" idx="5"/>
              <a:endCxn id="51" idx="0"/>
            </p:cNvCxnSpPr>
            <p:nvPr/>
          </p:nvCxnSpPr>
          <p:spPr>
            <a:xfrm rot="16200000" flipH="1">
              <a:off x="2039937" y="504666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D7697EE-120D-4620-8817-02B8ACF22654}"/>
                </a:ext>
              </a:extLst>
            </p:cNvPr>
            <p:cNvSpPr/>
            <p:nvPr/>
          </p:nvSpPr>
          <p:spPr bwMode="auto">
            <a:xfrm>
              <a:off x="838200" y="4191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Triângulo isósceles 50">
              <a:extLst>
                <a:ext uri="{FF2B5EF4-FFF2-40B4-BE49-F238E27FC236}">
                  <a16:creationId xmlns:a16="http://schemas.microsoft.com/office/drawing/2014/main" id="{4754C792-DFCF-486E-ABBE-BE7BFC970761}"/>
                </a:ext>
              </a:extLst>
            </p:cNvPr>
            <p:cNvSpPr/>
            <p:nvPr/>
          </p:nvSpPr>
          <p:spPr>
            <a:xfrm>
              <a:off x="1974850" y="52514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52" name="Triângulo isósceles 51">
              <a:extLst>
                <a:ext uri="{FF2B5EF4-FFF2-40B4-BE49-F238E27FC236}">
                  <a16:creationId xmlns:a16="http://schemas.microsoft.com/office/drawing/2014/main" id="{4C3222F7-6758-4038-96F9-E409C6C6BDB9}"/>
                </a:ext>
              </a:extLst>
            </p:cNvPr>
            <p:cNvSpPr/>
            <p:nvPr/>
          </p:nvSpPr>
          <p:spPr>
            <a:xfrm>
              <a:off x="990600" y="5264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53" name="Triângulo isósceles 52">
              <a:extLst>
                <a:ext uri="{FF2B5EF4-FFF2-40B4-BE49-F238E27FC236}">
                  <a16:creationId xmlns:a16="http://schemas.microsoft.com/office/drawing/2014/main" id="{F5B3A05A-9E3C-46F0-BB78-7E6808A3D00D}"/>
                </a:ext>
              </a:extLst>
            </p:cNvPr>
            <p:cNvSpPr/>
            <p:nvPr/>
          </p:nvSpPr>
          <p:spPr>
            <a:xfrm>
              <a:off x="228600" y="47244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45D82818-3C89-448E-833A-93AAE4E22F22}"/>
                </a:ext>
              </a:extLst>
            </p:cNvPr>
            <p:cNvCxnSpPr>
              <a:stCxn id="50" idx="3"/>
              <a:endCxn id="53" idx="0"/>
            </p:cNvCxnSpPr>
            <p:nvPr/>
          </p:nvCxnSpPr>
          <p:spPr>
            <a:xfrm rot="5400000">
              <a:off x="671512" y="44783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2E3396CB-7A9B-4059-AAA4-2522D7012B64}"/>
                </a:ext>
              </a:extLst>
            </p:cNvPr>
            <p:cNvCxnSpPr>
              <a:stCxn id="46" idx="3"/>
              <a:endCxn id="52" idx="0"/>
            </p:cNvCxnSpPr>
            <p:nvPr/>
          </p:nvCxnSpPr>
          <p:spPr>
            <a:xfrm rot="5400000">
              <a:off x="1350962" y="5087938"/>
              <a:ext cx="85725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72">
            <a:extLst>
              <a:ext uri="{FF2B5EF4-FFF2-40B4-BE49-F238E27FC236}">
                <a16:creationId xmlns:a16="http://schemas.microsoft.com/office/drawing/2014/main" id="{29D475A5-DA77-46F1-87D1-1D3C81D6D13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91000"/>
            <a:ext cx="2286000" cy="2139950"/>
            <a:chOff x="3657600" y="4191000"/>
            <a:chExt cx="2286000" cy="2139950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88028136-8415-42E6-906B-654D8B234BFB}"/>
                </a:ext>
              </a:extLst>
            </p:cNvPr>
            <p:cNvSpPr/>
            <p:nvPr/>
          </p:nvSpPr>
          <p:spPr bwMode="auto">
            <a:xfrm>
              <a:off x="4876800" y="4718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AA45CAC0-7F31-4195-980F-C6AC109D1C02}"/>
                </a:ext>
              </a:extLst>
            </p:cNvPr>
            <p:cNvCxnSpPr>
              <a:stCxn id="83" idx="1"/>
              <a:endCxn id="88" idx="5"/>
            </p:cNvCxnSpPr>
            <p:nvPr/>
          </p:nvCxnSpPr>
          <p:spPr>
            <a:xfrm rot="16200000" flipV="1">
              <a:off x="4768850" y="4610100"/>
              <a:ext cx="14605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5801A02A-4A63-4779-A65A-53CEC5D7B20E}"/>
                </a:ext>
              </a:extLst>
            </p:cNvPr>
            <p:cNvCxnSpPr>
              <a:stCxn id="83" idx="5"/>
              <a:endCxn id="91" idx="0"/>
            </p:cNvCxnSpPr>
            <p:nvPr/>
          </p:nvCxnSpPr>
          <p:spPr>
            <a:xfrm rot="16200000" flipH="1">
              <a:off x="5468937" y="504666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877AD70-4C7E-4734-A2AB-1BF7E1E15D74}"/>
                </a:ext>
              </a:extLst>
            </p:cNvPr>
            <p:cNvSpPr/>
            <p:nvPr/>
          </p:nvSpPr>
          <p:spPr bwMode="auto">
            <a:xfrm>
              <a:off x="4267200" y="4191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FB505354-70F7-49F3-B869-8A03EF100238}"/>
                </a:ext>
              </a:extLst>
            </p:cNvPr>
            <p:cNvSpPr/>
            <p:nvPr/>
          </p:nvSpPr>
          <p:spPr>
            <a:xfrm>
              <a:off x="5403850" y="525145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93" name="Triângulo isósceles 92">
              <a:extLst>
                <a:ext uri="{FF2B5EF4-FFF2-40B4-BE49-F238E27FC236}">
                  <a16:creationId xmlns:a16="http://schemas.microsoft.com/office/drawing/2014/main" id="{618F41F0-04E3-48B7-9FBE-F91BA2793A1A}"/>
                </a:ext>
              </a:extLst>
            </p:cNvPr>
            <p:cNvSpPr/>
            <p:nvPr/>
          </p:nvSpPr>
          <p:spPr>
            <a:xfrm>
              <a:off x="4419600" y="5264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94" name="Triângulo isósceles 93">
              <a:extLst>
                <a:ext uri="{FF2B5EF4-FFF2-40B4-BE49-F238E27FC236}">
                  <a16:creationId xmlns:a16="http://schemas.microsoft.com/office/drawing/2014/main" id="{1BDFA5CC-6BB7-4ADA-A9B7-E85AA6A7226F}"/>
                </a:ext>
              </a:extLst>
            </p:cNvPr>
            <p:cNvSpPr/>
            <p:nvPr/>
          </p:nvSpPr>
          <p:spPr>
            <a:xfrm>
              <a:off x="3657600" y="47244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9E8E3AB0-924B-4710-881A-BB0ECB51AA21}"/>
                </a:ext>
              </a:extLst>
            </p:cNvPr>
            <p:cNvCxnSpPr>
              <a:stCxn id="88" idx="3"/>
              <a:endCxn id="94" idx="0"/>
            </p:cNvCxnSpPr>
            <p:nvPr/>
          </p:nvCxnSpPr>
          <p:spPr>
            <a:xfrm rot="5400000">
              <a:off x="4100512" y="44783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C65C217D-B650-47B7-97C1-63E7826A8AC6}"/>
                </a:ext>
              </a:extLst>
            </p:cNvPr>
            <p:cNvCxnSpPr>
              <a:stCxn id="83" idx="3"/>
              <a:endCxn id="93" idx="0"/>
            </p:cNvCxnSpPr>
            <p:nvPr/>
          </p:nvCxnSpPr>
          <p:spPr>
            <a:xfrm rot="5400000">
              <a:off x="4779962" y="5087938"/>
              <a:ext cx="85725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73">
            <a:extLst>
              <a:ext uri="{FF2B5EF4-FFF2-40B4-BE49-F238E27FC236}">
                <a16:creationId xmlns:a16="http://schemas.microsoft.com/office/drawing/2014/main" id="{19EF6099-78D5-46DA-9CB7-9FFA846D620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91000"/>
            <a:ext cx="2286000" cy="1612900"/>
            <a:chOff x="6477000" y="4191000"/>
            <a:chExt cx="2286000" cy="1612900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41694239-404A-440C-B5FA-2D230E162050}"/>
                </a:ext>
              </a:extLst>
            </p:cNvPr>
            <p:cNvSpPr/>
            <p:nvPr/>
          </p:nvSpPr>
          <p:spPr bwMode="auto">
            <a:xfrm>
              <a:off x="7696200" y="4191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90AD84AA-FAEC-4D5C-8B1D-1870CAE55CB1}"/>
                </a:ext>
              </a:extLst>
            </p:cNvPr>
            <p:cNvCxnSpPr>
              <a:stCxn id="105" idx="0"/>
              <a:endCxn id="103" idx="5"/>
            </p:cNvCxnSpPr>
            <p:nvPr/>
          </p:nvCxnSpPr>
          <p:spPr>
            <a:xfrm rot="16200000" flipV="1">
              <a:off x="7370762" y="5126038"/>
              <a:ext cx="8572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2B1CAAED-208C-4A96-B659-566A75903B7E}"/>
                </a:ext>
              </a:extLst>
            </p:cNvPr>
            <p:cNvCxnSpPr>
              <a:stCxn id="99" idx="5"/>
              <a:endCxn id="104" idx="0"/>
            </p:cNvCxnSpPr>
            <p:nvPr/>
          </p:nvCxnSpPr>
          <p:spPr>
            <a:xfrm rot="16200000" flipH="1">
              <a:off x="8288337" y="451961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758CB09B-5000-458C-B664-54996BBAD972}"/>
                </a:ext>
              </a:extLst>
            </p:cNvPr>
            <p:cNvSpPr/>
            <p:nvPr/>
          </p:nvSpPr>
          <p:spPr bwMode="auto">
            <a:xfrm>
              <a:off x="6858000" y="4718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4" name="Triângulo isósceles 103">
              <a:extLst>
                <a:ext uri="{FF2B5EF4-FFF2-40B4-BE49-F238E27FC236}">
                  <a16:creationId xmlns:a16="http://schemas.microsoft.com/office/drawing/2014/main" id="{BE0C783A-6C94-49C4-BF1C-433E49E57F47}"/>
                </a:ext>
              </a:extLst>
            </p:cNvPr>
            <p:cNvSpPr/>
            <p:nvPr/>
          </p:nvSpPr>
          <p:spPr>
            <a:xfrm>
              <a:off x="8223250" y="472440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05" name="Triângulo isósceles 104">
              <a:extLst>
                <a:ext uri="{FF2B5EF4-FFF2-40B4-BE49-F238E27FC236}">
                  <a16:creationId xmlns:a16="http://schemas.microsoft.com/office/drawing/2014/main" id="{D04B30A6-A890-4489-9DFD-548F11F39F0F}"/>
                </a:ext>
              </a:extLst>
            </p:cNvPr>
            <p:cNvSpPr/>
            <p:nvPr/>
          </p:nvSpPr>
          <p:spPr>
            <a:xfrm>
              <a:off x="7239000" y="5264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6" name="Triângulo isósceles 105">
              <a:extLst>
                <a:ext uri="{FF2B5EF4-FFF2-40B4-BE49-F238E27FC236}">
                  <a16:creationId xmlns:a16="http://schemas.microsoft.com/office/drawing/2014/main" id="{9428093B-8689-49E2-B4C8-DF71703833C1}"/>
                </a:ext>
              </a:extLst>
            </p:cNvPr>
            <p:cNvSpPr/>
            <p:nvPr/>
          </p:nvSpPr>
          <p:spPr>
            <a:xfrm>
              <a:off x="6477000" y="52578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42B422E1-6040-4416-8166-379AC4AAF8F6}"/>
                </a:ext>
              </a:extLst>
            </p:cNvPr>
            <p:cNvCxnSpPr>
              <a:stCxn id="103" idx="3"/>
              <a:endCxn id="106" idx="0"/>
            </p:cNvCxnSpPr>
            <p:nvPr/>
          </p:nvCxnSpPr>
          <p:spPr>
            <a:xfrm rot="5400000">
              <a:off x="6802437" y="5122863"/>
              <a:ext cx="7937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6EE1BF9C-A5BF-4A17-A816-4A7957A1F0F2}"/>
                </a:ext>
              </a:extLst>
            </p:cNvPr>
            <p:cNvCxnSpPr>
              <a:stCxn id="99" idx="3"/>
              <a:endCxn id="103" idx="7"/>
            </p:cNvCxnSpPr>
            <p:nvPr/>
          </p:nvCxnSpPr>
          <p:spPr>
            <a:xfrm rot="5400000">
              <a:off x="7473950" y="4495800"/>
              <a:ext cx="1460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16" name="Retângulo 4">
            <a:extLst>
              <a:ext uri="{FF2B5EF4-FFF2-40B4-BE49-F238E27FC236}">
                <a16:creationId xmlns:a16="http://schemas.microsoft.com/office/drawing/2014/main" id="{330FF1BD-4040-4E12-9A50-933B8404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4913"/>
            <a:ext cx="899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Caso 4 - </a:t>
            </a:r>
            <a:r>
              <a:rPr lang="pt-BR" altLang="pt-BR" sz="1800">
                <a:latin typeface="Arial" panose="020B0604020202020204" pitchFamily="34" charset="0"/>
              </a:rPr>
              <a:t>Uma inserção na sub-árvore direita do filho direito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8" name="Grupo 77">
            <a:extLst>
              <a:ext uri="{FF2B5EF4-FFF2-40B4-BE49-F238E27FC236}">
                <a16:creationId xmlns:a16="http://schemas.microsoft.com/office/drawing/2014/main" id="{D7B49D10-476E-4E5D-BF3E-EB2FB01758C4}"/>
              </a:ext>
            </a:extLst>
          </p:cNvPr>
          <p:cNvGrpSpPr>
            <a:grpSpLocks/>
          </p:cNvGrpSpPr>
          <p:nvPr/>
        </p:nvGrpSpPr>
        <p:grpSpPr bwMode="auto">
          <a:xfrm>
            <a:off x="0" y="1981200"/>
            <a:ext cx="9144000" cy="1601788"/>
            <a:chOff x="0" y="1981200"/>
            <a:chExt cx="9144000" cy="1601788"/>
          </a:xfrm>
        </p:grpSpPr>
        <p:grpSp>
          <p:nvGrpSpPr>
            <p:cNvPr id="10264" name="Grupo 64">
              <a:extLst>
                <a:ext uri="{FF2B5EF4-FFF2-40B4-BE49-F238E27FC236}">
                  <a16:creationId xmlns:a16="http://schemas.microsoft.com/office/drawing/2014/main" id="{72B2270F-3205-4727-A00B-F6D6B9C1D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514600"/>
              <a:ext cx="9144000" cy="1068388"/>
              <a:chOff x="0" y="2514600"/>
              <a:chExt cx="9144000" cy="1068388"/>
            </a:xfrm>
          </p:grpSpPr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90187F74-EB53-46F4-943C-97F06D4C3AD7}"/>
                  </a:ext>
                </a:extLst>
              </p:cNvPr>
              <p:cNvCxnSpPr/>
              <p:nvPr/>
            </p:nvCxnSpPr>
            <p:spPr>
              <a:xfrm>
                <a:off x="0" y="251460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A153E506-F5E5-46AF-B71E-BA0F2CA004DA}"/>
                  </a:ext>
                </a:extLst>
              </p:cNvPr>
              <p:cNvCxnSpPr/>
              <p:nvPr/>
            </p:nvCxnSpPr>
            <p:spPr>
              <a:xfrm>
                <a:off x="0" y="304800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14C5CBA6-08F7-4275-A00C-60C4046602AC}"/>
                  </a:ext>
                </a:extLst>
              </p:cNvPr>
              <p:cNvCxnSpPr/>
              <p:nvPr/>
            </p:nvCxnSpPr>
            <p:spPr>
              <a:xfrm>
                <a:off x="0" y="358140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73CC3F9A-FC07-48A2-B1D3-6C06A007A2E5}"/>
                </a:ext>
              </a:extLst>
            </p:cNvPr>
            <p:cNvCxnSpPr/>
            <p:nvPr/>
          </p:nvCxnSpPr>
          <p:spPr bwMode="auto">
            <a:xfrm>
              <a:off x="0" y="1981200"/>
              <a:ext cx="914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75">
            <a:extLst>
              <a:ext uri="{FF2B5EF4-FFF2-40B4-BE49-F238E27FC236}">
                <a16:creationId xmlns:a16="http://schemas.microsoft.com/office/drawing/2014/main" id="{1310B784-B347-4B7D-BD33-3939317B18D1}"/>
              </a:ext>
            </a:extLst>
          </p:cNvPr>
          <p:cNvGrpSpPr>
            <a:grpSpLocks/>
          </p:cNvGrpSpPr>
          <p:nvPr/>
        </p:nvGrpSpPr>
        <p:grpSpPr bwMode="auto">
          <a:xfrm>
            <a:off x="0" y="4724400"/>
            <a:ext cx="9144000" cy="1608138"/>
            <a:chOff x="0" y="4724400"/>
            <a:chExt cx="9144000" cy="1608138"/>
          </a:xfrm>
        </p:grpSpPr>
        <p:grpSp>
          <p:nvGrpSpPr>
            <p:cNvPr id="10259" name="Grupo 70">
              <a:extLst>
                <a:ext uri="{FF2B5EF4-FFF2-40B4-BE49-F238E27FC236}">
                  <a16:creationId xmlns:a16="http://schemas.microsoft.com/office/drawing/2014/main" id="{228DF8CD-6DF6-4168-8466-D34DF7199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264150"/>
              <a:ext cx="9144000" cy="1068388"/>
              <a:chOff x="0" y="5264150"/>
              <a:chExt cx="9144000" cy="1068388"/>
            </a:xfrm>
          </p:grpSpPr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D5AA7F7-DB5A-43B8-A70C-739A23256E60}"/>
                  </a:ext>
                </a:extLst>
              </p:cNvPr>
              <p:cNvCxnSpPr/>
              <p:nvPr/>
            </p:nvCxnSpPr>
            <p:spPr>
              <a:xfrm>
                <a:off x="0" y="52641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544588E5-AF4B-421C-B89E-57AAAAA7B379}"/>
                  </a:ext>
                </a:extLst>
              </p:cNvPr>
              <p:cNvCxnSpPr/>
              <p:nvPr/>
            </p:nvCxnSpPr>
            <p:spPr>
              <a:xfrm>
                <a:off x="0" y="57975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AE905C33-A1AC-45A6-BCC2-B4145EE67624}"/>
                  </a:ext>
                </a:extLst>
              </p:cNvPr>
              <p:cNvCxnSpPr/>
              <p:nvPr/>
            </p:nvCxnSpPr>
            <p:spPr>
              <a:xfrm>
                <a:off x="0" y="63309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0D04D304-97BB-45B7-9A1C-78D2C5DA48F4}"/>
                </a:ext>
              </a:extLst>
            </p:cNvPr>
            <p:cNvCxnSpPr/>
            <p:nvPr/>
          </p:nvCxnSpPr>
          <p:spPr bwMode="auto">
            <a:xfrm>
              <a:off x="0" y="4724400"/>
              <a:ext cx="914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22">
            <a:extLst>
              <a:ext uri="{FF2B5EF4-FFF2-40B4-BE49-F238E27FC236}">
                <a16:creationId xmlns:a16="http://schemas.microsoft.com/office/drawing/2014/main" id="{19F577FF-F50F-40B7-B536-784C25CE360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447800"/>
            <a:ext cx="622300" cy="369888"/>
            <a:chOff x="2971800" y="2678668"/>
            <a:chExt cx="622516" cy="369332"/>
          </a:xfrm>
        </p:grpSpPr>
        <p:sp>
          <p:nvSpPr>
            <p:cNvPr id="10257" name="CaixaDeTexto 20">
              <a:extLst>
                <a:ext uri="{FF2B5EF4-FFF2-40B4-BE49-F238E27FC236}">
                  <a16:creationId xmlns:a16="http://schemas.microsoft.com/office/drawing/2014/main" id="{8F129F74-40EE-48C3-8742-40CF8488D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81" name="Seta para a esquerda 80">
              <a:extLst>
                <a:ext uri="{FF2B5EF4-FFF2-40B4-BE49-F238E27FC236}">
                  <a16:creationId xmlns:a16="http://schemas.microsoft.com/office/drawing/2014/main" id="{C1BAF99F-B98A-42A2-B796-167C013EC70A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13" name="Grupo 22">
            <a:extLst>
              <a:ext uri="{FF2B5EF4-FFF2-40B4-BE49-F238E27FC236}">
                <a16:creationId xmlns:a16="http://schemas.microsoft.com/office/drawing/2014/main" id="{027791EA-ED7F-4354-8BB6-78E4088BA72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191000"/>
            <a:ext cx="622300" cy="369888"/>
            <a:chOff x="2971800" y="2678668"/>
            <a:chExt cx="622516" cy="369332"/>
          </a:xfrm>
        </p:grpSpPr>
        <p:sp>
          <p:nvSpPr>
            <p:cNvPr id="10255" name="CaixaDeTexto 20">
              <a:extLst>
                <a:ext uri="{FF2B5EF4-FFF2-40B4-BE49-F238E27FC236}">
                  <a16:creationId xmlns:a16="http://schemas.microsoft.com/office/drawing/2014/main" id="{A49A60BA-CBCD-4E15-B17F-5886692BA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10" name="Seta para a esquerda 109">
              <a:extLst>
                <a:ext uri="{FF2B5EF4-FFF2-40B4-BE49-F238E27FC236}">
                  <a16:creationId xmlns:a16="http://schemas.microsoft.com/office/drawing/2014/main" id="{386E2323-F8E8-4EF1-80B5-FA9103884B26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2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7D3CFF9D-2442-40FB-9480-4F07B98D3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/>
              <a:t>Encadeamento Separado</a:t>
            </a:r>
            <a:br>
              <a:rPr lang="pt-BR" altLang="pt-BR" sz="2000" dirty="0"/>
            </a:b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BA0D2975-C89E-4F89-94F6-57D645165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552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Colisão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09B2BF2-A847-4296-9528-D86F4E76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Independente da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escolhida, sempre poderá ocorrer uma situação na qual chaves distintas geram o mesmo código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!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Resolução de Colisão: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Encadeamento Separado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Endereçamento Aberto</a:t>
            </a:r>
          </a:p>
          <a:p>
            <a:pPr marL="723900" lvl="1" indent="-2667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Sondagem Linear </a:t>
            </a:r>
          </a:p>
          <a:p>
            <a:pPr marL="723900" lvl="1" indent="-2667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Sondagem Quadrática</a:t>
            </a:r>
          </a:p>
          <a:p>
            <a:pPr marL="723900" lvl="1" indent="-2667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Duplo </a:t>
            </a:r>
            <a:r>
              <a:rPr lang="pt-BR" sz="2400" dirty="0" err="1">
                <a:latin typeface="Arial" charset="0"/>
                <a:cs typeface="Arial" charset="0"/>
              </a:rPr>
              <a:t>Hashing</a:t>
            </a: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2">
            <a:extLst>
              <a:ext uri="{FF2B5EF4-FFF2-40B4-BE49-F238E27FC236}">
                <a16:creationId xmlns:a16="http://schemas.microsoft.com/office/drawing/2014/main" id="{7EF4AE8F-5EFD-4B46-9212-D1E66E3D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938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Fator de Carga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3510F5F-2E92-4C2C-ADA9-E2ED97126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Define-se como fator de carga (</a:t>
            </a:r>
            <a:r>
              <a:rPr lang="pt-BR" sz="2400" dirty="0">
                <a:latin typeface="Arial" charset="0"/>
                <a:cs typeface="Arial" charset="0"/>
                <a:sym typeface="Symbol" pitchFamily="18" charset="2"/>
              </a:rPr>
              <a:t>)</a:t>
            </a:r>
            <a:r>
              <a:rPr lang="pt-BR" sz="2400" dirty="0">
                <a:latin typeface="Arial" charset="0"/>
                <a:cs typeface="Arial" charset="0"/>
              </a:rPr>
              <a:t> de uma tabela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, a relação entre o número de elementos a serem armazenados (N) é o tamanho da tabela (M)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pt-BR" sz="2400" dirty="0">
                <a:latin typeface="Arial" charset="0"/>
                <a:cs typeface="Arial" charset="0"/>
                <a:sym typeface="Symbol" pitchFamily="18" charset="2"/>
              </a:rPr>
              <a:t>=N/M</a:t>
            </a: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O fator de carga pode variar grandemente e é um elemento decisivo na análise das tabelas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. 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Quanto maior o fator de carga, maior é o risco de colisão e o esforço para realizar as operações na tabela. 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Quanto menor o fator de carga, maior é a probabilidade da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gerar distribuições não uniformes (clusters).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Independente do valor do fator de carga, o tamanho da tabela (M) dever ser sempre um número primo.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aixaDeTexto 2">
            <a:extLst>
              <a:ext uri="{FF2B5EF4-FFF2-40B4-BE49-F238E27FC236}">
                <a16:creationId xmlns:a16="http://schemas.microsoft.com/office/drawing/2014/main" id="{F4B7BADA-A733-4DCB-820C-71026F987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30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Encadeamento Separado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86CBEB41-6DA3-4F26-8B6D-829B2E2CD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A estratégia é colocar todos os elementos que possuem o mesmo código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em uma lista ou ABB.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Desta forma, a representação da estrutura que implementa encadeamento separado é simplesmente um </a:t>
            </a:r>
            <a:r>
              <a:rPr lang="pt-BR" altLang="pt-BR" sz="2400" dirty="0" err="1"/>
              <a:t>Array</a:t>
            </a:r>
            <a:r>
              <a:rPr lang="pt-BR" altLang="pt-BR" sz="2400" dirty="0"/>
              <a:t> de Listas ou Árvores de Buscas Binárias.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>
            <a:extLst>
              <a:ext uri="{FF2B5EF4-FFF2-40B4-BE49-F238E27FC236}">
                <a16:creationId xmlns:a16="http://schemas.microsoft.com/office/drawing/2014/main" id="{32743ED0-A8F0-44A4-A157-36C8EED2D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Estrutura de Dados</a:t>
            </a:r>
          </a:p>
        </p:txBody>
      </p:sp>
      <p:sp>
        <p:nvSpPr>
          <p:cNvPr id="2051" name="Subtítulo 2">
            <a:extLst>
              <a:ext uri="{FF2B5EF4-FFF2-40B4-BE49-F238E27FC236}">
                <a16:creationId xmlns:a16="http://schemas.microsoft.com/office/drawing/2014/main" id="{CC8E1C17-9ACD-4F5D-98D1-EFFAE02F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762000"/>
          </a:xfrm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Ordenação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2">
            <a:extLst>
              <a:ext uri="{FF2B5EF4-FFF2-40B4-BE49-F238E27FC236}">
                <a16:creationId xmlns:a16="http://schemas.microsoft.com/office/drawing/2014/main" id="{212F54C5-04B7-4A36-9123-5AD968B76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6" y="152400"/>
            <a:ext cx="2210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Ordenação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F0940C76-9627-4AA9-A0F2-FE2EF3DB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b="1" dirty="0"/>
              <a:t>Definição:</a:t>
            </a:r>
          </a:p>
          <a:p>
            <a:pPr eaLnBrk="1" hangingPunct="1"/>
            <a:r>
              <a:rPr lang="pt-BR" altLang="pt-BR" sz="2400" dirty="0"/>
              <a:t>Ordenar corresponde ao processo de utilizar um critério para rearranjar um conjunto de objetos em uma determinada ordem.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b="1" dirty="0"/>
              <a:t>Objetivo</a:t>
            </a:r>
            <a:r>
              <a:rPr lang="pt-BR" altLang="pt-BR" sz="2400" dirty="0"/>
              <a:t>: </a:t>
            </a:r>
          </a:p>
          <a:p>
            <a:pPr eaLnBrk="1" hangingPunct="1"/>
            <a:r>
              <a:rPr lang="pt-BR" altLang="pt-BR" sz="2400" dirty="0"/>
              <a:t>Facilitar a localização (recuperação) de membros de um conjunto de dados (</a:t>
            </a:r>
            <a:r>
              <a:rPr lang="pt-BR" altLang="pt-BR" sz="2400" dirty="0" err="1"/>
              <a:t>ex</a:t>
            </a:r>
            <a:r>
              <a:rPr lang="pt-BR" altLang="pt-BR" sz="2400" dirty="0"/>
              <a:t>: listas telefônicas, dicionários, bibliotecas, tabelas, ...)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Os algoritmos sempre trabalham sobre os registros de um arquivo, sendo que apenas parte deste registro (a chave) é usada na ordenação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A56385E2-5AE8-4B0C-8EDD-639740246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6972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Alocação dos Elementos na Memória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3FB58C1-35F9-464A-83CB-E27F1105D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Ordenação Interna (Ordenação de Vetores)</a:t>
            </a:r>
          </a:p>
          <a:p>
            <a:pPr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 marL="268288" lvl="1" indent="-268288">
              <a:buFont typeface="Arial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Todos os elementos cabem na memória RAM e o custo de acesso é desprezado</a:t>
            </a:r>
          </a:p>
          <a:p>
            <a:pPr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Ordenação Externa (Ordenação de Arquivos)</a:t>
            </a:r>
          </a:p>
          <a:p>
            <a:pPr marL="268288" indent="-268288">
              <a:buFont typeface="Arial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Somente parte dos elementos cabem na memória RAM e o custo de acesso (disco) torna-se determinante.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2">
            <a:extLst>
              <a:ext uri="{FF2B5EF4-FFF2-40B4-BE49-F238E27FC236}">
                <a16:creationId xmlns:a16="http://schemas.microsoft.com/office/drawing/2014/main" id="{8E6BAA54-E81B-412A-8F6F-9024CEFE7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171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Algoritmos Estudados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B89AA83-FACE-411B-8F85-D21C209E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Ordenação Interna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pt-BR" sz="2400" b="1" dirty="0">
                <a:latin typeface="Arial" charset="0"/>
                <a:cs typeface="Arial" charset="0"/>
              </a:rPr>
              <a:t>Métodos Simples </a:t>
            </a: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Seleção</a:t>
            </a: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Inserção</a:t>
            </a: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BubbleSort</a:t>
            </a:r>
            <a:endParaRPr lang="pt-BR" sz="2400" dirty="0">
              <a:latin typeface="Arial" charset="0"/>
              <a:cs typeface="Arial" charset="0"/>
            </a:endParaRP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...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pt-BR" sz="2400" b="1" dirty="0">
                <a:latin typeface="Arial" charset="0"/>
                <a:cs typeface="Arial" charset="0"/>
              </a:rPr>
              <a:t>Métodos Eficientes</a:t>
            </a: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ShellSort</a:t>
            </a:r>
            <a:endParaRPr lang="pt-BR" sz="2400" dirty="0">
              <a:latin typeface="Arial" charset="0"/>
              <a:cs typeface="Arial" charset="0"/>
            </a:endParaRP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MergeSort</a:t>
            </a:r>
            <a:endParaRPr lang="pt-BR" sz="2400" dirty="0">
              <a:latin typeface="Arial" charset="0"/>
              <a:cs typeface="Arial" charset="0"/>
            </a:endParaRP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HeapSort</a:t>
            </a:r>
            <a:endParaRPr lang="pt-BR" sz="2400" dirty="0">
              <a:latin typeface="Arial" charset="0"/>
              <a:cs typeface="Arial" charset="0"/>
            </a:endParaRP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QuickSort</a:t>
            </a:r>
            <a:endParaRPr lang="pt-BR" sz="2400" dirty="0">
              <a:latin typeface="Arial" charset="0"/>
              <a:cs typeface="Arial" charset="0"/>
            </a:endParaRPr>
          </a:p>
          <a:p>
            <a:pPr marL="627063" lvl="1" indent="-169863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>
            <a:extLst>
              <a:ext uri="{FF2B5EF4-FFF2-40B4-BE49-F238E27FC236}">
                <a16:creationId xmlns:a16="http://schemas.microsoft.com/office/drawing/2014/main" id="{C3568568-6B14-4FAF-98F0-6CCEDAFE9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9888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Seleção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B892E387-3ED4-4953-B54A-95B29A33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99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Um dos algoritmos de ordenamento mais simples que existe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Funcionamento: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Toma o primeiro elemento como referência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Procura pela menor elemento entre n-1 elementos restantes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Troca a posição do menor elemento com o elemento de referência 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000" b="1" dirty="0">
                <a:latin typeface="Arial" charset="0"/>
                <a:cs typeface="Arial" charset="0"/>
              </a:rPr>
              <a:t>Resultado parcial : o primeiro elemento é o menor elemento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Toma o segundo elemento como referência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Procura pela menor elemento entre n-2 elementos restantes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Troca a posição do menor elemento com o elemento de referência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000" b="1" dirty="0">
                <a:latin typeface="Arial" charset="0"/>
                <a:cs typeface="Arial" charset="0"/>
              </a:rPr>
              <a:t>Resultado parcial: o segundo elemento é o segundo menor elemento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Repete o processo anterior até que o elemento n-1 seja usado como referência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000" b="1" dirty="0">
                <a:latin typeface="Arial" charset="0"/>
                <a:cs typeface="Arial" charset="0"/>
              </a:rPr>
              <a:t>Resultado final: conjunto ordenado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>
            <a:extLst>
              <a:ext uri="{FF2B5EF4-FFF2-40B4-BE49-F238E27FC236}">
                <a16:creationId xmlns:a16="http://schemas.microsoft.com/office/drawing/2014/main" id="{D378CC9C-876A-4686-8254-20CCF5A1D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16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 Tempo como Métrica de Custo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5907B1A-ED92-43BA-82B9-BACFBA8F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Qual o algoritmo mais eficiente, um algoritmo A que demande 1 segundo rodando no supercomputador Summit (EUA) ou um algoritmo B que demande 100 dias em um Pentium 4 de 1 GHz</a:t>
            </a:r>
            <a:r>
              <a:rPr lang="en-US" altLang="pt-BR" sz="2000">
                <a:latin typeface="Arial" panose="020B0604020202020204" pitchFamily="34" charset="0"/>
              </a:rPr>
              <a:t>?</a:t>
            </a: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C996EF-F98C-4F68-95F5-B9B1F077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4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Summit = 200 PetaFlops	-&gt; 	200x10</a:t>
            </a:r>
            <a:r>
              <a:rPr lang="pt-BR" altLang="pt-BR" sz="2000" baseline="30000">
                <a:latin typeface="Arial" panose="020B0604020202020204" pitchFamily="34" charset="0"/>
              </a:rPr>
              <a:t>15</a:t>
            </a:r>
            <a:r>
              <a:rPr lang="pt-BR" altLang="pt-BR" sz="2000">
                <a:latin typeface="Arial" panose="020B0604020202020204" pitchFamily="34" charset="0"/>
              </a:rPr>
              <a:t> = 2x10</a:t>
            </a:r>
            <a:r>
              <a:rPr lang="pt-BR" altLang="pt-BR" sz="2000" baseline="30000">
                <a:latin typeface="Arial" panose="020B0604020202020204" pitchFamily="34" charset="0"/>
              </a:rPr>
              <a:t>17</a:t>
            </a:r>
            <a:r>
              <a:rPr lang="pt-BR" altLang="pt-BR" sz="2000">
                <a:latin typeface="Arial" panose="020B0604020202020204" pitchFamily="34" charset="0"/>
              </a:rPr>
              <a:t> Flops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Pentium 4 (1GHz) = 2 GigaFlops-</a:t>
            </a:r>
            <a:r>
              <a:rPr lang="en-US" altLang="pt-BR" sz="2000">
                <a:latin typeface="Arial" panose="020B0604020202020204" pitchFamily="34" charset="0"/>
              </a:rPr>
              <a:t>&gt; 	2x10</a:t>
            </a:r>
            <a:r>
              <a:rPr lang="en-US" altLang="pt-BR" sz="2000" baseline="30000">
                <a:latin typeface="Arial" panose="020B0604020202020204" pitchFamily="34" charset="0"/>
              </a:rPr>
              <a:t>9</a:t>
            </a:r>
            <a:r>
              <a:rPr lang="en-US" altLang="pt-BR" sz="2000">
                <a:latin typeface="Arial" panose="020B0604020202020204" pitchFamily="34" charset="0"/>
              </a:rPr>
              <a:t> Flops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Rela</a:t>
            </a:r>
            <a:r>
              <a:rPr lang="pt-BR" altLang="pt-BR" sz="2000">
                <a:latin typeface="Arial" panose="020B0604020202020204" pitchFamily="34" charset="0"/>
              </a:rPr>
              <a:t>ção de Desempenho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Summit </a:t>
            </a:r>
            <a:r>
              <a:rPr lang="en-US" altLang="pt-BR" sz="2000">
                <a:latin typeface="Arial" panose="020B0604020202020204" pitchFamily="34" charset="0"/>
              </a:rPr>
              <a:t>/ Pentium 4 (1Ghz) = 1 x10</a:t>
            </a:r>
            <a:r>
              <a:rPr lang="en-US" altLang="pt-BR" sz="2000" baseline="30000">
                <a:latin typeface="Arial" panose="020B0604020202020204" pitchFamily="34" charset="0"/>
              </a:rPr>
              <a:t>8</a:t>
            </a:r>
            <a:r>
              <a:rPr lang="en-US" altLang="pt-BR" sz="2000">
                <a:latin typeface="Arial" panose="020B0604020202020204" pitchFamily="34" charset="0"/>
              </a:rPr>
              <a:t> -&gt; 100.000.000 vezes mais r</a:t>
            </a:r>
            <a:r>
              <a:rPr lang="pt-BR" altLang="pt-BR" sz="2000">
                <a:latin typeface="Arial" panose="020B0604020202020204" pitchFamily="34" charset="0"/>
              </a:rPr>
              <a:t>ápido!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Logo,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 algoritmo A é executado em 1 segundo (Summit) </a:t>
            </a:r>
            <a:r>
              <a:rPr lang="pt-BR" altLang="pt-BR" sz="1800">
                <a:latin typeface="Arial" panose="020B0604020202020204" pitchFamily="34" charset="0"/>
                <a:sym typeface="Symbol" panose="05050102010706020507" pitchFamily="18" charset="2"/>
              </a:rPr>
              <a:t></a:t>
            </a:r>
            <a:r>
              <a:rPr lang="pt-BR" altLang="pt-BR" sz="1800">
                <a:latin typeface="Arial" panose="020B0604020202020204" pitchFamily="34" charset="0"/>
              </a:rPr>
              <a:t> 1.157 dias (Pentium 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 algoritmo B é executado em 100 dias (Pentium 4) </a:t>
            </a:r>
            <a:r>
              <a:rPr lang="pt-BR" altLang="pt-BR" sz="1800">
                <a:latin typeface="Arial" panose="020B0604020202020204" pitchFamily="34" charset="0"/>
                <a:sym typeface="Symbol" panose="05050102010706020507" pitchFamily="18" charset="2"/>
              </a:rPr>
              <a:t> 0.0086 segundos (Summit)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499D3949-BA0C-4F5B-AC8F-025F1BFB536F}"/>
              </a:ext>
            </a:extLst>
          </p:cNvPr>
          <p:cNvGraphicFramePr>
            <a:graphicFrameLocks noGrp="1"/>
          </p:cNvGraphicFramePr>
          <p:nvPr/>
        </p:nvGraphicFramePr>
        <p:xfrm>
          <a:off x="1485900" y="5414963"/>
          <a:ext cx="6096000" cy="110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pt-BR" sz="1800" dirty="0"/>
                        <a:t>Computador</a:t>
                      </a:r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B</a:t>
                      </a:r>
                    </a:p>
                  </a:txBody>
                  <a:tcPr marT="45746" marB="45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pt-BR" altLang="pt-BR" sz="1800" dirty="0" err="1">
                          <a:latin typeface="Arial" panose="020B0604020202020204" pitchFamily="34" charset="0"/>
                        </a:rPr>
                        <a:t>Summit</a:t>
                      </a:r>
                      <a:endParaRPr lang="pt-BR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 </a:t>
                      </a:r>
                      <a:r>
                        <a:rPr lang="pt-BR" sz="1800" dirty="0" err="1"/>
                        <a:t>seg</a:t>
                      </a:r>
                      <a:endParaRPr lang="pt-BR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0.0086 </a:t>
                      </a:r>
                      <a:r>
                        <a:rPr lang="pt-BR" sz="1800" dirty="0" err="1"/>
                        <a:t>seg</a:t>
                      </a:r>
                      <a:endParaRPr lang="pt-BR" sz="1800" dirty="0"/>
                    </a:p>
                  </a:txBody>
                  <a:tcPr marT="45746" marB="45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pt-BR" sz="1800" dirty="0">
                          <a:latin typeface="Arial" panose="020B0604020202020204" pitchFamily="34" charset="0"/>
                        </a:rPr>
                        <a:t>Pentium 4</a:t>
                      </a:r>
                      <a:endParaRPr lang="pt-BR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1.157 dias</a:t>
                      </a:r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 dias</a:t>
                      </a:r>
                    </a:p>
                  </a:txBody>
                  <a:tcPr marT="45746" marB="45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58D27417-1761-48FC-8C5E-32E0B303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9031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Ordenamento por Seleção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D2CA1B-7DC0-4CD8-8629-309E5122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130" y="1143000"/>
            <a:ext cx="8763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000" b="1" dirty="0"/>
              <a:t>Com string</a:t>
            </a:r>
          </a:p>
          <a:p>
            <a:pPr eaLnBrk="1" hangingPunct="1"/>
            <a:r>
              <a:rPr lang="en-US" altLang="pt-BR" sz="2000" dirty="0"/>
              <a:t>int main(int </a:t>
            </a:r>
            <a:r>
              <a:rPr lang="en-US" altLang="pt-BR" sz="2000" dirty="0" err="1"/>
              <a:t>argc</a:t>
            </a:r>
            <a:r>
              <a:rPr lang="en-US" altLang="pt-BR" sz="2000" dirty="0"/>
              <a:t>, char** </a:t>
            </a:r>
            <a:r>
              <a:rPr lang="en-US" altLang="pt-BR" sz="2000" dirty="0" err="1"/>
              <a:t>argv</a:t>
            </a:r>
            <a:r>
              <a:rPr lang="en-US" altLang="pt-BR" sz="2000" dirty="0"/>
              <a:t>) {</a:t>
            </a:r>
          </a:p>
          <a:p>
            <a:pPr eaLnBrk="1" hangingPunct="1"/>
            <a:r>
              <a:rPr lang="en-US" altLang="pt-BR" sz="2000" dirty="0"/>
              <a:t>    string vet[]={"</a:t>
            </a:r>
            <a:r>
              <a:rPr lang="en-US" altLang="pt-BR" sz="2000" dirty="0" err="1"/>
              <a:t>Zé</a:t>
            </a:r>
            <a:r>
              <a:rPr lang="en-US" altLang="pt-BR" sz="2000" dirty="0"/>
              <a:t>","João","Maria","</a:t>
            </a:r>
            <a:r>
              <a:rPr lang="en-US" altLang="pt-BR" sz="2000" dirty="0" err="1"/>
              <a:t>Claúdio</a:t>
            </a:r>
            <a:r>
              <a:rPr lang="en-US" altLang="pt-BR" sz="2000" dirty="0"/>
              <a:t>","Abdon"};</a:t>
            </a:r>
          </a:p>
          <a:p>
            <a:pPr eaLnBrk="1" hangingPunct="1"/>
            <a:r>
              <a:rPr lang="en-US" altLang="pt-BR" sz="2000" dirty="0"/>
              <a:t>    </a:t>
            </a:r>
            <a:r>
              <a:rPr lang="en-US" altLang="pt-BR" sz="2000" dirty="0" err="1"/>
              <a:t>selectionSort</a:t>
            </a:r>
            <a:r>
              <a:rPr lang="en-US" altLang="pt-BR" sz="2000" dirty="0"/>
              <a:t>&lt;string&gt;(vet,5);</a:t>
            </a:r>
          </a:p>
          <a:p>
            <a:pPr eaLnBrk="1" hangingPunct="1"/>
            <a:r>
              <a:rPr lang="en-US" altLang="pt-BR" sz="2000" dirty="0"/>
              <a:t>    for (string a:vet) {</a:t>
            </a:r>
          </a:p>
          <a:p>
            <a:pPr eaLnBrk="1" hangingPunct="1"/>
            <a:r>
              <a:rPr lang="en-US" altLang="pt-BR" sz="2000" dirty="0"/>
              <a:t>        </a:t>
            </a:r>
            <a:r>
              <a:rPr lang="en-US" altLang="pt-BR" sz="2000" dirty="0" err="1"/>
              <a:t>cout</a:t>
            </a:r>
            <a:r>
              <a:rPr lang="en-US" altLang="pt-BR" sz="2000" dirty="0"/>
              <a:t>&lt;&lt;a&lt;&lt;</a:t>
            </a:r>
            <a:r>
              <a:rPr lang="en-US" altLang="pt-BR" sz="2000" dirty="0" err="1"/>
              <a:t>endl</a:t>
            </a:r>
            <a:r>
              <a:rPr lang="en-US" altLang="pt-BR" sz="2000" dirty="0"/>
              <a:t>;</a:t>
            </a:r>
          </a:p>
          <a:p>
            <a:pPr eaLnBrk="1" hangingPunct="1"/>
            <a:r>
              <a:rPr lang="en-US" altLang="pt-BR" sz="2000" dirty="0"/>
              <a:t>    }</a:t>
            </a:r>
          </a:p>
          <a:p>
            <a:pPr eaLnBrk="1" hangingPunct="1"/>
            <a:r>
              <a:rPr lang="en-US" altLang="pt-BR" sz="2000" dirty="0"/>
              <a:t>    return 0;</a:t>
            </a:r>
          </a:p>
          <a:p>
            <a:pPr eaLnBrk="1" hangingPunct="1"/>
            <a:r>
              <a:rPr lang="en-US" altLang="pt-BR" sz="2000" dirty="0"/>
              <a:t>}</a:t>
            </a:r>
            <a:endParaRPr lang="pt-BR" alt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DCDF90-C1C1-45A2-829F-062B26EF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1012"/>
            <a:ext cx="8763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000" b="1" dirty="0"/>
              <a:t>Com </a:t>
            </a:r>
            <a:r>
              <a:rPr lang="en-US" altLang="pt-BR" sz="2000" b="1" dirty="0" err="1"/>
              <a:t>Aluno</a:t>
            </a:r>
            <a:endParaRPr lang="en-US" altLang="pt-BR" sz="2000" b="1" dirty="0"/>
          </a:p>
          <a:p>
            <a:pPr eaLnBrk="1" hangingPunct="1"/>
            <a:r>
              <a:rPr lang="en-US" altLang="pt-BR" sz="2000" dirty="0"/>
              <a:t>int main(int </a:t>
            </a:r>
            <a:r>
              <a:rPr lang="en-US" altLang="pt-BR" sz="2000" dirty="0" err="1"/>
              <a:t>argc</a:t>
            </a:r>
            <a:r>
              <a:rPr lang="en-US" altLang="pt-BR" sz="2000" dirty="0"/>
              <a:t>, char** </a:t>
            </a:r>
            <a:r>
              <a:rPr lang="en-US" altLang="pt-BR" sz="2000" dirty="0" err="1"/>
              <a:t>argv</a:t>
            </a:r>
            <a:r>
              <a:rPr lang="en-US" altLang="pt-BR" sz="2000" dirty="0"/>
              <a:t>) {</a:t>
            </a:r>
          </a:p>
          <a:p>
            <a:pPr eaLnBrk="1" hangingPunct="1"/>
            <a:r>
              <a:rPr lang="en-US" altLang="pt-BR" sz="2000" dirty="0"/>
              <a:t>   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 vet[]={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("</a:t>
            </a:r>
            <a:r>
              <a:rPr lang="en-US" altLang="pt-BR" sz="2000" dirty="0" err="1"/>
              <a:t>Zé</a:t>
            </a:r>
            <a:r>
              <a:rPr lang="en-US" altLang="pt-BR" sz="2000" dirty="0"/>
              <a:t>"),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("João"),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("Maria"),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("</a:t>
            </a:r>
            <a:r>
              <a:rPr lang="en-US" altLang="pt-BR" sz="2000" dirty="0" err="1"/>
              <a:t>Claúdio</a:t>
            </a:r>
            <a:r>
              <a:rPr lang="en-US" altLang="pt-BR" sz="2000" dirty="0"/>
              <a:t>"),    </a:t>
            </a:r>
          </a:p>
          <a:p>
            <a:pPr eaLnBrk="1" hangingPunct="1"/>
            <a:r>
              <a:rPr lang="en-US" altLang="pt-BR" sz="2000" dirty="0"/>
              <a:t>                        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("Abdon")};</a:t>
            </a:r>
          </a:p>
          <a:p>
            <a:pPr eaLnBrk="1" hangingPunct="1"/>
            <a:r>
              <a:rPr lang="en-US" altLang="pt-BR" sz="2000" dirty="0"/>
              <a:t>    </a:t>
            </a:r>
            <a:r>
              <a:rPr lang="en-US" altLang="pt-BR" sz="2000" dirty="0" err="1"/>
              <a:t>selectionSort</a:t>
            </a:r>
            <a:r>
              <a:rPr lang="en-US" altLang="pt-BR" sz="2000" dirty="0"/>
              <a:t>&lt;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&gt;(vet,5);</a:t>
            </a:r>
          </a:p>
          <a:p>
            <a:pPr eaLnBrk="1" hangingPunct="1"/>
            <a:r>
              <a:rPr lang="en-US" altLang="pt-BR" sz="2000" dirty="0"/>
              <a:t>    for (</a:t>
            </a:r>
            <a:r>
              <a:rPr lang="en-US" altLang="pt-BR" sz="2000" dirty="0" err="1"/>
              <a:t>Aluno</a:t>
            </a:r>
            <a:r>
              <a:rPr lang="en-US" altLang="pt-BR" sz="2000" dirty="0"/>
              <a:t> a:vet) {</a:t>
            </a:r>
          </a:p>
          <a:p>
            <a:pPr eaLnBrk="1" hangingPunct="1"/>
            <a:r>
              <a:rPr lang="en-US" altLang="pt-BR" sz="2000" dirty="0"/>
              <a:t>        </a:t>
            </a:r>
            <a:r>
              <a:rPr lang="en-US" altLang="pt-BR" sz="2000" dirty="0" err="1"/>
              <a:t>cout</a:t>
            </a:r>
            <a:r>
              <a:rPr lang="en-US" altLang="pt-BR" sz="2000" dirty="0"/>
              <a:t>&lt;&lt;a&lt;&lt;</a:t>
            </a:r>
            <a:r>
              <a:rPr lang="en-US" altLang="pt-BR" sz="2000" dirty="0" err="1"/>
              <a:t>endl</a:t>
            </a:r>
            <a:r>
              <a:rPr lang="en-US" altLang="pt-BR" sz="2000" dirty="0"/>
              <a:t>;</a:t>
            </a:r>
          </a:p>
          <a:p>
            <a:pPr eaLnBrk="1" hangingPunct="1"/>
            <a:r>
              <a:rPr lang="en-US" altLang="pt-BR" sz="2000" dirty="0"/>
              <a:t>    }</a:t>
            </a:r>
          </a:p>
          <a:p>
            <a:pPr eaLnBrk="1" hangingPunct="1"/>
            <a:r>
              <a:rPr lang="en-US" altLang="pt-BR" sz="2000" dirty="0"/>
              <a:t>    return 0;</a:t>
            </a:r>
          </a:p>
          <a:p>
            <a:pPr eaLnBrk="1" hangingPunct="1"/>
            <a:r>
              <a:rPr lang="en-US" altLang="pt-BR" sz="2000" dirty="0"/>
              <a:t>}</a:t>
            </a:r>
            <a:endParaRPr lang="pt-BR" alt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58D27417-1761-48FC-8C5E-32E0B303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9031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Ordenamento por Seleção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FCD25E80-23F3-45CE-A046-E8E62226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400" dirty="0"/>
              <a:t>template &lt;</a:t>
            </a:r>
            <a:r>
              <a:rPr lang="en-US" altLang="pt-BR" sz="2400" dirty="0" err="1"/>
              <a:t>typename</a:t>
            </a:r>
            <a:r>
              <a:rPr lang="en-US" altLang="pt-BR" sz="2400" dirty="0"/>
              <a:t> T&gt;</a:t>
            </a:r>
          </a:p>
          <a:p>
            <a:pPr eaLnBrk="1" hangingPunct="1"/>
            <a:r>
              <a:rPr lang="en-US" altLang="pt-BR" sz="2400" dirty="0"/>
              <a:t>void </a:t>
            </a:r>
            <a:r>
              <a:rPr lang="en-US" altLang="pt-BR" sz="2400" b="1" dirty="0" err="1"/>
              <a:t>selectionSort</a:t>
            </a:r>
            <a:r>
              <a:rPr lang="en-US" altLang="pt-BR" sz="2400" dirty="0"/>
              <a:t>(T* a, int length) {</a:t>
            </a:r>
          </a:p>
          <a:p>
            <a:pPr eaLnBrk="1" hangingPunct="1"/>
            <a:r>
              <a:rPr lang="en-US" altLang="pt-BR" sz="2400" dirty="0"/>
              <a:t>    for (int ref=0;ref&lt;length-1;ref++) { </a:t>
            </a:r>
            <a:r>
              <a:rPr lang="en-US" altLang="pt-BR" sz="2400" dirty="0">
                <a:solidFill>
                  <a:srgbClr val="0070C0"/>
                </a:solidFill>
              </a:rPr>
              <a:t>// </a:t>
            </a:r>
            <a:r>
              <a:rPr lang="en-US" altLang="pt-BR" sz="2400" dirty="0" err="1">
                <a:solidFill>
                  <a:srgbClr val="0070C0"/>
                </a:solidFill>
              </a:rPr>
              <a:t>elemento</a:t>
            </a:r>
            <a:r>
              <a:rPr lang="en-US" altLang="pt-BR" sz="2400" dirty="0">
                <a:solidFill>
                  <a:srgbClr val="0070C0"/>
                </a:solidFill>
              </a:rPr>
              <a:t> de </a:t>
            </a:r>
            <a:r>
              <a:rPr lang="en-US" altLang="pt-BR" sz="2400" dirty="0" err="1">
                <a:solidFill>
                  <a:srgbClr val="0070C0"/>
                </a:solidFill>
              </a:rPr>
              <a:t>referência</a:t>
            </a:r>
            <a:endParaRPr lang="en-US" altLang="pt-BR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pt-BR" sz="2400" dirty="0"/>
              <a:t>        int  min=ref;         </a:t>
            </a:r>
          </a:p>
          <a:p>
            <a:pPr eaLnBrk="1" hangingPunct="1"/>
            <a:r>
              <a:rPr lang="en-US" altLang="pt-BR" sz="2400" dirty="0"/>
              <a:t>        for (int j=ref+1;j&lt;</a:t>
            </a:r>
            <a:r>
              <a:rPr lang="en-US" altLang="pt-BR" sz="2400" dirty="0" err="1"/>
              <a:t>length;j</a:t>
            </a:r>
            <a:r>
              <a:rPr lang="en-US" altLang="pt-BR" sz="2400" dirty="0"/>
              <a:t>++) { </a:t>
            </a:r>
            <a:r>
              <a:rPr lang="en-US" altLang="pt-BR" sz="2400" dirty="0">
                <a:solidFill>
                  <a:srgbClr val="0070C0"/>
                </a:solidFill>
              </a:rPr>
              <a:t>// </a:t>
            </a:r>
            <a:r>
              <a:rPr lang="en-US" altLang="pt-BR" sz="2400" dirty="0" err="1">
                <a:solidFill>
                  <a:srgbClr val="0070C0"/>
                </a:solidFill>
              </a:rPr>
              <a:t>procura</a:t>
            </a:r>
            <a:r>
              <a:rPr lang="en-US" altLang="pt-BR" sz="2400" dirty="0">
                <a:solidFill>
                  <a:srgbClr val="0070C0"/>
                </a:solidFill>
              </a:rPr>
              <a:t> o </a:t>
            </a:r>
            <a:r>
              <a:rPr lang="en-US" altLang="pt-BR" sz="2400" dirty="0" err="1">
                <a:solidFill>
                  <a:srgbClr val="0070C0"/>
                </a:solidFill>
              </a:rPr>
              <a:t>mínimo</a:t>
            </a:r>
            <a:endParaRPr lang="en-US" altLang="pt-BR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pt-BR" sz="2400" dirty="0"/>
              <a:t>            if (a[j]&lt;(a[min]))</a:t>
            </a:r>
          </a:p>
          <a:p>
            <a:pPr eaLnBrk="1" hangingPunct="1"/>
            <a:r>
              <a:rPr lang="en-US" altLang="pt-BR" sz="2400" dirty="0"/>
              <a:t>                min=j;</a:t>
            </a:r>
          </a:p>
          <a:p>
            <a:pPr eaLnBrk="1" hangingPunct="1"/>
            <a:r>
              <a:rPr lang="en-US" altLang="pt-BR" sz="2400" dirty="0"/>
              <a:t>            }</a:t>
            </a:r>
          </a:p>
          <a:p>
            <a:pPr eaLnBrk="1" hangingPunct="1"/>
            <a:r>
              <a:rPr lang="en-US" altLang="pt-BR" sz="2400" dirty="0"/>
              <a:t>            if (min!=ref) { </a:t>
            </a:r>
            <a:r>
              <a:rPr lang="en-US" altLang="pt-BR" sz="2400" dirty="0">
                <a:solidFill>
                  <a:srgbClr val="0070C0"/>
                </a:solidFill>
              </a:rPr>
              <a:t>// </a:t>
            </a:r>
            <a:r>
              <a:rPr lang="en-US" altLang="pt-BR" sz="2400" dirty="0" err="1">
                <a:solidFill>
                  <a:srgbClr val="0070C0"/>
                </a:solidFill>
              </a:rPr>
              <a:t>troca</a:t>
            </a:r>
            <a:r>
              <a:rPr lang="en-US" altLang="pt-BR" sz="2400" dirty="0">
                <a:solidFill>
                  <a:srgbClr val="0070C0"/>
                </a:solidFill>
              </a:rPr>
              <a:t> ref com min</a:t>
            </a:r>
          </a:p>
          <a:p>
            <a:pPr eaLnBrk="1" hangingPunct="1"/>
            <a:r>
              <a:rPr lang="en-US" altLang="pt-BR" sz="2400" dirty="0"/>
              <a:t>                T </a:t>
            </a:r>
            <a:r>
              <a:rPr lang="en-US" altLang="pt-BR" sz="2400" dirty="0" err="1"/>
              <a:t>tmp</a:t>
            </a:r>
            <a:r>
              <a:rPr lang="en-US" altLang="pt-BR" sz="2400" dirty="0"/>
              <a:t>=a[min]; </a:t>
            </a:r>
          </a:p>
          <a:p>
            <a:pPr eaLnBrk="1" hangingPunct="1"/>
            <a:r>
              <a:rPr lang="en-US" altLang="pt-BR" sz="2400" dirty="0"/>
              <a:t>                a[min]=a[ref];</a:t>
            </a:r>
          </a:p>
          <a:p>
            <a:pPr eaLnBrk="1" hangingPunct="1"/>
            <a:r>
              <a:rPr lang="en-US" altLang="pt-BR" sz="2400" dirty="0"/>
              <a:t>                a[ref]=</a:t>
            </a:r>
            <a:r>
              <a:rPr lang="en-US" altLang="pt-BR" sz="2400" dirty="0" err="1"/>
              <a:t>tmp</a:t>
            </a:r>
            <a:r>
              <a:rPr lang="en-US" altLang="pt-BR" sz="2400" dirty="0"/>
              <a:t>;</a:t>
            </a:r>
          </a:p>
          <a:p>
            <a:pPr eaLnBrk="1" hangingPunct="1"/>
            <a:r>
              <a:rPr lang="en-US" altLang="pt-BR" sz="2400" dirty="0"/>
              <a:t>            }</a:t>
            </a:r>
          </a:p>
          <a:p>
            <a:pPr eaLnBrk="1" hangingPunct="1"/>
            <a:r>
              <a:rPr lang="en-US" altLang="pt-BR" sz="2400" dirty="0"/>
              <a:t>    } </a:t>
            </a:r>
          </a:p>
          <a:p>
            <a:pPr eaLnBrk="1" hangingPunct="1"/>
            <a:r>
              <a:rPr lang="en-US" altLang="pt-BR" sz="2400" dirty="0"/>
              <a:t>}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0532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412AD44E-BB48-4CC0-ABBB-2EEB8FEF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6750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Seleção - Análise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9F812A13-9A0D-403B-81DF-27C324E4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Ordena com custo (n</a:t>
            </a:r>
            <a:r>
              <a:rPr lang="pt-BR" altLang="pt-BR" sz="2400" baseline="30000"/>
              <a:t>2</a:t>
            </a:r>
            <a:r>
              <a:rPr lang="pt-BR" altLang="pt-BR" sz="2400"/>
              <a:t> – n) / 2 =  O(n</a:t>
            </a:r>
            <a:r>
              <a:rPr lang="pt-BR" altLang="pt-BR" sz="2400" baseline="30000"/>
              <a:t>2</a:t>
            </a:r>
            <a:r>
              <a:rPr lang="pt-BR" altLang="pt-BR" sz="2400"/>
              <a:t>) no melhor, pior e médio casos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O fato do arquivo já estar ordenado não ajuda em nada no tempo de execução, pois o tempo de execução continua a ser quadrático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D9489DDF-117F-40A8-99C4-6F0FE5D65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0786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Inserção</a:t>
            </a:r>
          </a:p>
        </p:txBody>
      </p:sp>
      <p:sp>
        <p:nvSpPr>
          <p:cNvPr id="40" name="Retângulo 3">
            <a:extLst>
              <a:ext uri="{FF2B5EF4-FFF2-40B4-BE49-F238E27FC236}">
                <a16:creationId xmlns:a16="http://schemas.microsoft.com/office/drawing/2014/main" id="{EB783F84-032A-4DC0-8C4F-4A721100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Algoritmo simples que se assemelha ao processo de ordenação de uma mão de baralho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Funcionamento: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algoritmo de inserção começa na posição 1 do vetor (posição de referência) e consiste de n-1 passos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Para cada passo p, o algoritmo procura a posição adequada do elemento de referência entre p elementos anteriores do vetor 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Caso o elemento anterior seja “maior” do que o elemento de referência, desloca-se o elemento uma posição no vetor, abrindo espaço paro o elemento de referência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Após cada passo, o algoritmo garante que os p elementos anteriores do vetor estão ordenados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A posição de referência é atualizada para o próximo elemento no vetor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C47BA11A-2E13-4A6E-A0FA-5F8C96892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9928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Implementação Ordenamento por Inserção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01F9526-FE3B-448D-A104-B063D61D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 err="1"/>
              <a:t>template</a:t>
            </a:r>
            <a:r>
              <a:rPr lang="pt-BR" altLang="pt-BR" sz="2400" dirty="0"/>
              <a:t> &lt;</a:t>
            </a:r>
            <a:r>
              <a:rPr lang="pt-BR" altLang="pt-BR" sz="2400" dirty="0" err="1"/>
              <a:t>typename</a:t>
            </a:r>
            <a:r>
              <a:rPr lang="pt-BR" altLang="pt-BR" sz="2400" dirty="0"/>
              <a:t> T&gt;</a:t>
            </a:r>
          </a:p>
          <a:p>
            <a:pPr eaLnBrk="1" hangingPunct="1"/>
            <a:r>
              <a:rPr lang="pt-BR" altLang="pt-BR" sz="2400" dirty="0" err="1"/>
              <a:t>void</a:t>
            </a:r>
            <a:r>
              <a:rPr lang="pt-BR" altLang="pt-BR" sz="2400" dirty="0"/>
              <a:t> </a:t>
            </a:r>
            <a:r>
              <a:rPr lang="pt-BR" altLang="pt-BR" sz="2400" b="1" dirty="0" err="1"/>
              <a:t>insertionSort</a:t>
            </a:r>
            <a:r>
              <a:rPr lang="pt-BR" altLang="pt-BR" sz="2400" dirty="0"/>
              <a:t> (T* a,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length</a:t>
            </a:r>
            <a:r>
              <a:rPr lang="pt-BR" altLang="pt-BR" sz="2400" dirty="0"/>
              <a:t>) {  </a:t>
            </a:r>
          </a:p>
          <a:p>
            <a:pPr eaLnBrk="1" hangingPunct="1"/>
            <a:r>
              <a:rPr lang="pt-BR" altLang="pt-BR" sz="2400" dirty="0"/>
              <a:t>   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j;</a:t>
            </a:r>
          </a:p>
          <a:p>
            <a:pPr eaLnBrk="1" hangingPunct="1"/>
            <a:r>
              <a:rPr lang="pt-BR" altLang="pt-BR" sz="2400" dirty="0"/>
              <a:t>    for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i=1;i&lt;</a:t>
            </a:r>
            <a:r>
              <a:rPr lang="pt-BR" altLang="pt-BR" sz="2400" dirty="0" err="1"/>
              <a:t>length;i</a:t>
            </a:r>
            <a:r>
              <a:rPr lang="pt-BR" altLang="pt-BR" sz="2400" dirty="0"/>
              <a:t>++) { // elemento de referência</a:t>
            </a:r>
          </a:p>
          <a:p>
            <a:pPr eaLnBrk="1" hangingPunct="1"/>
            <a:r>
              <a:rPr lang="pt-BR" altLang="pt-BR" sz="2400" dirty="0"/>
              <a:t>          T </a:t>
            </a:r>
            <a:r>
              <a:rPr lang="pt-BR" altLang="pt-BR" sz="2400" dirty="0" err="1"/>
              <a:t>ref</a:t>
            </a:r>
            <a:r>
              <a:rPr lang="pt-BR" altLang="pt-BR" sz="2400" dirty="0"/>
              <a:t>=a[i];</a:t>
            </a:r>
          </a:p>
          <a:p>
            <a:pPr eaLnBrk="1" hangingPunct="1"/>
            <a:r>
              <a:rPr lang="pt-BR" altLang="pt-BR" sz="2400" dirty="0"/>
              <a:t>          // comparação com os elementos anteriores</a:t>
            </a:r>
          </a:p>
          <a:p>
            <a:pPr eaLnBrk="1" hangingPunct="1"/>
            <a:r>
              <a:rPr lang="pt-BR" altLang="pt-BR" sz="2400" dirty="0"/>
              <a:t>          for (j=</a:t>
            </a:r>
            <a:r>
              <a:rPr lang="pt-BR" altLang="pt-BR" sz="2400" dirty="0" err="1"/>
              <a:t>i;j</a:t>
            </a:r>
            <a:r>
              <a:rPr lang="pt-BR" altLang="pt-BR" sz="2400" dirty="0"/>
              <a:t>&gt;0 &amp;&amp; </a:t>
            </a:r>
            <a:r>
              <a:rPr lang="pt-BR" altLang="pt-BR" sz="2400" dirty="0" err="1"/>
              <a:t>ref</a:t>
            </a:r>
            <a:r>
              <a:rPr lang="pt-BR" altLang="pt-BR" sz="2400" dirty="0"/>
              <a:t>&lt;a[j-1];j--) </a:t>
            </a:r>
          </a:p>
          <a:p>
            <a:pPr eaLnBrk="1" hangingPunct="1"/>
            <a:r>
              <a:rPr lang="pt-BR" altLang="pt-BR" sz="2400" dirty="0"/>
              <a:t>                a[j]=a[j-1];</a:t>
            </a:r>
          </a:p>
          <a:p>
            <a:pPr eaLnBrk="1" hangingPunct="1"/>
            <a:r>
              <a:rPr lang="pt-BR" altLang="pt-BR" sz="2400" dirty="0"/>
              <a:t>          a[j]=</a:t>
            </a:r>
            <a:r>
              <a:rPr lang="pt-BR" altLang="pt-BR" sz="2400" dirty="0" err="1"/>
              <a:t>ref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    } 	</a:t>
            </a:r>
          </a:p>
          <a:p>
            <a:pPr eaLnBrk="1" hangingPunct="1"/>
            <a:r>
              <a:rPr lang="pt-BR" altLang="pt-BR" sz="2400" dirty="0"/>
              <a:t>}</a:t>
            </a:r>
            <a:endParaRPr lang="pt-BR" alt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92795DB2-E2C5-4AF5-8392-B05734922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7648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Ordenamento por Inserção - Análise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EED7ECF6-1275-48D1-BC68-5AE06D8E8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lvl="1" indent="-180975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Chaves inicialmente ordenadas</a:t>
            </a:r>
          </a:p>
          <a:p>
            <a:pPr marL="180975" lvl="1">
              <a:defRPr/>
            </a:pPr>
            <a:r>
              <a:rPr lang="pt-BR" sz="2400" dirty="0">
                <a:latin typeface="Arial" charset="0"/>
                <a:cs typeface="Arial" charset="0"/>
              </a:rPr>
              <a:t>Ordena com custo (n – 1) =  O(n) no melhor caso</a:t>
            </a:r>
          </a:p>
          <a:p>
            <a:pPr marL="0" lvl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180975" lvl="1" indent="-180975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Chaves inicialmente ordenadas na ordem reversa</a:t>
            </a:r>
          </a:p>
          <a:p>
            <a:pPr marL="180975" lvl="1">
              <a:defRPr/>
            </a:pPr>
            <a:r>
              <a:rPr lang="pt-BR" sz="2400" dirty="0">
                <a:latin typeface="Arial" charset="0"/>
                <a:cs typeface="Arial" charset="0"/>
              </a:rPr>
              <a:t>Ordena com custo (</a:t>
            </a:r>
            <a:r>
              <a:rPr lang="pt-BR" sz="2400" i="1" dirty="0">
                <a:latin typeface="Arial" charset="0"/>
                <a:cs typeface="Arial" charset="0"/>
              </a:rPr>
              <a:t>n</a:t>
            </a:r>
            <a:r>
              <a:rPr lang="pt-BR" sz="2400" baseline="30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 - n) / 2 =  O(n</a:t>
            </a:r>
            <a:r>
              <a:rPr lang="pt-BR" sz="2400" baseline="30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) no pior caso</a:t>
            </a:r>
          </a:p>
          <a:p>
            <a:pPr marL="0" lvl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180975" lvl="1" indent="-180975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Chaves distribuídas aleatoriamente</a:t>
            </a:r>
          </a:p>
          <a:p>
            <a:pPr marL="180975" lvl="1">
              <a:defRPr/>
            </a:pPr>
            <a:r>
              <a:rPr lang="pt-BR" sz="2400" dirty="0">
                <a:latin typeface="Arial" charset="0"/>
                <a:cs typeface="Arial" charset="0"/>
              </a:rPr>
              <a:t>Ordena com custo (</a:t>
            </a:r>
            <a:r>
              <a:rPr lang="pt-BR" sz="2400" i="1" dirty="0">
                <a:latin typeface="Arial" charset="0"/>
                <a:cs typeface="Arial" charset="0"/>
              </a:rPr>
              <a:t>n</a:t>
            </a:r>
            <a:r>
              <a:rPr lang="pt-BR" sz="2400" baseline="30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 - n) / 4 = O(n</a:t>
            </a:r>
            <a:r>
              <a:rPr lang="pt-BR" sz="2400" baseline="30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) no caso médio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6D24F5E5-8944-466F-9FF6-0D61B7A8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847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ShellSort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3E857CE9-6CC2-495C-9E2A-DB965679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13716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 err="1"/>
              <a:t>ShellSort</a:t>
            </a:r>
            <a:r>
              <a:rPr lang="pt-BR" altLang="pt-BR" sz="2400" dirty="0"/>
              <a:t> (Donald Shell) foi o primeiro algoritmo a quebrar a barreira quadrática.</a:t>
            </a:r>
          </a:p>
          <a:p>
            <a:pPr eaLnBrk="1" hangingPunct="1"/>
            <a:r>
              <a:rPr lang="pt-BR" altLang="pt-BR" sz="2400" dirty="0"/>
              <a:t>Contudo, somente alguns anos após o seu descobrimento e com a modificação dos incrementos utilizados é que tempo </a:t>
            </a:r>
            <a:r>
              <a:rPr lang="pt-BR" altLang="pt-BR" sz="2400" dirty="0" err="1"/>
              <a:t>sub-quadrático</a:t>
            </a:r>
            <a:r>
              <a:rPr lang="pt-BR" altLang="pt-BR" sz="2400" dirty="0"/>
              <a:t> foi alcançado.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4845486F-05A8-423E-B7E8-074098F3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Tabelas </a:t>
            </a:r>
            <a:r>
              <a:rPr lang="pt-BR" altLang="pt-BR" sz="3200" dirty="0" err="1"/>
              <a:t>Hash</a:t>
            </a:r>
            <a:endParaRPr lang="pt-BR" altLang="pt-BR" sz="3200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84C11FE-8D8B-4A36-B01B-68DD0820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Uma Tabela </a:t>
            </a:r>
            <a:r>
              <a:rPr lang="pt-BR" altLang="pt-BR" sz="2400" i="1" dirty="0" err="1"/>
              <a:t>Hash</a:t>
            </a:r>
            <a:r>
              <a:rPr lang="pt-BR" altLang="pt-BR" sz="2400" dirty="0"/>
              <a:t> é uma estrutura de dados que utiliza uma função para criar um mapeamento entre um identificador (chave) e um certo valor inteiro (índice da tabela). </a:t>
            </a:r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hashFunction</a:t>
            </a:r>
            <a:r>
              <a:rPr lang="pt-BR" altLang="pt-BR" sz="2400" dirty="0"/>
              <a:t>(chave) -&gt; valor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Este valor é utilizado para endereçar em uma tabela (Tabela </a:t>
            </a:r>
            <a:r>
              <a:rPr lang="pt-BR" altLang="pt-BR" sz="2400" i="1" dirty="0" err="1"/>
              <a:t>Hash</a:t>
            </a:r>
            <a:r>
              <a:rPr lang="pt-BR" altLang="pt-BR" sz="2400" dirty="0"/>
              <a:t>) o elemento identificado pela chave.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A implementação de Tabelas </a:t>
            </a:r>
            <a:r>
              <a:rPr lang="pt-BR" altLang="pt-BR" sz="2400" i="1" dirty="0" err="1"/>
              <a:t>Hash</a:t>
            </a:r>
            <a:r>
              <a:rPr lang="pt-BR" altLang="pt-BR" sz="2400" dirty="0"/>
              <a:t> é comumente chamado de </a:t>
            </a:r>
            <a:r>
              <a:rPr lang="pt-BR" altLang="pt-BR" sz="2400" i="1" dirty="0" err="1"/>
              <a:t>Hashing</a:t>
            </a:r>
            <a:r>
              <a:rPr lang="pt-BR" altLang="pt-BR" sz="2400" dirty="0"/>
              <a:t>. Assim, </a:t>
            </a:r>
            <a:r>
              <a:rPr lang="pt-BR" altLang="pt-BR" sz="2400" i="1" dirty="0" err="1"/>
              <a:t>Hashing</a:t>
            </a:r>
            <a:r>
              <a:rPr lang="pt-BR" altLang="pt-BR" sz="2400" dirty="0"/>
              <a:t> pode ser definido como a técnica para executar inserções, remoções e buscas em tempo constante.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Não esperem nenhum tipo de ordenamento ou busca de valores mínimos ou máximos utilizando tabelas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4845486F-05A8-423E-B7E8-074098F3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397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Exemplos de Uso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84C11FE-8D8B-4A36-B01B-68DD0820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Linguagem de programação (compiladores) – para manter uma lista das variáveis e endereços de memória 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Algoritmos de criptografia (tabelas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perfeitas)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Implementação de dicionários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Jogos de Xadrez em computadores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Manipulação de grande volume de dados (big data)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026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>
            <a:extLst>
              <a:ext uri="{FF2B5EF4-FFF2-40B4-BE49-F238E27FC236}">
                <a16:creationId xmlns:a16="http://schemas.microsoft.com/office/drawing/2014/main" id="{763BA5EA-457E-498F-A59C-59235ACD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965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Desafios no Hashing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2285D2A-D252-4998-89F1-74D1ED065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A idéia de </a:t>
            </a:r>
            <a:r>
              <a:rPr lang="pt-BR" sz="2400" dirty="0" err="1">
                <a:latin typeface="Arial" charset="0"/>
                <a:cs typeface="Arial" charset="0"/>
              </a:rPr>
              <a:t>hashing</a:t>
            </a:r>
            <a:r>
              <a:rPr lang="pt-BR" sz="2400" dirty="0">
                <a:latin typeface="Arial" charset="0"/>
                <a:cs typeface="Arial" charset="0"/>
              </a:rPr>
              <a:t> é trivial. Os maiores problemas que ocorrem na implementação da técnica são: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Qual 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ideal?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Qual o tamanho da tabela ideal?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O que fazer quando duas chaves distintas são mapeadas para o mesmo índice da tabela (colisão)?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EE368321-D1AD-4F03-9010-7CCAA9932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946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Outras Possíveis Comparações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6BDD41-4392-44BF-8F64-D3F7F4C8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escrito em diferentes linguagens de programação (Java, C++, C,...)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rodando em diferentes Sistemas Operacionais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rodando em máquinas com diferentes recursos de memória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rodando em um supercomputador ou em Grid (computação distribuída) com milhões de computadores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2">
            <a:extLst>
              <a:ext uri="{FF2B5EF4-FFF2-40B4-BE49-F238E27FC236}">
                <a16:creationId xmlns:a16="http://schemas.microsoft.com/office/drawing/2014/main" id="{CA8873DE-7A77-418B-A60B-99B86D32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09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MergeSort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9C0EBA0-35F0-466A-9DF1-AAB016B29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de um algoritmo recursivo que utiliza o mecanismo de dividir para conquistar para resolver o problema de ordenação</a:t>
            </a:r>
          </a:p>
          <a:p>
            <a:pPr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Funcionamento: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A operação fundamental do algoritmo </a:t>
            </a:r>
            <a:r>
              <a:rPr lang="pt-BR" sz="2400" dirty="0" err="1">
                <a:latin typeface="Arial" charset="0"/>
                <a:cs typeface="Arial" charset="0"/>
              </a:rPr>
              <a:t>MergeSort</a:t>
            </a:r>
            <a:r>
              <a:rPr lang="pt-BR" sz="2400" dirty="0">
                <a:latin typeface="Arial" charset="0"/>
                <a:cs typeface="Arial" charset="0"/>
              </a:rPr>
              <a:t> é fundir dois vetores já ordenados, tendo como resultado um vetor também ordenado.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Como os vetores de entrada já estão ordenados, a obtenção do vetor resultante pode ser feita com somente uma passagem pelos dados de entrada.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algoritmo </a:t>
            </a:r>
            <a:r>
              <a:rPr lang="pt-BR" sz="2400" dirty="0" err="1">
                <a:latin typeface="Arial" charset="0"/>
                <a:cs typeface="Arial" charset="0"/>
              </a:rPr>
              <a:t>MergeSort</a:t>
            </a:r>
            <a:r>
              <a:rPr lang="pt-BR" sz="2400" dirty="0">
                <a:latin typeface="Arial" charset="0"/>
                <a:cs typeface="Arial" charset="0"/>
              </a:rPr>
              <a:t> funciona através da divisão recursiva do vetor original em duas partes até que a ordenação das partes se torne trivial (somente 1 elemento).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Recursivamente, o algoritmo remonta as partes </a:t>
            </a:r>
            <a:r>
              <a:rPr lang="pt-BR" sz="2400" dirty="0" err="1">
                <a:latin typeface="Arial" charset="0"/>
                <a:cs typeface="Arial" charset="0"/>
              </a:rPr>
              <a:t>ordenandas</a:t>
            </a:r>
            <a:r>
              <a:rPr lang="pt-BR" sz="2400" dirty="0">
                <a:latin typeface="Arial" charset="0"/>
                <a:cs typeface="Arial" charset="0"/>
              </a:rPr>
              <a:t> até obter o vetor final ordenado. </a:t>
            </a:r>
            <a:r>
              <a:rPr lang="pt-BR" sz="2400" dirty="0" err="1">
                <a:latin typeface="Arial" charset="0"/>
                <a:cs typeface="Arial" charset="0"/>
              </a:rPr>
              <a:t>MergeSort</a:t>
            </a:r>
            <a:r>
              <a:rPr lang="pt-BR" sz="2400" dirty="0">
                <a:latin typeface="Arial" charset="0"/>
                <a:cs typeface="Arial" charset="0"/>
              </a:rPr>
              <a:t> é um excelente exemplo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aixaDeTexto 2">
            <a:extLst>
              <a:ext uri="{FF2B5EF4-FFF2-40B4-BE49-F238E27FC236}">
                <a16:creationId xmlns:a16="http://schemas.microsoft.com/office/drawing/2014/main" id="{545A7618-4BDA-4158-8309-95E69DD1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01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MergeSort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F3579D84-B112-499B-8A4E-DD63F02F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4888"/>
            <a:ext cx="8763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void </a:t>
            </a:r>
            <a:r>
              <a:rPr lang="en-US" altLang="pt-BR" b="1" dirty="0" err="1"/>
              <a:t>mergeSort</a:t>
            </a:r>
            <a:r>
              <a:rPr lang="en-US" altLang="pt-BR" dirty="0"/>
              <a:t>(T* a, int length) {</a:t>
            </a:r>
          </a:p>
          <a:p>
            <a:pPr eaLnBrk="1" hangingPunct="1"/>
            <a:r>
              <a:rPr lang="en-US" altLang="pt-BR" dirty="0"/>
              <a:t>    T* </a:t>
            </a:r>
            <a:r>
              <a:rPr lang="en-US" altLang="pt-BR" dirty="0" err="1"/>
              <a:t>tmp</a:t>
            </a:r>
            <a:r>
              <a:rPr lang="en-US" altLang="pt-BR" dirty="0"/>
              <a:t> = new T[length];</a:t>
            </a:r>
          </a:p>
          <a:p>
            <a:pPr eaLnBrk="1" hangingPunct="1"/>
            <a:r>
              <a:rPr lang="en-US" altLang="pt-BR" dirty="0"/>
              <a:t>    </a:t>
            </a:r>
            <a:r>
              <a:rPr lang="en-US" altLang="pt-BR" dirty="0" err="1"/>
              <a:t>mergeSort</a:t>
            </a:r>
            <a:r>
              <a:rPr lang="en-US" altLang="pt-BR" dirty="0"/>
              <a:t>&lt;T&gt;(a,tmp,0,length-1);</a:t>
            </a:r>
          </a:p>
          <a:p>
            <a:pPr eaLnBrk="1" hangingPunct="1"/>
            <a:r>
              <a:rPr lang="en-US" altLang="pt-BR" dirty="0"/>
              <a:t>}</a:t>
            </a:r>
          </a:p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void </a:t>
            </a:r>
            <a:r>
              <a:rPr lang="en-US" altLang="pt-BR" b="1" dirty="0" err="1"/>
              <a:t>mergeSort</a:t>
            </a:r>
            <a:r>
              <a:rPr lang="en-US" altLang="pt-BR" dirty="0"/>
              <a:t>(T* </a:t>
            </a:r>
            <a:r>
              <a:rPr lang="en-US" altLang="pt-BR" dirty="0" err="1"/>
              <a:t>a,T</a:t>
            </a:r>
            <a:r>
              <a:rPr lang="en-US" altLang="pt-BR" dirty="0"/>
              <a:t>* </a:t>
            </a:r>
            <a:r>
              <a:rPr lang="en-US" altLang="pt-BR" dirty="0" err="1"/>
              <a:t>tmp,int</a:t>
            </a:r>
            <a:r>
              <a:rPr lang="en-US" altLang="pt-BR" dirty="0"/>
              <a:t> </a:t>
            </a:r>
            <a:r>
              <a:rPr lang="en-US" altLang="pt-BR" dirty="0" err="1"/>
              <a:t>left,int</a:t>
            </a:r>
            <a:r>
              <a:rPr lang="en-US" altLang="pt-BR" dirty="0"/>
              <a:t> right) {</a:t>
            </a:r>
          </a:p>
          <a:p>
            <a:pPr eaLnBrk="1" hangingPunct="1"/>
            <a:r>
              <a:rPr lang="en-US" altLang="pt-BR" dirty="0"/>
              <a:t>    // a – </a:t>
            </a:r>
            <a:r>
              <a:rPr lang="en-US" altLang="pt-BR" dirty="0" err="1"/>
              <a:t>vetor</a:t>
            </a:r>
            <a:r>
              <a:rPr lang="en-US" altLang="pt-BR" dirty="0"/>
              <a:t> a ser </a:t>
            </a:r>
            <a:r>
              <a:rPr lang="en-US" altLang="pt-BR" dirty="0" err="1"/>
              <a:t>processado</a:t>
            </a:r>
            <a:r>
              <a:rPr lang="en-US" altLang="pt-BR" dirty="0"/>
              <a:t> </a:t>
            </a:r>
          </a:p>
          <a:p>
            <a:pPr eaLnBrk="1" hangingPunct="1"/>
            <a:r>
              <a:rPr lang="en-US" altLang="pt-BR" dirty="0"/>
              <a:t>    // </a:t>
            </a:r>
            <a:r>
              <a:rPr lang="en-US" altLang="pt-BR" dirty="0" err="1"/>
              <a:t>tmp</a:t>
            </a:r>
            <a:r>
              <a:rPr lang="en-US" altLang="pt-BR" dirty="0"/>
              <a:t> – </a:t>
            </a:r>
            <a:r>
              <a:rPr lang="en-US" altLang="pt-BR" dirty="0" err="1"/>
              <a:t>vetor</a:t>
            </a:r>
            <a:r>
              <a:rPr lang="en-US" altLang="pt-BR" dirty="0"/>
              <a:t> </a:t>
            </a:r>
            <a:r>
              <a:rPr lang="en-US" altLang="pt-BR" dirty="0" err="1"/>
              <a:t>temporário</a:t>
            </a:r>
            <a:r>
              <a:rPr lang="en-US" altLang="pt-BR" dirty="0"/>
              <a:t> para </a:t>
            </a:r>
            <a:r>
              <a:rPr lang="en-US" altLang="pt-BR" dirty="0" err="1"/>
              <a:t>colocar</a:t>
            </a:r>
            <a:r>
              <a:rPr lang="en-US" altLang="pt-BR" dirty="0"/>
              <a:t> o </a:t>
            </a:r>
            <a:r>
              <a:rPr lang="en-US" altLang="pt-BR" dirty="0" err="1"/>
              <a:t>resultado</a:t>
            </a:r>
            <a:r>
              <a:rPr lang="en-US" altLang="pt-BR" dirty="0"/>
              <a:t> da </a:t>
            </a:r>
            <a:r>
              <a:rPr lang="en-US" altLang="pt-BR" dirty="0" err="1"/>
              <a:t>fusão</a:t>
            </a:r>
            <a:r>
              <a:rPr lang="en-US" altLang="pt-BR" dirty="0"/>
              <a:t> </a:t>
            </a:r>
          </a:p>
          <a:p>
            <a:pPr eaLnBrk="1" hangingPunct="1"/>
            <a:r>
              <a:rPr lang="en-US" altLang="pt-BR" dirty="0"/>
              <a:t>    // left – </a:t>
            </a:r>
            <a:r>
              <a:rPr lang="en-US" altLang="pt-BR" dirty="0" err="1"/>
              <a:t>posição</a:t>
            </a:r>
            <a:r>
              <a:rPr lang="en-US" altLang="pt-BR" dirty="0"/>
              <a:t> </a:t>
            </a:r>
            <a:r>
              <a:rPr lang="en-US" altLang="pt-BR" dirty="0" err="1"/>
              <a:t>inicial</a:t>
            </a:r>
            <a:r>
              <a:rPr lang="en-US" altLang="pt-BR" dirty="0"/>
              <a:t> do sub-</a:t>
            </a:r>
            <a:r>
              <a:rPr lang="en-US" altLang="pt-BR" dirty="0" err="1"/>
              <a:t>vetor</a:t>
            </a:r>
            <a:r>
              <a:rPr lang="en-US" altLang="pt-BR" dirty="0"/>
              <a:t> a ser </a:t>
            </a:r>
            <a:r>
              <a:rPr lang="en-US" altLang="pt-BR" dirty="0" err="1"/>
              <a:t>processado</a:t>
            </a:r>
            <a:endParaRPr lang="en-US" altLang="pt-BR" dirty="0"/>
          </a:p>
          <a:p>
            <a:pPr eaLnBrk="1" hangingPunct="1"/>
            <a:r>
              <a:rPr lang="en-US" altLang="pt-BR" dirty="0"/>
              <a:t>    // right – </a:t>
            </a:r>
            <a:r>
              <a:rPr lang="en-US" altLang="pt-BR" dirty="0" err="1"/>
              <a:t>posição</a:t>
            </a:r>
            <a:r>
              <a:rPr lang="en-US" altLang="pt-BR" dirty="0"/>
              <a:t> final do sub-</a:t>
            </a:r>
            <a:r>
              <a:rPr lang="en-US" altLang="pt-BR" dirty="0" err="1"/>
              <a:t>vetor</a:t>
            </a:r>
            <a:r>
              <a:rPr lang="en-US" altLang="pt-BR" dirty="0"/>
              <a:t> a ser </a:t>
            </a:r>
            <a:r>
              <a:rPr lang="en-US" altLang="pt-BR" dirty="0" err="1"/>
              <a:t>processado</a:t>
            </a:r>
            <a:endParaRPr lang="en-US" altLang="pt-BR" dirty="0"/>
          </a:p>
          <a:p>
            <a:pPr eaLnBrk="1" hangingPunct="1"/>
            <a:r>
              <a:rPr lang="en-US" altLang="pt-BR" dirty="0"/>
              <a:t>    if ( left &lt; right ) {</a:t>
            </a:r>
          </a:p>
          <a:p>
            <a:pPr eaLnBrk="1" hangingPunct="1"/>
            <a:r>
              <a:rPr lang="en-US" altLang="pt-BR" dirty="0"/>
              <a:t>        int center = ( left + right ) / 2;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mergeSort</a:t>
            </a:r>
            <a:r>
              <a:rPr lang="en-US" altLang="pt-BR" dirty="0"/>
              <a:t>&lt;T&gt;(</a:t>
            </a:r>
            <a:r>
              <a:rPr lang="en-US" altLang="pt-BR" dirty="0" err="1"/>
              <a:t>a,tmp,left,center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mergeSort</a:t>
            </a:r>
            <a:r>
              <a:rPr lang="en-US" altLang="pt-BR" dirty="0"/>
              <a:t>&lt;T&gt;(a,tmp,center+1,right );</a:t>
            </a:r>
          </a:p>
          <a:p>
            <a:pPr eaLnBrk="1" hangingPunct="1"/>
            <a:r>
              <a:rPr lang="en-US" altLang="pt-BR" dirty="0"/>
              <a:t>        merge&lt;T&gt;(a,tmp,left,center+1,right );</a:t>
            </a:r>
          </a:p>
          <a:p>
            <a:pPr eaLnBrk="1" hangingPunct="1"/>
            <a:r>
              <a:rPr lang="en-US" altLang="pt-BR" dirty="0"/>
              <a:t>    }</a:t>
            </a:r>
          </a:p>
          <a:p>
            <a:pPr eaLnBrk="1" hangingPunct="1"/>
            <a:r>
              <a:rPr lang="en-US" altLang="pt-BR" dirty="0"/>
              <a:t>}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C4AC1326-CF96-4B10-BF36-06D293D5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735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Função Hash 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4662EA2-18FA-44CA-A63B-3394F550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A escolha da função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é crucial na implementação da tabela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. </a:t>
            </a:r>
          </a:p>
          <a:p>
            <a:pPr eaLnBrk="1" hangingPunct="1"/>
            <a:r>
              <a:rPr lang="pt-BR" altLang="pt-BR" sz="2400" dirty="0"/>
              <a:t>Uma boa função deve possuir a propriedade de distribuir uniformemente os elementos ao longo do </a:t>
            </a:r>
            <a:r>
              <a:rPr lang="pt-BR" altLang="pt-BR" sz="2400" dirty="0" err="1"/>
              <a:t>array</a:t>
            </a:r>
            <a:r>
              <a:rPr lang="pt-BR" altLang="pt-BR" sz="2400" dirty="0"/>
              <a:t>.</a:t>
            </a:r>
          </a:p>
          <a:p>
            <a:pPr eaLnBrk="1" hangingPunct="1"/>
            <a:r>
              <a:rPr lang="pt-BR" altLang="pt-BR" sz="2400" dirty="0"/>
              <a:t>Esta característica está diretamente ligada ao tipo da chave e ao tamanho da tabela.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Para chaves inteiras, uma estratégia simples é utilizar o seguinte método:</a:t>
            </a:r>
          </a:p>
          <a:p>
            <a:pPr eaLnBrk="1" hangingPunct="1"/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tableSize</a:t>
            </a:r>
            <a:r>
              <a:rPr lang="pt-BR" altLang="pt-BR" sz="2400" dirty="0"/>
              <a:t>) {</a:t>
            </a:r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key%tableSize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}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Se chave não tiver nenhuma propriedade indesejável e o tamanho da tabela for um número primo, esta função pode representar uma boa estratégia de </a:t>
            </a:r>
            <a:r>
              <a:rPr lang="pt-BR" altLang="pt-BR" sz="2400" dirty="0" err="1"/>
              <a:t>hashing</a:t>
            </a:r>
            <a:r>
              <a:rPr lang="pt-BR" altLang="pt-B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41490513-7DE1-4068-95D4-6333D3B6B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99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Funções Hash com String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98B50F0-7317-4790-A86A-66DB1C6D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Usualmente as chaves são Strings. Nestes casos, as funções hash necessitam ser escolhidas de forma mais cuidadosa.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A idéia é utilizar o conteúdo da String e o tamanho da tabela para gerar um mapeamento mais uniforme possível.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78FFED08-4412-410A-9B47-529A665D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34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Funções Hash com String (Opção 1)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D6231AA2-3AC4-4641-B11E-7BA24294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Uma primeira tentativa seria converter a chave para um inteiro representando a soma do código ASCII dos caracteres que formam a chave.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int</a:t>
            </a:r>
            <a:r>
              <a:rPr lang="pt-BR" altLang="pt-BR" sz="2400" dirty="0"/>
              <a:t> hash1 (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tableSize</a:t>
            </a:r>
            <a:r>
              <a:rPr lang="pt-BR" altLang="pt-BR" sz="2400" dirty="0"/>
              <a:t>) {</a:t>
            </a:r>
          </a:p>
          <a:p>
            <a:pPr eaLnBrk="1" hangingPunct="1"/>
            <a:r>
              <a:rPr lang="pt-BR" altLang="pt-BR" sz="2400" dirty="0"/>
              <a:t>    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hashValue</a:t>
            </a:r>
            <a:r>
              <a:rPr lang="pt-BR" altLang="pt-BR" sz="2400" dirty="0"/>
              <a:t>=0;</a:t>
            </a:r>
          </a:p>
          <a:p>
            <a:pPr eaLnBrk="1" hangingPunct="1"/>
            <a:r>
              <a:rPr lang="pt-BR" altLang="pt-BR" sz="2400" dirty="0"/>
              <a:t>     for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i=0;i&lt;</a:t>
            </a:r>
            <a:r>
              <a:rPr lang="pt-BR" altLang="pt-BR" sz="2400" dirty="0" err="1"/>
              <a:t>key.length</a:t>
            </a:r>
            <a:r>
              <a:rPr lang="pt-BR" altLang="pt-BR" sz="2400" dirty="0"/>
              <a:t>();i++) {</a:t>
            </a:r>
          </a:p>
          <a:p>
            <a:pPr eaLnBrk="1" hangingPunct="1"/>
            <a:r>
              <a:rPr lang="pt-BR" altLang="pt-BR" sz="2400" dirty="0"/>
              <a:t>           </a:t>
            </a:r>
            <a:r>
              <a:rPr lang="pt-BR" altLang="pt-BR" sz="2400" dirty="0" err="1"/>
              <a:t>hashValue</a:t>
            </a:r>
            <a:r>
              <a:rPr lang="pt-BR" altLang="pt-BR" sz="2400" dirty="0"/>
              <a:t>+=</a:t>
            </a:r>
            <a:r>
              <a:rPr lang="pt-BR" altLang="pt-BR" sz="2400" dirty="0" err="1"/>
              <a:t>key</a:t>
            </a:r>
            <a:r>
              <a:rPr lang="pt-BR" altLang="pt-BR" sz="2400" dirty="0"/>
              <a:t>[i];</a:t>
            </a:r>
          </a:p>
          <a:p>
            <a:pPr eaLnBrk="1" hangingPunct="1"/>
            <a:r>
              <a:rPr lang="pt-BR" altLang="pt-BR" sz="2400" dirty="0"/>
              <a:t>      }</a:t>
            </a:r>
          </a:p>
          <a:p>
            <a:pPr eaLnBrk="1" hangingPunct="1"/>
            <a:r>
              <a:rPr lang="pt-BR" altLang="pt-BR" sz="2400" dirty="0"/>
              <a:t> 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hashValue%tableSize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6F3723BC-98AD-47EC-BC97-BE08CB932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83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Função Hash (Opção 1)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EFFF4A8D-B4A7-49D9-A85D-2D414CC8F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9067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Considere o armazenamento de elementos com uma chave 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de 8 caracteres e uma tabela com o tamanho de 10.007 (número primo), tem-se: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Utilizando somente caracteres da tabela básica [0-127], a função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proposta não iria gerar uma boa distribuição: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A soma dos oitos caracteres seria algo entre [0, 8*127]=[0,1.016]</a:t>
            </a:r>
          </a:p>
          <a:p>
            <a:pPr eaLnBrk="1" hangingPunct="1"/>
            <a:r>
              <a:rPr lang="pt-BR" altLang="pt-BR" sz="2400" dirty="0"/>
              <a:t> Logo, hashValue%10007 = </a:t>
            </a:r>
            <a:r>
              <a:rPr lang="pt-BR" altLang="pt-BR" sz="2400" dirty="0" err="1"/>
              <a:t>hashValue</a:t>
            </a:r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Todos os elementos seriam mapeados para o primeiro décimo da tabela!</a:t>
            </a:r>
          </a:p>
          <a:p>
            <a:pPr eaLnBrk="1" hangingPunct="1"/>
            <a:endParaRPr lang="pt-BR" altLang="pt-BR" sz="2400" b="1" dirty="0"/>
          </a:p>
          <a:p>
            <a:pPr eaLnBrk="1" hangingPunct="1"/>
            <a:r>
              <a:rPr lang="pt-BR" altLang="pt-BR" sz="2400" b="1" dirty="0"/>
              <a:t>Causas: </a:t>
            </a:r>
          </a:p>
          <a:p>
            <a:pPr eaLnBrk="1" hangingPunct="1"/>
            <a:r>
              <a:rPr lang="pt-BR" altLang="pt-BR" sz="2400" dirty="0"/>
              <a:t>Função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muito simples, embora eficiente,</a:t>
            </a:r>
          </a:p>
          <a:p>
            <a:pPr eaLnBrk="1" hangingPunct="1"/>
            <a:r>
              <a:rPr lang="pt-BR" altLang="pt-BR" sz="2400" dirty="0"/>
              <a:t>Tabela com tamanho excessivo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2">
            <a:extLst>
              <a:ext uri="{FF2B5EF4-FFF2-40B4-BE49-F238E27FC236}">
                <a16:creationId xmlns:a16="http://schemas.microsoft.com/office/drawing/2014/main" id="{D98079C2-12AC-4EC9-BE27-C93F2B5F8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34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Funções Hash com String (Opção 2)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271BFD5-3106-423A-8D2E-0879B38D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Uma segunda tentativa é tornar 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mais complexa, mas para uma maior eficiência, reduzir o tamanho da chave.  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int hash2 (string key, int </a:t>
            </a:r>
            <a:r>
              <a:rPr lang="en-US" sz="2400" dirty="0" err="1">
                <a:latin typeface="Arial" charset="0"/>
                <a:cs typeface="Arial" charset="0"/>
              </a:rPr>
              <a:t>tableSize</a:t>
            </a:r>
            <a:r>
              <a:rPr lang="en-US" sz="2400" dirty="0">
                <a:latin typeface="Arial" charset="0"/>
                <a:cs typeface="Arial" charset="0"/>
              </a:rPr>
              <a:t>) {</a:t>
            </a: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     int </a:t>
            </a:r>
            <a:r>
              <a:rPr lang="en-US" sz="2400" dirty="0" err="1">
                <a:latin typeface="Arial" charset="0"/>
                <a:cs typeface="Arial" charset="0"/>
              </a:rPr>
              <a:t>hashValue</a:t>
            </a:r>
            <a:r>
              <a:rPr lang="en-US" sz="2400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     </a:t>
            </a:r>
            <a:r>
              <a:rPr lang="en-US" sz="2400" dirty="0" err="1">
                <a:latin typeface="Arial" charset="0"/>
                <a:cs typeface="Arial" charset="0"/>
              </a:rPr>
              <a:t>hashValue</a:t>
            </a:r>
            <a:r>
              <a:rPr lang="en-US" sz="2400" dirty="0">
                <a:latin typeface="Arial" charset="0"/>
                <a:cs typeface="Arial" charset="0"/>
              </a:rPr>
              <a:t>=key[0]+key[1]*27+key[2]*729;     </a:t>
            </a: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     return </a:t>
            </a:r>
            <a:r>
              <a:rPr lang="en-US" sz="2400" dirty="0" err="1">
                <a:latin typeface="Arial" charset="0"/>
                <a:cs typeface="Arial" charset="0"/>
              </a:rPr>
              <a:t>hashValue%tableSize</a:t>
            </a:r>
            <a:r>
              <a:rPr lang="en-US" sz="2400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}</a:t>
            </a: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A função assume que a chave tem pelo menos três caracteres! 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27 representa as 26 letras do alfabeto + espaço em branco.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Utilizou-se uma função polinomial do tipo:</a:t>
            </a:r>
          </a:p>
          <a:p>
            <a:pPr marL="177800"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Key</a:t>
            </a:r>
            <a:r>
              <a:rPr lang="pt-BR" sz="2400" dirty="0">
                <a:latin typeface="Arial" charset="0"/>
                <a:cs typeface="Arial" charset="0"/>
              </a:rPr>
              <a:t>[0]*27</a:t>
            </a:r>
            <a:r>
              <a:rPr lang="pt-BR" sz="2400" baseline="30000" dirty="0">
                <a:latin typeface="Arial" charset="0"/>
                <a:cs typeface="Arial" charset="0"/>
              </a:rPr>
              <a:t>0</a:t>
            </a:r>
            <a:r>
              <a:rPr lang="pt-BR" sz="2400" dirty="0">
                <a:latin typeface="Arial" charset="0"/>
                <a:cs typeface="Arial" charset="0"/>
              </a:rPr>
              <a:t>+</a:t>
            </a:r>
            <a:r>
              <a:rPr lang="pt-BR" sz="2400" dirty="0" err="1">
                <a:latin typeface="Arial" charset="0"/>
                <a:cs typeface="Arial" charset="0"/>
              </a:rPr>
              <a:t>Key</a:t>
            </a:r>
            <a:r>
              <a:rPr lang="pt-BR" sz="2400" dirty="0">
                <a:latin typeface="Arial" charset="0"/>
                <a:cs typeface="Arial" charset="0"/>
              </a:rPr>
              <a:t>[1]*27</a:t>
            </a:r>
            <a:r>
              <a:rPr lang="pt-BR" sz="2400" baseline="30000" dirty="0">
                <a:latin typeface="Arial" charset="0"/>
                <a:cs typeface="Arial" charset="0"/>
              </a:rPr>
              <a:t>1</a:t>
            </a:r>
            <a:r>
              <a:rPr lang="pt-BR" sz="2400" dirty="0">
                <a:latin typeface="Arial" charset="0"/>
                <a:cs typeface="Arial" charset="0"/>
              </a:rPr>
              <a:t>+</a:t>
            </a:r>
            <a:r>
              <a:rPr lang="pt-BR" sz="2400" dirty="0" err="1">
                <a:latin typeface="Arial" charset="0"/>
                <a:cs typeface="Arial" charset="0"/>
              </a:rPr>
              <a:t>Key</a:t>
            </a:r>
            <a:r>
              <a:rPr lang="pt-BR" sz="2400" dirty="0">
                <a:latin typeface="Arial" charset="0"/>
                <a:cs typeface="Arial" charset="0"/>
              </a:rPr>
              <a:t>[2]*27</a:t>
            </a:r>
            <a:r>
              <a:rPr lang="pt-BR" sz="2400" baseline="30000" dirty="0">
                <a:latin typeface="Arial" charset="0"/>
                <a:cs typeface="Arial" charset="0"/>
              </a:rPr>
              <a:t>2</a:t>
            </a:r>
          </a:p>
          <a:p>
            <a:pPr marL="177800" indent="-177800">
              <a:defRPr/>
            </a:pPr>
            <a:endParaRPr lang="pt-BR" sz="2400" baseline="30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aixaDeTexto 2">
            <a:extLst>
              <a:ext uri="{FF2B5EF4-FFF2-40B4-BE49-F238E27FC236}">
                <a16:creationId xmlns:a16="http://schemas.microsoft.com/office/drawing/2014/main" id="{8DA69A1F-69F0-454C-9E2B-322982BD0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668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 err="1"/>
              <a:t>MergeSort</a:t>
            </a:r>
            <a:r>
              <a:rPr lang="pt-BR" altLang="pt-BR" sz="3200" dirty="0"/>
              <a:t>- Análise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BB5F1160-5399-4D37-9A8B-D05E49AE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sz="2400" dirty="0"/>
              <a:t>Ordena com custo O(</a:t>
            </a:r>
            <a:r>
              <a:rPr lang="pt-BR" altLang="pt-BR" sz="2400" dirty="0" err="1"/>
              <a:t>nlogn</a:t>
            </a:r>
            <a:r>
              <a:rPr lang="pt-BR" altLang="pt-BR" sz="2400" dirty="0"/>
              <a:t>)</a:t>
            </a:r>
          </a:p>
          <a:p>
            <a:pPr marL="0" lvl="1" eaLnBrk="1" hangingPunct="1"/>
            <a:endParaRPr lang="pt-BR" altLang="pt-BR" sz="2400" dirty="0"/>
          </a:p>
          <a:p>
            <a:pPr marL="0" lvl="1" eaLnBrk="1" hangingPunct="1"/>
            <a:r>
              <a:rPr lang="pt-BR" altLang="pt-BR" sz="2400" dirty="0"/>
              <a:t>O problema com o </a:t>
            </a:r>
            <a:r>
              <a:rPr lang="pt-BR" altLang="pt-BR" sz="2400" dirty="0" err="1"/>
              <a:t>MergeSort</a:t>
            </a:r>
            <a:r>
              <a:rPr lang="pt-BR" altLang="pt-BR" sz="2400" dirty="0"/>
              <a:t> é que a memória requerida dobra por causa do vetor temporário.</a:t>
            </a:r>
          </a:p>
          <a:p>
            <a:pPr marL="0" lvl="1" eaLnBrk="1" hangingPunct="1"/>
            <a:r>
              <a:rPr lang="pt-BR" altLang="pt-BR" sz="2400" dirty="0"/>
              <a:t>Existe também o problema do trabalho adicional de copiar os elementos para o vetor temporário e de volta para o vetor original.</a:t>
            </a:r>
          </a:p>
          <a:p>
            <a:pPr marL="0" lvl="1" eaLnBrk="1" hangingPunct="1"/>
            <a:r>
              <a:rPr lang="pt-BR" altLang="pt-BR" sz="2400" dirty="0"/>
              <a:t>Esta característica faz do algoritmo de </a:t>
            </a:r>
            <a:r>
              <a:rPr lang="pt-BR" altLang="pt-BR" sz="2400" dirty="0" err="1"/>
              <a:t>MergeSort</a:t>
            </a:r>
            <a:r>
              <a:rPr lang="pt-BR" altLang="pt-BR" sz="2400" dirty="0"/>
              <a:t> uma péssima escolha para algoritmos de ordenação interna, mas a estratégia de fusão de vetores ordenados é emblemática nos algoritmos de ordenação externa. </a:t>
            </a:r>
          </a:p>
          <a:p>
            <a:pPr marL="0" lvl="1" eaLnBrk="1" hangingPunct="1"/>
            <a:endParaRPr lang="pt-BR" alt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aixaDeTexto 2">
            <a:extLst>
              <a:ext uri="{FF2B5EF4-FFF2-40B4-BE49-F238E27FC236}">
                <a16:creationId xmlns:a16="http://schemas.microsoft.com/office/drawing/2014/main" id="{8BA14472-8B81-4F13-8486-19C728B88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9148"/>
            <a:ext cx="221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 err="1"/>
              <a:t>BubbleSort</a:t>
            </a:r>
            <a:endParaRPr lang="pt-BR" altLang="pt-BR" sz="3200" dirty="0"/>
          </a:p>
        </p:txBody>
      </p:sp>
      <p:sp>
        <p:nvSpPr>
          <p:cNvPr id="67587" name="Retângulo 3">
            <a:extLst>
              <a:ext uri="{FF2B5EF4-FFF2-40B4-BE49-F238E27FC236}">
                <a16:creationId xmlns:a16="http://schemas.microsoft.com/office/drawing/2014/main" id="{4F6FC211-B5E0-491D-A155-A6B839DD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400" b="1" dirty="0" err="1"/>
              <a:t>Funcionamento</a:t>
            </a:r>
            <a:endParaRPr lang="en-US" altLang="pt-BR" sz="2400" b="1" dirty="0"/>
          </a:p>
          <a:p>
            <a:pPr eaLnBrk="1" hangingPunct="1"/>
            <a:r>
              <a:rPr lang="en-US" altLang="pt-BR" sz="2400" dirty="0"/>
              <a:t>É um </a:t>
            </a:r>
            <a:r>
              <a:rPr lang="en-US" altLang="pt-BR" sz="2400" dirty="0" err="1"/>
              <a:t>algoritmo</a:t>
            </a:r>
            <a:r>
              <a:rPr lang="en-US" altLang="pt-BR" sz="2400" dirty="0"/>
              <a:t> simples de </a:t>
            </a:r>
            <a:r>
              <a:rPr lang="en-US" altLang="pt-BR" sz="2400" dirty="0" err="1"/>
              <a:t>ordenamento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compara</a:t>
            </a:r>
            <a:r>
              <a:rPr lang="en-US" altLang="pt-BR" sz="2400" dirty="0"/>
              <a:t> pares de </a:t>
            </a:r>
            <a:r>
              <a:rPr lang="en-US" altLang="pt-BR" sz="2400" dirty="0" err="1"/>
              <a:t>elementos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adjacentes</a:t>
            </a:r>
            <a:r>
              <a:rPr lang="en-US" altLang="pt-BR" sz="2400" dirty="0"/>
              <a:t> e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troca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posição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caso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estejam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ordem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incorreta</a:t>
            </a:r>
            <a:r>
              <a:rPr lang="en-US" altLang="pt-BR" sz="2400" dirty="0"/>
              <a:t>. </a:t>
            </a:r>
          </a:p>
          <a:p>
            <a:pPr eaLnBrk="1" hangingPunct="1"/>
            <a:endParaRPr lang="en-US" altLang="pt-BR" sz="2400" dirty="0"/>
          </a:p>
          <a:p>
            <a:pPr eaLnBrk="1" hangingPunct="1"/>
            <a:r>
              <a:rPr lang="en-US" altLang="pt-BR" sz="2400" dirty="0"/>
              <a:t>A </a:t>
            </a:r>
            <a:r>
              <a:rPr lang="en-US" altLang="pt-BR" sz="2400" dirty="0" err="1"/>
              <a:t>lista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elementos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percorrida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exaustivamente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até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não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existam</a:t>
            </a:r>
            <a:r>
              <a:rPr lang="en-US" altLang="pt-BR" sz="2400" dirty="0"/>
              <a:t> pares de </a:t>
            </a:r>
            <a:r>
              <a:rPr lang="en-US" altLang="pt-BR" sz="2400" dirty="0" err="1"/>
              <a:t>elementos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serem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comparados</a:t>
            </a:r>
            <a:r>
              <a:rPr lang="en-US" altLang="pt-BR" sz="2400" dirty="0"/>
              <a:t>.</a:t>
            </a:r>
          </a:p>
        </p:txBody>
      </p:sp>
      <p:pic>
        <p:nvPicPr>
          <p:cNvPr id="5" name="Imagem 4" descr="Bubble-sort-example-300px.gif">
            <a:extLst>
              <a:ext uri="{FF2B5EF4-FFF2-40B4-BE49-F238E27FC236}">
                <a16:creationId xmlns:a16="http://schemas.microsoft.com/office/drawing/2014/main" id="{C08D1DF7-1FE5-4922-91CF-84D679220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6286500" y="4305300"/>
            <a:ext cx="2857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22D2597-AE51-4E74-B013-C034D665CDF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40386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aixaDeTexto 2">
            <a:extLst>
              <a:ext uri="{FF2B5EF4-FFF2-40B4-BE49-F238E27FC236}">
                <a16:creationId xmlns:a16="http://schemas.microsoft.com/office/drawing/2014/main" id="{97B19055-2C4A-485E-8C42-E826D532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898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BubbleSort - Análise</a:t>
            </a:r>
          </a:p>
        </p:txBody>
      </p:sp>
      <p:sp>
        <p:nvSpPr>
          <p:cNvPr id="68611" name="Retângulo 3">
            <a:extLst>
              <a:ext uri="{FF2B5EF4-FFF2-40B4-BE49-F238E27FC236}">
                <a16:creationId xmlns:a16="http://schemas.microsoft.com/office/drawing/2014/main" id="{AA96E1EE-679A-45AA-8307-B9714FD7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85863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400" dirty="0"/>
              <a:t>template &lt;</a:t>
            </a:r>
            <a:r>
              <a:rPr lang="en-US" altLang="pt-BR" sz="2400" dirty="0" err="1"/>
              <a:t>typename</a:t>
            </a:r>
            <a:r>
              <a:rPr lang="en-US" altLang="pt-BR" sz="2400" dirty="0"/>
              <a:t> T&gt;</a:t>
            </a:r>
          </a:p>
          <a:p>
            <a:pPr eaLnBrk="1" hangingPunct="1"/>
            <a:r>
              <a:rPr lang="en-US" altLang="pt-BR" sz="2400" dirty="0"/>
              <a:t>void </a:t>
            </a:r>
            <a:r>
              <a:rPr lang="en-US" altLang="pt-BR" sz="2400" b="1" dirty="0" err="1"/>
              <a:t>bubbleSort</a:t>
            </a:r>
            <a:r>
              <a:rPr lang="en-US" altLang="pt-BR" sz="2400" dirty="0"/>
              <a:t>(T* </a:t>
            </a:r>
            <a:r>
              <a:rPr lang="en-US" altLang="pt-BR" sz="2400" dirty="0" err="1"/>
              <a:t>a,int</a:t>
            </a:r>
            <a:r>
              <a:rPr lang="en-US" altLang="pt-BR" sz="2400" dirty="0"/>
              <a:t> length) {</a:t>
            </a:r>
          </a:p>
          <a:p>
            <a:pPr eaLnBrk="1" hangingPunct="1"/>
            <a:r>
              <a:rPr lang="en-US" altLang="pt-BR" sz="2400" dirty="0"/>
              <a:t>    for (int </a:t>
            </a:r>
            <a:r>
              <a:rPr lang="en-US" altLang="pt-BR" sz="2400" dirty="0" err="1"/>
              <a:t>i</a:t>
            </a:r>
            <a:r>
              <a:rPr lang="en-US" altLang="pt-BR" sz="2400" dirty="0"/>
              <a:t>=0;i&lt;length-1;i++) {</a:t>
            </a:r>
          </a:p>
          <a:p>
            <a:pPr eaLnBrk="1" hangingPunct="1"/>
            <a:r>
              <a:rPr lang="en-US" altLang="pt-BR" sz="2400" dirty="0"/>
              <a:t>        for (int j=0;j&lt;length-1-i;j++) {</a:t>
            </a:r>
          </a:p>
          <a:p>
            <a:pPr eaLnBrk="1" hangingPunct="1"/>
            <a:r>
              <a:rPr lang="en-US" altLang="pt-BR" sz="2400" dirty="0"/>
              <a:t>            if (a[j]&gt;a[j+1]) {</a:t>
            </a:r>
          </a:p>
          <a:p>
            <a:pPr eaLnBrk="1" hangingPunct="1"/>
            <a:r>
              <a:rPr lang="en-US" altLang="pt-BR" sz="2400" dirty="0"/>
              <a:t>                T </a:t>
            </a:r>
            <a:r>
              <a:rPr lang="en-US" altLang="pt-BR" sz="2400" dirty="0" err="1"/>
              <a:t>tmp</a:t>
            </a:r>
            <a:r>
              <a:rPr lang="en-US" altLang="pt-BR" sz="2400" dirty="0"/>
              <a:t>=a[j];</a:t>
            </a:r>
          </a:p>
          <a:p>
            <a:pPr eaLnBrk="1" hangingPunct="1"/>
            <a:r>
              <a:rPr lang="en-US" altLang="pt-BR" sz="2400" dirty="0"/>
              <a:t>                a[j]=a[j+1];</a:t>
            </a:r>
          </a:p>
          <a:p>
            <a:pPr eaLnBrk="1" hangingPunct="1"/>
            <a:r>
              <a:rPr lang="en-US" altLang="pt-BR" sz="2400" dirty="0"/>
              <a:t>                a[j+1]=</a:t>
            </a:r>
            <a:r>
              <a:rPr lang="en-US" altLang="pt-BR" sz="2400" dirty="0" err="1"/>
              <a:t>tmp</a:t>
            </a:r>
            <a:r>
              <a:rPr lang="en-US" altLang="pt-BR" sz="2400" dirty="0"/>
              <a:t>;</a:t>
            </a:r>
          </a:p>
          <a:p>
            <a:pPr eaLnBrk="1" hangingPunct="1"/>
            <a:r>
              <a:rPr lang="en-US" altLang="pt-BR" sz="2400" dirty="0"/>
              <a:t>            }</a:t>
            </a:r>
          </a:p>
          <a:p>
            <a:pPr eaLnBrk="1" hangingPunct="1"/>
            <a:r>
              <a:rPr lang="en-US" altLang="pt-BR" sz="2400" dirty="0"/>
              <a:t>        }</a:t>
            </a:r>
          </a:p>
          <a:p>
            <a:pPr eaLnBrk="1" hangingPunct="1"/>
            <a:r>
              <a:rPr lang="en-US" altLang="pt-BR" sz="2400" dirty="0"/>
              <a:t>    }</a:t>
            </a:r>
          </a:p>
          <a:p>
            <a:pPr eaLnBrk="1" hangingPunct="1"/>
            <a:r>
              <a:rPr lang="en-US" altLang="pt-BR" sz="24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5DCB5378-2D6D-44D0-A55B-2C4792CE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15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Operações como Métrica de Custo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DAA28D39-3828-4C3E-9335-088CF3B1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5344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Determinar uma função matemática que traduza o custo necessário para executar um determinado algoritmo em função do número de operações requeridas para obter o resultado desejado.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Tempo de Execução = f(n), onde n é número de operações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Para se determinar o número de operações, é necessário um modelo de computação independente de: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182880" indent="457200" eaLnBrk="1" hangingPunct="1"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Linguagens de Programação e Compiladores</a:t>
            </a:r>
          </a:p>
          <a:p>
            <a:pPr marL="182880" indent="457200" eaLnBrk="1" hangingPunct="1">
              <a:buFont typeface="Arial" charset="0"/>
              <a:buChar char="•"/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182880" indent="457200" eaLnBrk="1" hangingPunct="1"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Sistemas Operacionais</a:t>
            </a:r>
          </a:p>
          <a:p>
            <a:pPr marL="182880" indent="457200" eaLnBrk="1" hangingPunct="1">
              <a:buFont typeface="Arial" charset="0"/>
              <a:buChar char="•"/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182880" indent="457200" eaLnBrk="1" hangingPunct="1"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Condições locais de processamento (processadores, memória, </a:t>
            </a:r>
            <a:r>
              <a:rPr lang="pt-BR" sz="2000" dirty="0" err="1">
                <a:latin typeface="Arial" charset="0"/>
                <a:cs typeface="Arial" charset="0"/>
              </a:rPr>
              <a:t>etc</a:t>
            </a:r>
            <a:r>
              <a:rPr lang="pt-BR" sz="2000" dirty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aixaDeTexto 2">
            <a:extLst>
              <a:ext uri="{FF2B5EF4-FFF2-40B4-BE49-F238E27FC236}">
                <a16:creationId xmlns:a16="http://schemas.microsoft.com/office/drawing/2014/main" id="{97B19055-2C4A-485E-8C42-E826D532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898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BubbleSort - Análise</a:t>
            </a:r>
          </a:p>
        </p:txBody>
      </p:sp>
      <p:sp>
        <p:nvSpPr>
          <p:cNvPr id="68611" name="Retângulo 3">
            <a:extLst>
              <a:ext uri="{FF2B5EF4-FFF2-40B4-BE49-F238E27FC236}">
                <a16:creationId xmlns:a16="http://schemas.microsoft.com/office/drawing/2014/main" id="{AA96E1EE-679A-45AA-8307-B9714FD7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85863"/>
            <a:ext cx="8763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sz="2400"/>
              <a:t>Ordena com custo O(n</a:t>
            </a:r>
            <a:r>
              <a:rPr lang="pt-BR" altLang="pt-BR" sz="2400" baseline="30000"/>
              <a:t>2</a:t>
            </a:r>
            <a:r>
              <a:rPr lang="pt-BR" altLang="pt-BR" sz="2400"/>
              <a:t>) no pior caso e no caso médio</a:t>
            </a:r>
          </a:p>
          <a:p>
            <a:pPr marL="0" lvl="1" eaLnBrk="1" hangingPunct="1"/>
            <a:endParaRPr lang="pt-BR" altLang="pt-BR" sz="2400"/>
          </a:p>
          <a:p>
            <a:pPr marL="0" lvl="1" eaLnBrk="1" hangingPunct="1"/>
            <a:r>
              <a:rPr lang="pt-BR" altLang="pt-BR" sz="2400"/>
              <a:t>Ordena com custo O(n) no melhor caso (vetores ordenados)</a:t>
            </a:r>
          </a:p>
          <a:p>
            <a:pPr eaLnBrk="1" hangingPunct="1"/>
            <a:endParaRPr lang="en-US" altLang="pt-BR" sz="2400"/>
          </a:p>
          <a:p>
            <a:pPr eaLnBrk="1" hangingPunct="1"/>
            <a:endParaRPr lang="en-US" altLang="pt-BR" sz="2400"/>
          </a:p>
        </p:txBody>
      </p:sp>
    </p:spTree>
    <p:extLst>
      <p:ext uri="{BB962C8B-B14F-4D97-AF65-F5344CB8AC3E}">
        <p14:creationId xmlns:p14="http://schemas.microsoft.com/office/powerpoint/2010/main" val="18425003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aixaDeTexto 2">
            <a:extLst>
              <a:ext uri="{FF2B5EF4-FFF2-40B4-BE49-F238E27FC236}">
                <a16:creationId xmlns:a16="http://schemas.microsoft.com/office/drawing/2014/main" id="{610FB710-9D18-45E4-B240-772C1360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8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DA2DB624-7D16-4D18-9B44-BE30B6D0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Utiliza também o mecanismo de dividir para conquistar para resolver o problema de ordenação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Funcionamento: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Divide o problema de ordenar um conjunto de </a:t>
            </a:r>
            <a:r>
              <a:rPr lang="pt-BR" sz="2400" i="1" dirty="0">
                <a:latin typeface="Arial" charset="0"/>
                <a:cs typeface="Arial" charset="0"/>
              </a:rPr>
              <a:t>n</a:t>
            </a:r>
            <a:r>
              <a:rPr lang="pt-BR" sz="2400" dirty="0">
                <a:latin typeface="Arial" charset="0"/>
                <a:cs typeface="Arial" charset="0"/>
              </a:rPr>
              <a:t> itens em dois problemas menores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Ordena os problemas menores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Combina os resultados para produzir a solução do problema maior   </a:t>
            </a:r>
          </a:p>
          <a:p>
            <a:pPr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aixaDeTexto 2">
            <a:extLst>
              <a:ext uri="{FF2B5EF4-FFF2-40B4-BE49-F238E27FC236}">
                <a16:creationId xmlns:a16="http://schemas.microsoft.com/office/drawing/2014/main" id="{19009127-93C5-435A-AA3B-CBD273C4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945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QuickSort - Pseudocódigo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765C9B4-A50B-41B7-B8FF-E881AD85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Considere a tarefa de ordenar (</a:t>
            </a:r>
            <a:r>
              <a:rPr lang="pt-BR" sz="2400" dirty="0" err="1">
                <a:latin typeface="Arial" charset="0"/>
                <a:cs typeface="Arial" charset="0"/>
              </a:rPr>
              <a:t>quicksort</a:t>
            </a:r>
            <a:r>
              <a:rPr lang="pt-BR" sz="2400" dirty="0">
                <a:latin typeface="Arial" charset="0"/>
                <a:cs typeface="Arial" charset="0"/>
              </a:rPr>
              <a:t>) um conjunto S composto por n elementos: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Se o número de elementos em S é 0 ou 1, retorne.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Pegue qualquer elemento v em S. o elemento v é chamado de pivô.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Particione</a:t>
            </a:r>
            <a:r>
              <a:rPr lang="pt-BR" sz="2400" dirty="0">
                <a:latin typeface="Arial" charset="0"/>
                <a:cs typeface="Arial" charset="0"/>
              </a:rPr>
              <a:t> o conjunto S-v em dois sub-conjuntos S</a:t>
            </a:r>
            <a:r>
              <a:rPr lang="pt-BR" sz="2400" baseline="-25000" dirty="0">
                <a:latin typeface="Arial" charset="0"/>
                <a:cs typeface="Arial" charset="0"/>
              </a:rPr>
              <a:t>1</a:t>
            </a:r>
            <a:r>
              <a:rPr lang="pt-BR" sz="2400" dirty="0">
                <a:latin typeface="Arial" charset="0"/>
                <a:cs typeface="Arial" charset="0"/>
              </a:rPr>
              <a:t> e S</a:t>
            </a:r>
            <a:r>
              <a:rPr lang="pt-BR" sz="2400" baseline="-25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 tal que S</a:t>
            </a:r>
            <a:r>
              <a:rPr lang="pt-BR" sz="2400" baseline="-25000" dirty="0">
                <a:latin typeface="Arial" charset="0"/>
                <a:cs typeface="Arial" charset="0"/>
              </a:rPr>
              <a:t>1</a:t>
            </a:r>
            <a:r>
              <a:rPr lang="pt-BR" sz="2400" dirty="0">
                <a:latin typeface="Arial" charset="0"/>
                <a:cs typeface="Arial" charset="0"/>
              </a:rPr>
              <a:t>= { x </a:t>
            </a:r>
            <a:r>
              <a:rPr lang="el-GR" sz="2400" dirty="0">
                <a:latin typeface="Arial" charset="0"/>
                <a:cs typeface="Arial" charset="0"/>
              </a:rPr>
              <a:t>ε</a:t>
            </a:r>
            <a:r>
              <a:rPr lang="pt-BR" sz="2400" dirty="0">
                <a:latin typeface="Arial" charset="0"/>
                <a:cs typeface="Arial" charset="0"/>
              </a:rPr>
              <a:t> S-{v} | x&lt; v} e S</a:t>
            </a:r>
            <a:r>
              <a:rPr lang="pt-BR" sz="2400" baseline="-25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= { x </a:t>
            </a:r>
            <a:r>
              <a:rPr lang="el-GR" sz="2400" dirty="0">
                <a:latin typeface="Arial" charset="0"/>
                <a:cs typeface="Arial" charset="0"/>
              </a:rPr>
              <a:t>ε</a:t>
            </a:r>
            <a:r>
              <a:rPr lang="pt-BR" sz="2400" dirty="0">
                <a:latin typeface="Arial" charset="0"/>
                <a:cs typeface="Arial" charset="0"/>
              </a:rPr>
              <a:t> S-{v} | x&gt; v}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Retorne {</a:t>
            </a:r>
            <a:r>
              <a:rPr lang="pt-BR" sz="2400" dirty="0" err="1">
                <a:latin typeface="Arial" charset="0"/>
                <a:cs typeface="Arial" charset="0"/>
              </a:rPr>
              <a:t>quicksort</a:t>
            </a:r>
            <a:r>
              <a:rPr lang="pt-BR" sz="2400" dirty="0">
                <a:latin typeface="Arial" charset="0"/>
                <a:cs typeface="Arial" charset="0"/>
              </a:rPr>
              <a:t>(S</a:t>
            </a:r>
            <a:r>
              <a:rPr lang="pt-BR" sz="2400" baseline="-25000" dirty="0">
                <a:latin typeface="Arial" charset="0"/>
                <a:cs typeface="Arial" charset="0"/>
              </a:rPr>
              <a:t>1</a:t>
            </a:r>
            <a:r>
              <a:rPr lang="pt-BR" sz="2400" dirty="0">
                <a:latin typeface="Arial" charset="0"/>
                <a:cs typeface="Arial" charset="0"/>
              </a:rPr>
              <a:t>)+v+</a:t>
            </a:r>
            <a:r>
              <a:rPr lang="pt-BR" sz="2400" dirty="0" err="1">
                <a:latin typeface="Arial" charset="0"/>
                <a:cs typeface="Arial" charset="0"/>
              </a:rPr>
              <a:t>quicksort</a:t>
            </a:r>
            <a:r>
              <a:rPr lang="pt-BR" sz="2400" dirty="0">
                <a:latin typeface="Arial" charset="0"/>
                <a:cs typeface="Arial" charset="0"/>
              </a:rPr>
              <a:t>(S</a:t>
            </a:r>
            <a:r>
              <a:rPr lang="pt-BR" sz="2400" baseline="-25000" dirty="0">
                <a:latin typeface="Arial" charset="0"/>
                <a:cs typeface="Arial" charset="0"/>
              </a:rPr>
              <a:t>2</a:t>
            </a:r>
            <a:r>
              <a:rPr lang="pt-BR" sz="2400" dirty="0">
                <a:latin typeface="Arial" charset="0"/>
                <a:cs typeface="Arial" charset="0"/>
              </a:rPr>
              <a:t>)}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aixaDeTexto 2">
            <a:extLst>
              <a:ext uri="{FF2B5EF4-FFF2-40B4-BE49-F238E27FC236}">
                <a16:creationId xmlns:a16="http://schemas.microsoft.com/office/drawing/2014/main" id="{1A519E7C-EEA0-4449-89F0-7E6C573AE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038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QuickSort – Diagramas de Venn</a:t>
            </a:r>
          </a:p>
        </p:txBody>
      </p:sp>
      <p:grpSp>
        <p:nvGrpSpPr>
          <p:cNvPr id="57347" name="Grupo 91">
            <a:extLst>
              <a:ext uri="{FF2B5EF4-FFF2-40B4-BE49-F238E27FC236}">
                <a16:creationId xmlns:a16="http://schemas.microsoft.com/office/drawing/2014/main" id="{F9EC1D22-CC12-499D-B914-D8A33225B19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914400"/>
            <a:ext cx="5867400" cy="1295400"/>
            <a:chOff x="990600" y="914400"/>
            <a:chExt cx="5867400" cy="1295400"/>
          </a:xfrm>
        </p:grpSpPr>
        <p:sp>
          <p:nvSpPr>
            <p:cNvPr id="57421" name="CaixaDeTexto 3">
              <a:extLst>
                <a:ext uri="{FF2B5EF4-FFF2-40B4-BE49-F238E27FC236}">
                  <a16:creationId xmlns:a16="http://schemas.microsoft.com/office/drawing/2014/main" id="{B4302B1B-0651-46E2-984F-7F6A69D8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520" y="14478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13</a:t>
              </a:r>
            </a:p>
          </p:txBody>
        </p:sp>
        <p:sp>
          <p:nvSpPr>
            <p:cNvPr id="57422" name="CaixaDeTexto 4">
              <a:extLst>
                <a:ext uri="{FF2B5EF4-FFF2-40B4-BE49-F238E27FC236}">
                  <a16:creationId xmlns:a16="http://schemas.microsoft.com/office/drawing/2014/main" id="{6BFAA0F4-4C2D-411F-AB58-917F88187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774" y="12192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81</a:t>
              </a:r>
            </a:p>
          </p:txBody>
        </p:sp>
        <p:sp>
          <p:nvSpPr>
            <p:cNvPr id="57423" name="CaixaDeTexto 5">
              <a:extLst>
                <a:ext uri="{FF2B5EF4-FFF2-40B4-BE49-F238E27FC236}">
                  <a16:creationId xmlns:a16="http://schemas.microsoft.com/office/drawing/2014/main" id="{482F0758-76F6-42AB-84A3-7C26E9752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574" y="1840468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92</a:t>
              </a:r>
            </a:p>
          </p:txBody>
        </p:sp>
        <p:sp>
          <p:nvSpPr>
            <p:cNvPr id="57424" name="CaixaDeTexto 6">
              <a:extLst>
                <a:ext uri="{FF2B5EF4-FFF2-40B4-BE49-F238E27FC236}">
                  <a16:creationId xmlns:a16="http://schemas.microsoft.com/office/drawing/2014/main" id="{EFD1678D-DA08-4AC7-A58D-5FACAA2B0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320" y="10668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43</a:t>
              </a:r>
            </a:p>
          </p:txBody>
        </p:sp>
        <p:sp>
          <p:nvSpPr>
            <p:cNvPr id="57425" name="CaixaDeTexto 7">
              <a:extLst>
                <a:ext uri="{FF2B5EF4-FFF2-40B4-BE49-F238E27FC236}">
                  <a16:creationId xmlns:a16="http://schemas.microsoft.com/office/drawing/2014/main" id="{697CE98C-2A90-4314-B48E-B5E30FD00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120" y="9144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31</a:t>
              </a:r>
            </a:p>
          </p:txBody>
        </p:sp>
        <p:sp>
          <p:nvSpPr>
            <p:cNvPr id="57426" name="CaixaDeTexto 9">
              <a:extLst>
                <a:ext uri="{FF2B5EF4-FFF2-40B4-BE49-F238E27FC236}">
                  <a16:creationId xmlns:a16="http://schemas.microsoft.com/office/drawing/2014/main" id="{4880792E-91E1-4313-9AB3-F9F7402F5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720" y="17526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65</a:t>
              </a:r>
            </a:p>
          </p:txBody>
        </p:sp>
        <p:sp>
          <p:nvSpPr>
            <p:cNvPr id="57427" name="CaixaDeTexto 10">
              <a:extLst>
                <a:ext uri="{FF2B5EF4-FFF2-40B4-BE49-F238E27FC236}">
                  <a16:creationId xmlns:a16="http://schemas.microsoft.com/office/drawing/2014/main" id="{402F0D9F-790E-4E4B-89BA-5CB43A573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720" y="10668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57</a:t>
              </a:r>
            </a:p>
          </p:txBody>
        </p:sp>
        <p:sp>
          <p:nvSpPr>
            <p:cNvPr id="57428" name="CaixaDeTexto 11">
              <a:extLst>
                <a:ext uri="{FF2B5EF4-FFF2-40B4-BE49-F238E27FC236}">
                  <a16:creationId xmlns:a16="http://schemas.microsoft.com/office/drawing/2014/main" id="{234E0B93-C38E-46E1-92D8-4440F767D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520" y="16002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26</a:t>
              </a:r>
            </a:p>
          </p:txBody>
        </p:sp>
        <p:sp>
          <p:nvSpPr>
            <p:cNvPr id="57429" name="CaixaDeTexto 12">
              <a:extLst>
                <a:ext uri="{FF2B5EF4-FFF2-40B4-BE49-F238E27FC236}">
                  <a16:creationId xmlns:a16="http://schemas.microsoft.com/office/drawing/2014/main" id="{7E059768-808B-4126-BB56-62B1DDECC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320" y="1066800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75</a:t>
              </a:r>
            </a:p>
          </p:txBody>
        </p:sp>
        <p:sp>
          <p:nvSpPr>
            <p:cNvPr id="57430" name="CaixaDeTexto 13">
              <a:extLst>
                <a:ext uri="{FF2B5EF4-FFF2-40B4-BE49-F238E27FC236}">
                  <a16:creationId xmlns:a16="http://schemas.microsoft.com/office/drawing/2014/main" id="{20B21A1A-FBBB-46EF-A32B-EB3AAA385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720" y="16002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0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A5A0B9A-F4C0-41CC-A830-252DCC885320}"/>
                </a:ext>
              </a:extLst>
            </p:cNvPr>
            <p:cNvSpPr/>
            <p:nvPr/>
          </p:nvSpPr>
          <p:spPr>
            <a:xfrm>
              <a:off x="990600" y="914400"/>
              <a:ext cx="5867400" cy="1295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" name="Grupo 100">
            <a:extLst>
              <a:ext uri="{FF2B5EF4-FFF2-40B4-BE49-F238E27FC236}">
                <a16:creationId xmlns:a16="http://schemas.microsoft.com/office/drawing/2014/main" id="{D6B0F609-FD13-401A-BDC0-214E78321EF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524000"/>
            <a:ext cx="7772400" cy="2209800"/>
            <a:chOff x="990600" y="1524000"/>
            <a:chExt cx="7772400" cy="2209800"/>
          </a:xfrm>
        </p:grpSpPr>
        <p:grpSp>
          <p:nvGrpSpPr>
            <p:cNvPr id="57405" name="Grupo 94">
              <a:extLst>
                <a:ext uri="{FF2B5EF4-FFF2-40B4-BE49-F238E27FC236}">
                  <a16:creationId xmlns:a16="http://schemas.microsoft.com/office/drawing/2014/main" id="{8432F0CE-B026-4F96-B269-CB5125A20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2438400"/>
              <a:ext cx="5867400" cy="1295400"/>
              <a:chOff x="990600" y="2438400"/>
              <a:chExt cx="5867400" cy="1295400"/>
            </a:xfrm>
          </p:grpSpPr>
          <p:sp>
            <p:nvSpPr>
              <p:cNvPr id="57409" name="CaixaDeTexto 15">
                <a:extLst>
                  <a:ext uri="{FF2B5EF4-FFF2-40B4-BE49-F238E27FC236}">
                    <a16:creationId xmlns:a16="http://schemas.microsoft.com/office/drawing/2014/main" id="{577CBF5C-CADC-4EBA-BA05-F0F8B3450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6520" y="29718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13</a:t>
                </a:r>
              </a:p>
            </p:txBody>
          </p:sp>
          <p:sp>
            <p:nvSpPr>
              <p:cNvPr id="57410" name="CaixaDeTexto 16">
                <a:extLst>
                  <a:ext uri="{FF2B5EF4-FFF2-40B4-BE49-F238E27FC236}">
                    <a16:creationId xmlns:a16="http://schemas.microsoft.com/office/drawing/2014/main" id="{FBBCD331-8372-45ED-82E4-B2026E9D2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9774" y="27432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81</a:t>
                </a:r>
              </a:p>
            </p:txBody>
          </p:sp>
          <p:sp>
            <p:nvSpPr>
              <p:cNvPr id="57411" name="CaixaDeTexto 17">
                <a:extLst>
                  <a:ext uri="{FF2B5EF4-FFF2-40B4-BE49-F238E27FC236}">
                    <a16:creationId xmlns:a16="http://schemas.microsoft.com/office/drawing/2014/main" id="{5412792E-B4AE-41EA-9D54-3771CB6F0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4574" y="3364468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92</a:t>
                </a:r>
              </a:p>
            </p:txBody>
          </p:sp>
          <p:sp>
            <p:nvSpPr>
              <p:cNvPr id="57412" name="CaixaDeTexto 18">
                <a:extLst>
                  <a:ext uri="{FF2B5EF4-FFF2-40B4-BE49-F238E27FC236}">
                    <a16:creationId xmlns:a16="http://schemas.microsoft.com/office/drawing/2014/main" id="{EE0007FB-D9C0-4096-A96A-198BEE0EB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4320" y="25908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43</a:t>
                </a:r>
              </a:p>
            </p:txBody>
          </p:sp>
          <p:sp>
            <p:nvSpPr>
              <p:cNvPr id="57413" name="CaixaDeTexto 19">
                <a:extLst>
                  <a:ext uri="{FF2B5EF4-FFF2-40B4-BE49-F238E27FC236}">
                    <a16:creationId xmlns:a16="http://schemas.microsoft.com/office/drawing/2014/main" id="{51EB5A71-1E97-40A1-B683-B7CD635C8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120" y="243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31</a:t>
                </a:r>
              </a:p>
            </p:txBody>
          </p:sp>
          <p:sp>
            <p:nvSpPr>
              <p:cNvPr id="57414" name="CaixaDeTexto 20">
                <a:extLst>
                  <a:ext uri="{FF2B5EF4-FFF2-40B4-BE49-F238E27FC236}">
                    <a16:creationId xmlns:a16="http://schemas.microsoft.com/office/drawing/2014/main" id="{0F13ABDF-1311-44D2-8533-666044392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8962" y="32766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65</a:t>
                </a:r>
              </a:p>
            </p:txBody>
          </p:sp>
          <p:sp>
            <p:nvSpPr>
              <p:cNvPr id="57415" name="CaixaDeTexto 21">
                <a:extLst>
                  <a:ext uri="{FF2B5EF4-FFF2-40B4-BE49-F238E27FC236}">
                    <a16:creationId xmlns:a16="http://schemas.microsoft.com/office/drawing/2014/main" id="{D70A11D2-246A-4095-ACFC-DA7BF562E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0720" y="25908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57</a:t>
                </a:r>
              </a:p>
            </p:txBody>
          </p:sp>
          <p:sp>
            <p:nvSpPr>
              <p:cNvPr id="57416" name="CaixaDeTexto 22">
                <a:extLst>
                  <a:ext uri="{FF2B5EF4-FFF2-40B4-BE49-F238E27FC236}">
                    <a16:creationId xmlns:a16="http://schemas.microsoft.com/office/drawing/2014/main" id="{C89929F5-7418-4C80-880F-557085375D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5520" y="31242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26</a:t>
                </a:r>
              </a:p>
            </p:txBody>
          </p:sp>
          <p:sp>
            <p:nvSpPr>
              <p:cNvPr id="57417" name="CaixaDeTexto 23">
                <a:extLst>
                  <a:ext uri="{FF2B5EF4-FFF2-40B4-BE49-F238E27FC236}">
                    <a16:creationId xmlns:a16="http://schemas.microsoft.com/office/drawing/2014/main" id="{FDD08FF3-F538-48D1-AD18-9898BCE83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1320" y="25908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75</a:t>
                </a:r>
              </a:p>
            </p:txBody>
          </p:sp>
          <p:sp>
            <p:nvSpPr>
              <p:cNvPr id="57418" name="CaixaDeTexto 24">
                <a:extLst>
                  <a:ext uri="{FF2B5EF4-FFF2-40B4-BE49-F238E27FC236}">
                    <a16:creationId xmlns:a16="http://schemas.microsoft.com/office/drawing/2014/main" id="{1FF9844D-281C-4E0F-A6CA-0B750458EB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4720" y="3124200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0</a:t>
                </a:r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9827B1E5-EBD4-4D1D-B88C-BB78DAC2304D}"/>
                  </a:ext>
                </a:extLst>
              </p:cNvPr>
              <p:cNvSpPr/>
              <p:nvPr/>
            </p:nvSpPr>
            <p:spPr>
              <a:xfrm>
                <a:off x="990600" y="2438400"/>
                <a:ext cx="5867400" cy="1295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4E502190-ED6B-4649-9344-00168BCA6F3F}"/>
                  </a:ext>
                </a:extLst>
              </p:cNvPr>
              <p:cNvSpPr/>
              <p:nvPr/>
            </p:nvSpPr>
            <p:spPr>
              <a:xfrm>
                <a:off x="3552825" y="3244850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57406" name="Grupo 92">
              <a:extLst>
                <a:ext uri="{FF2B5EF4-FFF2-40B4-BE49-F238E27FC236}">
                  <a16:creationId xmlns:a16="http://schemas.microsoft.com/office/drawing/2014/main" id="{EC6A7210-EBCB-4CC4-A6C5-036FA7788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1524000"/>
              <a:ext cx="2667000" cy="1600200"/>
              <a:chOff x="6096000" y="1524000"/>
              <a:chExt cx="2667000" cy="1600200"/>
            </a:xfrm>
          </p:grpSpPr>
          <p:sp>
            <p:nvSpPr>
              <p:cNvPr id="27" name="Arco 26">
                <a:extLst>
                  <a:ext uri="{FF2B5EF4-FFF2-40B4-BE49-F238E27FC236}">
                    <a16:creationId xmlns:a16="http://schemas.microsoft.com/office/drawing/2014/main" id="{CA5BEAA3-568B-4E45-BC94-2F964ACF54BC}"/>
                  </a:ext>
                </a:extLst>
              </p:cNvPr>
              <p:cNvSpPr/>
              <p:nvPr/>
            </p:nvSpPr>
            <p:spPr>
              <a:xfrm>
                <a:off x="6096000" y="1524000"/>
                <a:ext cx="1524000" cy="1600200"/>
              </a:xfrm>
              <a:prstGeom prst="arc">
                <a:avLst>
                  <a:gd name="adj1" fmla="val 16200000"/>
                  <a:gd name="adj2" fmla="val 5203262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  <p:sp>
            <p:nvSpPr>
              <p:cNvPr id="57408" name="CaixaDeTexto 28">
                <a:extLst>
                  <a:ext uri="{FF2B5EF4-FFF2-40B4-BE49-F238E27FC236}">
                    <a16:creationId xmlns:a16="http://schemas.microsoft.com/office/drawing/2014/main" id="{CC1363E0-BC20-4E17-8049-1ED35BFD96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7600" y="1981200"/>
                <a:ext cx="12954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/>
                  <a:t>Selecão do pivô</a:t>
                </a:r>
              </a:p>
            </p:txBody>
          </p:sp>
        </p:grpSp>
      </p:grpSp>
      <p:grpSp>
        <p:nvGrpSpPr>
          <p:cNvPr id="6" name="Grupo 101">
            <a:extLst>
              <a:ext uri="{FF2B5EF4-FFF2-40B4-BE49-F238E27FC236}">
                <a16:creationId xmlns:a16="http://schemas.microsoft.com/office/drawing/2014/main" id="{2AE6AF4C-F366-4554-937E-3EB0C065022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7772400" cy="1981200"/>
            <a:chOff x="1143000" y="3200400"/>
            <a:chExt cx="7772400" cy="1981200"/>
          </a:xfrm>
        </p:grpSpPr>
        <p:grpSp>
          <p:nvGrpSpPr>
            <p:cNvPr id="57388" name="Grupo 95">
              <a:extLst>
                <a:ext uri="{FF2B5EF4-FFF2-40B4-BE49-F238E27FC236}">
                  <a16:creationId xmlns:a16="http://schemas.microsoft.com/office/drawing/2014/main" id="{0EFF39FA-20D1-4BC0-9FBB-4BD52F698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3810000"/>
              <a:ext cx="5791200" cy="1371600"/>
              <a:chOff x="1143000" y="3810000"/>
              <a:chExt cx="5791200" cy="1371600"/>
            </a:xfrm>
          </p:grpSpPr>
          <p:sp>
            <p:nvSpPr>
              <p:cNvPr id="57392" name="CaixaDeTexto 29">
                <a:extLst>
                  <a:ext uri="{FF2B5EF4-FFF2-40B4-BE49-F238E27FC236}">
                    <a16:creationId xmlns:a16="http://schemas.microsoft.com/office/drawing/2014/main" id="{C23C99B5-2F03-4F6C-9066-1996CEE03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4343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13</a:t>
                </a:r>
              </a:p>
            </p:txBody>
          </p:sp>
          <p:sp>
            <p:nvSpPr>
              <p:cNvPr id="57393" name="CaixaDeTexto 30">
                <a:extLst>
                  <a:ext uri="{FF2B5EF4-FFF2-40B4-BE49-F238E27FC236}">
                    <a16:creationId xmlns:a16="http://schemas.microsoft.com/office/drawing/2014/main" id="{209258EE-F6AF-4FB0-B188-9E0AAA609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45720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81</a:t>
                </a:r>
              </a:p>
            </p:txBody>
          </p:sp>
          <p:sp>
            <p:nvSpPr>
              <p:cNvPr id="57394" name="CaixaDeTexto 31">
                <a:extLst>
                  <a:ext uri="{FF2B5EF4-FFF2-40B4-BE49-F238E27FC236}">
                    <a16:creationId xmlns:a16="http://schemas.microsoft.com/office/drawing/2014/main" id="{0D304FE4-B1B7-4754-B692-99FF63B7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41148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92</a:t>
                </a:r>
              </a:p>
            </p:txBody>
          </p:sp>
          <p:sp>
            <p:nvSpPr>
              <p:cNvPr id="57395" name="CaixaDeTexto 32">
                <a:extLst>
                  <a:ext uri="{FF2B5EF4-FFF2-40B4-BE49-F238E27FC236}">
                    <a16:creationId xmlns:a16="http://schemas.microsoft.com/office/drawing/2014/main" id="{E7BBE954-439B-4F31-B840-B52566349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4600" y="41910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43</a:t>
                </a:r>
              </a:p>
            </p:txBody>
          </p:sp>
          <p:sp>
            <p:nvSpPr>
              <p:cNvPr id="57396" name="CaixaDeTexto 33">
                <a:extLst>
                  <a:ext uri="{FF2B5EF4-FFF2-40B4-BE49-F238E27FC236}">
                    <a16:creationId xmlns:a16="http://schemas.microsoft.com/office/drawing/2014/main" id="{D586BD3F-72D1-4175-8260-30F46F472B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800" y="40386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31</a:t>
                </a:r>
              </a:p>
            </p:txBody>
          </p:sp>
          <p:sp>
            <p:nvSpPr>
              <p:cNvPr id="57397" name="CaixaDeTexto 34">
                <a:extLst>
                  <a:ext uri="{FF2B5EF4-FFF2-40B4-BE49-F238E27FC236}">
                    <a16:creationId xmlns:a16="http://schemas.microsoft.com/office/drawing/2014/main" id="{5A74DA60-D6AC-460E-ADCE-F9F8A8210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3762" y="4343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65</a:t>
                </a:r>
              </a:p>
            </p:txBody>
          </p:sp>
          <p:sp>
            <p:nvSpPr>
              <p:cNvPr id="57398" name="CaixaDeTexto 35">
                <a:extLst>
                  <a:ext uri="{FF2B5EF4-FFF2-40B4-BE49-F238E27FC236}">
                    <a16:creationId xmlns:a16="http://schemas.microsoft.com/office/drawing/2014/main" id="{A6C58A1A-A1B5-4CA6-A03A-EC617CE16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45720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57</a:t>
                </a:r>
              </a:p>
            </p:txBody>
          </p:sp>
          <p:sp>
            <p:nvSpPr>
              <p:cNvPr id="57399" name="CaixaDeTexto 36">
                <a:extLst>
                  <a:ext uri="{FF2B5EF4-FFF2-40B4-BE49-F238E27FC236}">
                    <a16:creationId xmlns:a16="http://schemas.microsoft.com/office/drawing/2014/main" id="{EB5C6472-D66A-4141-9DD8-E5FCD0970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46482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26</a:t>
                </a:r>
              </a:p>
            </p:txBody>
          </p:sp>
          <p:sp>
            <p:nvSpPr>
              <p:cNvPr id="57400" name="CaixaDeTexto 37">
                <a:extLst>
                  <a:ext uri="{FF2B5EF4-FFF2-40B4-BE49-F238E27FC236}">
                    <a16:creationId xmlns:a16="http://schemas.microsoft.com/office/drawing/2014/main" id="{D2A77AA2-B1B1-42A9-8CB3-58039D64D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3720" y="3962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75</a:t>
                </a:r>
              </a:p>
            </p:txBody>
          </p:sp>
          <p:sp>
            <p:nvSpPr>
              <p:cNvPr id="57401" name="CaixaDeTexto 38">
                <a:extLst>
                  <a:ext uri="{FF2B5EF4-FFF2-40B4-BE49-F238E27FC236}">
                    <a16:creationId xmlns:a16="http://schemas.microsoft.com/office/drawing/2014/main" id="{E64D5B73-EA20-4BFC-8532-36B0E1288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4114800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0</a:t>
                </a: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A3105A16-8DAA-43CF-B87C-4D643F7BADE8}"/>
                  </a:ext>
                </a:extLst>
              </p:cNvPr>
              <p:cNvSpPr/>
              <p:nvPr/>
            </p:nvSpPr>
            <p:spPr>
              <a:xfrm>
                <a:off x="1143000" y="3810000"/>
                <a:ext cx="2438400" cy="1295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3E15706D-FC33-49ED-A868-7DC83298835C}"/>
                  </a:ext>
                </a:extLst>
              </p:cNvPr>
              <p:cNvSpPr/>
              <p:nvPr/>
            </p:nvSpPr>
            <p:spPr>
              <a:xfrm>
                <a:off x="3810000" y="4267200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F1C7286-D0A0-4E2E-822B-00802CF0D97A}"/>
                  </a:ext>
                </a:extLst>
              </p:cNvPr>
              <p:cNvSpPr/>
              <p:nvPr/>
            </p:nvSpPr>
            <p:spPr>
              <a:xfrm>
                <a:off x="4495800" y="3886200"/>
                <a:ext cx="2438400" cy="1295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57389" name="Grupo 93">
              <a:extLst>
                <a:ext uri="{FF2B5EF4-FFF2-40B4-BE49-F238E27FC236}">
                  <a16:creationId xmlns:a16="http://schemas.microsoft.com/office/drawing/2014/main" id="{43B70FFB-57F2-4049-BD95-4B6C3813C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3200400"/>
              <a:ext cx="2667000" cy="1600200"/>
              <a:chOff x="6248400" y="3200400"/>
              <a:chExt cx="2667000" cy="1600200"/>
            </a:xfrm>
          </p:grpSpPr>
          <p:sp>
            <p:nvSpPr>
              <p:cNvPr id="43" name="Arco 42">
                <a:extLst>
                  <a:ext uri="{FF2B5EF4-FFF2-40B4-BE49-F238E27FC236}">
                    <a16:creationId xmlns:a16="http://schemas.microsoft.com/office/drawing/2014/main" id="{3FBB1507-065C-4EF5-939B-54AEE4A11A16}"/>
                  </a:ext>
                </a:extLst>
              </p:cNvPr>
              <p:cNvSpPr/>
              <p:nvPr/>
            </p:nvSpPr>
            <p:spPr>
              <a:xfrm>
                <a:off x="6248400" y="3200400"/>
                <a:ext cx="1524000" cy="1600200"/>
              </a:xfrm>
              <a:prstGeom prst="arc">
                <a:avLst>
                  <a:gd name="adj1" fmla="val 16200000"/>
                  <a:gd name="adj2" fmla="val 5203262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  <p:sp>
            <p:nvSpPr>
              <p:cNvPr id="57391" name="CaixaDeTexto 43">
                <a:extLst>
                  <a:ext uri="{FF2B5EF4-FFF2-40B4-BE49-F238E27FC236}">
                    <a16:creationId xmlns:a16="http://schemas.microsoft.com/office/drawing/2014/main" id="{0127462E-52D9-4538-8C3A-434EB6771C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3800" y="3352800"/>
                <a:ext cx="13716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/>
                  <a:t>Partição do conjunto</a:t>
                </a:r>
              </a:p>
            </p:txBody>
          </p:sp>
        </p:grpSp>
      </p:grpSp>
      <p:grpSp>
        <p:nvGrpSpPr>
          <p:cNvPr id="9" name="Grupo 86">
            <a:extLst>
              <a:ext uri="{FF2B5EF4-FFF2-40B4-BE49-F238E27FC236}">
                <a16:creationId xmlns:a16="http://schemas.microsoft.com/office/drawing/2014/main" id="{905EDBA9-1916-458E-98D3-58E52272959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95800"/>
            <a:ext cx="8610600" cy="1371600"/>
            <a:chOff x="304800" y="4495800"/>
            <a:chExt cx="8610600" cy="1371600"/>
          </a:xfrm>
        </p:grpSpPr>
        <p:sp>
          <p:nvSpPr>
            <p:cNvPr id="57368" name="CaixaDeTexto 44">
              <a:extLst>
                <a:ext uri="{FF2B5EF4-FFF2-40B4-BE49-F238E27FC236}">
                  <a16:creationId xmlns:a16="http://schemas.microsoft.com/office/drawing/2014/main" id="{5975E8C1-B35A-4B8D-99FC-CF0AA6D4E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13</a:t>
              </a:r>
            </a:p>
          </p:txBody>
        </p:sp>
        <p:sp>
          <p:nvSpPr>
            <p:cNvPr id="57369" name="CaixaDeTexto 45">
              <a:extLst>
                <a:ext uri="{FF2B5EF4-FFF2-40B4-BE49-F238E27FC236}">
                  <a16:creationId xmlns:a16="http://schemas.microsoft.com/office/drawing/2014/main" id="{558FB6E1-9F45-4FEB-8C67-C8AE1829C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43</a:t>
              </a:r>
            </a:p>
          </p:txBody>
        </p:sp>
        <p:sp>
          <p:nvSpPr>
            <p:cNvPr id="57370" name="CaixaDeTexto 46">
              <a:extLst>
                <a:ext uri="{FF2B5EF4-FFF2-40B4-BE49-F238E27FC236}">
                  <a16:creationId xmlns:a16="http://schemas.microsoft.com/office/drawing/2014/main" id="{3D21F6AC-0396-4D03-B0DE-4F2716A1E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31</a:t>
              </a:r>
            </a:p>
          </p:txBody>
        </p:sp>
        <p:sp>
          <p:nvSpPr>
            <p:cNvPr id="57371" name="CaixaDeTexto 47">
              <a:extLst>
                <a:ext uri="{FF2B5EF4-FFF2-40B4-BE49-F238E27FC236}">
                  <a16:creationId xmlns:a16="http://schemas.microsoft.com/office/drawing/2014/main" id="{0B03F1E0-B017-42E6-8A16-09A62448C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57</a:t>
              </a:r>
            </a:p>
          </p:txBody>
        </p:sp>
        <p:sp>
          <p:nvSpPr>
            <p:cNvPr id="57372" name="CaixaDeTexto 48">
              <a:extLst>
                <a:ext uri="{FF2B5EF4-FFF2-40B4-BE49-F238E27FC236}">
                  <a16:creationId xmlns:a16="http://schemas.microsoft.com/office/drawing/2014/main" id="{2E2BE29D-414E-4243-95EE-37446B7F5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26</a:t>
              </a:r>
            </a:p>
          </p:txBody>
        </p:sp>
        <p:sp>
          <p:nvSpPr>
            <p:cNvPr id="57373" name="CaixaDeTexto 49">
              <a:extLst>
                <a:ext uri="{FF2B5EF4-FFF2-40B4-BE49-F238E27FC236}">
                  <a16:creationId xmlns:a16="http://schemas.microsoft.com/office/drawing/2014/main" id="{8E7F71A6-3F41-4119-A6C2-18E4B94B6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5486400"/>
              <a:ext cx="2841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0</a:t>
              </a:r>
            </a:p>
          </p:txBody>
        </p:sp>
        <p:sp>
          <p:nvSpPr>
            <p:cNvPr id="57374" name="CaixaDeTexto 51">
              <a:extLst>
                <a:ext uri="{FF2B5EF4-FFF2-40B4-BE49-F238E27FC236}">
                  <a16:creationId xmlns:a16="http://schemas.microsoft.com/office/drawing/2014/main" id="{389F468B-AE90-4863-8C83-77071DA03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81</a:t>
              </a:r>
            </a:p>
          </p:txBody>
        </p:sp>
        <p:sp>
          <p:nvSpPr>
            <p:cNvPr id="57375" name="CaixaDeTexto 52">
              <a:extLst>
                <a:ext uri="{FF2B5EF4-FFF2-40B4-BE49-F238E27FC236}">
                  <a16:creationId xmlns:a16="http://schemas.microsoft.com/office/drawing/2014/main" id="{C7629322-5384-40D0-AC3B-838C8E7E0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92</a:t>
              </a:r>
            </a:p>
          </p:txBody>
        </p:sp>
        <p:sp>
          <p:nvSpPr>
            <p:cNvPr id="57376" name="CaixaDeTexto 53">
              <a:extLst>
                <a:ext uri="{FF2B5EF4-FFF2-40B4-BE49-F238E27FC236}">
                  <a16:creationId xmlns:a16="http://schemas.microsoft.com/office/drawing/2014/main" id="{3434D27C-889E-496F-BEFC-1D7F4CF7D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5486400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75</a:t>
              </a:r>
            </a:p>
          </p:txBody>
        </p:sp>
        <p:sp>
          <p:nvSpPr>
            <p:cNvPr id="57377" name="CaixaDeTexto 60">
              <a:extLst>
                <a:ext uri="{FF2B5EF4-FFF2-40B4-BE49-F238E27FC236}">
                  <a16:creationId xmlns:a16="http://schemas.microsoft.com/office/drawing/2014/main" id="{3DBDCCD5-1E93-48C0-9D56-3670887F0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825" y="5483225"/>
              <a:ext cx="384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400"/>
                <a:t>65</a:t>
              </a:r>
            </a:p>
          </p:txBody>
        </p:sp>
        <p:grpSp>
          <p:nvGrpSpPr>
            <p:cNvPr id="57378" name="Grupo 102">
              <a:extLst>
                <a:ext uri="{FF2B5EF4-FFF2-40B4-BE49-F238E27FC236}">
                  <a16:creationId xmlns:a16="http://schemas.microsoft.com/office/drawing/2014/main" id="{2F87D2EA-FA08-4226-BB31-B40745165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4495800"/>
              <a:ext cx="8610600" cy="1371600"/>
              <a:chOff x="304800" y="4495800"/>
              <a:chExt cx="8610600" cy="1371600"/>
            </a:xfrm>
          </p:grpSpPr>
          <p:grpSp>
            <p:nvGrpSpPr>
              <p:cNvPr id="57379" name="Grupo 97">
                <a:extLst>
                  <a:ext uri="{FF2B5EF4-FFF2-40B4-BE49-F238E27FC236}">
                    <a16:creationId xmlns:a16="http://schemas.microsoft.com/office/drawing/2014/main" id="{0D9ABDB5-986C-4A00-B7B5-6AF1B2FA53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200" y="5334000"/>
                <a:ext cx="5334000" cy="533400"/>
                <a:chOff x="1219200" y="5334000"/>
                <a:chExt cx="5334000" cy="533400"/>
              </a:xfrm>
            </p:grpSpPr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A930CE17-D668-429C-A7CA-119E54581D42}"/>
                    </a:ext>
                  </a:extLst>
                </p:cNvPr>
                <p:cNvSpPr/>
                <p:nvPr/>
              </p:nvSpPr>
              <p:spPr>
                <a:xfrm>
                  <a:off x="1219200" y="5334000"/>
                  <a:ext cx="2438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E6CD51B1-83CF-44C7-8BE0-A965C229CF80}"/>
                    </a:ext>
                  </a:extLst>
                </p:cNvPr>
                <p:cNvSpPr/>
                <p:nvPr/>
              </p:nvSpPr>
              <p:spPr>
                <a:xfrm>
                  <a:off x="5029200" y="5410200"/>
                  <a:ext cx="1524000" cy="457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760CF41B-A044-4BB6-849C-FF49B51D875E}"/>
                    </a:ext>
                  </a:extLst>
                </p:cNvPr>
                <p:cNvSpPr/>
                <p:nvPr/>
              </p:nvSpPr>
              <p:spPr>
                <a:xfrm>
                  <a:off x="4114800" y="5407025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</p:grpSp>
          <p:grpSp>
            <p:nvGrpSpPr>
              <p:cNvPr id="57380" name="Grupo 96">
                <a:extLst>
                  <a:ext uri="{FF2B5EF4-FFF2-40B4-BE49-F238E27FC236}">
                    <a16:creationId xmlns:a16="http://schemas.microsoft.com/office/drawing/2014/main" id="{C9FEA855-71C1-4259-881E-E95EBD6B96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800" y="4495800"/>
                <a:ext cx="8610600" cy="1143000"/>
                <a:chOff x="304800" y="4495800"/>
                <a:chExt cx="8610600" cy="1143000"/>
              </a:xfrm>
            </p:grpSpPr>
            <p:sp>
              <p:nvSpPr>
                <p:cNvPr id="76" name="Arco 75">
                  <a:extLst>
                    <a:ext uri="{FF2B5EF4-FFF2-40B4-BE49-F238E27FC236}">
                      <a16:creationId xmlns:a16="http://schemas.microsoft.com/office/drawing/2014/main" id="{E46DCD02-DDB1-4C8A-91D2-B140E310C26A}"/>
                    </a:ext>
                  </a:extLst>
                </p:cNvPr>
                <p:cNvSpPr/>
                <p:nvPr/>
              </p:nvSpPr>
              <p:spPr>
                <a:xfrm>
                  <a:off x="5334000" y="4495800"/>
                  <a:ext cx="2209800" cy="1143000"/>
                </a:xfrm>
                <a:prstGeom prst="arc">
                  <a:avLst>
                    <a:gd name="adj1" fmla="val 19122616"/>
                    <a:gd name="adj2" fmla="val 4294084"/>
                  </a:avLst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77" name="Arco 76">
                  <a:extLst>
                    <a:ext uri="{FF2B5EF4-FFF2-40B4-BE49-F238E27FC236}">
                      <a16:creationId xmlns:a16="http://schemas.microsoft.com/office/drawing/2014/main" id="{65CA367B-A5CD-4E9B-8C53-D86F43E3403D}"/>
                    </a:ext>
                  </a:extLst>
                </p:cNvPr>
                <p:cNvSpPr/>
                <p:nvPr/>
              </p:nvSpPr>
              <p:spPr>
                <a:xfrm flipH="1">
                  <a:off x="609600" y="4495800"/>
                  <a:ext cx="2209800" cy="1143000"/>
                </a:xfrm>
                <a:prstGeom prst="arc">
                  <a:avLst>
                    <a:gd name="adj1" fmla="val 19122616"/>
                    <a:gd name="adj2" fmla="val 2380088"/>
                  </a:avLst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dirty="0"/>
                </a:p>
              </p:txBody>
            </p:sp>
            <p:sp>
              <p:nvSpPr>
                <p:cNvPr id="57383" name="CaixaDeTexto 77">
                  <a:extLst>
                    <a:ext uri="{FF2B5EF4-FFF2-40B4-BE49-F238E27FC236}">
                      <a16:creationId xmlns:a16="http://schemas.microsoft.com/office/drawing/2014/main" id="{3A6A3655-A849-4F6B-89A3-89E401F8D5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9000" y="4953000"/>
                  <a:ext cx="16764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pt-BR" altLang="pt-BR"/>
                    <a:t>quicksort</a:t>
                  </a:r>
                </a:p>
              </p:txBody>
            </p:sp>
            <p:sp>
              <p:nvSpPr>
                <p:cNvPr id="57384" name="CaixaDeTexto 79">
                  <a:extLst>
                    <a:ext uri="{FF2B5EF4-FFF2-40B4-BE49-F238E27FC236}">
                      <a16:creationId xmlns:a16="http://schemas.microsoft.com/office/drawing/2014/main" id="{EEE7B6C0-00AA-479E-BF01-2A6AA76B44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4800" y="4953000"/>
                  <a:ext cx="16764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pt-BR" altLang="pt-BR"/>
                    <a:t>quicksort</a:t>
                  </a:r>
                </a:p>
              </p:txBody>
            </p:sp>
          </p:grpSp>
        </p:grpSp>
      </p:grpSp>
      <p:grpSp>
        <p:nvGrpSpPr>
          <p:cNvPr id="13" name="Grupo 103">
            <a:extLst>
              <a:ext uri="{FF2B5EF4-FFF2-40B4-BE49-F238E27FC236}">
                <a16:creationId xmlns:a16="http://schemas.microsoft.com/office/drawing/2014/main" id="{D7EF64E4-2610-42C6-A345-D386727CCDB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789613"/>
            <a:ext cx="3733800" cy="839787"/>
            <a:chOff x="2438401" y="5789016"/>
            <a:chExt cx="3733799" cy="840384"/>
          </a:xfrm>
        </p:grpSpPr>
        <p:grpSp>
          <p:nvGrpSpPr>
            <p:cNvPr id="57352" name="Grupo 99">
              <a:extLst>
                <a:ext uri="{FF2B5EF4-FFF2-40B4-BE49-F238E27FC236}">
                  <a16:creationId xmlns:a16="http://schemas.microsoft.com/office/drawing/2014/main" id="{D0279F25-AA86-4E0D-AB3E-2794FD0AF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0800" y="6096000"/>
              <a:ext cx="3581400" cy="533400"/>
              <a:chOff x="2590800" y="6096000"/>
              <a:chExt cx="3581400" cy="533400"/>
            </a:xfrm>
          </p:grpSpPr>
          <p:sp>
            <p:nvSpPr>
              <p:cNvPr id="57357" name="CaixaDeTexto 62">
                <a:extLst>
                  <a:ext uri="{FF2B5EF4-FFF2-40B4-BE49-F238E27FC236}">
                    <a16:creationId xmlns:a16="http://schemas.microsoft.com/office/drawing/2014/main" id="{E8441E1B-B759-4693-9DD5-6906426A2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8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13</a:t>
                </a:r>
              </a:p>
            </p:txBody>
          </p:sp>
          <p:sp>
            <p:nvSpPr>
              <p:cNvPr id="57358" name="CaixaDeTexto 63">
                <a:extLst>
                  <a:ext uri="{FF2B5EF4-FFF2-40B4-BE49-F238E27FC236}">
                    <a16:creationId xmlns:a16="http://schemas.microsoft.com/office/drawing/2014/main" id="{01337D69-F665-4D9A-94CE-517963AC1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43</a:t>
                </a:r>
              </a:p>
            </p:txBody>
          </p:sp>
          <p:sp>
            <p:nvSpPr>
              <p:cNvPr id="57359" name="CaixaDeTexto 64">
                <a:extLst>
                  <a:ext uri="{FF2B5EF4-FFF2-40B4-BE49-F238E27FC236}">
                    <a16:creationId xmlns:a16="http://schemas.microsoft.com/office/drawing/2014/main" id="{7F530233-C0BE-45AB-AD57-E5F655FEA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38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31</a:t>
                </a:r>
              </a:p>
            </p:txBody>
          </p:sp>
          <p:sp>
            <p:nvSpPr>
              <p:cNvPr id="57360" name="CaixaDeTexto 65">
                <a:extLst>
                  <a:ext uri="{FF2B5EF4-FFF2-40B4-BE49-F238E27FC236}">
                    <a16:creationId xmlns:a16="http://schemas.microsoft.com/office/drawing/2014/main" id="{D9A0E9AB-B007-4F82-9BDE-72553DFAF0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96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57</a:t>
                </a:r>
              </a:p>
            </p:txBody>
          </p:sp>
          <p:sp>
            <p:nvSpPr>
              <p:cNvPr id="57361" name="CaixaDeTexto 66">
                <a:extLst>
                  <a:ext uri="{FF2B5EF4-FFF2-40B4-BE49-F238E27FC236}">
                    <a16:creationId xmlns:a16="http://schemas.microsoft.com/office/drawing/2014/main" id="{FCEF7CC6-F1C1-4D00-A2A6-E140470731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26</a:t>
                </a:r>
              </a:p>
            </p:txBody>
          </p:sp>
          <p:sp>
            <p:nvSpPr>
              <p:cNvPr id="57362" name="CaixaDeTexto 67">
                <a:extLst>
                  <a:ext uri="{FF2B5EF4-FFF2-40B4-BE49-F238E27FC236}">
                    <a16:creationId xmlns:a16="http://schemas.microsoft.com/office/drawing/2014/main" id="{C8BD5577-A3ED-4B3C-9B3B-0423F8C0A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200" y="6248400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0</a:t>
                </a:r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871F0864-019B-48D3-ACBB-C537009CD0B8}"/>
                  </a:ext>
                </a:extLst>
              </p:cNvPr>
              <p:cNvSpPr/>
              <p:nvPr/>
            </p:nvSpPr>
            <p:spPr>
              <a:xfrm>
                <a:off x="2590801" y="6095621"/>
                <a:ext cx="3581399" cy="5337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7364" name="CaixaDeTexto 69">
                <a:extLst>
                  <a:ext uri="{FF2B5EF4-FFF2-40B4-BE49-F238E27FC236}">
                    <a16:creationId xmlns:a16="http://schemas.microsoft.com/office/drawing/2014/main" id="{9D81C293-9C7B-4528-A375-F01A20594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2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81</a:t>
                </a:r>
              </a:p>
            </p:txBody>
          </p:sp>
          <p:sp>
            <p:nvSpPr>
              <p:cNvPr id="57365" name="CaixaDeTexto 70">
                <a:extLst>
                  <a:ext uri="{FF2B5EF4-FFF2-40B4-BE49-F238E27FC236}">
                    <a16:creationId xmlns:a16="http://schemas.microsoft.com/office/drawing/2014/main" id="{7B4E8AAA-CBF5-4DB0-ADD8-1720E0625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92</a:t>
                </a:r>
              </a:p>
            </p:txBody>
          </p:sp>
          <p:sp>
            <p:nvSpPr>
              <p:cNvPr id="57366" name="CaixaDeTexto 71">
                <a:extLst>
                  <a:ext uri="{FF2B5EF4-FFF2-40B4-BE49-F238E27FC236}">
                    <a16:creationId xmlns:a16="http://schemas.microsoft.com/office/drawing/2014/main" id="{BF1AA3F2-1B93-4999-B3A3-81D06E7E9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62484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75</a:t>
                </a:r>
              </a:p>
            </p:txBody>
          </p:sp>
          <p:sp>
            <p:nvSpPr>
              <p:cNvPr id="57367" name="CaixaDeTexto 73">
                <a:extLst>
                  <a:ext uri="{FF2B5EF4-FFF2-40B4-BE49-F238E27FC236}">
                    <a16:creationId xmlns:a16="http://schemas.microsoft.com/office/drawing/2014/main" id="{0F85C39F-0CD5-4D8B-8747-552CAD68B7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6245423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1400"/>
                  <a:t>65</a:t>
                </a:r>
              </a:p>
            </p:txBody>
          </p:sp>
        </p:grpSp>
        <p:grpSp>
          <p:nvGrpSpPr>
            <p:cNvPr id="57353" name="Grupo 98">
              <a:extLst>
                <a:ext uri="{FF2B5EF4-FFF2-40B4-BE49-F238E27FC236}">
                  <a16:creationId xmlns:a16="http://schemas.microsoft.com/office/drawing/2014/main" id="{B64260DE-D600-47E6-8652-BC10823BA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1" y="5789016"/>
              <a:ext cx="3352800" cy="385098"/>
              <a:chOff x="2438401" y="5789016"/>
              <a:chExt cx="3352800" cy="385098"/>
            </a:xfrm>
          </p:grpSpPr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4AABA849-2104-4E60-BA1F-A448B4AD4ED8}"/>
                  </a:ext>
                </a:extLst>
              </p:cNvPr>
              <p:cNvCxnSpPr>
                <a:stCxn id="51" idx="4"/>
                <a:endCxn id="69" idx="1"/>
              </p:cNvCxnSpPr>
              <p:nvPr/>
            </p:nvCxnSpPr>
            <p:spPr>
              <a:xfrm rot="16200000" flipH="1">
                <a:off x="2623236" y="5682024"/>
                <a:ext cx="306606" cy="6762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F4A818D6-00BC-44DF-9064-54662B35C4CE}"/>
                  </a:ext>
                </a:extLst>
              </p:cNvPr>
              <p:cNvCxnSpPr>
                <a:stCxn id="62" idx="4"/>
              </p:cNvCxnSpPr>
              <p:nvPr/>
            </p:nvCxnSpPr>
            <p:spPr>
              <a:xfrm rot="5400000">
                <a:off x="4190098" y="5940731"/>
                <a:ext cx="306605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7ABEF703-BE3C-424E-BBE6-DEB60B52F68C}"/>
                  </a:ext>
                </a:extLst>
              </p:cNvPr>
              <p:cNvCxnSpPr>
                <a:stCxn id="55" idx="4"/>
                <a:endCxn id="69" idx="7"/>
              </p:cNvCxnSpPr>
              <p:nvPr/>
            </p:nvCxnSpPr>
            <p:spPr>
              <a:xfrm rot="5400000">
                <a:off x="5566460" y="5948723"/>
                <a:ext cx="306606" cy="1428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aixaDeTexto 2">
            <a:extLst>
              <a:ext uri="{FF2B5EF4-FFF2-40B4-BE49-F238E27FC236}">
                <a16:creationId xmlns:a16="http://schemas.microsoft.com/office/drawing/2014/main" id="{3A5AC44D-9E42-4DF0-9EB1-7EF87B8C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02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QuickSort – Seleção do Pivô</a:t>
            </a:r>
          </a:p>
        </p:txBody>
      </p:sp>
      <p:sp>
        <p:nvSpPr>
          <p:cNvPr id="87" name="Retângulo 3">
            <a:extLst>
              <a:ext uri="{FF2B5EF4-FFF2-40B4-BE49-F238E27FC236}">
                <a16:creationId xmlns:a16="http://schemas.microsoft.com/office/drawing/2014/main" id="{7B283E6C-DE4E-4060-98F1-B1641BF2F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/>
              <a:t>Opção 1: </a:t>
            </a:r>
          </a:p>
          <a:p>
            <a:pPr eaLnBrk="1" hangingPunct="1"/>
            <a:r>
              <a:rPr lang="pt-BR" altLang="pt-BR" dirty="0"/>
              <a:t>Selecionar o primeiro elemento do vetor</a:t>
            </a:r>
          </a:p>
          <a:p>
            <a:pPr eaLnBrk="1" hangingPunct="1"/>
            <a:r>
              <a:rPr lang="pt-BR" altLang="pt-BR" dirty="0"/>
              <a:t>Problema:</a:t>
            </a:r>
          </a:p>
          <a:p>
            <a:pPr eaLnBrk="1" hangingPunct="1"/>
            <a:r>
              <a:rPr lang="pt-BR" altLang="pt-BR" dirty="0"/>
              <a:t>Se o vetor estiver ordenado, esta opção causa uma péssima partição, isto é, todos os elementos irão para S</a:t>
            </a:r>
            <a:r>
              <a:rPr lang="pt-BR" altLang="pt-BR" baseline="-25000" dirty="0"/>
              <a:t>2</a:t>
            </a:r>
            <a:r>
              <a:rPr lang="pt-BR" altLang="pt-BR" dirty="0"/>
              <a:t>. Este efeito é propagado recursivamente.</a:t>
            </a:r>
          </a:p>
          <a:p>
            <a:pPr eaLnBrk="1" hangingPunct="1"/>
            <a:r>
              <a:rPr lang="pt-BR" altLang="pt-BR" b="1" dirty="0"/>
              <a:t>Opção 2: </a:t>
            </a:r>
          </a:p>
          <a:p>
            <a:pPr eaLnBrk="1" hangingPunct="1"/>
            <a:r>
              <a:rPr lang="pt-BR" altLang="pt-BR" dirty="0"/>
              <a:t>Selecionar um elemento de forma aleatória</a:t>
            </a:r>
          </a:p>
          <a:p>
            <a:pPr eaLnBrk="1" hangingPunct="1"/>
            <a:r>
              <a:rPr lang="pt-BR" altLang="pt-BR" dirty="0"/>
              <a:t>Problema:</a:t>
            </a:r>
            <a:endParaRPr lang="pt-BR" altLang="pt-BR" sz="2000" dirty="0"/>
          </a:p>
          <a:p>
            <a:pPr eaLnBrk="1" hangingPunct="1"/>
            <a:r>
              <a:rPr lang="pt-BR" altLang="pt-BR" sz="2000" dirty="0"/>
              <a:t>Algoritmos de geração de números aleatórios possuem um alto custo computacional e irão comprometer o rendimento do </a:t>
            </a:r>
            <a:r>
              <a:rPr lang="pt-BR" altLang="pt-BR" sz="2000" i="1" dirty="0" err="1"/>
              <a:t>quicksort</a:t>
            </a:r>
            <a:r>
              <a:rPr lang="pt-BR" altLang="pt-BR" sz="2000" dirty="0"/>
              <a:t> consideravelmente. A seleção do pivô é recursiva!</a:t>
            </a:r>
          </a:p>
          <a:p>
            <a:pPr eaLnBrk="1" hangingPunct="1"/>
            <a:r>
              <a:rPr lang="pt-BR" altLang="pt-BR" b="1" dirty="0"/>
              <a:t>Opção 3: </a:t>
            </a:r>
          </a:p>
          <a:p>
            <a:pPr eaLnBrk="1" hangingPunct="1"/>
            <a:r>
              <a:rPr lang="pt-BR" altLang="pt-BR" dirty="0"/>
              <a:t>Selecionar a mediana do vetor</a:t>
            </a:r>
          </a:p>
          <a:p>
            <a:pPr eaLnBrk="1" hangingPunct="1"/>
            <a:r>
              <a:rPr lang="pt-BR" altLang="pt-BR" dirty="0"/>
              <a:t>Problema:</a:t>
            </a:r>
          </a:p>
          <a:p>
            <a:pPr eaLnBrk="1" hangingPunct="1"/>
            <a:r>
              <a:rPr lang="pt-BR" altLang="pt-BR" dirty="0"/>
              <a:t>Trivial para conjuntos ordenados!?</a:t>
            </a:r>
          </a:p>
          <a:p>
            <a:pPr eaLnBrk="1" hangingPunct="1"/>
            <a:r>
              <a:rPr lang="pt-BR" altLang="pt-BR" b="1" dirty="0"/>
              <a:t>Uma Boa Opção:</a:t>
            </a:r>
          </a:p>
          <a:p>
            <a:pPr eaLnBrk="1" hangingPunct="1"/>
            <a:r>
              <a:rPr lang="pt-BR" altLang="pt-BR" dirty="0"/>
              <a:t>Selecionar a mediana do conjunto formado pelo primeiro, último e o elemento central do conjunto original</a:t>
            </a:r>
          </a:p>
          <a:p>
            <a:pPr eaLnBrk="1" hangingPunct="1"/>
            <a:r>
              <a:rPr lang="pt-BR" altLang="pt-BR" dirty="0"/>
              <a:t>Solução muito usada na prática. Elimina o problema de conjuntos previamente ou parcialmente ordenados.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B8B23B63-9CFA-411F-B0DB-085420915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83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Função Hash (Opção 2)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65C12333-21F7-4922-9C49-61718329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6106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Desconsiderando caracteres em branco, existem 26</a:t>
            </a:r>
            <a:r>
              <a:rPr lang="pt-BR" sz="2400" baseline="30000" dirty="0">
                <a:latin typeface="Arial" charset="0"/>
                <a:cs typeface="Arial" charset="0"/>
              </a:rPr>
              <a:t>3</a:t>
            </a:r>
            <a:r>
              <a:rPr lang="pt-BR" sz="2400" dirty="0">
                <a:latin typeface="Arial" charset="0"/>
                <a:cs typeface="Arial" charset="0"/>
              </a:rPr>
              <a:t> (17.576) possíveis combinações de três letras.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Considerando que as letras ocorrem de forma aleatória e com igual probabilidade e que a tabela possui o tamanho de 10.007, intuitivamente, espera-se que 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gere uma distribuição satisfatória dos elementos.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Mas, se as chaves forem as palavras de um dicionário, por exemplo, o número de combinações possíveis na prática é algo em torno de 2.871.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Mesmo que 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realize um mapeamento ideal (um código para cada chave), o que é improvável, somente 28% da tabela seria preenchido!</a:t>
            </a: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Causas: 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muito simples, considerando a característica da chave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Tabela com tamanho excessivo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aixaDeTexto 2">
            <a:extLst>
              <a:ext uri="{FF2B5EF4-FFF2-40B4-BE49-F238E27FC236}">
                <a16:creationId xmlns:a16="http://schemas.microsoft.com/office/drawing/2014/main" id="{91C1B711-B450-4358-876F-EE5722BB8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24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 err="1"/>
              <a:t>Quick</a:t>
            </a:r>
            <a:r>
              <a:rPr lang="pt-BR" altLang="pt-BR" sz="3200" dirty="0"/>
              <a:t> </a:t>
            </a:r>
            <a:r>
              <a:rPr lang="pt-BR" altLang="pt-BR" sz="3200" dirty="0" err="1"/>
              <a:t>Sort</a:t>
            </a:r>
            <a:r>
              <a:rPr lang="pt-BR" altLang="pt-BR" sz="3200" dirty="0"/>
              <a:t> em Pequenos Vetores</a:t>
            </a:r>
          </a:p>
        </p:txBody>
      </p:sp>
      <p:sp>
        <p:nvSpPr>
          <p:cNvPr id="53251" name="Retângulo 25">
            <a:extLst>
              <a:ext uri="{FF2B5EF4-FFF2-40B4-BE49-F238E27FC236}">
                <a16:creationId xmlns:a16="http://schemas.microsoft.com/office/drawing/2014/main" id="{6A1EF58D-4E86-457F-9018-1BE76587E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5252"/>
            <a:ext cx="8839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O Algoritmo de </a:t>
            </a:r>
            <a:r>
              <a:rPr lang="pt-BR" altLang="pt-BR" sz="2400" dirty="0" err="1"/>
              <a:t>QuickSort</a:t>
            </a:r>
            <a:r>
              <a:rPr lang="pt-BR" altLang="pt-BR" sz="2400" dirty="0"/>
              <a:t> não é tão eficiente quanto o algoritmo de ordenamento por Inserção (para N≤ 20)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Como </a:t>
            </a:r>
            <a:r>
              <a:rPr lang="pt-BR" altLang="pt-BR" sz="2400" dirty="0" err="1"/>
              <a:t>Quicksort</a:t>
            </a:r>
            <a:r>
              <a:rPr lang="pt-BR" altLang="pt-BR" sz="2400" dirty="0"/>
              <a:t> é recursivo, o ordenamento de pequenos vetores sempre irá acontecer.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A estratégia é estabelecer um limite de corte (</a:t>
            </a:r>
            <a:r>
              <a:rPr lang="pt-BR" altLang="pt-BR" sz="2400" dirty="0" err="1"/>
              <a:t>cutoff</a:t>
            </a:r>
            <a:r>
              <a:rPr lang="pt-BR" altLang="pt-BR" sz="2400" dirty="0"/>
              <a:t>) para as chamadas recursivas do algoritmo.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Um bom limite usado na prática é não utilizar </a:t>
            </a:r>
            <a:r>
              <a:rPr lang="pt-BR" altLang="pt-BR" sz="2400" dirty="0" err="1"/>
              <a:t>quicksort</a:t>
            </a:r>
            <a:r>
              <a:rPr lang="pt-BR" altLang="pt-BR" sz="2400" dirty="0"/>
              <a:t> para vetores menores que 10 elementos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 Estudos mostram que a estratégia de corte melhora o rendimento do </a:t>
            </a:r>
            <a:r>
              <a:rPr lang="pt-BR" altLang="pt-BR" sz="2400" dirty="0" err="1"/>
              <a:t>quicksort</a:t>
            </a:r>
            <a:r>
              <a:rPr lang="pt-BR" altLang="pt-BR" sz="2400" dirty="0"/>
              <a:t> em 15%.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aixaDeTexto 2">
            <a:extLst>
              <a:ext uri="{FF2B5EF4-FFF2-40B4-BE49-F238E27FC236}">
                <a16:creationId xmlns:a16="http://schemas.microsoft.com/office/drawing/2014/main" id="{AF825E63-A112-40BD-AA47-11B234BB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99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QuickSort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7517947-5AC7-4110-B3D9-DC28A358C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4888"/>
            <a:ext cx="876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b="1" dirty="0"/>
              <a:t>void </a:t>
            </a:r>
            <a:r>
              <a:rPr lang="en-US" altLang="pt-BR" b="1" dirty="0" err="1"/>
              <a:t>quickSort</a:t>
            </a:r>
            <a:r>
              <a:rPr lang="en-US" altLang="pt-BR" b="1" dirty="0"/>
              <a:t>(T* </a:t>
            </a:r>
            <a:r>
              <a:rPr lang="en-US" altLang="pt-BR" b="1" dirty="0" err="1"/>
              <a:t>a,int</a:t>
            </a:r>
            <a:r>
              <a:rPr lang="en-US" altLang="pt-BR" b="1" dirty="0"/>
              <a:t> length) {</a:t>
            </a:r>
          </a:p>
          <a:p>
            <a:pPr eaLnBrk="1" hangingPunct="1"/>
            <a:r>
              <a:rPr lang="en-US" altLang="pt-BR" dirty="0"/>
              <a:t>    </a:t>
            </a:r>
            <a:r>
              <a:rPr lang="en-US" altLang="pt-BR" dirty="0" err="1"/>
              <a:t>quickSort</a:t>
            </a:r>
            <a:r>
              <a:rPr lang="en-US" altLang="pt-BR" dirty="0"/>
              <a:t>&lt;T&gt;(a,0,length-1);</a:t>
            </a:r>
          </a:p>
          <a:p>
            <a:pPr eaLnBrk="1" hangingPunct="1"/>
            <a:r>
              <a:rPr lang="en-US" altLang="pt-BR" dirty="0"/>
              <a:t>} 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aixaDeTexto 2">
            <a:extLst>
              <a:ext uri="{FF2B5EF4-FFF2-40B4-BE49-F238E27FC236}">
                <a16:creationId xmlns:a16="http://schemas.microsoft.com/office/drawing/2014/main" id="{795C4185-22B6-4EE0-A8CD-52982BFE4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99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QuickSort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8D61205-8BA1-43D2-AA8F-5E073B83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4888"/>
            <a:ext cx="8763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void </a:t>
            </a:r>
            <a:r>
              <a:rPr lang="en-US" altLang="pt-BR" dirty="0" err="1"/>
              <a:t>quickSort</a:t>
            </a:r>
            <a:r>
              <a:rPr lang="en-US" altLang="pt-BR" dirty="0"/>
              <a:t>(T* a, int left, int right) {</a:t>
            </a:r>
          </a:p>
          <a:p>
            <a:pPr eaLnBrk="1" hangingPunct="1"/>
            <a:r>
              <a:rPr lang="en-US" altLang="pt-BR" dirty="0"/>
              <a:t>    if (left+10&lt;=right) {</a:t>
            </a:r>
          </a:p>
          <a:p>
            <a:pPr eaLnBrk="1" hangingPunct="1"/>
            <a:r>
              <a:rPr lang="en-US" altLang="pt-BR" dirty="0"/>
              <a:t>        // </a:t>
            </a:r>
            <a:r>
              <a:rPr lang="en-US" altLang="pt-BR" dirty="0" err="1"/>
              <a:t>Inicializa</a:t>
            </a:r>
            <a:r>
              <a:rPr lang="en-US" altLang="pt-BR" dirty="0"/>
              <a:t> o </a:t>
            </a:r>
            <a:r>
              <a:rPr lang="en-US" altLang="pt-BR" dirty="0" err="1"/>
              <a:t>pivô</a:t>
            </a:r>
            <a:r>
              <a:rPr lang="en-US" altLang="pt-BR" dirty="0"/>
              <a:t> (</a:t>
            </a:r>
            <a:r>
              <a:rPr lang="en-US" altLang="pt-BR" dirty="0" err="1"/>
              <a:t>mediana</a:t>
            </a:r>
            <a:r>
              <a:rPr lang="en-US" altLang="pt-BR" dirty="0"/>
              <a:t> de </a:t>
            </a:r>
            <a:r>
              <a:rPr lang="en-US" altLang="pt-BR" dirty="0" err="1"/>
              <a:t>três</a:t>
            </a:r>
            <a:r>
              <a:rPr lang="en-US" altLang="pt-BR" dirty="0"/>
              <a:t>) e </a:t>
            </a:r>
            <a:r>
              <a:rPr lang="en-US" altLang="pt-BR" dirty="0" err="1"/>
              <a:t>coloca</a:t>
            </a:r>
            <a:r>
              <a:rPr lang="en-US" altLang="pt-BR" dirty="0"/>
              <a:t> o </a:t>
            </a:r>
            <a:r>
              <a:rPr lang="en-US" altLang="pt-BR" dirty="0" err="1"/>
              <a:t>pivô</a:t>
            </a:r>
            <a:r>
              <a:rPr lang="en-US" altLang="pt-BR" dirty="0"/>
              <a:t> no final do </a:t>
            </a:r>
            <a:r>
              <a:rPr lang="en-US" altLang="pt-BR" dirty="0" err="1"/>
              <a:t>vetor</a:t>
            </a:r>
            <a:r>
              <a:rPr lang="en-US" altLang="pt-BR" dirty="0"/>
              <a:t> -1</a:t>
            </a:r>
          </a:p>
          <a:p>
            <a:pPr eaLnBrk="1" hangingPunct="1"/>
            <a:r>
              <a:rPr lang="en-US" altLang="pt-BR" dirty="0"/>
              <a:t>        T pivot = </a:t>
            </a:r>
            <a:r>
              <a:rPr lang="en-US" altLang="pt-BR" b="1" dirty="0"/>
              <a:t>median3</a:t>
            </a:r>
            <a:r>
              <a:rPr lang="en-US" altLang="pt-BR" dirty="0"/>
              <a:t>&lt;T&gt;(</a:t>
            </a:r>
            <a:r>
              <a:rPr lang="en-US" altLang="pt-BR" dirty="0" err="1"/>
              <a:t>a,left,right</a:t>
            </a:r>
            <a:r>
              <a:rPr lang="en-US" altLang="pt-BR" dirty="0"/>
              <a:t> );</a:t>
            </a:r>
          </a:p>
          <a:p>
            <a:pPr eaLnBrk="1" hangingPunct="1"/>
            <a:r>
              <a:rPr lang="en-US" altLang="pt-BR" dirty="0"/>
              <a:t>        // </a:t>
            </a:r>
            <a:r>
              <a:rPr lang="en-US" altLang="pt-BR" dirty="0" err="1"/>
              <a:t>Inicia</a:t>
            </a:r>
            <a:r>
              <a:rPr lang="en-US" altLang="pt-BR" dirty="0"/>
              <a:t> a </a:t>
            </a:r>
            <a:r>
              <a:rPr lang="en-US" altLang="pt-BR" dirty="0" err="1"/>
              <a:t>partição</a:t>
            </a:r>
            <a:r>
              <a:rPr lang="en-US" altLang="pt-BR" dirty="0"/>
              <a:t> do </a:t>
            </a:r>
            <a:r>
              <a:rPr lang="en-US" altLang="pt-BR" dirty="0" err="1"/>
              <a:t>vetor</a:t>
            </a:r>
            <a:r>
              <a:rPr lang="en-US" altLang="pt-BR" dirty="0"/>
              <a:t> (elem. </a:t>
            </a:r>
            <a:r>
              <a:rPr lang="en-US" altLang="pt-BR" dirty="0" err="1"/>
              <a:t>menores</a:t>
            </a:r>
            <a:r>
              <a:rPr lang="en-US" altLang="pt-BR" dirty="0"/>
              <a:t>-pivo- elem. </a:t>
            </a:r>
            <a:r>
              <a:rPr lang="en-US" altLang="pt-BR" dirty="0" err="1"/>
              <a:t>Maiores</a:t>
            </a:r>
            <a:r>
              <a:rPr lang="en-US" altLang="pt-BR" dirty="0"/>
              <a:t>)</a:t>
            </a:r>
          </a:p>
          <a:p>
            <a:pPr eaLnBrk="1" hangingPunct="1"/>
            <a:r>
              <a:rPr lang="en-US" altLang="pt-BR" dirty="0"/>
              <a:t>        int </a:t>
            </a:r>
            <a:r>
              <a:rPr lang="en-US" altLang="pt-BR" dirty="0" err="1"/>
              <a:t>i</a:t>
            </a:r>
            <a:r>
              <a:rPr lang="en-US" altLang="pt-BR" dirty="0"/>
              <a:t>=</a:t>
            </a:r>
            <a:r>
              <a:rPr lang="en-US" altLang="pt-BR" dirty="0" err="1"/>
              <a:t>left,j</a:t>
            </a:r>
            <a:r>
              <a:rPr lang="en-US" altLang="pt-BR" dirty="0"/>
              <a:t>=right-1;</a:t>
            </a:r>
          </a:p>
          <a:p>
            <a:pPr eaLnBrk="1" hangingPunct="1"/>
            <a:r>
              <a:rPr lang="en-US" altLang="pt-BR" dirty="0"/>
              <a:t>        for( ; ; ) {</a:t>
            </a:r>
          </a:p>
          <a:p>
            <a:pPr eaLnBrk="1" hangingPunct="1"/>
            <a:r>
              <a:rPr lang="en-US" altLang="pt-BR" dirty="0"/>
              <a:t>            while(a[++</a:t>
            </a:r>
            <a:r>
              <a:rPr lang="en-US" altLang="pt-BR" dirty="0" err="1"/>
              <a:t>i</a:t>
            </a:r>
            <a:r>
              <a:rPr lang="en-US" altLang="pt-BR" dirty="0"/>
              <a:t>]&lt;pivot) { }</a:t>
            </a:r>
          </a:p>
          <a:p>
            <a:pPr eaLnBrk="1" hangingPunct="1"/>
            <a:r>
              <a:rPr lang="en-US" altLang="pt-BR" dirty="0"/>
              <a:t>            while(a[--j]&gt;pivot) { } </a:t>
            </a:r>
          </a:p>
          <a:p>
            <a:pPr eaLnBrk="1" hangingPunct="1"/>
            <a:r>
              <a:rPr lang="en-US" altLang="pt-BR" dirty="0"/>
              <a:t>            if(</a:t>
            </a:r>
            <a:r>
              <a:rPr lang="en-US" altLang="pt-BR" dirty="0" err="1"/>
              <a:t>i</a:t>
            </a:r>
            <a:r>
              <a:rPr lang="en-US" altLang="pt-BR" dirty="0"/>
              <a:t>&lt;j)</a:t>
            </a:r>
          </a:p>
          <a:p>
            <a:pPr eaLnBrk="1" hangingPunct="1"/>
            <a:r>
              <a:rPr lang="en-US" altLang="pt-BR" dirty="0"/>
              <a:t>                </a:t>
            </a:r>
            <a:r>
              <a:rPr lang="en-US" altLang="pt-BR" b="1" dirty="0" err="1"/>
              <a:t>swapReferences</a:t>
            </a:r>
            <a:r>
              <a:rPr lang="en-US" altLang="pt-BR" dirty="0"/>
              <a:t>&lt;T&gt;(</a:t>
            </a:r>
            <a:r>
              <a:rPr lang="en-US" altLang="pt-BR" dirty="0" err="1"/>
              <a:t>a,i,j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            else</a:t>
            </a:r>
          </a:p>
          <a:p>
            <a:pPr eaLnBrk="1" hangingPunct="1"/>
            <a:r>
              <a:rPr lang="en-US" altLang="pt-BR" dirty="0"/>
              <a:t>                break;</a:t>
            </a:r>
          </a:p>
          <a:p>
            <a:pPr eaLnBrk="1" hangingPunct="1"/>
            <a:r>
              <a:rPr lang="en-US" altLang="pt-BR" dirty="0"/>
              <a:t>        }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b="1" dirty="0" err="1"/>
              <a:t>swapReferences</a:t>
            </a:r>
            <a:r>
              <a:rPr lang="en-US" altLang="pt-BR" dirty="0"/>
              <a:t>&lt;T&gt;(a,i,right-1); // </a:t>
            </a:r>
            <a:r>
              <a:rPr lang="en-US" altLang="pt-BR" dirty="0" err="1"/>
              <a:t>Restaura</a:t>
            </a:r>
            <a:r>
              <a:rPr lang="en-US" altLang="pt-BR" dirty="0"/>
              <a:t> o </a:t>
            </a:r>
            <a:r>
              <a:rPr lang="en-US" altLang="pt-BR" dirty="0" err="1"/>
              <a:t>pivô</a:t>
            </a:r>
            <a:endParaRPr lang="en-US" altLang="pt-BR" dirty="0"/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b="1" dirty="0" err="1"/>
              <a:t>quickSort</a:t>
            </a:r>
            <a:r>
              <a:rPr lang="en-US" altLang="pt-BR" dirty="0"/>
              <a:t>&lt;T&gt;(a,left,i-1);       // </a:t>
            </a:r>
            <a:r>
              <a:rPr lang="en-US" altLang="pt-BR" dirty="0" err="1"/>
              <a:t>ordena</a:t>
            </a:r>
            <a:r>
              <a:rPr lang="en-US" altLang="pt-BR" dirty="0"/>
              <a:t> S1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b="1" dirty="0" err="1"/>
              <a:t>quickSort</a:t>
            </a:r>
            <a:r>
              <a:rPr lang="en-US" altLang="pt-BR" dirty="0"/>
              <a:t>&lt;T&gt;(a,i+1,right);      // </a:t>
            </a:r>
            <a:r>
              <a:rPr lang="en-US" altLang="pt-BR" dirty="0" err="1"/>
              <a:t>ordena</a:t>
            </a:r>
            <a:r>
              <a:rPr lang="en-US" altLang="pt-BR" dirty="0"/>
              <a:t> S2</a:t>
            </a:r>
          </a:p>
          <a:p>
            <a:pPr eaLnBrk="1" hangingPunct="1"/>
            <a:r>
              <a:rPr lang="en-US" altLang="pt-BR" dirty="0"/>
              <a:t>     }</a:t>
            </a:r>
          </a:p>
          <a:p>
            <a:pPr eaLnBrk="1" hangingPunct="1"/>
            <a:r>
              <a:rPr lang="en-US" altLang="pt-BR" dirty="0"/>
              <a:t>    else  // </a:t>
            </a:r>
            <a:r>
              <a:rPr lang="en-US" altLang="pt-BR" dirty="0" err="1"/>
              <a:t>ordena</a:t>
            </a:r>
            <a:r>
              <a:rPr lang="en-US" altLang="pt-BR" dirty="0"/>
              <a:t> </a:t>
            </a:r>
            <a:r>
              <a:rPr lang="en-US" altLang="pt-BR" dirty="0" err="1"/>
              <a:t>vetores</a:t>
            </a:r>
            <a:r>
              <a:rPr lang="en-US" altLang="pt-BR" dirty="0"/>
              <a:t> com </a:t>
            </a:r>
            <a:r>
              <a:rPr lang="en-US" altLang="pt-BR" dirty="0" err="1"/>
              <a:t>até</a:t>
            </a:r>
            <a:r>
              <a:rPr lang="en-US" altLang="pt-BR" dirty="0"/>
              <a:t> 10 </a:t>
            </a:r>
            <a:r>
              <a:rPr lang="en-US" altLang="pt-BR" dirty="0" err="1"/>
              <a:t>elementos</a:t>
            </a:r>
            <a:r>
              <a:rPr lang="en-US" altLang="pt-BR" dirty="0"/>
              <a:t> com </a:t>
            </a:r>
            <a:r>
              <a:rPr lang="en-US" altLang="pt-BR" dirty="0" err="1"/>
              <a:t>algoritmo</a:t>
            </a:r>
            <a:r>
              <a:rPr lang="en-US" altLang="pt-BR" dirty="0"/>
              <a:t> de </a:t>
            </a:r>
            <a:r>
              <a:rPr lang="en-US" altLang="pt-BR" dirty="0" err="1"/>
              <a:t>seleção</a:t>
            </a:r>
            <a:endParaRPr lang="en-US" altLang="pt-BR" dirty="0"/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b="1" dirty="0" err="1"/>
              <a:t>selectionSort</a:t>
            </a:r>
            <a:r>
              <a:rPr lang="en-US" altLang="pt-BR" dirty="0"/>
              <a:t>&lt;T&gt;(</a:t>
            </a:r>
            <a:r>
              <a:rPr lang="en-US" altLang="pt-BR" dirty="0" err="1"/>
              <a:t>a,left,right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}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aixaDeTexto 2">
            <a:extLst>
              <a:ext uri="{FF2B5EF4-FFF2-40B4-BE49-F238E27FC236}">
                <a16:creationId xmlns:a16="http://schemas.microsoft.com/office/drawing/2014/main" id="{5D9576B9-0914-4989-9111-265168DF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99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QuickSort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3AAFE3B8-3CBF-4F8C-BAC6-34088E60F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4888"/>
            <a:ext cx="8763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void </a:t>
            </a:r>
            <a:r>
              <a:rPr lang="en-US" altLang="pt-BR" b="1" dirty="0" err="1"/>
              <a:t>swapReferences</a:t>
            </a:r>
            <a:r>
              <a:rPr lang="en-US" altLang="pt-BR" dirty="0"/>
              <a:t>(T* a, int index1, int index2 ) {</a:t>
            </a:r>
          </a:p>
          <a:p>
            <a:pPr eaLnBrk="1" hangingPunct="1"/>
            <a:r>
              <a:rPr lang="en-US" altLang="pt-BR" dirty="0"/>
              <a:t>    T </a:t>
            </a:r>
            <a:r>
              <a:rPr lang="en-US" altLang="pt-BR" dirty="0" err="1"/>
              <a:t>tmp</a:t>
            </a:r>
            <a:r>
              <a:rPr lang="en-US" altLang="pt-BR" dirty="0"/>
              <a:t> = a[index1];</a:t>
            </a:r>
          </a:p>
          <a:p>
            <a:pPr eaLnBrk="1" hangingPunct="1"/>
            <a:r>
              <a:rPr lang="en-US" altLang="pt-BR" dirty="0"/>
              <a:t>    a[index1] = a[index2];</a:t>
            </a:r>
          </a:p>
          <a:p>
            <a:pPr eaLnBrk="1" hangingPunct="1"/>
            <a:r>
              <a:rPr lang="en-US" altLang="pt-BR" dirty="0"/>
              <a:t>    a[index2] = </a:t>
            </a:r>
            <a:r>
              <a:rPr lang="en-US" altLang="pt-BR" dirty="0" err="1"/>
              <a:t>tmp</a:t>
            </a:r>
            <a:r>
              <a:rPr lang="en-US" altLang="pt-BR" dirty="0"/>
              <a:t>;</a:t>
            </a:r>
          </a:p>
          <a:p>
            <a:pPr eaLnBrk="1" hangingPunct="1"/>
            <a:r>
              <a:rPr lang="en-US" altLang="pt-BR" dirty="0"/>
              <a:t>}</a:t>
            </a:r>
          </a:p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T </a:t>
            </a:r>
            <a:r>
              <a:rPr lang="en-US" altLang="pt-BR" b="1" dirty="0"/>
              <a:t>median3</a:t>
            </a:r>
            <a:r>
              <a:rPr lang="en-US" altLang="pt-BR" dirty="0"/>
              <a:t>(T* a, int left, int right ) {</a:t>
            </a:r>
          </a:p>
          <a:p>
            <a:pPr eaLnBrk="1" hangingPunct="1"/>
            <a:r>
              <a:rPr lang="en-US" altLang="pt-BR" dirty="0"/>
              <a:t>    int center = (</a:t>
            </a:r>
            <a:r>
              <a:rPr lang="en-US" altLang="pt-BR" dirty="0" err="1"/>
              <a:t>left+right</a:t>
            </a:r>
            <a:r>
              <a:rPr lang="en-US" altLang="pt-BR" dirty="0"/>
              <a:t>)/2;</a:t>
            </a:r>
          </a:p>
          <a:p>
            <a:pPr eaLnBrk="1" hangingPunct="1"/>
            <a:r>
              <a:rPr lang="en-US" altLang="pt-BR" dirty="0"/>
              <a:t>    // </a:t>
            </a:r>
            <a:r>
              <a:rPr lang="en-US" altLang="pt-BR" dirty="0" err="1"/>
              <a:t>Ordena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elementos</a:t>
            </a:r>
            <a:r>
              <a:rPr lang="en-US" altLang="pt-BR" dirty="0"/>
              <a:t> no </a:t>
            </a:r>
            <a:r>
              <a:rPr lang="en-US" altLang="pt-BR" dirty="0" err="1"/>
              <a:t>início</a:t>
            </a:r>
            <a:r>
              <a:rPr lang="en-US" altLang="pt-BR" dirty="0"/>
              <a:t>, </a:t>
            </a:r>
            <a:r>
              <a:rPr lang="en-US" altLang="pt-BR" dirty="0" err="1"/>
              <a:t>meio</a:t>
            </a:r>
            <a:r>
              <a:rPr lang="en-US" altLang="pt-BR" dirty="0"/>
              <a:t> e final do </a:t>
            </a:r>
            <a:r>
              <a:rPr lang="en-US" altLang="pt-BR" dirty="0" err="1"/>
              <a:t>vetor</a:t>
            </a:r>
            <a:r>
              <a:rPr lang="en-US" altLang="pt-BR" dirty="0"/>
              <a:t> </a:t>
            </a:r>
          </a:p>
          <a:p>
            <a:pPr eaLnBrk="1" hangingPunct="1"/>
            <a:r>
              <a:rPr lang="en-US" altLang="pt-BR" dirty="0"/>
              <a:t>    if (a[center]&lt;a[left])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swapReferences</a:t>
            </a:r>
            <a:r>
              <a:rPr lang="en-US" altLang="pt-BR" dirty="0"/>
              <a:t>&lt;T&gt;(</a:t>
            </a:r>
            <a:r>
              <a:rPr lang="en-US" altLang="pt-BR" dirty="0" err="1"/>
              <a:t>a,left,center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    if (a[right]&lt;a[left])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swapReferences</a:t>
            </a:r>
            <a:r>
              <a:rPr lang="en-US" altLang="pt-BR" dirty="0"/>
              <a:t>&lt;T&gt;(</a:t>
            </a:r>
            <a:r>
              <a:rPr lang="en-US" altLang="pt-BR" dirty="0" err="1"/>
              <a:t>a,left,right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    if(a[right]&lt;a[center])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swapReferences</a:t>
            </a:r>
            <a:r>
              <a:rPr lang="en-US" altLang="pt-BR" dirty="0"/>
              <a:t>&lt;T&gt;(</a:t>
            </a:r>
            <a:r>
              <a:rPr lang="en-US" altLang="pt-BR" dirty="0" err="1"/>
              <a:t>a,center,right</a:t>
            </a:r>
            <a:r>
              <a:rPr lang="en-US" altLang="pt-BR" dirty="0"/>
              <a:t>);</a:t>
            </a:r>
          </a:p>
          <a:p>
            <a:pPr eaLnBrk="1" hangingPunct="1"/>
            <a:r>
              <a:rPr lang="en-US" altLang="pt-BR" dirty="0"/>
              <a:t>    // </a:t>
            </a:r>
            <a:r>
              <a:rPr lang="en-US" altLang="pt-BR" dirty="0" err="1"/>
              <a:t>Posiciona</a:t>
            </a:r>
            <a:r>
              <a:rPr lang="en-US" altLang="pt-BR" dirty="0"/>
              <a:t> o </a:t>
            </a:r>
            <a:r>
              <a:rPr lang="en-US" altLang="pt-BR" dirty="0" err="1"/>
              <a:t>pivô</a:t>
            </a:r>
            <a:r>
              <a:rPr lang="en-US" altLang="pt-BR" dirty="0"/>
              <a:t> no final -1 </a:t>
            </a:r>
          </a:p>
          <a:p>
            <a:pPr eaLnBrk="1" hangingPunct="1"/>
            <a:r>
              <a:rPr lang="en-US" altLang="pt-BR" dirty="0"/>
              <a:t>    </a:t>
            </a:r>
            <a:r>
              <a:rPr lang="en-US" altLang="pt-BR" dirty="0" err="1"/>
              <a:t>swapReferences</a:t>
            </a:r>
            <a:r>
              <a:rPr lang="en-US" altLang="pt-BR" dirty="0"/>
              <a:t>&lt;T&gt;(a,center,right-1);</a:t>
            </a:r>
          </a:p>
          <a:p>
            <a:pPr eaLnBrk="1" hangingPunct="1"/>
            <a:r>
              <a:rPr lang="en-US" altLang="pt-BR" dirty="0"/>
              <a:t>    // </a:t>
            </a:r>
            <a:r>
              <a:rPr lang="en-US" altLang="pt-BR" dirty="0" err="1"/>
              <a:t>Retorna</a:t>
            </a:r>
            <a:r>
              <a:rPr lang="en-US" altLang="pt-BR" dirty="0"/>
              <a:t> o </a:t>
            </a:r>
            <a:r>
              <a:rPr lang="en-US" altLang="pt-BR" dirty="0" err="1"/>
              <a:t>pivô</a:t>
            </a:r>
            <a:endParaRPr lang="en-US" altLang="pt-BR" dirty="0"/>
          </a:p>
          <a:p>
            <a:pPr eaLnBrk="1" hangingPunct="1"/>
            <a:r>
              <a:rPr lang="en-US" altLang="pt-BR" dirty="0"/>
              <a:t>    return a[right-1];</a:t>
            </a:r>
          </a:p>
          <a:p>
            <a:pPr eaLnBrk="1" hangingPunct="1"/>
            <a:r>
              <a:rPr lang="en-US" altLang="pt-BR" dirty="0"/>
              <a:t>}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32565453-0432-4B60-8897-7CCA059D7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535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Modelo de Computação Ideal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E801F268-848C-4C34-BAC1-B3D52C7B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Considera que as instruções são executadas em sequência (não considera processamento paralelo)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O modelo possui somente instruções simples como adição, multiplicação, comparação e atribuição (não existem operações complexas  do tipo inverter uma matriz ou ordenar um vetor)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Cada Instrução requer o mesmo tempo de execução (a operação para ler uma informação em disco demanda o mesmo tempo que a soma de dois inteiros!)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 Não existe limitação de memória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aixaDeTexto 2">
            <a:extLst>
              <a:ext uri="{FF2B5EF4-FFF2-40B4-BE49-F238E27FC236}">
                <a16:creationId xmlns:a16="http://schemas.microsoft.com/office/drawing/2014/main" id="{5D9576B9-0914-4989-9111-265168DF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99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QuickSort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3AAFE3B8-3CBF-4F8C-BAC6-34088E60F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04888"/>
            <a:ext cx="8763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dirty="0"/>
              <a:t>template &lt;</a:t>
            </a:r>
            <a:r>
              <a:rPr lang="en-US" altLang="pt-BR" dirty="0" err="1"/>
              <a:t>typename</a:t>
            </a:r>
            <a:r>
              <a:rPr lang="en-US" altLang="pt-BR" dirty="0"/>
              <a:t> T&gt;</a:t>
            </a:r>
          </a:p>
          <a:p>
            <a:pPr eaLnBrk="1" hangingPunct="1"/>
            <a:r>
              <a:rPr lang="en-US" altLang="pt-BR" dirty="0"/>
              <a:t>void </a:t>
            </a:r>
            <a:r>
              <a:rPr lang="en-US" altLang="pt-BR" dirty="0" err="1"/>
              <a:t>selectionSort</a:t>
            </a:r>
            <a:r>
              <a:rPr lang="en-US" altLang="pt-BR" dirty="0"/>
              <a:t>(T* </a:t>
            </a:r>
            <a:r>
              <a:rPr lang="en-US" altLang="pt-BR" dirty="0" err="1"/>
              <a:t>a,int</a:t>
            </a:r>
            <a:r>
              <a:rPr lang="en-US" altLang="pt-BR" dirty="0"/>
              <a:t> </a:t>
            </a:r>
            <a:r>
              <a:rPr lang="en-US" altLang="pt-BR" dirty="0" err="1"/>
              <a:t>left,int</a:t>
            </a:r>
            <a:r>
              <a:rPr lang="en-US" altLang="pt-BR" dirty="0"/>
              <a:t> right) {</a:t>
            </a:r>
          </a:p>
          <a:p>
            <a:pPr eaLnBrk="1" hangingPunct="1"/>
            <a:r>
              <a:rPr lang="en-US" altLang="pt-BR" dirty="0"/>
              <a:t>    for (int ref=</a:t>
            </a:r>
            <a:r>
              <a:rPr lang="en-US" altLang="pt-BR" dirty="0" err="1"/>
              <a:t>left;ref</a:t>
            </a:r>
            <a:r>
              <a:rPr lang="en-US" altLang="pt-BR" dirty="0"/>
              <a:t>&lt;</a:t>
            </a:r>
            <a:r>
              <a:rPr lang="en-US" altLang="pt-BR" dirty="0" err="1"/>
              <a:t>right;ref</a:t>
            </a:r>
            <a:r>
              <a:rPr lang="en-US" altLang="pt-BR" dirty="0"/>
              <a:t>++) { // </a:t>
            </a:r>
            <a:r>
              <a:rPr lang="en-US" altLang="pt-BR" dirty="0" err="1"/>
              <a:t>elemento</a:t>
            </a:r>
            <a:r>
              <a:rPr lang="en-US" altLang="pt-BR" dirty="0"/>
              <a:t> de </a:t>
            </a:r>
            <a:r>
              <a:rPr lang="en-US" altLang="pt-BR" dirty="0" err="1"/>
              <a:t>referência</a:t>
            </a:r>
            <a:endParaRPr lang="en-US" altLang="pt-BR" dirty="0"/>
          </a:p>
          <a:p>
            <a:pPr eaLnBrk="1" hangingPunct="1"/>
            <a:r>
              <a:rPr lang="en-US" altLang="pt-BR" dirty="0"/>
              <a:t>        int  min=ref;         </a:t>
            </a:r>
          </a:p>
          <a:p>
            <a:pPr eaLnBrk="1" hangingPunct="1"/>
            <a:r>
              <a:rPr lang="en-US" altLang="pt-BR" dirty="0"/>
              <a:t>        for (int j=ref+1;j&lt;=</a:t>
            </a:r>
            <a:r>
              <a:rPr lang="en-US" altLang="pt-BR" dirty="0" err="1"/>
              <a:t>right;j</a:t>
            </a:r>
            <a:r>
              <a:rPr lang="en-US" altLang="pt-BR" dirty="0"/>
              <a:t>++) { // </a:t>
            </a:r>
            <a:r>
              <a:rPr lang="en-US" altLang="pt-BR" dirty="0" err="1"/>
              <a:t>procura</a:t>
            </a:r>
            <a:r>
              <a:rPr lang="en-US" altLang="pt-BR" dirty="0"/>
              <a:t> o </a:t>
            </a:r>
            <a:r>
              <a:rPr lang="en-US" altLang="pt-BR" dirty="0" err="1"/>
              <a:t>mínimo</a:t>
            </a:r>
            <a:endParaRPr lang="en-US" altLang="pt-BR" dirty="0"/>
          </a:p>
          <a:p>
            <a:pPr eaLnBrk="1" hangingPunct="1"/>
            <a:r>
              <a:rPr lang="en-US" altLang="pt-BR" dirty="0"/>
              <a:t>            if (a[j]&lt;(a[min]))</a:t>
            </a:r>
          </a:p>
          <a:p>
            <a:pPr eaLnBrk="1" hangingPunct="1"/>
            <a:r>
              <a:rPr lang="en-US" altLang="pt-BR" dirty="0"/>
              <a:t>                min=j;</a:t>
            </a:r>
          </a:p>
          <a:p>
            <a:pPr eaLnBrk="1" hangingPunct="1"/>
            <a:r>
              <a:rPr lang="en-US" altLang="pt-BR" dirty="0"/>
              <a:t>            }</a:t>
            </a:r>
          </a:p>
          <a:p>
            <a:pPr eaLnBrk="1" hangingPunct="1"/>
            <a:r>
              <a:rPr lang="en-US" altLang="pt-BR" dirty="0"/>
              <a:t>            if (min!=ref) { // </a:t>
            </a:r>
            <a:r>
              <a:rPr lang="en-US" altLang="pt-BR" dirty="0" err="1"/>
              <a:t>troca</a:t>
            </a:r>
            <a:r>
              <a:rPr lang="en-US" altLang="pt-BR" dirty="0"/>
              <a:t> ref com min</a:t>
            </a:r>
          </a:p>
          <a:p>
            <a:pPr eaLnBrk="1" hangingPunct="1"/>
            <a:r>
              <a:rPr lang="en-US" altLang="pt-BR" dirty="0"/>
              <a:t>                T </a:t>
            </a:r>
            <a:r>
              <a:rPr lang="en-US" altLang="pt-BR" dirty="0" err="1"/>
              <a:t>tmp</a:t>
            </a:r>
            <a:r>
              <a:rPr lang="en-US" altLang="pt-BR" dirty="0"/>
              <a:t>=a[min]; </a:t>
            </a:r>
          </a:p>
          <a:p>
            <a:pPr eaLnBrk="1" hangingPunct="1"/>
            <a:r>
              <a:rPr lang="en-US" altLang="pt-BR" dirty="0"/>
              <a:t>                a[min]=a[ref];</a:t>
            </a:r>
          </a:p>
          <a:p>
            <a:pPr eaLnBrk="1" hangingPunct="1"/>
            <a:r>
              <a:rPr lang="en-US" altLang="pt-BR" dirty="0"/>
              <a:t>                a[ref]=</a:t>
            </a:r>
            <a:r>
              <a:rPr lang="en-US" altLang="pt-BR" dirty="0" err="1"/>
              <a:t>tmp</a:t>
            </a:r>
            <a:r>
              <a:rPr lang="en-US" altLang="pt-BR" dirty="0"/>
              <a:t>;</a:t>
            </a:r>
          </a:p>
          <a:p>
            <a:pPr eaLnBrk="1" hangingPunct="1"/>
            <a:r>
              <a:rPr lang="en-US" altLang="pt-BR" dirty="0"/>
              <a:t>            }</a:t>
            </a:r>
          </a:p>
          <a:p>
            <a:pPr eaLnBrk="1" hangingPunct="1"/>
            <a:r>
              <a:rPr lang="en-US" altLang="pt-BR" dirty="0"/>
              <a:t>    } </a:t>
            </a:r>
          </a:p>
          <a:p>
            <a:pPr eaLnBrk="1" hangingPunct="1"/>
            <a:r>
              <a:rPr lang="en-US" alt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aixaDeTexto 2">
            <a:extLst>
              <a:ext uri="{FF2B5EF4-FFF2-40B4-BE49-F238E27FC236}">
                <a16:creationId xmlns:a16="http://schemas.microsoft.com/office/drawing/2014/main" id="{D0D48252-7495-468B-B3CC-7A14625BC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67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Quick Sort- Análise</a:t>
            </a:r>
          </a:p>
        </p:txBody>
      </p:sp>
      <p:sp>
        <p:nvSpPr>
          <p:cNvPr id="51" name="Retângulo 3">
            <a:extLst>
              <a:ext uri="{FF2B5EF4-FFF2-40B4-BE49-F238E27FC236}">
                <a16:creationId xmlns:a16="http://schemas.microsoft.com/office/drawing/2014/main" id="{8F6F8B10-531B-461B-BDA5-72BD8901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sz="2400" dirty="0"/>
              <a:t>Ordena com custo O(n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) no pior caso (raro)</a:t>
            </a:r>
          </a:p>
          <a:p>
            <a:pPr marL="0" lvl="1" eaLnBrk="1" hangingPunct="1"/>
            <a:endParaRPr lang="pt-BR" altLang="pt-BR" sz="2400" dirty="0"/>
          </a:p>
          <a:p>
            <a:pPr marL="0" lvl="1" eaLnBrk="1" hangingPunct="1"/>
            <a:r>
              <a:rPr lang="pt-BR" altLang="pt-BR" sz="2400" dirty="0"/>
              <a:t>Ordena com custo O(</a:t>
            </a:r>
            <a:r>
              <a:rPr lang="pt-BR" altLang="pt-BR" sz="2400" dirty="0" err="1"/>
              <a:t>nlogn</a:t>
            </a:r>
            <a:r>
              <a:rPr lang="pt-BR" altLang="pt-BR" sz="2400" dirty="0"/>
              <a:t>) no melhor caso e caso médio</a:t>
            </a:r>
          </a:p>
          <a:p>
            <a:pPr marL="0" lvl="1" eaLnBrk="1" hangingPunct="1"/>
            <a:endParaRPr lang="pt-BR" altLang="pt-BR" sz="2400" dirty="0"/>
          </a:p>
          <a:p>
            <a:pPr marL="0" lvl="1" eaLnBrk="1" hangingPunct="1"/>
            <a:r>
              <a:rPr lang="pt-BR" altLang="pt-BR" sz="2400" dirty="0"/>
              <a:t>Existem algoritmos que detectam casos ruins e mudam a estratégia de ordenamento.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aixaDeTexto 2">
            <a:extLst>
              <a:ext uri="{FF2B5EF4-FFF2-40B4-BE49-F238E27FC236}">
                <a16:creationId xmlns:a16="http://schemas.microsoft.com/office/drawing/2014/main" id="{221DB93C-9022-4E9E-8D75-550D42693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12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Considerações Finais</a:t>
            </a:r>
          </a:p>
        </p:txBody>
      </p:sp>
      <p:sp>
        <p:nvSpPr>
          <p:cNvPr id="59" name="Retângulo 3">
            <a:extLst>
              <a:ext uri="{FF2B5EF4-FFF2-40B4-BE49-F238E27FC236}">
                <a16:creationId xmlns:a16="http://schemas.microsoft.com/office/drawing/2014/main" id="{EBA169FE-C551-4645-AA5A-D67B7558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defRPr/>
            </a:pPr>
            <a:r>
              <a:rPr lang="pt-BR" sz="2400" dirty="0">
                <a:latin typeface="Arial" charset="0"/>
                <a:cs typeface="Arial" charset="0"/>
              </a:rPr>
              <a:t>A complexidade assintótica é uma boa indicação para a escolha do algoritmo, mas não deve ser o único critério.</a:t>
            </a:r>
          </a:p>
          <a:p>
            <a:pPr marL="0" lvl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173038" lvl="1" indent="-173038">
              <a:defRPr/>
            </a:pPr>
            <a:r>
              <a:rPr lang="pt-BR" sz="2400" dirty="0">
                <a:latin typeface="Arial" charset="0"/>
                <a:cs typeface="Arial" charset="0"/>
              </a:rPr>
              <a:t>Outros critérios a serem considerados: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número de elementos no conjunto 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número de comparações realizadas 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número de troca de elementos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Quantidade de memória adicional 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Condição inicial dos elementos (parcialmente ordenados)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Tamanho das chaves</a:t>
            </a:r>
          </a:p>
          <a:p>
            <a:pPr marL="173038" lvl="1" indent="-173038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7D3CFF9D-2442-40FB-9480-4F07B98D3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/>
              <a:t>Endereçamento Aberto</a:t>
            </a:r>
            <a:br>
              <a:rPr lang="pt-BR" altLang="pt-BR" sz="2000" dirty="0"/>
            </a:b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aixaDeTexto 2">
            <a:extLst>
              <a:ext uri="{FF2B5EF4-FFF2-40B4-BE49-F238E27FC236}">
                <a16:creationId xmlns:a16="http://schemas.microsoft.com/office/drawing/2014/main" id="{7B8BE7FB-7EFD-4356-BB77-817DD3AE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37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Endereçamento Aberto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F3A3BD9-CE97-498F-AA5A-9C35985E5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No endereçamento aberto não existem dois elementos na mesma posição. Se uma colisão ocorre, uma função de colisão procura por células vazias na vizinhança da célula definida pela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Tomando como a posição de referência, a posição no </a:t>
            </a:r>
            <a:r>
              <a:rPr lang="pt-BR" sz="2400" dirty="0" err="1">
                <a:latin typeface="Arial" charset="0"/>
                <a:cs typeface="Arial" charset="0"/>
              </a:rPr>
              <a:t>array</a:t>
            </a:r>
            <a:r>
              <a:rPr lang="pt-BR" sz="2400" dirty="0">
                <a:latin typeface="Arial" charset="0"/>
                <a:cs typeface="Arial" charset="0"/>
              </a:rPr>
              <a:t> calculada pela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, a função de colisão determina a próxima posição no </a:t>
            </a:r>
            <a:r>
              <a:rPr lang="pt-BR" sz="2400" dirty="0" err="1">
                <a:latin typeface="Arial" charset="0"/>
                <a:cs typeface="Arial" charset="0"/>
              </a:rPr>
              <a:t>array</a:t>
            </a:r>
            <a:r>
              <a:rPr lang="pt-BR" sz="2400" dirty="0">
                <a:latin typeface="Arial" charset="0"/>
                <a:cs typeface="Arial" charset="0"/>
              </a:rPr>
              <a:t> que deve ser sondada para inclusão de elemento.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Considerando a função de colisão, a sondagem no endereçamento aberto pode ser:</a:t>
            </a: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Linear </a:t>
            </a: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Quadrática</a:t>
            </a: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Duplo </a:t>
            </a:r>
            <a:r>
              <a:rPr lang="pt-BR" sz="2400" dirty="0" err="1">
                <a:latin typeface="Arial" charset="0"/>
                <a:cs typeface="Arial" charset="0"/>
              </a:rPr>
              <a:t>Hashing</a:t>
            </a:r>
            <a:endParaRPr lang="pt-BR" sz="2400" dirty="0">
              <a:latin typeface="Arial" charset="0"/>
              <a:cs typeface="Arial" charset="0"/>
            </a:endParaRP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aixaDeTexto 2">
            <a:extLst>
              <a:ext uri="{FF2B5EF4-FFF2-40B4-BE49-F238E27FC236}">
                <a16:creationId xmlns:a16="http://schemas.microsoft.com/office/drawing/2014/main" id="{CCE9DC64-2138-41D5-9CFC-3FFE9AEB2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72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Sondagem Linear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9F25CB4-1462-48C0-A801-A064EA41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Na sondagem linear, a função de colisão é:</a:t>
            </a:r>
          </a:p>
          <a:p>
            <a:pPr eaLnBrk="1" hangingPunct="1"/>
            <a:r>
              <a:rPr lang="pt-BR" altLang="pt-BR" sz="2400"/>
              <a:t> f(i)=i ou f(i)=± i, para i=1, 2, 3,...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Considerando a função f(i)=i, primeiro é sondado a posição imediatamente posterior (f(1)=1) contado a partir da posição de referência (posição hash+1)</a:t>
            </a:r>
          </a:p>
          <a:p>
            <a:pPr eaLnBrk="1" hangingPunct="1"/>
            <a:r>
              <a:rPr lang="pt-BR" altLang="pt-BR" sz="2400"/>
              <a:t>Caso a posição esteja ocupada, são sondados os seguintes elementos:</a:t>
            </a:r>
          </a:p>
          <a:p>
            <a:pPr eaLnBrk="1" hangingPunct="1"/>
            <a:r>
              <a:rPr lang="pt-BR" altLang="pt-BR" sz="2400"/>
              <a:t>f(2)=2 (posição hash +2)</a:t>
            </a:r>
          </a:p>
          <a:p>
            <a:pPr eaLnBrk="1" hangingPunct="1"/>
            <a:r>
              <a:rPr lang="pt-BR" altLang="pt-BR" sz="2400"/>
              <a:t>f(3)=3 (posição hash +3)</a:t>
            </a:r>
          </a:p>
          <a:p>
            <a:pPr eaLnBrk="1" hangingPunct="1"/>
            <a:r>
              <a:rPr lang="pt-BR" altLang="pt-BR" sz="2400"/>
              <a:t>f(4)=4 (posição hash +4)</a:t>
            </a:r>
          </a:p>
          <a:p>
            <a:pPr eaLnBrk="1" hangingPunct="1"/>
            <a:r>
              <a:rPr lang="pt-BR" altLang="pt-BR" sz="2400"/>
              <a:t>...</a:t>
            </a:r>
          </a:p>
          <a:p>
            <a:pPr eaLnBrk="1" hangingPunct="1"/>
            <a:r>
              <a:rPr lang="pt-BR" altLang="pt-BR" sz="2400"/>
              <a:t>Até que seja encontrada uma posição vazia.</a:t>
            </a:r>
          </a:p>
          <a:p>
            <a:pPr eaLnBrk="1" hangingPunct="1"/>
            <a:r>
              <a:rPr lang="en-US" altLang="pt-BR" sz="2400"/>
              <a:t>Caso seja encontrado o final da tabela, a sondagem é feita a partir do elemento na posição 0.</a:t>
            </a: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aixaDeTexto 2">
            <a:extLst>
              <a:ext uri="{FF2B5EF4-FFF2-40B4-BE49-F238E27FC236}">
                <a16:creationId xmlns:a16="http://schemas.microsoft.com/office/drawing/2014/main" id="{5F54F346-FCA4-4197-AC6A-4F6C98D3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45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Sondagem Linear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4A1BC6C-B150-4511-9936-220F0A6C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Na sondagem linear, se o tamanho da tabela é maior ou igual ao número de elementos (</a:t>
            </a:r>
            <a:r>
              <a:rPr lang="pt-BR" altLang="pt-BR" sz="2400">
                <a:sym typeface="Symbol" panose="05050102010706020507" pitchFamily="18" charset="2"/>
              </a:rPr>
              <a:t>≤1)</a:t>
            </a:r>
            <a:r>
              <a:rPr lang="pt-BR" altLang="pt-BR" sz="2400"/>
              <a:t>, sempre haverá uma posição disponível para o elemento.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Com o preenchimento da tabela e ocorrência de colisões, blocos de células começam a se formar (agrupamento primário).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Um elemento que coincide com uma célula do agrupamento irá necessitar de sucessivas sondagens para descobrir uma célula vazia. Ao final do processo, o novo elemento irá aumentar ainda mais o agrupamento!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aixaDeTexto 2">
            <a:extLst>
              <a:ext uri="{FF2B5EF4-FFF2-40B4-BE49-F238E27FC236}">
                <a16:creationId xmlns:a16="http://schemas.microsoft.com/office/drawing/2014/main" id="{BF37D6CA-946A-4378-A497-DF5D469B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45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Sondagem Linear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6D61264-EF8B-471C-9AA5-AE1C82A8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O custo computacional para executar uma busca em uma tabela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com sondagem linear é igual ao custo para calcular o código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mais o custo para realizar a sondagem. Na sondagem linear, tem-se: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Para uma busca bem sucedida, o custo é em média C=½(1+1/(1-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))</a:t>
            </a: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Em uma inserção ou uma busca mal sucedida o custo é em média</a:t>
            </a:r>
          </a:p>
          <a:p>
            <a:pPr marL="177800" indent="-177800">
              <a:defRPr/>
            </a:pPr>
            <a:r>
              <a:rPr lang="pt-BR" sz="2400" dirty="0">
                <a:latin typeface="Arial" charset="0"/>
                <a:cs typeface="Arial" charset="0"/>
              </a:rPr>
              <a:t>C=½(1+1/(1-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)</a:t>
            </a:r>
            <a:r>
              <a:rPr lang="pt-BR" sz="2400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)</a:t>
            </a: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O custo das operações, mais uma vez, é definido em função do fator de carga.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Para sondagem linear, costuma-se utilizar um fator de carga entre 0.5 e 0.75. 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Alguns autores não acham uma boa idéia ultrapassar 0.5!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Lembrem-se que 1.0 é o limite!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aixaDeTexto 2">
            <a:extLst>
              <a:ext uri="{FF2B5EF4-FFF2-40B4-BE49-F238E27FC236}">
                <a16:creationId xmlns:a16="http://schemas.microsoft.com/office/drawing/2014/main" id="{A78C661D-D95C-4C13-ADC4-EB800977F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586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Sondagem Quadrática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CD70F3E9-B92E-4861-8C80-5FA9A70B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Na sondagem quadrática, a função de colisão é:</a:t>
            </a:r>
          </a:p>
          <a:p>
            <a:pPr eaLnBrk="1" hangingPunct="1"/>
            <a:r>
              <a:rPr lang="pt-BR" altLang="pt-BR" sz="2400"/>
              <a:t> f(i)=i</a:t>
            </a:r>
            <a:r>
              <a:rPr lang="pt-BR" altLang="pt-BR" sz="2400" baseline="30000"/>
              <a:t>2</a:t>
            </a:r>
            <a:r>
              <a:rPr lang="pt-BR" altLang="pt-BR" sz="2400"/>
              <a:t> ou f(i)=±i</a:t>
            </a:r>
            <a:r>
              <a:rPr lang="pt-BR" altLang="pt-BR" sz="2400" baseline="30000"/>
              <a:t>2</a:t>
            </a:r>
            <a:r>
              <a:rPr lang="pt-BR" altLang="pt-BR" sz="2400"/>
              <a:t> para i=1, 2, 3,...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Considerando f(i)=i</a:t>
            </a:r>
            <a:r>
              <a:rPr lang="pt-BR" altLang="pt-BR" sz="2400" baseline="30000"/>
              <a:t>2</a:t>
            </a:r>
            <a:r>
              <a:rPr lang="pt-BR" altLang="pt-BR" sz="2400"/>
              <a:t>, primeiro é sondado a posição imediatamente posterior (f(1)=1) contado a partir da posição de referência (posição hash + 1). </a:t>
            </a:r>
          </a:p>
          <a:p>
            <a:pPr eaLnBrk="1" hangingPunct="1"/>
            <a:r>
              <a:rPr lang="pt-BR" altLang="pt-BR" sz="2400"/>
              <a:t>Caso a posição esteja ocupada, são sondados os seguintes elementos:</a:t>
            </a:r>
          </a:p>
          <a:p>
            <a:pPr eaLnBrk="1" hangingPunct="1"/>
            <a:r>
              <a:rPr lang="pt-BR" altLang="pt-BR" sz="2400"/>
              <a:t>f(2)=4 (posição hash + 4)</a:t>
            </a:r>
          </a:p>
          <a:p>
            <a:pPr eaLnBrk="1" hangingPunct="1"/>
            <a:r>
              <a:rPr lang="pt-BR" altLang="pt-BR" sz="2400"/>
              <a:t>f(3)=9 (posição hash + 9)</a:t>
            </a:r>
          </a:p>
          <a:p>
            <a:pPr eaLnBrk="1" hangingPunct="1"/>
            <a:r>
              <a:rPr lang="pt-BR" altLang="pt-BR" sz="2400"/>
              <a:t>f(4)=16 ((posição hash + 16)</a:t>
            </a:r>
          </a:p>
          <a:p>
            <a:pPr eaLnBrk="1" hangingPunct="1"/>
            <a:r>
              <a:rPr lang="pt-BR" altLang="pt-BR" sz="2400"/>
              <a:t>...</a:t>
            </a:r>
          </a:p>
          <a:p>
            <a:pPr eaLnBrk="1" hangingPunct="1"/>
            <a:r>
              <a:rPr lang="pt-BR" altLang="pt-BR" sz="2400"/>
              <a:t>Até que seja encontrada uma posição vazia.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7D3CFF9D-2442-40FB-9480-4F07B98D3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/>
              <a:t>Endereçamento Aberto</a:t>
            </a:r>
            <a:br>
              <a:rPr lang="pt-BR" altLang="pt-BR" sz="2000" dirty="0"/>
            </a:b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2">
            <a:extLst>
              <a:ext uri="{FF2B5EF4-FFF2-40B4-BE49-F238E27FC236}">
                <a16:creationId xmlns:a16="http://schemas.microsoft.com/office/drawing/2014/main" id="{10701CF6-D39E-45E5-A1B2-521A01C90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856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 Notação O Grande (Big Ooh)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8D8D1D63-AAE5-46E6-823D-C75FF7B8B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A notação O Grande estabelece um limite superior para o crescimento das funções. 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Quando temos f(n)=O(g(n)) podemos afirmar que a função f(n) cresce a uma taxa nunca superior a função g(n)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Desta forma, ao invés de utilizarmos os métodos analíticos para expressar a complexidade de um algoritmo, utilizamos a notação O grande para expressar a sua complexidade assintótica.</a:t>
            </a:r>
          </a:p>
          <a:p>
            <a:pPr marL="457200" indent="-457200"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aixaDeTexto 2">
            <a:extLst>
              <a:ext uri="{FF2B5EF4-FFF2-40B4-BE49-F238E27FC236}">
                <a16:creationId xmlns:a16="http://schemas.microsoft.com/office/drawing/2014/main" id="{7B8BE7FB-7EFD-4356-BB77-817DD3AE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37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Endereçamento Aberto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F3A3BD9-CE97-498F-AA5A-9C35985E5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No endereçamento aberto não existem dois elementos na mesma posição. Se uma colisão ocorre, uma função de colisão procura por células vazias na vizinhança da célula definida pela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Tomando como a posição de referência, a posição no </a:t>
            </a:r>
            <a:r>
              <a:rPr lang="pt-BR" sz="2400" dirty="0" err="1">
                <a:latin typeface="Arial" charset="0"/>
                <a:cs typeface="Arial" charset="0"/>
              </a:rPr>
              <a:t>array</a:t>
            </a:r>
            <a:r>
              <a:rPr lang="pt-BR" sz="2400" dirty="0">
                <a:latin typeface="Arial" charset="0"/>
                <a:cs typeface="Arial" charset="0"/>
              </a:rPr>
              <a:t> calculada pela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, a função de colisão determina a próxima posição no </a:t>
            </a:r>
            <a:r>
              <a:rPr lang="pt-BR" sz="2400" dirty="0" err="1">
                <a:latin typeface="Arial" charset="0"/>
                <a:cs typeface="Arial" charset="0"/>
              </a:rPr>
              <a:t>array</a:t>
            </a:r>
            <a:r>
              <a:rPr lang="pt-BR" sz="2400" dirty="0">
                <a:latin typeface="Arial" charset="0"/>
                <a:cs typeface="Arial" charset="0"/>
              </a:rPr>
              <a:t> que deve ser sondada para inclusão de elemento.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Considerando a função de colisão, a sondagem no endereçamento aberto pode ser:</a:t>
            </a: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Linear </a:t>
            </a: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Quadrática</a:t>
            </a: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Duplo </a:t>
            </a:r>
            <a:r>
              <a:rPr lang="pt-BR" sz="2400" dirty="0" err="1">
                <a:latin typeface="Arial" charset="0"/>
                <a:cs typeface="Arial" charset="0"/>
              </a:rPr>
              <a:t>Hashing</a:t>
            </a:r>
            <a:endParaRPr lang="pt-BR" sz="2400" dirty="0">
              <a:latin typeface="Arial" charset="0"/>
              <a:cs typeface="Arial" charset="0"/>
            </a:endParaRPr>
          </a:p>
          <a:p>
            <a:pPr marL="635000" lvl="1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aixaDeTexto 2">
            <a:extLst>
              <a:ext uri="{FF2B5EF4-FFF2-40B4-BE49-F238E27FC236}">
                <a16:creationId xmlns:a16="http://schemas.microsoft.com/office/drawing/2014/main" id="{CCE9DC64-2138-41D5-9CFC-3FFE9AEB2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72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Sondagem Linear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9F25CB4-1462-48C0-A801-A064EA41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Na sondagem linear, a função de colisão é:</a:t>
            </a:r>
          </a:p>
          <a:p>
            <a:pPr eaLnBrk="1" hangingPunct="1"/>
            <a:r>
              <a:rPr lang="pt-BR" altLang="pt-BR" sz="2400"/>
              <a:t> f(i)=i ou f(i)=± i, para i=1, 2, 3,...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Considerando a função f(i)=i, primeiro é sondado a posição imediatamente posterior (f(1)=1) contado a partir da posição de referência (posição hash+1)</a:t>
            </a:r>
          </a:p>
          <a:p>
            <a:pPr eaLnBrk="1" hangingPunct="1"/>
            <a:r>
              <a:rPr lang="pt-BR" altLang="pt-BR" sz="2400"/>
              <a:t>Caso a posição esteja ocupada, são sondados os seguintes elementos:</a:t>
            </a:r>
          </a:p>
          <a:p>
            <a:pPr eaLnBrk="1" hangingPunct="1"/>
            <a:r>
              <a:rPr lang="pt-BR" altLang="pt-BR" sz="2400"/>
              <a:t>f(2)=2 (posição hash +2)</a:t>
            </a:r>
          </a:p>
          <a:p>
            <a:pPr eaLnBrk="1" hangingPunct="1"/>
            <a:r>
              <a:rPr lang="pt-BR" altLang="pt-BR" sz="2400"/>
              <a:t>f(3)=3 (posição hash +3)</a:t>
            </a:r>
          </a:p>
          <a:p>
            <a:pPr eaLnBrk="1" hangingPunct="1"/>
            <a:r>
              <a:rPr lang="pt-BR" altLang="pt-BR" sz="2400"/>
              <a:t>f(4)=4 (posição hash +4)</a:t>
            </a:r>
          </a:p>
          <a:p>
            <a:pPr eaLnBrk="1" hangingPunct="1"/>
            <a:r>
              <a:rPr lang="pt-BR" altLang="pt-BR" sz="2400"/>
              <a:t>...</a:t>
            </a:r>
          </a:p>
          <a:p>
            <a:pPr eaLnBrk="1" hangingPunct="1"/>
            <a:r>
              <a:rPr lang="pt-BR" altLang="pt-BR" sz="2400"/>
              <a:t>Até que seja encontrada uma posição vazia.</a:t>
            </a:r>
          </a:p>
          <a:p>
            <a:pPr eaLnBrk="1" hangingPunct="1"/>
            <a:r>
              <a:rPr lang="en-US" altLang="pt-BR" sz="2400"/>
              <a:t>Caso seja encontrado o final da tabela, a sondagem é feita a partir do elemento na posição 0.</a:t>
            </a: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aixaDeTexto 2">
            <a:extLst>
              <a:ext uri="{FF2B5EF4-FFF2-40B4-BE49-F238E27FC236}">
                <a16:creationId xmlns:a16="http://schemas.microsoft.com/office/drawing/2014/main" id="{5F54F346-FCA4-4197-AC6A-4F6C98D3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45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Sondagem Linear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4A1BC6C-B150-4511-9936-220F0A6C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Na sondagem linear, se o tamanho da tabela é maior ou igual ao número de elementos (</a:t>
            </a:r>
            <a:r>
              <a:rPr lang="pt-BR" altLang="pt-BR" sz="2400">
                <a:sym typeface="Symbol" panose="05050102010706020507" pitchFamily="18" charset="2"/>
              </a:rPr>
              <a:t>≤1)</a:t>
            </a:r>
            <a:r>
              <a:rPr lang="pt-BR" altLang="pt-BR" sz="2400"/>
              <a:t>, sempre haverá uma posição disponível para o elemento.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Com o preenchimento da tabela e ocorrência de colisões, blocos de células começam a se formar (agrupamento primário).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Um elemento que coincide com uma célula do agrupamento irá necessitar de sucessivas sondagens para descobrir uma célula vazia. Ao final do processo, o novo elemento irá aumentar ainda mais o agrupamento!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aixaDeTexto 2">
            <a:extLst>
              <a:ext uri="{FF2B5EF4-FFF2-40B4-BE49-F238E27FC236}">
                <a16:creationId xmlns:a16="http://schemas.microsoft.com/office/drawing/2014/main" id="{BF37D6CA-946A-4378-A497-DF5D469B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45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Sondagem Linear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6D61264-EF8B-471C-9AA5-AE1C82A8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O custo computacional para executar uma busca em uma tabela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com sondagem linear é igual ao custo para calcular o código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mais o custo para realizar a sondagem. Na sondagem linear, tem-se: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Para uma busca bem sucedida, o custo é em média C=½(1+1/(1-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))</a:t>
            </a: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Em uma inserção ou uma busca mal sucedida o custo é em média</a:t>
            </a:r>
          </a:p>
          <a:p>
            <a:pPr marL="177800" indent="-177800">
              <a:defRPr/>
            </a:pPr>
            <a:r>
              <a:rPr lang="pt-BR" sz="2400" dirty="0">
                <a:latin typeface="Arial" charset="0"/>
                <a:cs typeface="Arial" charset="0"/>
              </a:rPr>
              <a:t>C=½(1+1/(1-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)</a:t>
            </a:r>
            <a:r>
              <a:rPr lang="pt-BR" sz="2400" baseline="30000" dirty="0">
                <a:latin typeface="Arial" charset="0"/>
                <a:cs typeface="Arial" charset="0"/>
                <a:sym typeface="Symbol"/>
              </a:rPr>
              <a:t>2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)</a:t>
            </a: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O custo das operações, mais uma vez, é definido em função do fator de carga.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Para sondagem linear, costuma-se utilizar um fator de carga entre 0.5 e 0.75. 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Alguns autores não acham uma boa idéia ultrapassar 0.5!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Lembrem-se que 1.0 é o limite!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aixaDeTexto 2">
            <a:extLst>
              <a:ext uri="{FF2B5EF4-FFF2-40B4-BE49-F238E27FC236}">
                <a16:creationId xmlns:a16="http://schemas.microsoft.com/office/drawing/2014/main" id="{A78C661D-D95C-4C13-ADC4-EB800977F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586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Sondagem Quadrática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CD70F3E9-B92E-4861-8C80-5FA9A70B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Na sondagem quadrática, a função de colisão é:</a:t>
            </a:r>
          </a:p>
          <a:p>
            <a:pPr eaLnBrk="1" hangingPunct="1"/>
            <a:r>
              <a:rPr lang="pt-BR" altLang="pt-BR" sz="2400"/>
              <a:t> f(i)=i</a:t>
            </a:r>
            <a:r>
              <a:rPr lang="pt-BR" altLang="pt-BR" sz="2400" baseline="30000"/>
              <a:t>2</a:t>
            </a:r>
            <a:r>
              <a:rPr lang="pt-BR" altLang="pt-BR" sz="2400"/>
              <a:t> ou f(i)=±i</a:t>
            </a:r>
            <a:r>
              <a:rPr lang="pt-BR" altLang="pt-BR" sz="2400" baseline="30000"/>
              <a:t>2</a:t>
            </a:r>
            <a:r>
              <a:rPr lang="pt-BR" altLang="pt-BR" sz="2400"/>
              <a:t> para i=1, 2, 3,...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Considerando f(i)=i</a:t>
            </a:r>
            <a:r>
              <a:rPr lang="pt-BR" altLang="pt-BR" sz="2400" baseline="30000"/>
              <a:t>2</a:t>
            </a:r>
            <a:r>
              <a:rPr lang="pt-BR" altLang="pt-BR" sz="2400"/>
              <a:t>, primeiro é sondado a posição imediatamente posterior (f(1)=1) contado a partir da posição de referência (posição hash + 1). </a:t>
            </a:r>
          </a:p>
          <a:p>
            <a:pPr eaLnBrk="1" hangingPunct="1"/>
            <a:r>
              <a:rPr lang="pt-BR" altLang="pt-BR" sz="2400"/>
              <a:t>Caso a posição esteja ocupada, são sondados os seguintes elementos:</a:t>
            </a:r>
          </a:p>
          <a:p>
            <a:pPr eaLnBrk="1" hangingPunct="1"/>
            <a:r>
              <a:rPr lang="pt-BR" altLang="pt-BR" sz="2400"/>
              <a:t>f(2)=4 (posição hash + 4)</a:t>
            </a:r>
          </a:p>
          <a:p>
            <a:pPr eaLnBrk="1" hangingPunct="1"/>
            <a:r>
              <a:rPr lang="pt-BR" altLang="pt-BR" sz="2400"/>
              <a:t>f(3)=9 (posição hash + 9)</a:t>
            </a:r>
          </a:p>
          <a:p>
            <a:pPr eaLnBrk="1" hangingPunct="1"/>
            <a:r>
              <a:rPr lang="pt-BR" altLang="pt-BR" sz="2400"/>
              <a:t>f(4)=16 ((posição hash + 16)</a:t>
            </a:r>
          </a:p>
          <a:p>
            <a:pPr eaLnBrk="1" hangingPunct="1"/>
            <a:r>
              <a:rPr lang="pt-BR" altLang="pt-BR" sz="2400"/>
              <a:t>...</a:t>
            </a:r>
          </a:p>
          <a:p>
            <a:pPr eaLnBrk="1" hangingPunct="1"/>
            <a:r>
              <a:rPr lang="pt-BR" altLang="pt-BR" sz="2400"/>
              <a:t>Até que seja encontrada uma posição vazia.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aixaDeTexto 2">
            <a:extLst>
              <a:ext uri="{FF2B5EF4-FFF2-40B4-BE49-F238E27FC236}">
                <a16:creationId xmlns:a16="http://schemas.microsoft.com/office/drawing/2014/main" id="{42CC9445-F171-42B6-B2DB-F8C437742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586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Endereçamento Aberto Sondagem Quadrática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9CAE07A-D87D-4377-A94D-6818ABE3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Considere, por exemplo, a inclusão dos elementos 89, 18, 49, 58 e 69 em uma tabela hash com 10 elementos e com uma função hash = value%10. </a:t>
            </a:r>
          </a:p>
        </p:txBody>
      </p:sp>
      <p:graphicFrame>
        <p:nvGraphicFramePr>
          <p:cNvPr id="115" name="Tabela 114">
            <a:extLst>
              <a:ext uri="{FF2B5EF4-FFF2-40B4-BE49-F238E27FC236}">
                <a16:creationId xmlns:a16="http://schemas.microsoft.com/office/drawing/2014/main" id="{E70CA046-D783-4793-A934-014B4B5FBC08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0"/>
          <a:ext cx="1143000" cy="449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r>
                        <a:rPr lang="pt-BR" sz="10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upo 12">
            <a:extLst>
              <a:ext uri="{FF2B5EF4-FFF2-40B4-BE49-F238E27FC236}">
                <a16:creationId xmlns:a16="http://schemas.microsoft.com/office/drawing/2014/main" id="{275C996E-55F1-4138-A9AD-461E4651881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438400"/>
            <a:ext cx="609600" cy="228600"/>
            <a:chOff x="2057400" y="2438400"/>
            <a:chExt cx="609600" cy="228600"/>
          </a:xfrm>
        </p:grpSpPr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A5CBD1DE-F58B-4A65-84D2-6CEC63246E8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FF5EC037-550B-4BF7-B794-40840DAE517C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B0A3F9DA-2540-49BD-AFB6-0D480CBEAF07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1BBEED52-7A70-4DB7-B0CD-1688F5F9259B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13">
            <a:extLst>
              <a:ext uri="{FF2B5EF4-FFF2-40B4-BE49-F238E27FC236}">
                <a16:creationId xmlns:a16="http://schemas.microsoft.com/office/drawing/2014/main" id="{1923314C-C398-433C-8833-507D2770B75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9600" cy="228600"/>
            <a:chOff x="2057400" y="2438400"/>
            <a:chExt cx="609600" cy="228600"/>
          </a:xfrm>
        </p:grpSpPr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151DCD-D13E-4725-9BA9-B3DF1D162928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DD838D82-4C58-4E25-BB69-982458969FA6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0C73FCA9-5BFF-47BA-8DED-51C6B22A0663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87537FDF-4F4D-47A6-953A-02A985D30C09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18">
            <a:extLst>
              <a:ext uri="{FF2B5EF4-FFF2-40B4-BE49-F238E27FC236}">
                <a16:creationId xmlns:a16="http://schemas.microsoft.com/office/drawing/2014/main" id="{88A8F6E4-1977-4A80-A92A-2104C927F1D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352800"/>
            <a:ext cx="609600" cy="228600"/>
            <a:chOff x="2057400" y="2438400"/>
            <a:chExt cx="609600" cy="228600"/>
          </a:xfrm>
        </p:grpSpPr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B856A88C-02D2-49A7-8720-09537EE30CAD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de seta reta 133">
              <a:extLst>
                <a:ext uri="{FF2B5EF4-FFF2-40B4-BE49-F238E27FC236}">
                  <a16:creationId xmlns:a16="http://schemas.microsoft.com/office/drawing/2014/main" id="{D097331E-DC50-4E42-98D5-61D18B7A8906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1287CEFC-DEA5-454D-897A-2B3D0FF8848E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E8AB0ADB-FD08-4806-B968-774C8C3811B0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23">
            <a:extLst>
              <a:ext uri="{FF2B5EF4-FFF2-40B4-BE49-F238E27FC236}">
                <a16:creationId xmlns:a16="http://schemas.microsoft.com/office/drawing/2014/main" id="{C0862FF5-B888-470B-8DA8-58D7C0EC8B7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09600" cy="228600"/>
            <a:chOff x="2057400" y="2438400"/>
            <a:chExt cx="609600" cy="228600"/>
          </a:xfrm>
        </p:grpSpPr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B7ECB105-2A7E-4DDE-A9F7-33621AE9EF3B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3F619981-DCEE-4BBE-BAE7-44751233D4FF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C12157E6-9531-4BFE-B549-38E6F0F2E5A8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13133556-27CE-4E4A-BC7D-95994B9EE911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8">
            <a:extLst>
              <a:ext uri="{FF2B5EF4-FFF2-40B4-BE49-F238E27FC236}">
                <a16:creationId xmlns:a16="http://schemas.microsoft.com/office/drawing/2014/main" id="{8A811083-026F-457A-98F6-8D8D8626B44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609600" cy="228600"/>
            <a:chOff x="2057400" y="2438400"/>
            <a:chExt cx="609600" cy="228600"/>
          </a:xfrm>
        </p:grpSpPr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33B1522B-36D3-476B-92B0-1D8A6BAED210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1536E2F8-F98E-4403-B181-165EF2E17086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14808E04-C5A2-4D59-A23C-EABF1858252B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E61711A7-B32F-401B-BB14-75FA5A0FB939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33">
            <a:extLst>
              <a:ext uri="{FF2B5EF4-FFF2-40B4-BE49-F238E27FC236}">
                <a16:creationId xmlns:a16="http://schemas.microsoft.com/office/drawing/2014/main" id="{6BC94EF4-C04F-4B15-A6BC-438A4128599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724400"/>
            <a:ext cx="609600" cy="228600"/>
            <a:chOff x="2057400" y="2438400"/>
            <a:chExt cx="609600" cy="228600"/>
          </a:xfrm>
        </p:grpSpPr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C2B05C03-3FCF-41A1-843F-74783433ACA5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>
              <a:extLst>
                <a:ext uri="{FF2B5EF4-FFF2-40B4-BE49-F238E27FC236}">
                  <a16:creationId xmlns:a16="http://schemas.microsoft.com/office/drawing/2014/main" id="{511A54E5-46E0-4449-823C-A7C7D712CFCC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2D6B6D81-22A4-472D-9AE6-2E218FEA9336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C7E1F313-22E6-4B0A-8FE0-7475633D5BE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38">
            <a:extLst>
              <a:ext uri="{FF2B5EF4-FFF2-40B4-BE49-F238E27FC236}">
                <a16:creationId xmlns:a16="http://schemas.microsoft.com/office/drawing/2014/main" id="{FF2D4E3A-084B-46D1-BEF9-3D38AA9AD5F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181600"/>
            <a:ext cx="609600" cy="228600"/>
            <a:chOff x="2057400" y="2438400"/>
            <a:chExt cx="609600" cy="228600"/>
          </a:xfrm>
        </p:grpSpPr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5CA74C9C-C08B-4265-B972-7C3EABE52E80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B64C5198-ACBC-4482-9C97-A721E52EF192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11272431-F249-4F7C-AC71-990144ED8391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AFCAD7BE-C2B4-4034-A648-66FC4B5D0168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43">
            <a:extLst>
              <a:ext uri="{FF2B5EF4-FFF2-40B4-BE49-F238E27FC236}">
                <a16:creationId xmlns:a16="http://schemas.microsoft.com/office/drawing/2014/main" id="{3D875939-12D1-4858-B24A-DC455D20918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638800"/>
            <a:ext cx="609600" cy="228600"/>
            <a:chOff x="2057400" y="2438400"/>
            <a:chExt cx="609600" cy="228600"/>
          </a:xfrm>
        </p:grpSpPr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0C49AB83-5018-4105-980C-1A092AD1AE4F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de seta reta 158">
              <a:extLst>
                <a:ext uri="{FF2B5EF4-FFF2-40B4-BE49-F238E27FC236}">
                  <a16:creationId xmlns:a16="http://schemas.microsoft.com/office/drawing/2014/main" id="{548C5345-7679-4E5C-966A-44EAE647FA84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55580D38-D42E-48A2-B30B-930587F1F153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D71CD514-E17C-4779-9418-C3BCD0E8F2A2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48">
            <a:extLst>
              <a:ext uri="{FF2B5EF4-FFF2-40B4-BE49-F238E27FC236}">
                <a16:creationId xmlns:a16="http://schemas.microsoft.com/office/drawing/2014/main" id="{3AD7C7A9-CCCB-4910-B15C-D1936D40A08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019800"/>
            <a:ext cx="609600" cy="228600"/>
            <a:chOff x="2057400" y="2438400"/>
            <a:chExt cx="609600" cy="228600"/>
          </a:xfrm>
        </p:grpSpPr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F9A8E523-35D4-4444-983B-115E95BEC4EA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>
              <a:extLst>
                <a:ext uri="{FF2B5EF4-FFF2-40B4-BE49-F238E27FC236}">
                  <a16:creationId xmlns:a16="http://schemas.microsoft.com/office/drawing/2014/main" id="{892CD669-165E-4C80-A0E5-633F4E4918F1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>
              <a:extLst>
                <a:ext uri="{FF2B5EF4-FFF2-40B4-BE49-F238E27FC236}">
                  <a16:creationId xmlns:a16="http://schemas.microsoft.com/office/drawing/2014/main" id="{DBED799D-0151-4401-A8DB-22CF65D5760C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>
              <a:extLst>
                <a:ext uri="{FF2B5EF4-FFF2-40B4-BE49-F238E27FC236}">
                  <a16:creationId xmlns:a16="http://schemas.microsoft.com/office/drawing/2014/main" id="{81B2530E-4125-42C1-97BE-E16770A6760B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53">
            <a:extLst>
              <a:ext uri="{FF2B5EF4-FFF2-40B4-BE49-F238E27FC236}">
                <a16:creationId xmlns:a16="http://schemas.microsoft.com/office/drawing/2014/main" id="{BE506E79-2E2E-4F66-96F7-E3C4576D4CD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477000"/>
            <a:ext cx="609600" cy="228600"/>
            <a:chOff x="2057400" y="2438400"/>
            <a:chExt cx="609600" cy="228600"/>
          </a:xfrm>
        </p:grpSpPr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3E443D27-34F8-4D43-9977-60D461D6F599}"/>
                </a:ext>
              </a:extLst>
            </p:cNvPr>
            <p:cNvCxnSpPr/>
            <p:nvPr/>
          </p:nvCxnSpPr>
          <p:spPr>
            <a:xfrm>
              <a:off x="2057400" y="24384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de seta reta 168">
              <a:extLst>
                <a:ext uri="{FF2B5EF4-FFF2-40B4-BE49-F238E27FC236}">
                  <a16:creationId xmlns:a16="http://schemas.microsoft.com/office/drawing/2014/main" id="{B0A5BFE3-FD7B-475D-83EC-786326473A3D}"/>
                </a:ext>
              </a:extLst>
            </p:cNvPr>
            <p:cNvCxnSpPr/>
            <p:nvPr/>
          </p:nvCxnSpPr>
          <p:spPr>
            <a:xfrm rot="5400000">
              <a:off x="2438401" y="2514600"/>
              <a:ext cx="1524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CA4ECB31-5D77-47D1-9A0F-989EFC313647}"/>
                </a:ext>
              </a:extLst>
            </p:cNvPr>
            <p:cNvCxnSpPr/>
            <p:nvPr/>
          </p:nvCxnSpPr>
          <p:spPr>
            <a:xfrm>
              <a:off x="23622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8CD928BD-3F05-4F4B-B12D-4C2E0D2F7E17}"/>
                </a:ext>
              </a:extLst>
            </p:cNvPr>
            <p:cNvCxnSpPr/>
            <p:nvPr/>
          </p:nvCxnSpPr>
          <p:spPr>
            <a:xfrm>
              <a:off x="2438400" y="2665413"/>
              <a:ext cx="1793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60">
            <a:extLst>
              <a:ext uri="{FF2B5EF4-FFF2-40B4-BE49-F238E27FC236}">
                <a16:creationId xmlns:a16="http://schemas.microsoft.com/office/drawing/2014/main" id="{BC74598A-FB75-4BAA-BF06-AE242377709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6399213"/>
            <a:ext cx="609600" cy="431800"/>
            <a:chOff x="2895600" y="2971800"/>
            <a:chExt cx="609904" cy="432000"/>
          </a:xfrm>
        </p:grpSpPr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13D3CD62-85C1-4B22-BE79-901A86D37CF9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89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6CA64023-DAF9-4A24-92DD-5E14365BCD47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4" name="Grupo 66">
            <a:extLst>
              <a:ext uri="{FF2B5EF4-FFF2-40B4-BE49-F238E27FC236}">
                <a16:creationId xmlns:a16="http://schemas.microsoft.com/office/drawing/2014/main" id="{04784971-EE58-42E3-80D5-D34FC572590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892800"/>
            <a:ext cx="609600" cy="431800"/>
            <a:chOff x="2895600" y="2971800"/>
            <a:chExt cx="609904" cy="432000"/>
          </a:xfrm>
        </p:grpSpPr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0A445B13-B78A-4BC0-B2A4-73A38D05EC68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18</a:t>
              </a:r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2E46302F-27DC-4C54-9F5C-35AFB9631F6B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5" name="Grupo 82">
            <a:extLst>
              <a:ext uri="{FF2B5EF4-FFF2-40B4-BE49-F238E27FC236}">
                <a16:creationId xmlns:a16="http://schemas.microsoft.com/office/drawing/2014/main" id="{F54BBB38-C3DB-4D2E-9ECF-BC9B1FF8AFA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225800"/>
            <a:ext cx="609600" cy="431800"/>
            <a:chOff x="2895600" y="2971800"/>
            <a:chExt cx="609904" cy="432000"/>
          </a:xfrm>
        </p:grpSpPr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D52A6AC4-A3A1-486E-9621-BC0ACF872D9E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58</a:t>
              </a:r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8D794809-0A7C-4735-882B-CD0C3614D568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16" name="Grupo 90">
            <a:extLst>
              <a:ext uri="{FF2B5EF4-FFF2-40B4-BE49-F238E27FC236}">
                <a16:creationId xmlns:a16="http://schemas.microsoft.com/office/drawing/2014/main" id="{6D5E82D8-CF3C-432B-935A-56EB183F9D0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83000"/>
            <a:ext cx="609600" cy="431800"/>
            <a:chOff x="2895600" y="2971800"/>
            <a:chExt cx="609904" cy="432000"/>
          </a:xfrm>
        </p:grpSpPr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8D4DCA8D-A56B-431C-82F7-6993B074FD22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69</a:t>
              </a:r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415EC1C6-E69E-4F04-9FF2-44355C475376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CFA0595F-8FC5-4798-AD26-C827EEBA4D23}"/>
              </a:ext>
            </a:extLst>
          </p:cNvPr>
          <p:cNvCxnSpPr>
            <a:endCxn id="173" idx="1"/>
          </p:cNvCxnSpPr>
          <p:nvPr/>
        </p:nvCxnSpPr>
        <p:spPr>
          <a:xfrm flipV="1">
            <a:off x="1371600" y="6615113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id="{54B9B735-49D2-4047-A281-33AB134CDC48}"/>
              </a:ext>
            </a:extLst>
          </p:cNvPr>
          <p:cNvCxnSpPr/>
          <p:nvPr/>
        </p:nvCxnSpPr>
        <p:spPr>
          <a:xfrm>
            <a:off x="1371600" y="616426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de seta reta 205">
            <a:extLst>
              <a:ext uri="{FF2B5EF4-FFF2-40B4-BE49-F238E27FC236}">
                <a16:creationId xmlns:a16="http://schemas.microsoft.com/office/drawing/2014/main" id="{8BBED7FB-C736-4F35-A5E5-0E450D51C6CD}"/>
              </a:ext>
            </a:extLst>
          </p:cNvPr>
          <p:cNvCxnSpPr/>
          <p:nvPr/>
        </p:nvCxnSpPr>
        <p:spPr>
          <a:xfrm flipV="1">
            <a:off x="1371600" y="3505200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>
            <a:extLst>
              <a:ext uri="{FF2B5EF4-FFF2-40B4-BE49-F238E27FC236}">
                <a16:creationId xmlns:a16="http://schemas.microsoft.com/office/drawing/2014/main" id="{643AA0ED-4629-4DEE-A675-E62886A5532D}"/>
              </a:ext>
            </a:extLst>
          </p:cNvPr>
          <p:cNvCxnSpPr/>
          <p:nvPr/>
        </p:nvCxnSpPr>
        <p:spPr>
          <a:xfrm flipV="1">
            <a:off x="1371600" y="3938588"/>
            <a:ext cx="9906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74">
            <a:extLst>
              <a:ext uri="{FF2B5EF4-FFF2-40B4-BE49-F238E27FC236}">
                <a16:creationId xmlns:a16="http://schemas.microsoft.com/office/drawing/2014/main" id="{682B7D03-4B20-41C0-8FAE-CDB20B19CD4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11400"/>
            <a:ext cx="609600" cy="431800"/>
            <a:chOff x="2895600" y="2971800"/>
            <a:chExt cx="609904" cy="432000"/>
          </a:xfrm>
        </p:grpSpPr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5FED0183-E383-422C-905C-85A3DE71D574}"/>
                </a:ext>
              </a:extLst>
            </p:cNvPr>
            <p:cNvSpPr/>
            <p:nvPr/>
          </p:nvSpPr>
          <p:spPr>
            <a:xfrm>
              <a:off x="2895600" y="2971800"/>
              <a:ext cx="432015" cy="43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49</a:t>
              </a:r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6A42F88E-3735-45A8-8372-02FE25D656E2}"/>
                </a:ext>
              </a:extLst>
            </p:cNvPr>
            <p:cNvSpPr/>
            <p:nvPr/>
          </p:nvSpPr>
          <p:spPr>
            <a:xfrm>
              <a:off x="3326028" y="2971800"/>
              <a:ext cx="17947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216" name="Conector de seta reta 215">
            <a:extLst>
              <a:ext uri="{FF2B5EF4-FFF2-40B4-BE49-F238E27FC236}">
                <a16:creationId xmlns:a16="http://schemas.microsoft.com/office/drawing/2014/main" id="{4971C3FF-2546-4C1F-9ABA-59225A2ECE8B}"/>
              </a:ext>
            </a:extLst>
          </p:cNvPr>
          <p:cNvCxnSpPr/>
          <p:nvPr/>
        </p:nvCxnSpPr>
        <p:spPr>
          <a:xfrm flipV="1">
            <a:off x="1371600" y="2568575"/>
            <a:ext cx="9906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216">
            <a:extLst>
              <a:ext uri="{FF2B5EF4-FFF2-40B4-BE49-F238E27FC236}">
                <a16:creationId xmlns:a16="http://schemas.microsoft.com/office/drawing/2014/main" id="{37D9035A-6CB1-4C64-86A1-19BD3E77DF5D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5942013"/>
            <a:ext cx="858837" cy="431800"/>
            <a:chOff x="3712870" y="5942013"/>
            <a:chExt cx="859130" cy="431800"/>
          </a:xfrm>
        </p:grpSpPr>
        <p:grpSp>
          <p:nvGrpSpPr>
            <p:cNvPr id="37972" name="Grupo 74">
              <a:extLst>
                <a:ext uri="{FF2B5EF4-FFF2-40B4-BE49-F238E27FC236}">
                  <a16:creationId xmlns:a16="http://schemas.microsoft.com/office/drawing/2014/main" id="{1493AB09-30D4-4B63-90B2-12A5E9A1C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220" name="Retângulo 219">
                <a:extLst>
                  <a:ext uri="{FF2B5EF4-FFF2-40B4-BE49-F238E27FC236}">
                    <a16:creationId xmlns:a16="http://schemas.microsoft.com/office/drawing/2014/main" id="{0B1A6595-2640-4C0F-AB81-E9FBDD784D03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221" name="Retângulo 220">
                <a:extLst>
                  <a:ext uri="{FF2B5EF4-FFF2-40B4-BE49-F238E27FC236}">
                    <a16:creationId xmlns:a16="http://schemas.microsoft.com/office/drawing/2014/main" id="{0CCAC913-FD7D-4530-A69C-83FC70985152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73" name="CaixaDeTexto 218">
              <a:extLst>
                <a:ext uri="{FF2B5EF4-FFF2-40B4-BE49-F238E27FC236}">
                  <a16:creationId xmlns:a16="http://schemas.microsoft.com/office/drawing/2014/main" id="{9771C92C-5625-4DEB-916F-E657A2349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0" name="Grupo 221">
            <a:extLst>
              <a:ext uri="{FF2B5EF4-FFF2-40B4-BE49-F238E27FC236}">
                <a16:creationId xmlns:a16="http://schemas.microsoft.com/office/drawing/2014/main" id="{C8A71825-5C40-4637-945C-C6FE3B605BDA}"/>
              </a:ext>
            </a:extLst>
          </p:cNvPr>
          <p:cNvGrpSpPr>
            <a:grpSpLocks/>
          </p:cNvGrpSpPr>
          <p:nvPr/>
        </p:nvGrpSpPr>
        <p:grpSpPr bwMode="auto">
          <a:xfrm>
            <a:off x="3698875" y="6399213"/>
            <a:ext cx="873125" cy="431800"/>
            <a:chOff x="3698544" y="6399213"/>
            <a:chExt cx="873456" cy="431800"/>
          </a:xfrm>
        </p:grpSpPr>
        <p:grpSp>
          <p:nvGrpSpPr>
            <p:cNvPr id="37968" name="Grupo 74">
              <a:extLst>
                <a:ext uri="{FF2B5EF4-FFF2-40B4-BE49-F238E27FC236}">
                  <a16:creationId xmlns:a16="http://schemas.microsoft.com/office/drawing/2014/main" id="{74C233AC-55B0-44AC-9E03-0D4B38736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6399213"/>
              <a:ext cx="609600" cy="431800"/>
              <a:chOff x="2895600" y="2971800"/>
              <a:chExt cx="609904" cy="432000"/>
            </a:xfrm>
          </p:grpSpPr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49A4568A-7B4F-44A3-9FCC-FA0799318BCB}"/>
                  </a:ext>
                </a:extLst>
              </p:cNvPr>
              <p:cNvSpPr/>
              <p:nvPr/>
            </p:nvSpPr>
            <p:spPr>
              <a:xfrm>
                <a:off x="2895369" y="2971800"/>
                <a:ext cx="432179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49</a:t>
                </a:r>
              </a:p>
            </p:txBody>
          </p:sp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AA48DE57-E699-4FED-91C3-543137EDE52A}"/>
                  </a:ext>
                </a:extLst>
              </p:cNvPr>
              <p:cNvSpPr/>
              <p:nvPr/>
            </p:nvSpPr>
            <p:spPr>
              <a:xfrm>
                <a:off x="3325960" y="2971800"/>
                <a:ext cx="179544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69" name="CaixaDeTexto 223">
              <a:extLst>
                <a:ext uri="{FF2B5EF4-FFF2-40B4-BE49-F238E27FC236}">
                  <a16:creationId xmlns:a16="http://schemas.microsoft.com/office/drawing/2014/main" id="{7106946C-A3C3-4EFC-88D8-55122A006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544" y="6447724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2" name="Grupo 226">
            <a:extLst>
              <a:ext uri="{FF2B5EF4-FFF2-40B4-BE49-F238E27FC236}">
                <a16:creationId xmlns:a16="http://schemas.microsoft.com/office/drawing/2014/main" id="{9A5CA22D-DC7B-4BEA-8DDD-5E16E5477A4B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6400800"/>
            <a:ext cx="846137" cy="438150"/>
            <a:chOff x="4717118" y="6400800"/>
            <a:chExt cx="845482" cy="437572"/>
          </a:xfrm>
        </p:grpSpPr>
        <p:grpSp>
          <p:nvGrpSpPr>
            <p:cNvPr id="37964" name="Grupo 74">
              <a:extLst>
                <a:ext uri="{FF2B5EF4-FFF2-40B4-BE49-F238E27FC236}">
                  <a16:creationId xmlns:a16="http://schemas.microsoft.com/office/drawing/2014/main" id="{E2440B9F-2B72-4350-844A-EC3DECE4D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7CCCE331-8D7D-4D78-811A-B7A342913079}"/>
                  </a:ext>
                </a:extLst>
              </p:cNvPr>
              <p:cNvSpPr/>
              <p:nvPr/>
            </p:nvSpPr>
            <p:spPr>
              <a:xfrm>
                <a:off x="2896072" y="2971800"/>
                <a:ext cx="431681" cy="4314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231" name="Retângulo 230">
                <a:extLst>
                  <a:ext uri="{FF2B5EF4-FFF2-40B4-BE49-F238E27FC236}">
                    <a16:creationId xmlns:a16="http://schemas.microsoft.com/office/drawing/2014/main" id="{0B3EE798-8641-42D9-AE2A-3516CBF9D6D3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65" name="CaixaDeTexto 228">
              <a:extLst>
                <a:ext uri="{FF2B5EF4-FFF2-40B4-BE49-F238E27FC236}">
                  <a16:creationId xmlns:a16="http://schemas.microsoft.com/office/drawing/2014/main" id="{8AEC6390-C85C-4E8D-95BA-C978276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4" name="Grupo 231">
            <a:extLst>
              <a:ext uri="{FF2B5EF4-FFF2-40B4-BE49-F238E27FC236}">
                <a16:creationId xmlns:a16="http://schemas.microsoft.com/office/drawing/2014/main" id="{64769739-7948-476E-92B4-DA454BADBA1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311400"/>
            <a:ext cx="873125" cy="431800"/>
            <a:chOff x="3698544" y="6399213"/>
            <a:chExt cx="873456" cy="431800"/>
          </a:xfrm>
        </p:grpSpPr>
        <p:grpSp>
          <p:nvGrpSpPr>
            <p:cNvPr id="37960" name="Grupo 74">
              <a:extLst>
                <a:ext uri="{FF2B5EF4-FFF2-40B4-BE49-F238E27FC236}">
                  <a16:creationId xmlns:a16="http://schemas.microsoft.com/office/drawing/2014/main" id="{56AAF30C-3DE1-4082-A5B7-93740C8F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6399213"/>
              <a:ext cx="609600" cy="431800"/>
              <a:chOff x="2895600" y="2971800"/>
              <a:chExt cx="609904" cy="432000"/>
            </a:xfrm>
          </p:grpSpPr>
          <p:sp>
            <p:nvSpPr>
              <p:cNvPr id="235" name="Retângulo 234">
                <a:extLst>
                  <a:ext uri="{FF2B5EF4-FFF2-40B4-BE49-F238E27FC236}">
                    <a16:creationId xmlns:a16="http://schemas.microsoft.com/office/drawing/2014/main" id="{70CA635E-C0FF-42D8-A7B1-7A8129B98395}"/>
                  </a:ext>
                </a:extLst>
              </p:cNvPr>
              <p:cNvSpPr/>
              <p:nvPr/>
            </p:nvSpPr>
            <p:spPr>
              <a:xfrm>
                <a:off x="2895369" y="2971800"/>
                <a:ext cx="432179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49</a:t>
                </a:r>
              </a:p>
            </p:txBody>
          </p:sp>
          <p:sp>
            <p:nvSpPr>
              <p:cNvPr id="236" name="Retângulo 235">
                <a:extLst>
                  <a:ext uri="{FF2B5EF4-FFF2-40B4-BE49-F238E27FC236}">
                    <a16:creationId xmlns:a16="http://schemas.microsoft.com/office/drawing/2014/main" id="{41127E34-93C0-4CA3-860A-EAAFCAED8818}"/>
                  </a:ext>
                </a:extLst>
              </p:cNvPr>
              <p:cNvSpPr/>
              <p:nvPr/>
            </p:nvSpPr>
            <p:spPr>
              <a:xfrm>
                <a:off x="3325960" y="2971800"/>
                <a:ext cx="179544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61" name="CaixaDeTexto 233">
              <a:extLst>
                <a:ext uri="{FF2B5EF4-FFF2-40B4-BE49-F238E27FC236}">
                  <a16:creationId xmlns:a16="http://schemas.microsoft.com/office/drawing/2014/main" id="{14556C6F-B114-4017-B86E-E38CDBD80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544" y="6447724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6" name="Grupo 236">
            <a:extLst>
              <a:ext uri="{FF2B5EF4-FFF2-40B4-BE49-F238E27FC236}">
                <a16:creationId xmlns:a16="http://schemas.microsoft.com/office/drawing/2014/main" id="{35C3DAC7-B5B5-4C8D-A151-0DBCE8454D2B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6426200"/>
            <a:ext cx="858837" cy="431800"/>
            <a:chOff x="3712870" y="5942013"/>
            <a:chExt cx="859130" cy="431800"/>
          </a:xfrm>
        </p:grpSpPr>
        <p:grpSp>
          <p:nvGrpSpPr>
            <p:cNvPr id="37956" name="Grupo 74">
              <a:extLst>
                <a:ext uri="{FF2B5EF4-FFF2-40B4-BE49-F238E27FC236}">
                  <a16:creationId xmlns:a16="http://schemas.microsoft.com/office/drawing/2014/main" id="{D3A71160-5847-4291-BDC2-417D005BB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240" name="Retângulo 239">
                <a:extLst>
                  <a:ext uri="{FF2B5EF4-FFF2-40B4-BE49-F238E27FC236}">
                    <a16:creationId xmlns:a16="http://schemas.microsoft.com/office/drawing/2014/main" id="{BA2A7B23-8048-4A8F-B8D7-B8743F0CBEB7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B2D1983E-54F5-41AA-9FA8-85C6FF1FC7BE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57" name="CaixaDeTexto 238">
              <a:extLst>
                <a:ext uri="{FF2B5EF4-FFF2-40B4-BE49-F238E27FC236}">
                  <a16:creationId xmlns:a16="http://schemas.microsoft.com/office/drawing/2014/main" id="{3BFFDEAD-BEA6-45AB-80D2-A2F6D777D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8" name="Grupo 246">
            <a:extLst>
              <a:ext uri="{FF2B5EF4-FFF2-40B4-BE49-F238E27FC236}">
                <a16:creationId xmlns:a16="http://schemas.microsoft.com/office/drawing/2014/main" id="{363983E2-78AD-4BE4-ABCC-C6183A1EB9D6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3225800"/>
            <a:ext cx="858837" cy="431800"/>
            <a:chOff x="3712870" y="5942013"/>
            <a:chExt cx="859130" cy="431800"/>
          </a:xfrm>
        </p:grpSpPr>
        <p:grpSp>
          <p:nvGrpSpPr>
            <p:cNvPr id="37952" name="Grupo 74">
              <a:extLst>
                <a:ext uri="{FF2B5EF4-FFF2-40B4-BE49-F238E27FC236}">
                  <a16:creationId xmlns:a16="http://schemas.microsoft.com/office/drawing/2014/main" id="{03C0C167-3E07-49EE-B491-F1A16981E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942013"/>
              <a:ext cx="609600" cy="431800"/>
              <a:chOff x="2895600" y="2971800"/>
              <a:chExt cx="609904" cy="43200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1A0998EA-A3DC-44F7-A066-C60D6F1EB0EF}"/>
                  </a:ext>
                </a:extLst>
              </p:cNvPr>
              <p:cNvSpPr/>
              <p:nvPr/>
            </p:nvSpPr>
            <p:spPr>
              <a:xfrm>
                <a:off x="2895392" y="2971800"/>
                <a:ext cx="432163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58</a:t>
                </a:r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1EBB4F53-00C5-4980-9B6F-DFADE08E2130}"/>
                  </a:ext>
                </a:extLst>
              </p:cNvPr>
              <p:cNvSpPr/>
              <p:nvPr/>
            </p:nvSpPr>
            <p:spPr>
              <a:xfrm>
                <a:off x="3325966" y="2971800"/>
                <a:ext cx="179538" cy="432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53" name="CaixaDeTexto 248">
              <a:extLst>
                <a:ext uri="{FF2B5EF4-FFF2-40B4-BE49-F238E27FC236}">
                  <a16:creationId xmlns:a16="http://schemas.microsoft.com/office/drawing/2014/main" id="{9111C493-4B4C-4022-9FFE-655D0C600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870" y="594958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0" name="Grupo 256">
            <a:extLst>
              <a:ext uri="{FF2B5EF4-FFF2-40B4-BE49-F238E27FC236}">
                <a16:creationId xmlns:a16="http://schemas.microsoft.com/office/drawing/2014/main" id="{9DF4DD16-7C8C-417C-840B-8A26DB89328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286000"/>
            <a:ext cx="846138" cy="436563"/>
            <a:chOff x="4717118" y="6400800"/>
            <a:chExt cx="845482" cy="437572"/>
          </a:xfrm>
        </p:grpSpPr>
        <p:grpSp>
          <p:nvGrpSpPr>
            <p:cNvPr id="37948" name="Grupo 74">
              <a:extLst>
                <a:ext uri="{FF2B5EF4-FFF2-40B4-BE49-F238E27FC236}">
                  <a16:creationId xmlns:a16="http://schemas.microsoft.com/office/drawing/2014/main" id="{19D17911-3988-4615-B47B-9ABD269D3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260" name="Retângulo 259">
                <a:extLst>
                  <a:ext uri="{FF2B5EF4-FFF2-40B4-BE49-F238E27FC236}">
                    <a16:creationId xmlns:a16="http://schemas.microsoft.com/office/drawing/2014/main" id="{D5936622-BFD1-4B68-B093-A6032CDAF450}"/>
                  </a:ext>
                </a:extLst>
              </p:cNvPr>
              <p:cNvSpPr/>
              <p:nvPr/>
            </p:nvSpPr>
            <p:spPr>
              <a:xfrm>
                <a:off x="2896073" y="2971800"/>
                <a:ext cx="431680" cy="4314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261" name="Retângulo 260">
                <a:extLst>
                  <a:ext uri="{FF2B5EF4-FFF2-40B4-BE49-F238E27FC236}">
                    <a16:creationId xmlns:a16="http://schemas.microsoft.com/office/drawing/2014/main" id="{B8EAA1F7-200E-4AB1-AFEF-E2A19E8904F6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49" name="CaixaDeTexto 258">
              <a:extLst>
                <a:ext uri="{FF2B5EF4-FFF2-40B4-BE49-F238E27FC236}">
                  <a16:creationId xmlns:a16="http://schemas.microsoft.com/office/drawing/2014/main" id="{F5B02047-268C-42C7-9732-1D609ED7F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96" name="Grupo 261">
            <a:extLst>
              <a:ext uri="{FF2B5EF4-FFF2-40B4-BE49-F238E27FC236}">
                <a16:creationId xmlns:a16="http://schemas.microsoft.com/office/drawing/2014/main" id="{F5D9E785-7BF9-4399-BFA3-3A3843BE941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678238"/>
            <a:ext cx="846138" cy="436562"/>
            <a:chOff x="4717118" y="6400800"/>
            <a:chExt cx="845482" cy="437572"/>
          </a:xfrm>
        </p:grpSpPr>
        <p:grpSp>
          <p:nvGrpSpPr>
            <p:cNvPr id="37944" name="Grupo 74">
              <a:extLst>
                <a:ext uri="{FF2B5EF4-FFF2-40B4-BE49-F238E27FC236}">
                  <a16:creationId xmlns:a16="http://schemas.microsoft.com/office/drawing/2014/main" id="{447463C6-9011-47F2-9C20-CDA7288C1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6400800"/>
              <a:ext cx="609600" cy="431800"/>
              <a:chOff x="2895600" y="2971800"/>
              <a:chExt cx="609904" cy="432000"/>
            </a:xfrm>
          </p:grpSpPr>
          <p:sp>
            <p:nvSpPr>
              <p:cNvPr id="265" name="Retângulo 264">
                <a:extLst>
                  <a:ext uri="{FF2B5EF4-FFF2-40B4-BE49-F238E27FC236}">
                    <a16:creationId xmlns:a16="http://schemas.microsoft.com/office/drawing/2014/main" id="{07B11D37-C6E1-4719-A786-382F1FD74DA4}"/>
                  </a:ext>
                </a:extLst>
              </p:cNvPr>
              <p:cNvSpPr/>
              <p:nvPr/>
            </p:nvSpPr>
            <p:spPr>
              <a:xfrm>
                <a:off x="2896073" y="2971800"/>
                <a:ext cx="431680" cy="4314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dirty="0"/>
                  <a:t>69</a:t>
                </a:r>
              </a:p>
            </p:txBody>
          </p:sp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id="{47D8F7C6-09FB-4A27-A5EC-078623A45C97}"/>
                  </a:ext>
                </a:extLst>
              </p:cNvPr>
              <p:cNvSpPr/>
              <p:nvPr/>
            </p:nvSpPr>
            <p:spPr>
              <a:xfrm>
                <a:off x="3326166" y="2971800"/>
                <a:ext cx="179338" cy="4314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37945" name="CaixaDeTexto 263">
              <a:extLst>
                <a:ext uri="{FF2B5EF4-FFF2-40B4-BE49-F238E27FC236}">
                  <a16:creationId xmlns:a16="http://schemas.microsoft.com/office/drawing/2014/main" id="{3AC84FAA-746D-4C5F-917D-E3822F692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118" y="64690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aixaDeTexto 2">
            <a:extLst>
              <a:ext uri="{FF2B5EF4-FFF2-40B4-BE49-F238E27FC236}">
                <a16:creationId xmlns:a16="http://schemas.microsoft.com/office/drawing/2014/main" id="{2F643A5E-FF5E-4E5A-AC2B-1335CA288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1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Sondagem Quadrática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A7BE61F6-CBCE-4DA6-9A76-0E00E5C92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A sondagem quadrática minimiza a ocorrência de agrupamentos primários. 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Cuidado: uma inclusão em uma tabela hash com sondagem quadrática pode falhar se o tamanho da tabela for par ou possuir mais da metade dos seus elementos preenchidos. </a:t>
            </a:r>
          </a:p>
          <a:p>
            <a:pPr eaLnBrk="1" hangingPunct="1"/>
            <a:r>
              <a:rPr lang="pt-BR" altLang="pt-BR" sz="2400"/>
              <a:t> </a:t>
            </a:r>
          </a:p>
          <a:p>
            <a:pPr eaLnBrk="1" hangingPunct="1"/>
            <a:r>
              <a:rPr lang="pt-BR" altLang="pt-BR" sz="2400"/>
              <a:t>Pode ser provado que se o tamanho da tabela é primo, um elemento sempre poderá ser inserido em uma tabela meio preenchida (</a:t>
            </a:r>
            <a:r>
              <a:rPr lang="pt-BR" altLang="pt-BR" sz="2400">
                <a:sym typeface="Symbol" panose="05050102010706020507" pitchFamily="18" charset="2"/>
              </a:rPr>
              <a:t>=0.5)</a:t>
            </a:r>
            <a:r>
              <a:rPr lang="pt-BR" altLang="pt-BR" sz="2400"/>
              <a:t>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Desta forma, na sondagem quadrática, o fator de carga tem que ser menor ou igual a 0.5.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aixaDeTexto 2">
            <a:extLst>
              <a:ext uri="{FF2B5EF4-FFF2-40B4-BE49-F238E27FC236}">
                <a16:creationId xmlns:a16="http://schemas.microsoft.com/office/drawing/2014/main" id="{80D1CF74-6265-4047-AD02-92E667407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1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Sondagem Quadrática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6051556B-62E7-4173-8DC4-4D0CFC13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Embora a sondagem quadrática elimine a ocorrência de agrupamentos primários, o aumento do fator de carga irá aumentar a probabilidade de colisões. Estas colisões são resolvidas através da sondagem das mesmas posições, formando agrupamentos secundários.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A única maneira de evitar a formação de agrupamentos primários e secundários é através da técnica de duplo hashing.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aixaDeTexto 2">
            <a:extLst>
              <a:ext uri="{FF2B5EF4-FFF2-40B4-BE49-F238E27FC236}">
                <a16:creationId xmlns:a16="http://schemas.microsoft.com/office/drawing/2014/main" id="{20BA6171-0EB9-414B-AEC7-0C2A51F2C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08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com Sondagem Quadrática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3C8E98CF-F2BC-49AF-85D6-80051A5B2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 err="1"/>
              <a:t>template</a:t>
            </a:r>
            <a:r>
              <a:rPr lang="pt-BR" altLang="pt-BR" b="1" dirty="0"/>
              <a:t> &lt;</a:t>
            </a:r>
            <a:r>
              <a:rPr lang="pt-BR" altLang="pt-BR" b="1" dirty="0" err="1"/>
              <a:t>class</a:t>
            </a:r>
            <a:r>
              <a:rPr lang="pt-BR" altLang="pt-BR" b="1" dirty="0"/>
              <a:t> T&gt; </a:t>
            </a:r>
            <a:r>
              <a:rPr lang="pt-BR" altLang="pt-BR" b="1" dirty="0" err="1"/>
              <a:t>class</a:t>
            </a:r>
            <a:r>
              <a:rPr lang="pt-BR" altLang="pt-BR" b="1" dirty="0"/>
              <a:t> </a:t>
            </a:r>
            <a:r>
              <a:rPr lang="pt-BR" altLang="pt-BR" b="1" dirty="0" err="1"/>
              <a:t>QuadraticProbingHashTable</a:t>
            </a:r>
            <a:r>
              <a:rPr lang="pt-BR" altLang="pt-BR" b="1" dirty="0"/>
              <a:t> {</a:t>
            </a:r>
          </a:p>
          <a:p>
            <a:pPr eaLnBrk="1" hangingPunct="1"/>
            <a:r>
              <a:rPr lang="pt-BR" altLang="pt-BR" dirty="0" err="1"/>
              <a:t>private</a:t>
            </a:r>
            <a:r>
              <a:rPr lang="pt-BR" altLang="pt-BR" dirty="0"/>
              <a:t>: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m_size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m_tableSize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HashEntry</a:t>
            </a:r>
            <a:r>
              <a:rPr lang="pt-BR" altLang="pt-BR" dirty="0"/>
              <a:t>&lt;T&gt;** </a:t>
            </a:r>
            <a:r>
              <a:rPr lang="pt-BR" altLang="pt-BR" dirty="0" err="1"/>
              <a:t>array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 err="1"/>
              <a:t>public</a:t>
            </a:r>
            <a:r>
              <a:rPr lang="pt-BR" altLang="pt-BR" dirty="0"/>
              <a:t>:</a:t>
            </a:r>
          </a:p>
          <a:p>
            <a:pPr eaLnBrk="1" hangingPunct="1"/>
            <a:r>
              <a:rPr lang="pt-BR" altLang="pt-BR" b="1" dirty="0"/>
              <a:t>    </a:t>
            </a:r>
            <a:r>
              <a:rPr lang="pt-BR" altLang="pt-BR" b="1" dirty="0" err="1"/>
              <a:t>QuadraticProbingHashTable</a:t>
            </a:r>
            <a:r>
              <a:rPr lang="pt-BR" altLang="pt-BR" b="1" dirty="0"/>
              <a:t> () {</a:t>
            </a:r>
          </a:p>
          <a:p>
            <a:pPr eaLnBrk="1" hangingPunct="1"/>
            <a:r>
              <a:rPr lang="pt-BR" altLang="pt-BR" dirty="0"/>
              <a:t>            </a:t>
            </a:r>
            <a:r>
              <a:rPr lang="pt-BR" altLang="pt-BR" dirty="0" err="1"/>
              <a:t>this</a:t>
            </a:r>
            <a:r>
              <a:rPr lang="pt-BR" altLang="pt-BR" dirty="0"/>
              <a:t>(11);</a:t>
            </a:r>
          </a:p>
          <a:p>
            <a:pPr eaLnBrk="1" hangingPunct="1"/>
            <a:r>
              <a:rPr lang="pt-BR" altLang="pt-BR" dirty="0"/>
              <a:t>    }</a:t>
            </a:r>
          </a:p>
          <a:p>
            <a:pPr eaLnBrk="1" hangingPunct="1"/>
            <a:r>
              <a:rPr lang="pt-BR" altLang="pt-BR" b="1" dirty="0"/>
              <a:t>    </a:t>
            </a:r>
            <a:r>
              <a:rPr lang="pt-BR" altLang="pt-BR" b="1" dirty="0" err="1"/>
              <a:t>QuadraticProbingHashTable</a:t>
            </a:r>
            <a:r>
              <a:rPr lang="pt-BR" altLang="pt-BR" b="1" dirty="0"/>
              <a:t> (</a:t>
            </a:r>
            <a:r>
              <a:rPr lang="pt-BR" altLang="pt-BR" b="1" dirty="0" err="1"/>
              <a:t>int</a:t>
            </a:r>
            <a:r>
              <a:rPr lang="pt-BR" altLang="pt-BR" b="1" dirty="0"/>
              <a:t> </a:t>
            </a:r>
            <a:r>
              <a:rPr lang="pt-BR" altLang="pt-BR" b="1" dirty="0" err="1"/>
              <a:t>tableSize</a:t>
            </a:r>
            <a:r>
              <a:rPr lang="pt-BR" altLang="pt-BR" b="1" dirty="0"/>
              <a:t>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m_tableSize</a:t>
            </a:r>
            <a:r>
              <a:rPr lang="pt-BR" altLang="pt-BR" dirty="0"/>
              <a:t>=</a:t>
            </a:r>
            <a:r>
              <a:rPr lang="pt-BR" altLang="pt-BR" dirty="0" err="1"/>
              <a:t>nextPrime</a:t>
            </a:r>
            <a:r>
              <a:rPr lang="pt-BR" altLang="pt-BR" dirty="0"/>
              <a:t>(</a:t>
            </a:r>
            <a:r>
              <a:rPr lang="pt-BR" altLang="pt-BR" dirty="0" err="1"/>
              <a:t>tableSize</a:t>
            </a:r>
            <a:r>
              <a:rPr lang="pt-BR" altLang="pt-BR" dirty="0"/>
              <a:t>);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array</a:t>
            </a:r>
            <a:r>
              <a:rPr lang="pt-BR" altLang="pt-BR" dirty="0"/>
              <a:t>=new </a:t>
            </a:r>
            <a:r>
              <a:rPr lang="pt-BR" altLang="pt-BR" dirty="0" err="1"/>
              <a:t>HashEntry</a:t>
            </a:r>
            <a:r>
              <a:rPr lang="pt-BR" altLang="pt-BR" dirty="0"/>
              <a:t>&lt;T&gt;*[</a:t>
            </a:r>
            <a:r>
              <a:rPr lang="pt-BR" altLang="pt-BR" dirty="0" err="1"/>
              <a:t>m_tableSize</a:t>
            </a:r>
            <a:r>
              <a:rPr lang="pt-BR" altLang="pt-BR" dirty="0"/>
              <a:t>];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m_size</a:t>
            </a:r>
            <a:r>
              <a:rPr lang="pt-BR" altLang="pt-BR" dirty="0"/>
              <a:t>=0;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r>
              <a:rPr lang="en-US" altLang="pt-BR" b="1" dirty="0"/>
              <a:t> void clear( ) {</a:t>
            </a:r>
          </a:p>
          <a:p>
            <a:pPr eaLnBrk="1" hangingPunct="1"/>
            <a:r>
              <a:rPr lang="en-US" altLang="pt-BR" dirty="0"/>
              <a:t>        </a:t>
            </a:r>
            <a:r>
              <a:rPr lang="en-US" altLang="pt-BR" dirty="0" err="1"/>
              <a:t>m_size</a:t>
            </a:r>
            <a:r>
              <a:rPr lang="en-US" altLang="pt-BR" dirty="0"/>
              <a:t> = 0;</a:t>
            </a:r>
          </a:p>
          <a:p>
            <a:pPr eaLnBrk="1" hangingPunct="1"/>
            <a:r>
              <a:rPr lang="en-US" altLang="pt-BR" dirty="0"/>
              <a:t>        for(int </a:t>
            </a:r>
            <a:r>
              <a:rPr lang="en-US" altLang="pt-BR" dirty="0" err="1"/>
              <a:t>i</a:t>
            </a:r>
            <a:r>
              <a:rPr lang="en-US" altLang="pt-BR" dirty="0"/>
              <a:t>=0;i&lt;</a:t>
            </a:r>
            <a:r>
              <a:rPr lang="en-US" altLang="pt-BR" dirty="0" err="1"/>
              <a:t>m_tableSize;i</a:t>
            </a:r>
            <a:r>
              <a:rPr lang="en-US" altLang="pt-BR" dirty="0"/>
              <a:t>++ )</a:t>
            </a:r>
          </a:p>
          <a:p>
            <a:pPr eaLnBrk="1" hangingPunct="1"/>
            <a:r>
              <a:rPr lang="en-US" altLang="pt-BR" dirty="0"/>
              <a:t>            delete array[</a:t>
            </a:r>
            <a:r>
              <a:rPr lang="en-US" altLang="pt-BR" dirty="0" err="1"/>
              <a:t>i</a:t>
            </a:r>
            <a:r>
              <a:rPr lang="en-US" altLang="pt-BR" dirty="0"/>
              <a:t>];        </a:t>
            </a:r>
          </a:p>
          <a:p>
            <a:pPr eaLnBrk="1" hangingPunct="1"/>
            <a:r>
              <a:rPr lang="en-US" altLang="pt-BR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aixaDeTexto 2">
            <a:extLst>
              <a:ext uri="{FF2B5EF4-FFF2-40B4-BE49-F238E27FC236}">
                <a16:creationId xmlns:a16="http://schemas.microsoft.com/office/drawing/2014/main" id="{AEDD25B0-B6B7-41AF-BCA1-6F9198062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08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com Sondagem Quadrática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FDD79FF5-15E0-4D8B-B156-3FA1BBF4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325"/>
            <a:ext cx="8991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dirty="0" err="1">
                <a:latin typeface="Arial" charset="0"/>
                <a:cs typeface="Arial" charset="0"/>
              </a:rPr>
              <a:t>template</a:t>
            </a:r>
            <a:r>
              <a:rPr lang="pt-BR" dirty="0">
                <a:latin typeface="Arial" charset="0"/>
                <a:cs typeface="Arial" charset="0"/>
              </a:rPr>
              <a:t> &lt;</a:t>
            </a:r>
            <a:r>
              <a:rPr lang="pt-BR" dirty="0" err="1">
                <a:latin typeface="Arial" charset="0"/>
                <a:cs typeface="Arial" charset="0"/>
              </a:rPr>
              <a:t>class</a:t>
            </a:r>
            <a:r>
              <a:rPr lang="pt-BR" dirty="0">
                <a:latin typeface="Arial" charset="0"/>
                <a:cs typeface="Arial" charset="0"/>
              </a:rPr>
              <a:t> T&gt; </a:t>
            </a:r>
            <a:r>
              <a:rPr lang="pt-BR" dirty="0" err="1">
                <a:latin typeface="Arial" charset="0"/>
                <a:cs typeface="Arial" charset="0"/>
              </a:rPr>
              <a:t>class</a:t>
            </a:r>
            <a:r>
              <a:rPr lang="pt-BR" dirty="0">
                <a:latin typeface="Arial" charset="0"/>
                <a:cs typeface="Arial" charset="0"/>
              </a:rPr>
              <a:t> </a:t>
            </a:r>
            <a:r>
              <a:rPr lang="pt-BR" dirty="0" err="1">
                <a:latin typeface="Arial" charset="0"/>
                <a:cs typeface="Arial" charset="0"/>
              </a:rPr>
              <a:t>HashEntry</a:t>
            </a:r>
            <a:r>
              <a:rPr lang="pt-BR" dirty="0">
                <a:latin typeface="Arial" charset="0"/>
                <a:cs typeface="Arial" charset="0"/>
              </a:rPr>
              <a:t> {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</a:t>
            </a:r>
            <a:r>
              <a:rPr lang="pt-BR" dirty="0" err="1">
                <a:latin typeface="Arial" charset="0"/>
                <a:cs typeface="Arial" charset="0"/>
              </a:rPr>
              <a:t>public</a:t>
            </a:r>
            <a:r>
              <a:rPr lang="pt-BR" dirty="0">
                <a:latin typeface="Arial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T </a:t>
            </a:r>
            <a:r>
              <a:rPr lang="pt-BR" dirty="0" err="1">
                <a:latin typeface="Arial" charset="0"/>
                <a:cs typeface="Arial" charset="0"/>
              </a:rPr>
              <a:t>element</a:t>
            </a:r>
            <a:r>
              <a:rPr lang="pt-BR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</a:t>
            </a:r>
            <a:r>
              <a:rPr lang="pt-BR" dirty="0" err="1">
                <a:latin typeface="Arial" charset="0"/>
                <a:cs typeface="Arial" charset="0"/>
              </a:rPr>
              <a:t>bool</a:t>
            </a:r>
            <a:r>
              <a:rPr lang="pt-BR" dirty="0">
                <a:latin typeface="Arial" charset="0"/>
                <a:cs typeface="Arial" charset="0"/>
              </a:rPr>
              <a:t> </a:t>
            </a:r>
            <a:r>
              <a:rPr lang="pt-BR" dirty="0" err="1">
                <a:latin typeface="Arial" charset="0"/>
                <a:cs typeface="Arial" charset="0"/>
              </a:rPr>
              <a:t>isActive</a:t>
            </a:r>
            <a:r>
              <a:rPr lang="pt-BR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</a:t>
            </a:r>
            <a:r>
              <a:rPr lang="pt-BR" dirty="0" err="1">
                <a:latin typeface="Arial" charset="0"/>
                <a:cs typeface="Arial" charset="0"/>
              </a:rPr>
              <a:t>HashEntry</a:t>
            </a:r>
            <a:r>
              <a:rPr lang="pt-BR" dirty="0">
                <a:latin typeface="Arial" charset="0"/>
                <a:cs typeface="Arial" charset="0"/>
              </a:rPr>
              <a:t> () {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    </a:t>
            </a:r>
            <a:r>
              <a:rPr lang="pt-BR" dirty="0" err="1">
                <a:latin typeface="Arial" charset="0"/>
                <a:cs typeface="Arial" charset="0"/>
              </a:rPr>
              <a:t>isActive</a:t>
            </a:r>
            <a:r>
              <a:rPr lang="pt-BR" dirty="0">
                <a:latin typeface="Arial" charset="0"/>
                <a:cs typeface="Arial" charset="0"/>
              </a:rPr>
              <a:t>=false;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}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</a:t>
            </a:r>
            <a:r>
              <a:rPr lang="pt-BR" dirty="0" err="1">
                <a:latin typeface="Arial" charset="0"/>
                <a:cs typeface="Arial" charset="0"/>
              </a:rPr>
              <a:t>HashEntry</a:t>
            </a:r>
            <a:r>
              <a:rPr lang="pt-BR" dirty="0">
                <a:latin typeface="Arial" charset="0"/>
                <a:cs typeface="Arial" charset="0"/>
              </a:rPr>
              <a:t> (T e, </a:t>
            </a:r>
            <a:r>
              <a:rPr lang="pt-BR" dirty="0" err="1">
                <a:latin typeface="Arial" charset="0"/>
                <a:cs typeface="Arial" charset="0"/>
              </a:rPr>
              <a:t>bool</a:t>
            </a:r>
            <a:r>
              <a:rPr lang="pt-BR" dirty="0">
                <a:latin typeface="Arial" charset="0"/>
                <a:cs typeface="Arial" charset="0"/>
              </a:rPr>
              <a:t> i) {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    </a:t>
            </a:r>
            <a:r>
              <a:rPr lang="pt-BR" dirty="0" err="1">
                <a:latin typeface="Arial" charset="0"/>
                <a:cs typeface="Arial" charset="0"/>
              </a:rPr>
              <a:t>element</a:t>
            </a:r>
            <a:r>
              <a:rPr lang="pt-BR" dirty="0">
                <a:latin typeface="Arial" charset="0"/>
                <a:cs typeface="Arial" charset="0"/>
              </a:rPr>
              <a:t>=e;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    </a:t>
            </a:r>
            <a:r>
              <a:rPr lang="pt-BR" dirty="0" err="1">
                <a:latin typeface="Arial" charset="0"/>
                <a:cs typeface="Arial" charset="0"/>
              </a:rPr>
              <a:t>isActive</a:t>
            </a:r>
            <a:r>
              <a:rPr lang="pt-BR" dirty="0">
                <a:latin typeface="Arial" charset="0"/>
                <a:cs typeface="Arial" charset="0"/>
              </a:rPr>
              <a:t>=i;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        }</a:t>
            </a:r>
          </a:p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}; </a:t>
            </a:r>
          </a:p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Os elementos do </a:t>
            </a:r>
            <a:r>
              <a:rPr lang="pt-BR" b="1" dirty="0" err="1">
                <a:latin typeface="Arial" charset="0"/>
                <a:cs typeface="Arial" charset="0"/>
              </a:rPr>
              <a:t>array</a:t>
            </a:r>
            <a:r>
              <a:rPr lang="pt-BR" b="1" dirty="0">
                <a:latin typeface="Arial" charset="0"/>
                <a:cs typeface="Arial" charset="0"/>
              </a:rPr>
              <a:t> no TAD </a:t>
            </a:r>
            <a:r>
              <a:rPr lang="pt-BR" b="1" dirty="0" err="1">
                <a:latin typeface="Arial" charset="0"/>
                <a:cs typeface="Arial" charset="0"/>
              </a:rPr>
              <a:t>QuadraticProbingHashTable</a:t>
            </a:r>
            <a:r>
              <a:rPr lang="pt-BR" b="1" dirty="0">
                <a:latin typeface="Arial" charset="0"/>
                <a:cs typeface="Arial" charset="0"/>
              </a:rPr>
              <a:t> possuem uma das seguintes referências: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b="1" dirty="0">
                <a:latin typeface="Arial" charset="0"/>
                <a:cs typeface="Arial" charset="0"/>
              </a:rPr>
              <a:t>Nulo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b="1" dirty="0" err="1">
                <a:latin typeface="Arial" charset="0"/>
                <a:cs typeface="Arial" charset="0"/>
              </a:rPr>
              <a:t>Não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nulo</a:t>
            </a:r>
            <a:r>
              <a:rPr lang="en-US" b="1" dirty="0">
                <a:latin typeface="Arial" charset="0"/>
                <a:cs typeface="Arial" charset="0"/>
              </a:rPr>
              <a:t> e </a:t>
            </a:r>
            <a:r>
              <a:rPr lang="en-US" b="1" dirty="0" err="1">
                <a:latin typeface="Arial" charset="0"/>
                <a:cs typeface="Arial" charset="0"/>
              </a:rPr>
              <a:t>entrada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ativa</a:t>
            </a:r>
            <a:r>
              <a:rPr lang="en-US" b="1" dirty="0">
                <a:latin typeface="Arial" charset="0"/>
                <a:cs typeface="Arial" charset="0"/>
              </a:rPr>
              <a:t> (</a:t>
            </a:r>
            <a:r>
              <a:rPr lang="en-US" b="1" dirty="0" err="1">
                <a:latin typeface="Arial" charset="0"/>
                <a:cs typeface="Arial" charset="0"/>
              </a:rPr>
              <a:t>isActive</a:t>
            </a:r>
            <a:r>
              <a:rPr lang="en-US" b="1" dirty="0">
                <a:latin typeface="Arial" charset="0"/>
                <a:cs typeface="Arial" charset="0"/>
              </a:rPr>
              <a:t>=true)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b="1" dirty="0" err="1">
                <a:latin typeface="Arial" charset="0"/>
                <a:cs typeface="Arial" charset="0"/>
              </a:rPr>
              <a:t>Não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nulo</a:t>
            </a:r>
            <a:r>
              <a:rPr lang="en-US" b="1" dirty="0">
                <a:latin typeface="Arial" charset="0"/>
                <a:cs typeface="Arial" charset="0"/>
              </a:rPr>
              <a:t> e a </a:t>
            </a:r>
            <a:r>
              <a:rPr lang="en-US" b="1" dirty="0" err="1">
                <a:latin typeface="Arial" charset="0"/>
                <a:cs typeface="Arial" charset="0"/>
              </a:rPr>
              <a:t>entrada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foi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marcada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como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apagada</a:t>
            </a:r>
            <a:r>
              <a:rPr lang="en-US" b="1" dirty="0">
                <a:latin typeface="Arial" charset="0"/>
                <a:cs typeface="Arial" charset="0"/>
              </a:rPr>
              <a:t> (</a:t>
            </a:r>
            <a:r>
              <a:rPr lang="en-US" b="1" dirty="0" err="1">
                <a:latin typeface="Arial" charset="0"/>
                <a:cs typeface="Arial" charset="0"/>
              </a:rPr>
              <a:t>isActive</a:t>
            </a:r>
            <a:r>
              <a:rPr lang="en-US" b="1" dirty="0">
                <a:latin typeface="Arial" charset="0"/>
                <a:cs typeface="Arial" charset="0"/>
              </a:rPr>
              <a:t>=false)</a:t>
            </a:r>
          </a:p>
          <a:p>
            <a:pPr marL="177800" indent="-177800"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Nota: A </a:t>
            </a:r>
            <a:r>
              <a:rPr lang="en-US" dirty="0" err="1">
                <a:latin typeface="Arial" charset="0"/>
                <a:cs typeface="Arial" charset="0"/>
              </a:rPr>
              <a:t>eliminação</a:t>
            </a:r>
            <a:r>
              <a:rPr lang="en-US" dirty="0">
                <a:latin typeface="Arial" charset="0"/>
                <a:cs typeface="Arial" charset="0"/>
              </a:rPr>
              <a:t> de um </a:t>
            </a:r>
            <a:r>
              <a:rPr lang="en-US" dirty="0" err="1">
                <a:latin typeface="Arial" charset="0"/>
                <a:cs typeface="Arial" charset="0"/>
              </a:rPr>
              <a:t>elemento</a:t>
            </a:r>
            <a:r>
              <a:rPr lang="en-US" dirty="0">
                <a:latin typeface="Arial" charset="0"/>
                <a:cs typeface="Arial" charset="0"/>
              </a:rPr>
              <a:t> no </a:t>
            </a:r>
            <a:r>
              <a:rPr lang="en-US" dirty="0" err="1">
                <a:latin typeface="Arial" charset="0"/>
                <a:cs typeface="Arial" charset="0"/>
              </a:rPr>
              <a:t>endereçamento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aberto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não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pode</a:t>
            </a:r>
            <a:r>
              <a:rPr lang="en-US" dirty="0">
                <a:latin typeface="Arial" charset="0"/>
                <a:cs typeface="Arial" charset="0"/>
              </a:rPr>
              <a:t> remover o </a:t>
            </a:r>
            <a:r>
              <a:rPr lang="en-US" dirty="0" err="1">
                <a:latin typeface="Arial" charset="0"/>
                <a:cs typeface="Arial" charset="0"/>
              </a:rPr>
              <a:t>elemento</a:t>
            </a:r>
            <a:r>
              <a:rPr lang="en-US" dirty="0">
                <a:latin typeface="Arial" charset="0"/>
                <a:cs typeface="Arial" charset="0"/>
              </a:rPr>
              <a:t> do array, sob </a:t>
            </a:r>
            <a:r>
              <a:rPr lang="en-US" dirty="0" err="1">
                <a:latin typeface="Arial" charset="0"/>
                <a:cs typeface="Arial" charset="0"/>
              </a:rPr>
              <a:t>pena</a:t>
            </a:r>
            <a:r>
              <a:rPr lang="en-US" dirty="0">
                <a:latin typeface="Arial" charset="0"/>
                <a:cs typeface="Arial" charset="0"/>
              </a:rPr>
              <a:t> de </a:t>
            </a:r>
            <a:r>
              <a:rPr lang="en-US" dirty="0" err="1">
                <a:latin typeface="Arial" charset="0"/>
                <a:cs typeface="Arial" charset="0"/>
              </a:rPr>
              <a:t>colisões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que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tenham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ultrapassado</a:t>
            </a:r>
            <a:r>
              <a:rPr lang="en-US" dirty="0">
                <a:latin typeface="Arial" charset="0"/>
                <a:cs typeface="Arial" charset="0"/>
              </a:rPr>
              <a:t> a </a:t>
            </a:r>
            <a:r>
              <a:rPr lang="en-US" dirty="0" err="1">
                <a:latin typeface="Arial" charset="0"/>
                <a:cs typeface="Arial" charset="0"/>
              </a:rPr>
              <a:t>posição</a:t>
            </a:r>
            <a:r>
              <a:rPr lang="en-US" dirty="0">
                <a:latin typeface="Arial" charset="0"/>
                <a:cs typeface="Arial" charset="0"/>
              </a:rPr>
              <a:t> do </a:t>
            </a:r>
            <a:r>
              <a:rPr lang="en-US" dirty="0" err="1">
                <a:latin typeface="Arial" charset="0"/>
                <a:cs typeface="Arial" charset="0"/>
              </a:rPr>
              <a:t>elemento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removido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não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serem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mais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sondadas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em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futuras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operações</a:t>
            </a:r>
            <a:r>
              <a:rPr lang="en-US" dirty="0">
                <a:latin typeface="Arial" charset="0"/>
                <a:cs typeface="Arial" charset="0"/>
              </a:rPr>
              <a:t> (lazy </a:t>
            </a:r>
            <a:r>
              <a:rPr lang="en-US" dirty="0" err="1">
                <a:latin typeface="Arial" charset="0"/>
                <a:cs typeface="Arial" charset="0"/>
              </a:rPr>
              <a:t>delection</a:t>
            </a:r>
            <a:r>
              <a:rPr lang="en-US" dirty="0">
                <a:latin typeface="Arial" charset="0"/>
                <a:cs typeface="Arial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BBF7A161-C5EE-4DCC-909B-6F5440EC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40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 Notação O na Complexidade de Algoritmos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BA7A1D0-C308-447C-9372-D6AD4B8E972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44688"/>
          <a:ext cx="6096000" cy="296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Analítico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Assintótico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n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 +n -1 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527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5+2logn +3log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n 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O(log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n)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1000n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f(n)=5*2</a:t>
                      </a:r>
                      <a:r>
                        <a:rPr lang="en-US" sz="1800" baseline="30000" dirty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+5*n</a:t>
                      </a:r>
                      <a:r>
                        <a:rPr lang="en-US" sz="1800" baseline="30000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800" baseline="30000" dirty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aixaDeTexto 2">
            <a:extLst>
              <a:ext uri="{FF2B5EF4-FFF2-40B4-BE49-F238E27FC236}">
                <a16:creationId xmlns:a16="http://schemas.microsoft.com/office/drawing/2014/main" id="{824EE95B-6D0D-4F37-AAB6-AAB3FB2D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08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com Sondagem Quadrática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FFEBAC7B-035D-433B-BB63-4F011290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325"/>
            <a:ext cx="89916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/>
              <a:t> </a:t>
            </a:r>
            <a:r>
              <a:rPr lang="pt-BR" altLang="pt-BR" b="1" dirty="0" err="1"/>
              <a:t>int</a:t>
            </a:r>
            <a:r>
              <a:rPr lang="pt-BR" altLang="pt-BR" b="1" dirty="0"/>
              <a:t> </a:t>
            </a:r>
            <a:r>
              <a:rPr lang="pt-BR" altLang="pt-BR" b="1" dirty="0" err="1"/>
              <a:t>findPos</a:t>
            </a:r>
            <a:r>
              <a:rPr lang="pt-BR" altLang="pt-BR" b="1" dirty="0"/>
              <a:t>(T x)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currentPos</a:t>
            </a:r>
            <a:r>
              <a:rPr lang="pt-BR" altLang="pt-BR" dirty="0"/>
              <a:t> = </a:t>
            </a:r>
            <a:r>
              <a:rPr lang="pt-BR" altLang="pt-BR" dirty="0" err="1"/>
              <a:t>hash</a:t>
            </a:r>
            <a:r>
              <a:rPr lang="pt-BR" altLang="pt-BR" dirty="0"/>
              <a:t>(x);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int</a:t>
            </a:r>
            <a:r>
              <a:rPr lang="pt-BR" altLang="pt-BR" dirty="0"/>
              <a:t> i= 0;     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while</a:t>
            </a:r>
            <a:r>
              <a:rPr lang="pt-BR" altLang="pt-BR" dirty="0"/>
              <a:t>(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]!=NULL &amp;&amp; !(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]-&gt;</a:t>
            </a:r>
            <a:r>
              <a:rPr lang="pt-BR" altLang="pt-BR" dirty="0" err="1"/>
              <a:t>element</a:t>
            </a:r>
            <a:r>
              <a:rPr lang="pt-BR" altLang="pt-BR" dirty="0"/>
              <a:t>==x)) {</a:t>
            </a:r>
          </a:p>
          <a:p>
            <a:pPr eaLnBrk="1" hangingPunct="1"/>
            <a:r>
              <a:rPr lang="pt-BR" altLang="pt-BR" dirty="0"/>
              <a:t>            </a:t>
            </a:r>
            <a:r>
              <a:rPr lang="pt-BR" altLang="pt-BR" dirty="0" err="1"/>
              <a:t>currentPos</a:t>
            </a:r>
            <a:r>
              <a:rPr lang="pt-BR" altLang="pt-BR" dirty="0"/>
              <a:t> += 2 * ++i-1;              // Calcula a i-</a:t>
            </a:r>
            <a:r>
              <a:rPr lang="pt-BR" altLang="pt-BR" dirty="0" err="1"/>
              <a:t>ésima</a:t>
            </a:r>
            <a:r>
              <a:rPr lang="pt-BR" altLang="pt-BR" dirty="0"/>
              <a:t> sondagem</a:t>
            </a:r>
          </a:p>
          <a:p>
            <a:pPr eaLnBrk="1" hangingPunct="1"/>
            <a:r>
              <a:rPr lang="pt-BR" altLang="pt-BR" dirty="0"/>
              <a:t>            </a:t>
            </a: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currentPos</a:t>
            </a:r>
            <a:r>
              <a:rPr lang="pt-BR" altLang="pt-BR" dirty="0"/>
              <a:t> &gt;= </a:t>
            </a:r>
            <a:r>
              <a:rPr lang="pt-BR" altLang="pt-BR" dirty="0" err="1"/>
              <a:t>m_tableSize</a:t>
            </a:r>
            <a:r>
              <a:rPr lang="pt-BR" altLang="pt-BR" dirty="0"/>
              <a:t> )       // verifica limite da tabela</a:t>
            </a:r>
          </a:p>
          <a:p>
            <a:pPr eaLnBrk="1" hangingPunct="1"/>
            <a:r>
              <a:rPr lang="pt-BR" altLang="pt-BR" dirty="0"/>
              <a:t>                </a:t>
            </a:r>
            <a:r>
              <a:rPr lang="pt-BR" altLang="pt-BR" dirty="0" err="1"/>
              <a:t>currentPos</a:t>
            </a:r>
            <a:r>
              <a:rPr lang="pt-BR" altLang="pt-BR" dirty="0"/>
              <a:t> -= </a:t>
            </a:r>
            <a:r>
              <a:rPr lang="pt-BR" altLang="pt-BR" dirty="0" err="1"/>
              <a:t>m_tableSize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    }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currentPos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} </a:t>
            </a:r>
          </a:p>
          <a:p>
            <a:pPr eaLnBrk="1" hangingPunct="1"/>
            <a:r>
              <a:rPr lang="pt-BR" altLang="pt-BR" b="1" dirty="0"/>
              <a:t>    </a:t>
            </a:r>
            <a:r>
              <a:rPr lang="pt-BR" altLang="pt-BR" b="1" dirty="0" err="1"/>
              <a:t>bool</a:t>
            </a:r>
            <a:r>
              <a:rPr lang="pt-BR" altLang="pt-BR" b="1" dirty="0"/>
              <a:t> </a:t>
            </a:r>
            <a:r>
              <a:rPr lang="pt-BR" altLang="pt-BR" b="1" dirty="0" err="1"/>
              <a:t>isActive</a:t>
            </a:r>
            <a:r>
              <a:rPr lang="pt-BR" altLang="pt-BR" b="1" dirty="0"/>
              <a:t>(</a:t>
            </a:r>
            <a:r>
              <a:rPr lang="pt-BR" altLang="pt-BR" b="1" dirty="0" err="1"/>
              <a:t>int</a:t>
            </a:r>
            <a:r>
              <a:rPr lang="pt-BR" altLang="pt-BR" b="1" dirty="0"/>
              <a:t> </a:t>
            </a:r>
            <a:r>
              <a:rPr lang="pt-BR" altLang="pt-BR" b="1" dirty="0" err="1"/>
              <a:t>currentPos</a:t>
            </a:r>
            <a:r>
              <a:rPr lang="pt-BR" altLang="pt-BR" b="1" dirty="0"/>
              <a:t>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return</a:t>
            </a:r>
            <a:r>
              <a:rPr lang="pt-BR" altLang="pt-BR" dirty="0"/>
              <a:t> (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]!=NULL) &amp;&amp; (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]-&gt;</a:t>
            </a:r>
            <a:r>
              <a:rPr lang="pt-BR" altLang="pt-BR" dirty="0" err="1"/>
              <a:t>isActive</a:t>
            </a:r>
            <a:r>
              <a:rPr lang="pt-BR" altLang="pt-BR" dirty="0"/>
              <a:t>);</a:t>
            </a:r>
          </a:p>
          <a:p>
            <a:pPr eaLnBrk="1" hangingPunct="1"/>
            <a:r>
              <a:rPr lang="pt-BR" altLang="pt-BR" dirty="0"/>
              <a:t>    }</a:t>
            </a:r>
          </a:p>
          <a:p>
            <a:pPr eaLnBrk="1" hangingPunct="1"/>
            <a:endParaRPr lang="pt-BR" altLang="pt-BR" b="1" dirty="0"/>
          </a:p>
          <a:p>
            <a:pPr eaLnBrk="1" hangingPunct="1"/>
            <a:r>
              <a:rPr lang="pt-BR" altLang="pt-BR" b="1" dirty="0"/>
              <a:t> </a:t>
            </a:r>
            <a:r>
              <a:rPr lang="pt-BR" altLang="pt-BR" b="1" dirty="0" err="1"/>
              <a:t>void</a:t>
            </a:r>
            <a:r>
              <a:rPr lang="pt-BR" altLang="pt-BR" b="1" dirty="0"/>
              <a:t> remove(T x)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currentPos</a:t>
            </a:r>
            <a:r>
              <a:rPr lang="pt-BR" altLang="pt-BR" dirty="0"/>
              <a:t> = </a:t>
            </a:r>
            <a:r>
              <a:rPr lang="pt-BR" altLang="pt-BR" dirty="0" err="1"/>
              <a:t>findPos</a:t>
            </a:r>
            <a:r>
              <a:rPr lang="pt-BR" altLang="pt-BR" dirty="0"/>
              <a:t>(x);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if</a:t>
            </a:r>
            <a:r>
              <a:rPr lang="pt-BR" altLang="pt-BR" dirty="0"/>
              <a:t>( </a:t>
            </a:r>
            <a:r>
              <a:rPr lang="pt-BR" altLang="pt-BR" dirty="0" err="1"/>
              <a:t>isActive</a:t>
            </a:r>
            <a:r>
              <a:rPr lang="pt-BR" altLang="pt-BR" dirty="0"/>
              <a:t>( </a:t>
            </a:r>
            <a:r>
              <a:rPr lang="pt-BR" altLang="pt-BR" dirty="0" err="1"/>
              <a:t>currentPos</a:t>
            </a:r>
            <a:r>
              <a:rPr lang="pt-BR" altLang="pt-BR" dirty="0"/>
              <a:t> ) )</a:t>
            </a:r>
          </a:p>
          <a:p>
            <a:pPr eaLnBrk="1" hangingPunct="1"/>
            <a:r>
              <a:rPr lang="pt-BR" altLang="pt-BR" dirty="0"/>
              <a:t>            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]-&gt;</a:t>
            </a:r>
            <a:r>
              <a:rPr lang="pt-BR" altLang="pt-BR" dirty="0" err="1"/>
              <a:t>isActive</a:t>
            </a:r>
            <a:r>
              <a:rPr lang="pt-BR" altLang="pt-BR" dirty="0"/>
              <a:t> = false;  // define x como uma entrada inativa</a:t>
            </a:r>
          </a:p>
          <a:p>
            <a:pPr eaLnBrk="1" hangingPunct="1"/>
            <a:r>
              <a:rPr lang="pt-BR" altLang="pt-BR" dirty="0"/>
              <a:t>    }</a:t>
            </a:r>
            <a:endParaRPr lang="en-US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aixaDeTexto 2">
            <a:extLst>
              <a:ext uri="{FF2B5EF4-FFF2-40B4-BE49-F238E27FC236}">
                <a16:creationId xmlns:a16="http://schemas.microsoft.com/office/drawing/2014/main" id="{25D18A17-8415-465D-A123-6D098C40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08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com Sondagem Quadrática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F99A4E07-4FBB-4D0E-82C1-243440332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89916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/>
              <a:t> T </a:t>
            </a:r>
            <a:r>
              <a:rPr lang="pt-BR" altLang="pt-BR" b="1" dirty="0" err="1"/>
              <a:t>find</a:t>
            </a:r>
            <a:r>
              <a:rPr lang="pt-BR" altLang="pt-BR" b="1" dirty="0"/>
              <a:t>(T x)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currentPos</a:t>
            </a:r>
            <a:r>
              <a:rPr lang="pt-BR" altLang="pt-BR" dirty="0"/>
              <a:t> = </a:t>
            </a:r>
            <a:r>
              <a:rPr lang="pt-BR" altLang="pt-BR" dirty="0" err="1"/>
              <a:t>findPos</a:t>
            </a:r>
            <a:r>
              <a:rPr lang="pt-BR" altLang="pt-BR" dirty="0"/>
              <a:t>(x);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isActive</a:t>
            </a:r>
            <a:r>
              <a:rPr lang="pt-BR" altLang="pt-BR" dirty="0"/>
              <a:t>(</a:t>
            </a:r>
            <a:r>
              <a:rPr lang="pt-BR" altLang="pt-BR" dirty="0" err="1"/>
              <a:t>currentPos</a:t>
            </a:r>
            <a:r>
              <a:rPr lang="pt-BR" altLang="pt-BR" dirty="0"/>
              <a:t>) ? 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]-&gt;</a:t>
            </a:r>
            <a:r>
              <a:rPr lang="pt-BR" altLang="pt-BR" dirty="0" err="1"/>
              <a:t>element</a:t>
            </a:r>
            <a:r>
              <a:rPr lang="pt-BR" altLang="pt-BR" dirty="0"/>
              <a:t> : </a:t>
            </a:r>
            <a:r>
              <a:rPr lang="pt-BR" altLang="pt-BR" dirty="0" err="1"/>
              <a:t>throw</a:t>
            </a:r>
            <a:r>
              <a:rPr lang="pt-BR" altLang="pt-BR" dirty="0"/>
              <a:t> "Elemento não está na tabela";</a:t>
            </a:r>
          </a:p>
          <a:p>
            <a:pPr eaLnBrk="1" hangingPunct="1"/>
            <a:r>
              <a:rPr lang="pt-BR" altLang="pt-BR" dirty="0"/>
              <a:t>    } </a:t>
            </a:r>
          </a:p>
          <a:p>
            <a:pPr eaLnBrk="1" hangingPunct="1"/>
            <a:r>
              <a:rPr lang="pt-BR" altLang="pt-BR" b="1" dirty="0"/>
              <a:t>    </a:t>
            </a:r>
            <a:r>
              <a:rPr lang="pt-BR" altLang="pt-BR" b="1" dirty="0" err="1"/>
              <a:t>void</a:t>
            </a:r>
            <a:r>
              <a:rPr lang="pt-BR" altLang="pt-BR" b="1" dirty="0"/>
              <a:t> </a:t>
            </a:r>
            <a:r>
              <a:rPr lang="pt-BR" altLang="pt-BR" b="1" dirty="0" err="1"/>
              <a:t>insert</a:t>
            </a:r>
            <a:r>
              <a:rPr lang="pt-BR" altLang="pt-BR" b="1" dirty="0"/>
              <a:t>(T x)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currentPos</a:t>
            </a:r>
            <a:r>
              <a:rPr lang="pt-BR" altLang="pt-BR" dirty="0"/>
              <a:t> = </a:t>
            </a:r>
            <a:r>
              <a:rPr lang="pt-BR" altLang="pt-BR" dirty="0" err="1"/>
              <a:t>findPos</a:t>
            </a:r>
            <a:r>
              <a:rPr lang="pt-BR" altLang="pt-BR" dirty="0"/>
              <a:t>(x);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isActive</a:t>
            </a:r>
            <a:r>
              <a:rPr lang="pt-BR" altLang="pt-BR" dirty="0"/>
              <a:t>(</a:t>
            </a:r>
            <a:r>
              <a:rPr lang="pt-BR" altLang="pt-BR" dirty="0" err="1"/>
              <a:t>currentPos</a:t>
            </a:r>
            <a:r>
              <a:rPr lang="pt-BR" altLang="pt-BR" dirty="0"/>
              <a:t>))  // se x já está na tabela não faz nada</a:t>
            </a:r>
          </a:p>
          <a:p>
            <a:pPr eaLnBrk="1" hangingPunct="1"/>
            <a:r>
              <a:rPr lang="pt-BR" altLang="pt-BR" dirty="0"/>
              <a:t>            </a:t>
            </a:r>
            <a:r>
              <a:rPr lang="pt-BR" altLang="pt-BR" dirty="0" err="1"/>
              <a:t>return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array</a:t>
            </a:r>
            <a:r>
              <a:rPr lang="pt-BR" altLang="pt-BR" dirty="0"/>
              <a:t>[</a:t>
            </a:r>
            <a:r>
              <a:rPr lang="pt-BR" altLang="pt-BR" dirty="0" err="1"/>
              <a:t>currentPos</a:t>
            </a:r>
            <a:r>
              <a:rPr lang="pt-BR" altLang="pt-BR" dirty="0"/>
              <a:t>] = new </a:t>
            </a:r>
            <a:r>
              <a:rPr lang="pt-BR" altLang="pt-BR" dirty="0" err="1"/>
              <a:t>HashEntry</a:t>
            </a:r>
            <a:r>
              <a:rPr lang="pt-BR" altLang="pt-BR" dirty="0"/>
              <a:t>&lt;T&gt;(</a:t>
            </a:r>
            <a:r>
              <a:rPr lang="pt-BR" altLang="pt-BR" dirty="0" err="1"/>
              <a:t>x,true</a:t>
            </a:r>
            <a:r>
              <a:rPr lang="pt-BR" altLang="pt-BR" dirty="0"/>
              <a:t>);  // insere x como uma entrada ativa</a:t>
            </a:r>
          </a:p>
          <a:p>
            <a:pPr eaLnBrk="1" hangingPunct="1"/>
            <a:r>
              <a:rPr lang="pt-BR" altLang="pt-BR" dirty="0"/>
              <a:t>        // limita o fator de carga a 0.5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if</a:t>
            </a:r>
            <a:r>
              <a:rPr lang="pt-BR" altLang="pt-BR" dirty="0"/>
              <a:t>(++</a:t>
            </a:r>
            <a:r>
              <a:rPr lang="pt-BR" altLang="pt-BR" dirty="0" err="1"/>
              <a:t>m_size</a:t>
            </a:r>
            <a:r>
              <a:rPr lang="pt-BR" altLang="pt-BR" dirty="0"/>
              <a:t>&gt;</a:t>
            </a:r>
            <a:r>
              <a:rPr lang="pt-BR" altLang="pt-BR" dirty="0" err="1"/>
              <a:t>m_tableSize</a:t>
            </a:r>
            <a:r>
              <a:rPr lang="pt-BR" altLang="pt-BR" dirty="0"/>
              <a:t>/2)</a:t>
            </a:r>
          </a:p>
          <a:p>
            <a:pPr eaLnBrk="1" hangingPunct="1"/>
            <a:r>
              <a:rPr lang="pt-BR" altLang="pt-BR" dirty="0"/>
              <a:t>           </a:t>
            </a:r>
            <a:r>
              <a:rPr lang="pt-BR" altLang="pt-BR" dirty="0" err="1"/>
              <a:t>rehash</a:t>
            </a:r>
            <a:r>
              <a:rPr lang="pt-BR" altLang="pt-BR" dirty="0"/>
              <a:t>();  </a:t>
            </a:r>
          </a:p>
          <a:p>
            <a:pPr eaLnBrk="1" hangingPunct="1"/>
            <a:r>
              <a:rPr lang="pt-BR" altLang="pt-BR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aixaDeTexto 2">
            <a:extLst>
              <a:ext uri="{FF2B5EF4-FFF2-40B4-BE49-F238E27FC236}">
                <a16:creationId xmlns:a16="http://schemas.microsoft.com/office/drawing/2014/main" id="{379FD2ED-55FF-4C0A-9788-CB95DEF58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143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Rehashing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8F0E7B26-25BA-4497-B6A7-39C7059D3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Com o aumento do fator de carga, as operações na tabela hash começam a degradar rapidamente. </a:t>
            </a:r>
          </a:p>
          <a:p>
            <a:pPr eaLnBrk="1" hangingPunct="1"/>
            <a:r>
              <a:rPr lang="pt-BR" altLang="pt-BR" sz="2400"/>
              <a:t>Por outro lado, algumas estratégias de endereçamento podem falhar se o fator de carga ultrapassar determinados valores. </a:t>
            </a:r>
          </a:p>
          <a:p>
            <a:pPr eaLnBrk="1" hangingPunct="1"/>
            <a:r>
              <a:rPr lang="pt-BR" altLang="pt-BR" sz="2400"/>
              <a:t>Desta forma, é importante que a tabela hash possa se redimensionar de maneira a respeitar certos limites para o fator de carga.</a:t>
            </a:r>
          </a:p>
          <a:p>
            <a:pPr eaLnBrk="1" hangingPunct="1"/>
            <a:r>
              <a:rPr lang="pt-BR" altLang="pt-BR" sz="2400"/>
              <a:t>A estratégia para o rehashing é trivial:</a:t>
            </a:r>
          </a:p>
          <a:p>
            <a:pPr eaLnBrk="1" hangingPunct="1"/>
            <a:r>
              <a:rPr lang="pt-BR" altLang="pt-BR" sz="2400"/>
              <a:t>Crie uma nova tabela maior do que a anterior.</a:t>
            </a:r>
          </a:p>
          <a:p>
            <a:pPr eaLnBrk="1" hangingPunct="1"/>
            <a:r>
              <a:rPr lang="pt-BR" altLang="pt-BR" sz="2400"/>
              <a:t>Passe o elementos da tabela antiga para a nova tabela recalculando a nova posição de cada elemento.</a:t>
            </a:r>
          </a:p>
          <a:p>
            <a:pPr eaLnBrk="1" hangingPunct="1"/>
            <a:r>
              <a:rPr lang="pt-BR" altLang="pt-BR" sz="2400"/>
              <a:t>O custo de um rehash é linear O(n), mas não é executado com muita frequência.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7880</TotalTime>
  <Words>7761</Words>
  <Application>Microsoft Office PowerPoint</Application>
  <PresentationFormat>Apresentação na tela (4:3)</PresentationFormat>
  <Paragraphs>1150</Paragraphs>
  <Slides>92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98" baseType="lpstr">
      <vt:lpstr>Arial</vt:lpstr>
      <vt:lpstr>Calibri</vt:lpstr>
      <vt:lpstr>OCR A Extended</vt:lpstr>
      <vt:lpstr>Symbol</vt:lpstr>
      <vt:lpstr>Tema do Office</vt:lpstr>
      <vt:lpstr>Equation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Recursão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Percurso da arvores</vt:lpstr>
      <vt:lpstr>Apresentação do PowerPoint</vt:lpstr>
      <vt:lpstr>Apresentação do PowerPoint</vt:lpstr>
      <vt:lpstr>Apresentação do PowerPoint</vt:lpstr>
      <vt:lpstr>Apresentação do PowerPoint</vt:lpstr>
      <vt:lpstr>Árvores de Busca Binária Balanceadas</vt:lpstr>
      <vt:lpstr>Apresentação do PowerPoint</vt:lpstr>
      <vt:lpstr>Apresentação do PowerPoint</vt:lpstr>
      <vt:lpstr>Apresentação do PowerPoint</vt:lpstr>
      <vt:lpstr>Apresentação do PowerPoint</vt:lpstr>
      <vt:lpstr>Hashing Encadeamento Separado </vt:lpstr>
      <vt:lpstr>Apresentação do PowerPoint</vt:lpstr>
      <vt:lpstr>Apresentação do PowerPoint</vt:lpstr>
      <vt:lpstr>Apresentação do PowerPoint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Hashing Endereçamento Aberto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Hashing Endereçamento Aberto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Adriana</dc:creator>
  <cp:lastModifiedBy>ADRIANA MARIA PEREIRA DELGADO</cp:lastModifiedBy>
  <cp:revision>342</cp:revision>
  <dcterms:created xsi:type="dcterms:W3CDTF">2009-03-12T11:29:19Z</dcterms:created>
  <dcterms:modified xsi:type="dcterms:W3CDTF">2021-05-11T21:00:52Z</dcterms:modified>
</cp:coreProperties>
</file>