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82" r:id="rId5"/>
    <p:sldId id="283" r:id="rId6"/>
    <p:sldId id="259" r:id="rId7"/>
    <p:sldId id="260" r:id="rId8"/>
    <p:sldId id="261" r:id="rId9"/>
    <p:sldId id="285" r:id="rId10"/>
    <p:sldId id="284" r:id="rId11"/>
    <p:sldId id="262"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7" r:id="rId29"/>
    <p:sldId id="288" r:id="rId30"/>
    <p:sldId id="289" r:id="rId31"/>
    <p:sldId id="290" r:id="rId32"/>
    <p:sldId id="281"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3AB035-4734-475A-89F7-17CA675ADE49}" type="doc">
      <dgm:prSet loTypeId="urn:microsoft.com/office/officeart/2005/8/layout/vList2" loCatId="list" qsTypeId="urn:microsoft.com/office/officeart/2005/8/quickstyle/simple2" qsCatId="simple" csTypeId="urn:microsoft.com/office/officeart/2005/8/colors/accent2_2" csCatId="accent2"/>
      <dgm:spPr/>
      <dgm:t>
        <a:bodyPr/>
        <a:lstStyle/>
        <a:p>
          <a:endParaRPr lang="en-US"/>
        </a:p>
      </dgm:t>
    </dgm:pt>
    <dgm:pt modelId="{9F5512F7-0409-4718-A8B4-56EB1AD5B642}">
      <dgm:prSet/>
      <dgm:spPr/>
      <dgm:t>
        <a:bodyPr/>
        <a:lstStyle/>
        <a:p>
          <a:r>
            <a:rPr lang="pt-BR" dirty="0"/>
            <a:t>Componentes:</a:t>
          </a:r>
          <a:endParaRPr lang="en-US" dirty="0"/>
        </a:p>
      </dgm:t>
    </dgm:pt>
    <dgm:pt modelId="{6B3E5B77-9226-4E10-904C-5EA5F33D626D}" type="parTrans" cxnId="{76CFD4CA-D035-4135-B671-461CD4A8781A}">
      <dgm:prSet/>
      <dgm:spPr/>
      <dgm:t>
        <a:bodyPr/>
        <a:lstStyle/>
        <a:p>
          <a:endParaRPr lang="en-US"/>
        </a:p>
      </dgm:t>
    </dgm:pt>
    <dgm:pt modelId="{10D30F4D-EC83-4BFA-A298-96797225F76A}" type="sibTrans" cxnId="{76CFD4CA-D035-4135-B671-461CD4A8781A}">
      <dgm:prSet/>
      <dgm:spPr/>
      <dgm:t>
        <a:bodyPr/>
        <a:lstStyle/>
        <a:p>
          <a:endParaRPr lang="en-US"/>
        </a:p>
      </dgm:t>
    </dgm:pt>
    <dgm:pt modelId="{B7CAE0A0-41BD-4B84-8590-E5FFA9AA0928}">
      <dgm:prSet/>
      <dgm:spPr/>
      <dgm:t>
        <a:bodyPr/>
        <a:lstStyle/>
        <a:p>
          <a:r>
            <a:rPr lang="en-US" dirty="0"/>
            <a:t>Adriana Delgado</a:t>
          </a:r>
        </a:p>
      </dgm:t>
    </dgm:pt>
    <dgm:pt modelId="{2CCC4741-AB4F-4957-AFFB-A4F088425E7C}" type="parTrans" cxnId="{545CD0B0-C5EF-4B9D-A5AB-3515AA98168B}">
      <dgm:prSet/>
      <dgm:spPr/>
      <dgm:t>
        <a:bodyPr/>
        <a:lstStyle/>
        <a:p>
          <a:endParaRPr lang="en-US"/>
        </a:p>
      </dgm:t>
    </dgm:pt>
    <dgm:pt modelId="{4B72DD4A-4C4F-4072-A21C-9F099AFD6E3A}" type="sibTrans" cxnId="{545CD0B0-C5EF-4B9D-A5AB-3515AA98168B}">
      <dgm:prSet/>
      <dgm:spPr/>
      <dgm:t>
        <a:bodyPr/>
        <a:lstStyle/>
        <a:p>
          <a:endParaRPr lang="en-US"/>
        </a:p>
      </dgm:t>
    </dgm:pt>
    <dgm:pt modelId="{2CBE377A-F94C-457E-A778-B3A64A45C3EF}">
      <dgm:prSet/>
      <dgm:spPr/>
      <dgm:t>
        <a:bodyPr/>
        <a:lstStyle/>
        <a:p>
          <a:r>
            <a:rPr lang="en-US" dirty="0"/>
            <a:t>Filipe De Almeida </a:t>
          </a:r>
        </a:p>
      </dgm:t>
    </dgm:pt>
    <dgm:pt modelId="{807ABFE2-0844-4AF6-8E77-A433F92856A0}" type="parTrans" cxnId="{496F3D4E-3657-4FA3-A389-C7CF1B2EC5BA}">
      <dgm:prSet/>
      <dgm:spPr/>
      <dgm:t>
        <a:bodyPr/>
        <a:lstStyle/>
        <a:p>
          <a:endParaRPr lang="en-US"/>
        </a:p>
      </dgm:t>
    </dgm:pt>
    <dgm:pt modelId="{8749FAC8-3F43-4271-8F7C-74E54BAAD695}" type="sibTrans" cxnId="{496F3D4E-3657-4FA3-A389-C7CF1B2EC5BA}">
      <dgm:prSet/>
      <dgm:spPr/>
      <dgm:t>
        <a:bodyPr/>
        <a:lstStyle/>
        <a:p>
          <a:endParaRPr lang="en-US"/>
        </a:p>
      </dgm:t>
    </dgm:pt>
    <dgm:pt modelId="{20BDDD33-2078-47D3-A8D8-9EA5DAD41946}">
      <dgm:prSet/>
      <dgm:spPr/>
      <dgm:t>
        <a:bodyPr/>
        <a:lstStyle/>
        <a:p>
          <a:r>
            <a:rPr lang="en-US" dirty="0" err="1"/>
            <a:t>Kassiane</a:t>
          </a:r>
          <a:endParaRPr lang="en-US"/>
        </a:p>
      </dgm:t>
    </dgm:pt>
    <dgm:pt modelId="{69672784-650C-40DE-90E0-1B3CD64FE458}" type="parTrans" cxnId="{72399C2E-D09D-4B03-B8D2-1B57A5628489}">
      <dgm:prSet/>
      <dgm:spPr/>
      <dgm:t>
        <a:bodyPr/>
        <a:lstStyle/>
        <a:p>
          <a:endParaRPr lang="en-US"/>
        </a:p>
      </dgm:t>
    </dgm:pt>
    <dgm:pt modelId="{BCE73090-3874-4EA2-94AB-2622E59427CA}" type="sibTrans" cxnId="{72399C2E-D09D-4B03-B8D2-1B57A5628489}">
      <dgm:prSet/>
      <dgm:spPr/>
      <dgm:t>
        <a:bodyPr/>
        <a:lstStyle/>
        <a:p>
          <a:endParaRPr lang="en-US"/>
        </a:p>
      </dgm:t>
    </dgm:pt>
    <dgm:pt modelId="{F090B388-A66C-4B90-A044-8DF8047AA53B}">
      <dgm:prSet/>
      <dgm:spPr/>
      <dgm:t>
        <a:bodyPr/>
        <a:lstStyle/>
        <a:p>
          <a:r>
            <a:rPr lang="en-US"/>
            <a:t>Mateus Canabrava</a:t>
          </a:r>
        </a:p>
      </dgm:t>
    </dgm:pt>
    <dgm:pt modelId="{2B336088-1C79-458C-A076-D1965FB85E9D}" type="parTrans" cxnId="{0BBE3417-87C9-4499-9CCC-F68C541DFA38}">
      <dgm:prSet/>
      <dgm:spPr/>
      <dgm:t>
        <a:bodyPr/>
        <a:lstStyle/>
        <a:p>
          <a:endParaRPr lang="en-US"/>
        </a:p>
      </dgm:t>
    </dgm:pt>
    <dgm:pt modelId="{BE63418D-C038-4C5E-9CC8-24B90F826256}" type="sibTrans" cxnId="{0BBE3417-87C9-4499-9CCC-F68C541DFA38}">
      <dgm:prSet/>
      <dgm:spPr/>
      <dgm:t>
        <a:bodyPr/>
        <a:lstStyle/>
        <a:p>
          <a:endParaRPr lang="en-US"/>
        </a:p>
      </dgm:t>
    </dgm:pt>
    <dgm:pt modelId="{E75DD569-CB8E-4268-87DF-4AA10194AF38}">
      <dgm:prSet/>
      <dgm:spPr/>
      <dgm:t>
        <a:bodyPr/>
        <a:lstStyle/>
        <a:p>
          <a:r>
            <a:rPr lang="en-US"/>
            <a:t>Reginalda</a:t>
          </a:r>
        </a:p>
      </dgm:t>
    </dgm:pt>
    <dgm:pt modelId="{4845165C-56BF-4A9B-8BA7-36BEDBF8071E}" type="parTrans" cxnId="{ABDEC63F-451D-4D97-B1D7-F5CB64763B6C}">
      <dgm:prSet/>
      <dgm:spPr/>
      <dgm:t>
        <a:bodyPr/>
        <a:lstStyle/>
        <a:p>
          <a:endParaRPr lang="en-US"/>
        </a:p>
      </dgm:t>
    </dgm:pt>
    <dgm:pt modelId="{B6614AD0-6EB9-4061-B3B8-676236C12CB3}" type="sibTrans" cxnId="{ABDEC63F-451D-4D97-B1D7-F5CB64763B6C}">
      <dgm:prSet/>
      <dgm:spPr/>
      <dgm:t>
        <a:bodyPr/>
        <a:lstStyle/>
        <a:p>
          <a:endParaRPr lang="en-US"/>
        </a:p>
      </dgm:t>
    </dgm:pt>
    <dgm:pt modelId="{E57C5E18-BF30-40B9-9443-350F87F9B52E}">
      <dgm:prSet/>
      <dgm:spPr/>
      <dgm:t>
        <a:bodyPr/>
        <a:lstStyle/>
        <a:p>
          <a:r>
            <a:rPr lang="en-US"/>
            <a:t>Rafael Neto</a:t>
          </a:r>
        </a:p>
      </dgm:t>
    </dgm:pt>
    <dgm:pt modelId="{BE2B5645-DB7B-4C67-9189-3499632743FC}" type="parTrans" cxnId="{E3A1159D-35AA-4892-A762-6DA95ECA23E7}">
      <dgm:prSet/>
      <dgm:spPr/>
      <dgm:t>
        <a:bodyPr/>
        <a:lstStyle/>
        <a:p>
          <a:endParaRPr lang="en-US"/>
        </a:p>
      </dgm:t>
    </dgm:pt>
    <dgm:pt modelId="{D04F7061-EDD3-46BE-B971-A3843A45C34F}" type="sibTrans" cxnId="{E3A1159D-35AA-4892-A762-6DA95ECA23E7}">
      <dgm:prSet/>
      <dgm:spPr/>
      <dgm:t>
        <a:bodyPr/>
        <a:lstStyle/>
        <a:p>
          <a:endParaRPr lang="en-US"/>
        </a:p>
      </dgm:t>
    </dgm:pt>
    <dgm:pt modelId="{DFBCE668-5418-4C0B-9673-4C00206C4B13}" type="pres">
      <dgm:prSet presAssocID="{B03AB035-4734-475A-89F7-17CA675ADE49}" presName="linear" presStyleCnt="0">
        <dgm:presLayoutVars>
          <dgm:animLvl val="lvl"/>
          <dgm:resizeHandles val="exact"/>
        </dgm:presLayoutVars>
      </dgm:prSet>
      <dgm:spPr/>
    </dgm:pt>
    <dgm:pt modelId="{4A2FDB55-2BF6-4A75-BC94-3D0FD9FAD932}" type="pres">
      <dgm:prSet presAssocID="{9F5512F7-0409-4718-A8B4-56EB1AD5B642}" presName="parentText" presStyleLbl="node1" presStyleIdx="0" presStyleCnt="1">
        <dgm:presLayoutVars>
          <dgm:chMax val="0"/>
          <dgm:bulletEnabled val="1"/>
        </dgm:presLayoutVars>
      </dgm:prSet>
      <dgm:spPr/>
    </dgm:pt>
    <dgm:pt modelId="{EB17BF01-897D-4165-BE24-B42B7225FF9D}" type="pres">
      <dgm:prSet presAssocID="{9F5512F7-0409-4718-A8B4-56EB1AD5B642}" presName="childText" presStyleLbl="revTx" presStyleIdx="0" presStyleCnt="1">
        <dgm:presLayoutVars>
          <dgm:bulletEnabled val="1"/>
        </dgm:presLayoutVars>
      </dgm:prSet>
      <dgm:spPr/>
    </dgm:pt>
  </dgm:ptLst>
  <dgm:cxnLst>
    <dgm:cxn modelId="{9801310D-0963-4D7E-AAF2-3892CA001F2C}" type="presOf" srcId="{9F5512F7-0409-4718-A8B4-56EB1AD5B642}" destId="{4A2FDB55-2BF6-4A75-BC94-3D0FD9FAD932}" srcOrd="0" destOrd="0" presId="urn:microsoft.com/office/officeart/2005/8/layout/vList2"/>
    <dgm:cxn modelId="{0BBE3417-87C9-4499-9CCC-F68C541DFA38}" srcId="{9F5512F7-0409-4718-A8B4-56EB1AD5B642}" destId="{F090B388-A66C-4B90-A044-8DF8047AA53B}" srcOrd="3" destOrd="0" parTransId="{2B336088-1C79-458C-A076-D1965FB85E9D}" sibTransId="{BE63418D-C038-4C5E-9CC8-24B90F826256}"/>
    <dgm:cxn modelId="{2F69E41C-68D9-401A-8DD7-E517CEF8C6A5}" type="presOf" srcId="{20BDDD33-2078-47D3-A8D8-9EA5DAD41946}" destId="{EB17BF01-897D-4165-BE24-B42B7225FF9D}" srcOrd="0" destOrd="2" presId="urn:microsoft.com/office/officeart/2005/8/layout/vList2"/>
    <dgm:cxn modelId="{5FC50C28-F763-4112-BFC0-EC1FA85284F6}" type="presOf" srcId="{F090B388-A66C-4B90-A044-8DF8047AA53B}" destId="{EB17BF01-897D-4165-BE24-B42B7225FF9D}" srcOrd="0" destOrd="3" presId="urn:microsoft.com/office/officeart/2005/8/layout/vList2"/>
    <dgm:cxn modelId="{09D2C42A-AC2C-4EAD-A2ED-8A9762742500}" type="presOf" srcId="{B03AB035-4734-475A-89F7-17CA675ADE49}" destId="{DFBCE668-5418-4C0B-9673-4C00206C4B13}" srcOrd="0" destOrd="0" presId="urn:microsoft.com/office/officeart/2005/8/layout/vList2"/>
    <dgm:cxn modelId="{72399C2E-D09D-4B03-B8D2-1B57A5628489}" srcId="{9F5512F7-0409-4718-A8B4-56EB1AD5B642}" destId="{20BDDD33-2078-47D3-A8D8-9EA5DAD41946}" srcOrd="2" destOrd="0" parTransId="{69672784-650C-40DE-90E0-1B3CD64FE458}" sibTransId="{BCE73090-3874-4EA2-94AB-2622E59427CA}"/>
    <dgm:cxn modelId="{ABDEC63F-451D-4D97-B1D7-F5CB64763B6C}" srcId="{9F5512F7-0409-4718-A8B4-56EB1AD5B642}" destId="{E75DD569-CB8E-4268-87DF-4AA10194AF38}" srcOrd="4" destOrd="0" parTransId="{4845165C-56BF-4A9B-8BA7-36BEDBF8071E}" sibTransId="{B6614AD0-6EB9-4061-B3B8-676236C12CB3}"/>
    <dgm:cxn modelId="{496F3D4E-3657-4FA3-A389-C7CF1B2EC5BA}" srcId="{9F5512F7-0409-4718-A8B4-56EB1AD5B642}" destId="{2CBE377A-F94C-457E-A778-B3A64A45C3EF}" srcOrd="1" destOrd="0" parTransId="{807ABFE2-0844-4AF6-8E77-A433F92856A0}" sibTransId="{8749FAC8-3F43-4271-8F7C-74E54BAAD695}"/>
    <dgm:cxn modelId="{E3A1159D-35AA-4892-A762-6DA95ECA23E7}" srcId="{9F5512F7-0409-4718-A8B4-56EB1AD5B642}" destId="{E57C5E18-BF30-40B9-9443-350F87F9B52E}" srcOrd="5" destOrd="0" parTransId="{BE2B5645-DB7B-4C67-9189-3499632743FC}" sibTransId="{D04F7061-EDD3-46BE-B971-A3843A45C34F}"/>
    <dgm:cxn modelId="{562977A1-908E-4A64-8263-95B6336C3FDC}" type="presOf" srcId="{E57C5E18-BF30-40B9-9443-350F87F9B52E}" destId="{EB17BF01-897D-4165-BE24-B42B7225FF9D}" srcOrd="0" destOrd="5" presId="urn:microsoft.com/office/officeart/2005/8/layout/vList2"/>
    <dgm:cxn modelId="{6D1384AD-19E5-44D5-B6DF-DEAB574D9F04}" type="presOf" srcId="{2CBE377A-F94C-457E-A778-B3A64A45C3EF}" destId="{EB17BF01-897D-4165-BE24-B42B7225FF9D}" srcOrd="0" destOrd="1" presId="urn:microsoft.com/office/officeart/2005/8/layout/vList2"/>
    <dgm:cxn modelId="{545CD0B0-C5EF-4B9D-A5AB-3515AA98168B}" srcId="{9F5512F7-0409-4718-A8B4-56EB1AD5B642}" destId="{B7CAE0A0-41BD-4B84-8590-E5FFA9AA0928}" srcOrd="0" destOrd="0" parTransId="{2CCC4741-AB4F-4957-AFFB-A4F088425E7C}" sibTransId="{4B72DD4A-4C4F-4072-A21C-9F099AFD6E3A}"/>
    <dgm:cxn modelId="{E87311C4-3995-47AF-9394-E7DAB9F0AB90}" type="presOf" srcId="{B7CAE0A0-41BD-4B84-8590-E5FFA9AA0928}" destId="{EB17BF01-897D-4165-BE24-B42B7225FF9D}" srcOrd="0" destOrd="0" presId="urn:microsoft.com/office/officeart/2005/8/layout/vList2"/>
    <dgm:cxn modelId="{76CFD4CA-D035-4135-B671-461CD4A8781A}" srcId="{B03AB035-4734-475A-89F7-17CA675ADE49}" destId="{9F5512F7-0409-4718-A8B4-56EB1AD5B642}" srcOrd="0" destOrd="0" parTransId="{6B3E5B77-9226-4E10-904C-5EA5F33D626D}" sibTransId="{10D30F4D-EC83-4BFA-A298-96797225F76A}"/>
    <dgm:cxn modelId="{DFE79CFA-20B3-4BEF-85AB-30647946AC4A}" type="presOf" srcId="{E75DD569-CB8E-4268-87DF-4AA10194AF38}" destId="{EB17BF01-897D-4165-BE24-B42B7225FF9D}" srcOrd="0" destOrd="4" presId="urn:microsoft.com/office/officeart/2005/8/layout/vList2"/>
    <dgm:cxn modelId="{0979711D-7E2B-4ECF-9B77-66C853AA15FF}" type="presParOf" srcId="{DFBCE668-5418-4C0B-9673-4C00206C4B13}" destId="{4A2FDB55-2BF6-4A75-BC94-3D0FD9FAD932}" srcOrd="0" destOrd="0" presId="urn:microsoft.com/office/officeart/2005/8/layout/vList2"/>
    <dgm:cxn modelId="{CABEC92B-1007-40E4-83FB-B9868655413C}" type="presParOf" srcId="{DFBCE668-5418-4C0B-9673-4C00206C4B13}" destId="{EB17BF01-897D-4165-BE24-B42B7225FF9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181AAA-6D10-463B-AEE8-60B827B3F237}" type="doc">
      <dgm:prSet loTypeId="urn:microsoft.com/office/officeart/2005/8/layout/default" loCatId="list" qsTypeId="urn:microsoft.com/office/officeart/2005/8/quickstyle/simple1" qsCatId="simple" csTypeId="urn:microsoft.com/office/officeart/2005/8/colors/accent5_2" csCatId="accent5"/>
      <dgm:spPr/>
      <dgm:t>
        <a:bodyPr/>
        <a:lstStyle/>
        <a:p>
          <a:endParaRPr lang="en-US"/>
        </a:p>
      </dgm:t>
    </dgm:pt>
    <dgm:pt modelId="{8A424D78-77BD-4050-A331-8488F5546BDA}">
      <dgm:prSet/>
      <dgm:spPr/>
      <dgm:t>
        <a:bodyPr/>
        <a:lstStyle/>
        <a:p>
          <a:pPr algn="ctr"/>
          <a:r>
            <a:rPr lang="pt-BR" dirty="0"/>
            <a:t>1. </a:t>
          </a:r>
          <a:r>
            <a:rPr lang="pt-BR" b="1" dirty="0"/>
            <a:t>O   Braço  </a:t>
          </a:r>
          <a:r>
            <a:rPr lang="pt-BR" dirty="0"/>
            <a:t>–   é   um   dispositivo   mecânico   que   serve   para   movimentar   as  cabeças  de leitura e gravação ao longo da superfície do disco.</a:t>
          </a:r>
          <a:endParaRPr lang="en-US" dirty="0"/>
        </a:p>
      </dgm:t>
    </dgm:pt>
    <dgm:pt modelId="{6034AAFF-B608-4BA7-951B-690E2BC1CB40}" type="parTrans" cxnId="{39FF6FFA-D7F7-4401-814D-CE26F056A7E2}">
      <dgm:prSet/>
      <dgm:spPr/>
      <dgm:t>
        <a:bodyPr/>
        <a:lstStyle/>
        <a:p>
          <a:endParaRPr lang="en-US"/>
        </a:p>
      </dgm:t>
    </dgm:pt>
    <dgm:pt modelId="{3BF45B1D-6167-4BAB-9A77-C229C489E4EC}" type="sibTrans" cxnId="{39FF6FFA-D7F7-4401-814D-CE26F056A7E2}">
      <dgm:prSet/>
      <dgm:spPr/>
      <dgm:t>
        <a:bodyPr/>
        <a:lstStyle/>
        <a:p>
          <a:endParaRPr lang="en-US"/>
        </a:p>
      </dgm:t>
    </dgm:pt>
    <dgm:pt modelId="{ABDC559F-6DCE-4743-9E8F-B9C71389E531}">
      <dgm:prSet/>
      <dgm:spPr/>
      <dgm:t>
        <a:bodyPr/>
        <a:lstStyle/>
        <a:p>
          <a:r>
            <a:rPr lang="pt-BR"/>
            <a:t>2. </a:t>
          </a:r>
          <a:r>
            <a:rPr lang="pt-BR" b="1"/>
            <a:t>As Cabeças </a:t>
          </a:r>
          <a:r>
            <a:rPr lang="pt-BR"/>
            <a:t>– São responsáveis  pela leitura e gravação dos dados na superfície do disco.</a:t>
          </a:r>
          <a:endParaRPr lang="en-US"/>
        </a:p>
      </dgm:t>
    </dgm:pt>
    <dgm:pt modelId="{65ACA7FC-F780-41AA-A38E-51C7F3DAC6C4}" type="parTrans" cxnId="{B6642D53-645C-4C87-86A4-9159421A2F98}">
      <dgm:prSet/>
      <dgm:spPr/>
      <dgm:t>
        <a:bodyPr/>
        <a:lstStyle/>
        <a:p>
          <a:endParaRPr lang="en-US"/>
        </a:p>
      </dgm:t>
    </dgm:pt>
    <dgm:pt modelId="{5D53D9D5-B8BE-4773-9A02-886506753C49}" type="sibTrans" cxnId="{B6642D53-645C-4C87-86A4-9159421A2F98}">
      <dgm:prSet/>
      <dgm:spPr/>
      <dgm:t>
        <a:bodyPr/>
        <a:lstStyle/>
        <a:p>
          <a:endParaRPr lang="en-US"/>
        </a:p>
      </dgm:t>
    </dgm:pt>
    <dgm:pt modelId="{129A9B17-02E6-41FA-8B7A-573B7D0AB3FD}">
      <dgm:prSet/>
      <dgm:spPr/>
      <dgm:t>
        <a:bodyPr/>
        <a:lstStyle/>
        <a:p>
          <a:r>
            <a:rPr lang="pt-BR"/>
            <a:t>3. </a:t>
          </a:r>
          <a:r>
            <a:rPr lang="pt-BR" b="1"/>
            <a:t>As Superfícies  </a:t>
          </a:r>
          <a:r>
            <a:rPr lang="pt-BR"/>
            <a:t>–   cada   face   de   um   disco   é   uma   superfície   magnética,   usada   para   gravação  e leitura de dados.</a:t>
          </a:r>
          <a:endParaRPr lang="en-US"/>
        </a:p>
      </dgm:t>
    </dgm:pt>
    <dgm:pt modelId="{0E63CC3A-80AD-4FCB-8DAE-8D0ED9E72CE0}" type="parTrans" cxnId="{CA21576D-205D-4D07-BADE-91CB85FCAA1D}">
      <dgm:prSet/>
      <dgm:spPr/>
      <dgm:t>
        <a:bodyPr/>
        <a:lstStyle/>
        <a:p>
          <a:endParaRPr lang="en-US"/>
        </a:p>
      </dgm:t>
    </dgm:pt>
    <dgm:pt modelId="{87B5BE5D-C30B-46C5-9E48-8051A73C5730}" type="sibTrans" cxnId="{CA21576D-205D-4D07-BADE-91CB85FCAA1D}">
      <dgm:prSet/>
      <dgm:spPr/>
      <dgm:t>
        <a:bodyPr/>
        <a:lstStyle/>
        <a:p>
          <a:endParaRPr lang="en-US"/>
        </a:p>
      </dgm:t>
    </dgm:pt>
    <dgm:pt modelId="{F2C29180-761A-42D8-BB8C-9F51F9867981}">
      <dgm:prSet/>
      <dgm:spPr/>
      <dgm:t>
        <a:bodyPr/>
        <a:lstStyle/>
        <a:p>
          <a:r>
            <a:rPr lang="pt-BR" dirty="0"/>
            <a:t>4. </a:t>
          </a:r>
          <a:r>
            <a:rPr lang="pt-BR" b="1" dirty="0"/>
            <a:t>As Trilhas </a:t>
          </a:r>
          <a:r>
            <a:rPr lang="pt-BR" dirty="0"/>
            <a:t>– são círculos concêntricos igualmente espaçados nas superfícies dos discos.</a:t>
          </a:r>
          <a:endParaRPr lang="en-US" dirty="0"/>
        </a:p>
      </dgm:t>
    </dgm:pt>
    <dgm:pt modelId="{FE644695-97DC-4934-AEF9-4605F1761ED3}" type="parTrans" cxnId="{847C53AF-EEED-47B0-851D-3C1D3571C6CE}">
      <dgm:prSet/>
      <dgm:spPr/>
      <dgm:t>
        <a:bodyPr/>
        <a:lstStyle/>
        <a:p>
          <a:endParaRPr lang="en-US"/>
        </a:p>
      </dgm:t>
    </dgm:pt>
    <dgm:pt modelId="{C5A49BE1-7602-4D30-AB5D-CEAFA9810B31}" type="sibTrans" cxnId="{847C53AF-EEED-47B0-851D-3C1D3571C6CE}">
      <dgm:prSet/>
      <dgm:spPr/>
      <dgm:t>
        <a:bodyPr/>
        <a:lstStyle/>
        <a:p>
          <a:endParaRPr lang="en-US"/>
        </a:p>
      </dgm:t>
    </dgm:pt>
    <dgm:pt modelId="{7AC97164-7E9D-432F-9C41-9165BF0F7935}">
      <dgm:prSet/>
      <dgm:spPr/>
      <dgm:t>
        <a:bodyPr/>
        <a:lstStyle/>
        <a:p>
          <a:r>
            <a:rPr lang="pt-BR"/>
            <a:t>5.</a:t>
          </a:r>
          <a:r>
            <a:rPr lang="pt-BR" b="1"/>
            <a:t>Os Setores </a:t>
          </a:r>
          <a:r>
            <a:rPr lang="pt-BR"/>
            <a:t>– são pequenas divisões ou partes de cada uma das trilhas.</a:t>
          </a:r>
          <a:endParaRPr lang="en-US"/>
        </a:p>
      </dgm:t>
    </dgm:pt>
    <dgm:pt modelId="{B8566EE2-6AB7-4FD2-B9FB-8F902E353383}" type="parTrans" cxnId="{B8BBAC89-5AB4-41BF-B066-F4AFA4C90D6F}">
      <dgm:prSet/>
      <dgm:spPr/>
      <dgm:t>
        <a:bodyPr/>
        <a:lstStyle/>
        <a:p>
          <a:endParaRPr lang="en-US"/>
        </a:p>
      </dgm:t>
    </dgm:pt>
    <dgm:pt modelId="{9869B7E6-65DB-4792-B83C-4CB6D69F2B6F}" type="sibTrans" cxnId="{B8BBAC89-5AB4-41BF-B066-F4AFA4C90D6F}">
      <dgm:prSet/>
      <dgm:spPr/>
      <dgm:t>
        <a:bodyPr/>
        <a:lstStyle/>
        <a:p>
          <a:endParaRPr lang="en-US"/>
        </a:p>
      </dgm:t>
    </dgm:pt>
    <dgm:pt modelId="{1B10C89F-D3BC-4F44-BA1C-4107CBD6A397}">
      <dgm:prSet/>
      <dgm:spPr/>
      <dgm:t>
        <a:bodyPr/>
        <a:lstStyle/>
        <a:p>
          <a:r>
            <a:rPr lang="pt-BR"/>
            <a:t>6</a:t>
          </a:r>
          <a:r>
            <a:rPr lang="pt-BR" b="1"/>
            <a:t>. Os Cilindros </a:t>
          </a:r>
          <a:r>
            <a:rPr lang="pt-BR"/>
            <a:t>– grupo de trilhas de mesmo número em superfícies diferentes do disco.</a:t>
          </a:r>
          <a:endParaRPr lang="en-US"/>
        </a:p>
      </dgm:t>
    </dgm:pt>
    <dgm:pt modelId="{61AAE87E-AF4D-4057-AAA1-ABCF0E9F05E5}" type="parTrans" cxnId="{515CF750-0810-48D9-9F8A-14AF9712E0B5}">
      <dgm:prSet/>
      <dgm:spPr/>
      <dgm:t>
        <a:bodyPr/>
        <a:lstStyle/>
        <a:p>
          <a:endParaRPr lang="en-US"/>
        </a:p>
      </dgm:t>
    </dgm:pt>
    <dgm:pt modelId="{18B925A6-D4AC-4BAE-B752-50055906B1CA}" type="sibTrans" cxnId="{515CF750-0810-48D9-9F8A-14AF9712E0B5}">
      <dgm:prSet/>
      <dgm:spPr/>
      <dgm:t>
        <a:bodyPr/>
        <a:lstStyle/>
        <a:p>
          <a:endParaRPr lang="en-US"/>
        </a:p>
      </dgm:t>
    </dgm:pt>
    <dgm:pt modelId="{11D275B0-A1E1-4E03-BEA8-9888C2B3F035}" type="pres">
      <dgm:prSet presAssocID="{75181AAA-6D10-463B-AEE8-60B827B3F237}" presName="diagram" presStyleCnt="0">
        <dgm:presLayoutVars>
          <dgm:dir/>
          <dgm:resizeHandles val="exact"/>
        </dgm:presLayoutVars>
      </dgm:prSet>
      <dgm:spPr/>
    </dgm:pt>
    <dgm:pt modelId="{D17DAA50-E39D-4A65-8300-D8950D2B1F0A}" type="pres">
      <dgm:prSet presAssocID="{8A424D78-77BD-4050-A331-8488F5546BDA}" presName="node" presStyleLbl="node1" presStyleIdx="0" presStyleCnt="6" custLinFactNeighborY="-82">
        <dgm:presLayoutVars>
          <dgm:bulletEnabled val="1"/>
        </dgm:presLayoutVars>
      </dgm:prSet>
      <dgm:spPr/>
    </dgm:pt>
    <dgm:pt modelId="{573D6263-A4F1-436E-84C1-DA2CB6741F84}" type="pres">
      <dgm:prSet presAssocID="{3BF45B1D-6167-4BAB-9A77-C229C489E4EC}" presName="sibTrans" presStyleCnt="0"/>
      <dgm:spPr/>
    </dgm:pt>
    <dgm:pt modelId="{D64884AF-8456-4DF3-9F62-D06D7E80BAB7}" type="pres">
      <dgm:prSet presAssocID="{ABDC559F-6DCE-4743-9E8F-B9C71389E531}" presName="node" presStyleLbl="node1" presStyleIdx="1" presStyleCnt="6">
        <dgm:presLayoutVars>
          <dgm:bulletEnabled val="1"/>
        </dgm:presLayoutVars>
      </dgm:prSet>
      <dgm:spPr/>
    </dgm:pt>
    <dgm:pt modelId="{4242FDB0-499D-41CD-BCD9-BBF11A552716}" type="pres">
      <dgm:prSet presAssocID="{5D53D9D5-B8BE-4773-9A02-886506753C49}" presName="sibTrans" presStyleCnt="0"/>
      <dgm:spPr/>
    </dgm:pt>
    <dgm:pt modelId="{DF16EECB-4D20-4083-9A36-1DAADF0801B3}" type="pres">
      <dgm:prSet presAssocID="{129A9B17-02E6-41FA-8B7A-573B7D0AB3FD}" presName="node" presStyleLbl="node1" presStyleIdx="2" presStyleCnt="6">
        <dgm:presLayoutVars>
          <dgm:bulletEnabled val="1"/>
        </dgm:presLayoutVars>
      </dgm:prSet>
      <dgm:spPr/>
    </dgm:pt>
    <dgm:pt modelId="{EE187492-6113-413C-9C31-4F99D5FDF8C5}" type="pres">
      <dgm:prSet presAssocID="{87B5BE5D-C30B-46C5-9E48-8051A73C5730}" presName="sibTrans" presStyleCnt="0"/>
      <dgm:spPr/>
    </dgm:pt>
    <dgm:pt modelId="{2742AB31-1738-41EC-896B-40A841E58950}" type="pres">
      <dgm:prSet presAssocID="{F2C29180-761A-42D8-BB8C-9F51F9867981}" presName="node" presStyleLbl="node1" presStyleIdx="3" presStyleCnt="6">
        <dgm:presLayoutVars>
          <dgm:bulletEnabled val="1"/>
        </dgm:presLayoutVars>
      </dgm:prSet>
      <dgm:spPr/>
    </dgm:pt>
    <dgm:pt modelId="{39E2F369-B31E-4364-8788-A639E9F877F0}" type="pres">
      <dgm:prSet presAssocID="{C5A49BE1-7602-4D30-AB5D-CEAFA9810B31}" presName="sibTrans" presStyleCnt="0"/>
      <dgm:spPr/>
    </dgm:pt>
    <dgm:pt modelId="{9DF5E6D7-3F1D-4F1D-B745-6D06DF6A3383}" type="pres">
      <dgm:prSet presAssocID="{7AC97164-7E9D-432F-9C41-9165BF0F7935}" presName="node" presStyleLbl="node1" presStyleIdx="4" presStyleCnt="6">
        <dgm:presLayoutVars>
          <dgm:bulletEnabled val="1"/>
        </dgm:presLayoutVars>
      </dgm:prSet>
      <dgm:spPr/>
    </dgm:pt>
    <dgm:pt modelId="{269C6ACB-DAC0-447F-87EA-27752FE13583}" type="pres">
      <dgm:prSet presAssocID="{9869B7E6-65DB-4792-B83C-4CB6D69F2B6F}" presName="sibTrans" presStyleCnt="0"/>
      <dgm:spPr/>
    </dgm:pt>
    <dgm:pt modelId="{8B18CE42-C2A6-4EA8-B966-4994C2499438}" type="pres">
      <dgm:prSet presAssocID="{1B10C89F-D3BC-4F44-BA1C-4107CBD6A397}" presName="node" presStyleLbl="node1" presStyleIdx="5" presStyleCnt="6">
        <dgm:presLayoutVars>
          <dgm:bulletEnabled val="1"/>
        </dgm:presLayoutVars>
      </dgm:prSet>
      <dgm:spPr/>
    </dgm:pt>
  </dgm:ptLst>
  <dgm:cxnLst>
    <dgm:cxn modelId="{5593F95D-118A-4220-8FC4-D5C15B3A3F73}" type="presOf" srcId="{129A9B17-02E6-41FA-8B7A-573B7D0AB3FD}" destId="{DF16EECB-4D20-4083-9A36-1DAADF0801B3}" srcOrd="0" destOrd="0" presId="urn:microsoft.com/office/officeart/2005/8/layout/default"/>
    <dgm:cxn modelId="{0E021C6A-CEFC-4A4C-B23E-82EE13AEA279}" type="presOf" srcId="{ABDC559F-6DCE-4743-9E8F-B9C71389E531}" destId="{D64884AF-8456-4DF3-9F62-D06D7E80BAB7}" srcOrd="0" destOrd="0" presId="urn:microsoft.com/office/officeart/2005/8/layout/default"/>
    <dgm:cxn modelId="{3D1EE76A-6C69-46D7-8089-74B1487250C7}" type="presOf" srcId="{7AC97164-7E9D-432F-9C41-9165BF0F7935}" destId="{9DF5E6D7-3F1D-4F1D-B745-6D06DF6A3383}" srcOrd="0" destOrd="0" presId="urn:microsoft.com/office/officeart/2005/8/layout/default"/>
    <dgm:cxn modelId="{CA21576D-205D-4D07-BADE-91CB85FCAA1D}" srcId="{75181AAA-6D10-463B-AEE8-60B827B3F237}" destId="{129A9B17-02E6-41FA-8B7A-573B7D0AB3FD}" srcOrd="2" destOrd="0" parTransId="{0E63CC3A-80AD-4FCB-8DAE-8D0ED9E72CE0}" sibTransId="{87B5BE5D-C30B-46C5-9E48-8051A73C5730}"/>
    <dgm:cxn modelId="{515CF750-0810-48D9-9F8A-14AF9712E0B5}" srcId="{75181AAA-6D10-463B-AEE8-60B827B3F237}" destId="{1B10C89F-D3BC-4F44-BA1C-4107CBD6A397}" srcOrd="5" destOrd="0" parTransId="{61AAE87E-AF4D-4057-AAA1-ABCF0E9F05E5}" sibTransId="{18B925A6-D4AC-4BAE-B752-50055906B1CA}"/>
    <dgm:cxn modelId="{B6642D53-645C-4C87-86A4-9159421A2F98}" srcId="{75181AAA-6D10-463B-AEE8-60B827B3F237}" destId="{ABDC559F-6DCE-4743-9E8F-B9C71389E531}" srcOrd="1" destOrd="0" parTransId="{65ACA7FC-F780-41AA-A38E-51C7F3DAC6C4}" sibTransId="{5D53D9D5-B8BE-4773-9A02-886506753C49}"/>
    <dgm:cxn modelId="{B8BBAC89-5AB4-41BF-B066-F4AFA4C90D6F}" srcId="{75181AAA-6D10-463B-AEE8-60B827B3F237}" destId="{7AC97164-7E9D-432F-9C41-9165BF0F7935}" srcOrd="4" destOrd="0" parTransId="{B8566EE2-6AB7-4FD2-B9FB-8F902E353383}" sibTransId="{9869B7E6-65DB-4792-B83C-4CB6D69F2B6F}"/>
    <dgm:cxn modelId="{847C53AF-EEED-47B0-851D-3C1D3571C6CE}" srcId="{75181AAA-6D10-463B-AEE8-60B827B3F237}" destId="{F2C29180-761A-42D8-BB8C-9F51F9867981}" srcOrd="3" destOrd="0" parTransId="{FE644695-97DC-4934-AEF9-4605F1761ED3}" sibTransId="{C5A49BE1-7602-4D30-AB5D-CEAFA9810B31}"/>
    <dgm:cxn modelId="{5B3467B4-BBB6-428F-91DD-0263C99EFAA8}" type="presOf" srcId="{8A424D78-77BD-4050-A331-8488F5546BDA}" destId="{D17DAA50-E39D-4A65-8300-D8950D2B1F0A}" srcOrd="0" destOrd="0" presId="urn:microsoft.com/office/officeart/2005/8/layout/default"/>
    <dgm:cxn modelId="{C04E81B8-D73A-4D69-A018-7DE0F5294E60}" type="presOf" srcId="{75181AAA-6D10-463B-AEE8-60B827B3F237}" destId="{11D275B0-A1E1-4E03-BEA8-9888C2B3F035}" srcOrd="0" destOrd="0" presId="urn:microsoft.com/office/officeart/2005/8/layout/default"/>
    <dgm:cxn modelId="{0F9FA5CA-4580-4C19-AFE6-0B3DC9D1BCE1}" type="presOf" srcId="{1B10C89F-D3BC-4F44-BA1C-4107CBD6A397}" destId="{8B18CE42-C2A6-4EA8-B966-4994C2499438}" srcOrd="0" destOrd="0" presId="urn:microsoft.com/office/officeart/2005/8/layout/default"/>
    <dgm:cxn modelId="{39FF6FFA-D7F7-4401-814D-CE26F056A7E2}" srcId="{75181AAA-6D10-463B-AEE8-60B827B3F237}" destId="{8A424D78-77BD-4050-A331-8488F5546BDA}" srcOrd="0" destOrd="0" parTransId="{6034AAFF-B608-4BA7-951B-690E2BC1CB40}" sibTransId="{3BF45B1D-6167-4BAB-9A77-C229C489E4EC}"/>
    <dgm:cxn modelId="{356FACFD-5E72-451E-A939-213E6E170ECC}" type="presOf" srcId="{F2C29180-761A-42D8-BB8C-9F51F9867981}" destId="{2742AB31-1738-41EC-896B-40A841E58950}" srcOrd="0" destOrd="0" presId="urn:microsoft.com/office/officeart/2005/8/layout/default"/>
    <dgm:cxn modelId="{09CDFFF7-E847-42E4-88DF-B64ED46C3F86}" type="presParOf" srcId="{11D275B0-A1E1-4E03-BEA8-9888C2B3F035}" destId="{D17DAA50-E39D-4A65-8300-D8950D2B1F0A}" srcOrd="0" destOrd="0" presId="urn:microsoft.com/office/officeart/2005/8/layout/default"/>
    <dgm:cxn modelId="{1F5A5B37-A449-4C26-8639-C7921035BDD7}" type="presParOf" srcId="{11D275B0-A1E1-4E03-BEA8-9888C2B3F035}" destId="{573D6263-A4F1-436E-84C1-DA2CB6741F84}" srcOrd="1" destOrd="0" presId="urn:microsoft.com/office/officeart/2005/8/layout/default"/>
    <dgm:cxn modelId="{0A00BF88-1833-4AC1-93CF-5AFB352CE192}" type="presParOf" srcId="{11D275B0-A1E1-4E03-BEA8-9888C2B3F035}" destId="{D64884AF-8456-4DF3-9F62-D06D7E80BAB7}" srcOrd="2" destOrd="0" presId="urn:microsoft.com/office/officeart/2005/8/layout/default"/>
    <dgm:cxn modelId="{C2E56CCA-0B2D-4492-A635-941D64C3D264}" type="presParOf" srcId="{11D275B0-A1E1-4E03-BEA8-9888C2B3F035}" destId="{4242FDB0-499D-41CD-BCD9-BBF11A552716}" srcOrd="3" destOrd="0" presId="urn:microsoft.com/office/officeart/2005/8/layout/default"/>
    <dgm:cxn modelId="{39CFDB75-C91E-46CC-9097-06E591378EF1}" type="presParOf" srcId="{11D275B0-A1E1-4E03-BEA8-9888C2B3F035}" destId="{DF16EECB-4D20-4083-9A36-1DAADF0801B3}" srcOrd="4" destOrd="0" presId="urn:microsoft.com/office/officeart/2005/8/layout/default"/>
    <dgm:cxn modelId="{6B91E84C-1BA2-46F3-8697-15BA6CB81C35}" type="presParOf" srcId="{11D275B0-A1E1-4E03-BEA8-9888C2B3F035}" destId="{EE187492-6113-413C-9C31-4F99D5FDF8C5}" srcOrd="5" destOrd="0" presId="urn:microsoft.com/office/officeart/2005/8/layout/default"/>
    <dgm:cxn modelId="{875DADD9-EBC9-46EA-91A3-E33A096F5444}" type="presParOf" srcId="{11D275B0-A1E1-4E03-BEA8-9888C2B3F035}" destId="{2742AB31-1738-41EC-896B-40A841E58950}" srcOrd="6" destOrd="0" presId="urn:microsoft.com/office/officeart/2005/8/layout/default"/>
    <dgm:cxn modelId="{31B47048-7407-4ECB-8B65-E67B2E0A8C7B}" type="presParOf" srcId="{11D275B0-A1E1-4E03-BEA8-9888C2B3F035}" destId="{39E2F369-B31E-4364-8788-A639E9F877F0}" srcOrd="7" destOrd="0" presId="urn:microsoft.com/office/officeart/2005/8/layout/default"/>
    <dgm:cxn modelId="{33A452C2-135A-486D-9B99-5FD42D37AB83}" type="presParOf" srcId="{11D275B0-A1E1-4E03-BEA8-9888C2B3F035}" destId="{9DF5E6D7-3F1D-4F1D-B745-6D06DF6A3383}" srcOrd="8" destOrd="0" presId="urn:microsoft.com/office/officeart/2005/8/layout/default"/>
    <dgm:cxn modelId="{62C10C5F-C378-4449-9DC7-0B3F8DFF002D}" type="presParOf" srcId="{11D275B0-A1E1-4E03-BEA8-9888C2B3F035}" destId="{269C6ACB-DAC0-447F-87EA-27752FE13583}" srcOrd="9" destOrd="0" presId="urn:microsoft.com/office/officeart/2005/8/layout/default"/>
    <dgm:cxn modelId="{C50CF1D4-C1F3-4AC9-AD4E-422F46A0389F}" type="presParOf" srcId="{11D275B0-A1E1-4E03-BEA8-9888C2B3F035}" destId="{8B18CE42-C2A6-4EA8-B966-4994C249943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FDB55-2BF6-4A75-BC94-3D0FD9FAD932}">
      <dsp:nvSpPr>
        <dsp:cNvPr id="0" name=""/>
        <dsp:cNvSpPr/>
      </dsp:nvSpPr>
      <dsp:spPr>
        <a:xfrm>
          <a:off x="0" y="17643"/>
          <a:ext cx="6713552" cy="93541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pt-BR" sz="3900" kern="1200" dirty="0"/>
            <a:t>Componentes:</a:t>
          </a:r>
          <a:endParaRPr lang="en-US" sz="3900" kern="1200" dirty="0"/>
        </a:p>
      </dsp:txBody>
      <dsp:txXfrm>
        <a:off x="45663" y="63306"/>
        <a:ext cx="6622226" cy="844089"/>
      </dsp:txXfrm>
    </dsp:sp>
    <dsp:sp modelId="{EB17BF01-897D-4165-BE24-B42B7225FF9D}">
      <dsp:nvSpPr>
        <dsp:cNvPr id="0" name=""/>
        <dsp:cNvSpPr/>
      </dsp:nvSpPr>
      <dsp:spPr>
        <a:xfrm>
          <a:off x="0" y="953058"/>
          <a:ext cx="6713552" cy="31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55"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Adriana Delgado</a:t>
          </a:r>
        </a:p>
        <a:p>
          <a:pPr marL="285750" lvl="1" indent="-285750" algn="l" defTabSz="1333500">
            <a:lnSpc>
              <a:spcPct val="90000"/>
            </a:lnSpc>
            <a:spcBef>
              <a:spcPct val="0"/>
            </a:spcBef>
            <a:spcAft>
              <a:spcPct val="20000"/>
            </a:spcAft>
            <a:buChar char="•"/>
          </a:pPr>
          <a:r>
            <a:rPr lang="en-US" sz="3000" kern="1200" dirty="0"/>
            <a:t>Filipe De Almeida </a:t>
          </a:r>
        </a:p>
        <a:p>
          <a:pPr marL="285750" lvl="1" indent="-285750" algn="l" defTabSz="1333500">
            <a:lnSpc>
              <a:spcPct val="90000"/>
            </a:lnSpc>
            <a:spcBef>
              <a:spcPct val="0"/>
            </a:spcBef>
            <a:spcAft>
              <a:spcPct val="20000"/>
            </a:spcAft>
            <a:buChar char="•"/>
          </a:pPr>
          <a:r>
            <a:rPr lang="en-US" sz="3000" kern="1200" dirty="0" err="1"/>
            <a:t>Kassiane</a:t>
          </a:r>
          <a:endParaRPr lang="en-US" sz="3000" kern="1200"/>
        </a:p>
        <a:p>
          <a:pPr marL="285750" lvl="1" indent="-285750" algn="l" defTabSz="1333500">
            <a:lnSpc>
              <a:spcPct val="90000"/>
            </a:lnSpc>
            <a:spcBef>
              <a:spcPct val="0"/>
            </a:spcBef>
            <a:spcAft>
              <a:spcPct val="20000"/>
            </a:spcAft>
            <a:buChar char="•"/>
          </a:pPr>
          <a:r>
            <a:rPr lang="en-US" sz="3000" kern="1200"/>
            <a:t>Mateus Canabrava</a:t>
          </a:r>
        </a:p>
        <a:p>
          <a:pPr marL="285750" lvl="1" indent="-285750" algn="l" defTabSz="1333500">
            <a:lnSpc>
              <a:spcPct val="90000"/>
            </a:lnSpc>
            <a:spcBef>
              <a:spcPct val="0"/>
            </a:spcBef>
            <a:spcAft>
              <a:spcPct val="20000"/>
            </a:spcAft>
            <a:buChar char="•"/>
          </a:pPr>
          <a:r>
            <a:rPr lang="en-US" sz="3000" kern="1200"/>
            <a:t>Reginalda</a:t>
          </a:r>
        </a:p>
        <a:p>
          <a:pPr marL="285750" lvl="1" indent="-285750" algn="l" defTabSz="1333500">
            <a:lnSpc>
              <a:spcPct val="90000"/>
            </a:lnSpc>
            <a:spcBef>
              <a:spcPct val="0"/>
            </a:spcBef>
            <a:spcAft>
              <a:spcPct val="20000"/>
            </a:spcAft>
            <a:buChar char="•"/>
          </a:pPr>
          <a:r>
            <a:rPr lang="en-US" sz="3000" kern="1200"/>
            <a:t>Rafael Neto</a:t>
          </a:r>
        </a:p>
      </dsp:txBody>
      <dsp:txXfrm>
        <a:off x="0" y="953058"/>
        <a:ext cx="6713552" cy="3148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DAA50-E39D-4A65-8300-D8950D2B1F0A}">
      <dsp:nvSpPr>
        <dsp:cNvPr id="0" name=""/>
        <dsp:cNvSpPr/>
      </dsp:nvSpPr>
      <dsp:spPr>
        <a:xfrm>
          <a:off x="884370" y="2"/>
          <a:ext cx="2219954" cy="13319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1. </a:t>
          </a:r>
          <a:r>
            <a:rPr lang="pt-BR" sz="1400" b="1" kern="1200" dirty="0"/>
            <a:t>O   Braço  </a:t>
          </a:r>
          <a:r>
            <a:rPr lang="pt-BR" sz="1400" kern="1200" dirty="0"/>
            <a:t>–   é   um   dispositivo   mecânico   que   serve   para   movimentar   as  cabeças  de leitura e gravação ao longo da superfície do disco.</a:t>
          </a:r>
          <a:endParaRPr lang="en-US" sz="1400" kern="1200" dirty="0"/>
        </a:p>
      </dsp:txBody>
      <dsp:txXfrm>
        <a:off x="884370" y="2"/>
        <a:ext cx="2219954" cy="1331972"/>
      </dsp:txXfrm>
    </dsp:sp>
    <dsp:sp modelId="{D64884AF-8456-4DF3-9F62-D06D7E80BAB7}">
      <dsp:nvSpPr>
        <dsp:cNvPr id="0" name=""/>
        <dsp:cNvSpPr/>
      </dsp:nvSpPr>
      <dsp:spPr>
        <a:xfrm>
          <a:off x="3326320" y="1094"/>
          <a:ext cx="2219954" cy="13319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a:t>2. </a:t>
          </a:r>
          <a:r>
            <a:rPr lang="pt-BR" sz="1400" b="1" kern="1200"/>
            <a:t>As Cabeças </a:t>
          </a:r>
          <a:r>
            <a:rPr lang="pt-BR" sz="1400" kern="1200"/>
            <a:t>– São responsáveis  pela leitura e gravação dos dados na superfície do disco.</a:t>
          </a:r>
          <a:endParaRPr lang="en-US" sz="1400" kern="1200"/>
        </a:p>
      </dsp:txBody>
      <dsp:txXfrm>
        <a:off x="3326320" y="1094"/>
        <a:ext cx="2219954" cy="1331972"/>
      </dsp:txXfrm>
    </dsp:sp>
    <dsp:sp modelId="{DF16EECB-4D20-4083-9A36-1DAADF0801B3}">
      <dsp:nvSpPr>
        <dsp:cNvPr id="0" name=""/>
        <dsp:cNvSpPr/>
      </dsp:nvSpPr>
      <dsp:spPr>
        <a:xfrm>
          <a:off x="884370" y="1555062"/>
          <a:ext cx="2219954" cy="13319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a:t>3. </a:t>
          </a:r>
          <a:r>
            <a:rPr lang="pt-BR" sz="1400" b="1" kern="1200"/>
            <a:t>As Superfícies  </a:t>
          </a:r>
          <a:r>
            <a:rPr lang="pt-BR" sz="1400" kern="1200"/>
            <a:t>–   cada   face   de   um   disco   é   uma   superfície   magnética,   usada   para   gravação  e leitura de dados.</a:t>
          </a:r>
          <a:endParaRPr lang="en-US" sz="1400" kern="1200"/>
        </a:p>
      </dsp:txBody>
      <dsp:txXfrm>
        <a:off x="884370" y="1555062"/>
        <a:ext cx="2219954" cy="1331972"/>
      </dsp:txXfrm>
    </dsp:sp>
    <dsp:sp modelId="{2742AB31-1738-41EC-896B-40A841E58950}">
      <dsp:nvSpPr>
        <dsp:cNvPr id="0" name=""/>
        <dsp:cNvSpPr/>
      </dsp:nvSpPr>
      <dsp:spPr>
        <a:xfrm>
          <a:off x="3326320" y="1555062"/>
          <a:ext cx="2219954" cy="13319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dirty="0"/>
            <a:t>4. </a:t>
          </a:r>
          <a:r>
            <a:rPr lang="pt-BR" sz="1400" b="1" kern="1200" dirty="0"/>
            <a:t>As Trilhas </a:t>
          </a:r>
          <a:r>
            <a:rPr lang="pt-BR" sz="1400" kern="1200" dirty="0"/>
            <a:t>– são círculos concêntricos igualmente espaçados nas superfícies dos discos.</a:t>
          </a:r>
          <a:endParaRPr lang="en-US" sz="1400" kern="1200" dirty="0"/>
        </a:p>
      </dsp:txBody>
      <dsp:txXfrm>
        <a:off x="3326320" y="1555062"/>
        <a:ext cx="2219954" cy="1331972"/>
      </dsp:txXfrm>
    </dsp:sp>
    <dsp:sp modelId="{9DF5E6D7-3F1D-4F1D-B745-6D06DF6A3383}">
      <dsp:nvSpPr>
        <dsp:cNvPr id="0" name=""/>
        <dsp:cNvSpPr/>
      </dsp:nvSpPr>
      <dsp:spPr>
        <a:xfrm>
          <a:off x="884370" y="3109030"/>
          <a:ext cx="2219954" cy="13319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a:t>5.</a:t>
          </a:r>
          <a:r>
            <a:rPr lang="pt-BR" sz="1400" b="1" kern="1200"/>
            <a:t>Os Setores </a:t>
          </a:r>
          <a:r>
            <a:rPr lang="pt-BR" sz="1400" kern="1200"/>
            <a:t>– são pequenas divisões ou partes de cada uma das trilhas.</a:t>
          </a:r>
          <a:endParaRPr lang="en-US" sz="1400" kern="1200"/>
        </a:p>
      </dsp:txBody>
      <dsp:txXfrm>
        <a:off x="884370" y="3109030"/>
        <a:ext cx="2219954" cy="1331972"/>
      </dsp:txXfrm>
    </dsp:sp>
    <dsp:sp modelId="{8B18CE42-C2A6-4EA8-B966-4994C2499438}">
      <dsp:nvSpPr>
        <dsp:cNvPr id="0" name=""/>
        <dsp:cNvSpPr/>
      </dsp:nvSpPr>
      <dsp:spPr>
        <a:xfrm>
          <a:off x="3326320" y="3109030"/>
          <a:ext cx="2219954" cy="13319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BR" sz="1400" kern="1200"/>
            <a:t>6</a:t>
          </a:r>
          <a:r>
            <a:rPr lang="pt-BR" sz="1400" b="1" kern="1200"/>
            <a:t>. Os Cilindros </a:t>
          </a:r>
          <a:r>
            <a:rPr lang="pt-BR" sz="1400" kern="1200"/>
            <a:t>– grupo de trilhas de mesmo número em superfícies diferentes do disco.</a:t>
          </a:r>
          <a:endParaRPr lang="en-US" sz="1400" kern="1200"/>
        </a:p>
      </dsp:txBody>
      <dsp:txXfrm>
        <a:off x="3326320" y="3109030"/>
        <a:ext cx="2219954" cy="13319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69E07-E969-42FC-BE8A-EA0106EFBCC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D3CB985-4529-44D7-B18D-150747BC97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DFB6E6B-5FF6-4086-B1B4-EB98D9D865E6}"/>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5" name="Espaço Reservado para Rodapé 4">
            <a:extLst>
              <a:ext uri="{FF2B5EF4-FFF2-40B4-BE49-F238E27FC236}">
                <a16:creationId xmlns:a16="http://schemas.microsoft.com/office/drawing/2014/main" id="{6D556405-1679-4CC6-AFBE-2B6C59CA7662}"/>
              </a:ext>
            </a:extLst>
          </p:cNvPr>
          <p:cNvSpPr>
            <a:spLocks noGrp="1"/>
          </p:cNvSpPr>
          <p:nvPr>
            <p:ph type="ftr" sz="quarter" idx="11"/>
          </p:nvPr>
        </p:nvSpPr>
        <p:spPr/>
        <p:txBody>
          <a:bodyPr/>
          <a:lstStyle/>
          <a:p>
            <a:endParaRPr lang="en-US" sz="1000" dirty="0"/>
          </a:p>
        </p:txBody>
      </p:sp>
      <p:sp>
        <p:nvSpPr>
          <p:cNvPr id="6" name="Espaço Reservado para Número de Slide 5">
            <a:extLst>
              <a:ext uri="{FF2B5EF4-FFF2-40B4-BE49-F238E27FC236}">
                <a16:creationId xmlns:a16="http://schemas.microsoft.com/office/drawing/2014/main" id="{6CB3DFE0-592F-4590-80A4-0DBD7034D393}"/>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6575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71EB0-890A-4089-9B34-CCC87ABEEF3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B73918F-F1E5-4B6D-ADBB-051CB83968E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927A8D-52D6-4E31-9C5C-A2EAEF75C86B}"/>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5" name="Espaço Reservado para Rodapé 4">
            <a:extLst>
              <a:ext uri="{FF2B5EF4-FFF2-40B4-BE49-F238E27FC236}">
                <a16:creationId xmlns:a16="http://schemas.microsoft.com/office/drawing/2014/main" id="{5F1F54C4-544F-4FF4-AA86-3EDEE07A17AE}"/>
              </a:ext>
            </a:extLst>
          </p:cNvPr>
          <p:cNvSpPr>
            <a:spLocks noGrp="1"/>
          </p:cNvSpPr>
          <p:nvPr>
            <p:ph type="ftr" sz="quarter" idx="11"/>
          </p:nvPr>
        </p:nvSpPr>
        <p:spPr/>
        <p:txBody>
          <a:bodyPr/>
          <a:lstStyle/>
          <a:p>
            <a:endParaRPr lang="en-US" sz="1000" dirty="0"/>
          </a:p>
        </p:txBody>
      </p:sp>
      <p:sp>
        <p:nvSpPr>
          <p:cNvPr id="6" name="Espaço Reservado para Número de Slide 5">
            <a:extLst>
              <a:ext uri="{FF2B5EF4-FFF2-40B4-BE49-F238E27FC236}">
                <a16:creationId xmlns:a16="http://schemas.microsoft.com/office/drawing/2014/main" id="{EB229A05-2A99-497B-B418-90237786924F}"/>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65822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9B0113-C4DF-4E57-9A91-17F8C6E4CE7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B69C6B2-BF78-4725-99AF-AFD33E5CD5A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32E7098-1B28-4FE2-8806-AF3344084F86}"/>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5" name="Espaço Reservado para Rodapé 4">
            <a:extLst>
              <a:ext uri="{FF2B5EF4-FFF2-40B4-BE49-F238E27FC236}">
                <a16:creationId xmlns:a16="http://schemas.microsoft.com/office/drawing/2014/main" id="{581AFB00-9FDD-4BB6-A285-40A9B576FD26}"/>
              </a:ext>
            </a:extLst>
          </p:cNvPr>
          <p:cNvSpPr>
            <a:spLocks noGrp="1"/>
          </p:cNvSpPr>
          <p:nvPr>
            <p:ph type="ftr" sz="quarter" idx="11"/>
          </p:nvPr>
        </p:nvSpPr>
        <p:spPr/>
        <p:txBody>
          <a:bodyPr/>
          <a:lstStyle/>
          <a:p>
            <a:endParaRPr lang="en-US" sz="1000" dirty="0"/>
          </a:p>
        </p:txBody>
      </p:sp>
      <p:sp>
        <p:nvSpPr>
          <p:cNvPr id="6" name="Espaço Reservado para Número de Slide 5">
            <a:extLst>
              <a:ext uri="{FF2B5EF4-FFF2-40B4-BE49-F238E27FC236}">
                <a16:creationId xmlns:a16="http://schemas.microsoft.com/office/drawing/2014/main" id="{186FA133-4C9D-4406-ADA5-8071D4EC7443}"/>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77480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19F59-73E9-40CD-B52C-0E48F0E6891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0E049BA-7BC8-4521-8510-88B4CF83A8C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98D971C-CC03-4BE1-9819-D3FD1EF05855}"/>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5" name="Espaço Reservado para Rodapé 4">
            <a:extLst>
              <a:ext uri="{FF2B5EF4-FFF2-40B4-BE49-F238E27FC236}">
                <a16:creationId xmlns:a16="http://schemas.microsoft.com/office/drawing/2014/main" id="{E9DA85A1-4284-49F9-965B-429E5B439DC0}"/>
              </a:ext>
            </a:extLst>
          </p:cNvPr>
          <p:cNvSpPr>
            <a:spLocks noGrp="1"/>
          </p:cNvSpPr>
          <p:nvPr>
            <p:ph type="ftr" sz="quarter" idx="11"/>
          </p:nvPr>
        </p:nvSpPr>
        <p:spPr/>
        <p:txBody>
          <a:bodyPr/>
          <a:lstStyle/>
          <a:p>
            <a:endParaRPr lang="en-US" sz="1000" dirty="0"/>
          </a:p>
        </p:txBody>
      </p:sp>
      <p:sp>
        <p:nvSpPr>
          <p:cNvPr id="6" name="Espaço Reservado para Número de Slide 5">
            <a:extLst>
              <a:ext uri="{FF2B5EF4-FFF2-40B4-BE49-F238E27FC236}">
                <a16:creationId xmlns:a16="http://schemas.microsoft.com/office/drawing/2014/main" id="{47F50EF6-5ED0-4008-89F8-781B8A35D7F4}"/>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74151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8E5D5-331D-4365-9386-ADD60B8D6BA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3420648-414A-4F09-86C6-47CBF6BB4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948BCC6-5822-4C3B-93B6-DB666F9F35E3}"/>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5" name="Espaço Reservado para Rodapé 4">
            <a:extLst>
              <a:ext uri="{FF2B5EF4-FFF2-40B4-BE49-F238E27FC236}">
                <a16:creationId xmlns:a16="http://schemas.microsoft.com/office/drawing/2014/main" id="{66A54792-E2E0-4C82-B12B-409E178CF816}"/>
              </a:ext>
            </a:extLst>
          </p:cNvPr>
          <p:cNvSpPr>
            <a:spLocks noGrp="1"/>
          </p:cNvSpPr>
          <p:nvPr>
            <p:ph type="ftr" sz="quarter" idx="11"/>
          </p:nvPr>
        </p:nvSpPr>
        <p:spPr/>
        <p:txBody>
          <a:bodyPr/>
          <a:lstStyle/>
          <a:p>
            <a:endParaRPr lang="en-US" sz="1000" dirty="0"/>
          </a:p>
        </p:txBody>
      </p:sp>
      <p:sp>
        <p:nvSpPr>
          <p:cNvPr id="6" name="Espaço Reservado para Número de Slide 5">
            <a:extLst>
              <a:ext uri="{FF2B5EF4-FFF2-40B4-BE49-F238E27FC236}">
                <a16:creationId xmlns:a16="http://schemas.microsoft.com/office/drawing/2014/main" id="{45D08669-744D-4BAD-96C3-9BAF54F2F20F}"/>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82663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CB93F-AC7E-46AB-AAE4-2CAA9C4242D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3831874-AD67-4569-87F3-811170BB090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63EA0F9-B065-4CC8-A30D-95EA1136E62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DEA9DBB-BC4C-4FB7-8686-C7FCD38F5793}"/>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6" name="Espaço Reservado para Rodapé 5">
            <a:extLst>
              <a:ext uri="{FF2B5EF4-FFF2-40B4-BE49-F238E27FC236}">
                <a16:creationId xmlns:a16="http://schemas.microsoft.com/office/drawing/2014/main" id="{853DCC36-D4E0-4792-B4D6-2533316D02FB}"/>
              </a:ext>
            </a:extLst>
          </p:cNvPr>
          <p:cNvSpPr>
            <a:spLocks noGrp="1"/>
          </p:cNvSpPr>
          <p:nvPr>
            <p:ph type="ftr" sz="quarter" idx="11"/>
          </p:nvPr>
        </p:nvSpPr>
        <p:spPr/>
        <p:txBody>
          <a:bodyPr/>
          <a:lstStyle/>
          <a:p>
            <a:endParaRPr lang="en-US" sz="1000" dirty="0"/>
          </a:p>
        </p:txBody>
      </p:sp>
      <p:sp>
        <p:nvSpPr>
          <p:cNvPr id="7" name="Espaço Reservado para Número de Slide 6">
            <a:extLst>
              <a:ext uri="{FF2B5EF4-FFF2-40B4-BE49-F238E27FC236}">
                <a16:creationId xmlns:a16="http://schemas.microsoft.com/office/drawing/2014/main" id="{7B2BD96A-BC5B-4C16-A17F-116D17096265}"/>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43749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E3B5F-B1A4-412D-A9BA-6A89D49EDA7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C8CC386-A87A-49B8-8F2A-8A9175E51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F3848CD-A175-4C31-A211-05878C85525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3853F2A-59D8-4C03-966A-AFCE7C25C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C686ED9-041E-4FDE-884B-EAE6BB41E7B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7983AA2-56BF-4C63-B7CE-B25841876A0B}"/>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8" name="Espaço Reservado para Rodapé 7">
            <a:extLst>
              <a:ext uri="{FF2B5EF4-FFF2-40B4-BE49-F238E27FC236}">
                <a16:creationId xmlns:a16="http://schemas.microsoft.com/office/drawing/2014/main" id="{4D6449BB-7ED6-4E30-9D67-979DFDDCAE15}"/>
              </a:ext>
            </a:extLst>
          </p:cNvPr>
          <p:cNvSpPr>
            <a:spLocks noGrp="1"/>
          </p:cNvSpPr>
          <p:nvPr>
            <p:ph type="ftr" sz="quarter" idx="11"/>
          </p:nvPr>
        </p:nvSpPr>
        <p:spPr/>
        <p:txBody>
          <a:bodyPr/>
          <a:lstStyle/>
          <a:p>
            <a:endParaRPr lang="en-US" sz="1000" dirty="0"/>
          </a:p>
        </p:txBody>
      </p:sp>
      <p:sp>
        <p:nvSpPr>
          <p:cNvPr id="9" name="Espaço Reservado para Número de Slide 8">
            <a:extLst>
              <a:ext uri="{FF2B5EF4-FFF2-40B4-BE49-F238E27FC236}">
                <a16:creationId xmlns:a16="http://schemas.microsoft.com/office/drawing/2014/main" id="{4A1FF769-4855-4FE1-9DE3-8190AD1CA10C}"/>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06499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28CE0-2A58-4B45-BA89-9C91600DBB4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C6C0D6D-3CE6-4DB9-8E92-F71A40043C9A}"/>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4" name="Espaço Reservado para Rodapé 3">
            <a:extLst>
              <a:ext uri="{FF2B5EF4-FFF2-40B4-BE49-F238E27FC236}">
                <a16:creationId xmlns:a16="http://schemas.microsoft.com/office/drawing/2014/main" id="{B69B59CA-01C8-4574-A8E8-CD4BC2223B8D}"/>
              </a:ext>
            </a:extLst>
          </p:cNvPr>
          <p:cNvSpPr>
            <a:spLocks noGrp="1"/>
          </p:cNvSpPr>
          <p:nvPr>
            <p:ph type="ftr" sz="quarter" idx="11"/>
          </p:nvPr>
        </p:nvSpPr>
        <p:spPr/>
        <p:txBody>
          <a:bodyPr/>
          <a:lstStyle/>
          <a:p>
            <a:endParaRPr lang="en-US" sz="1000" dirty="0"/>
          </a:p>
        </p:txBody>
      </p:sp>
      <p:sp>
        <p:nvSpPr>
          <p:cNvPr id="5" name="Espaço Reservado para Número de Slide 4">
            <a:extLst>
              <a:ext uri="{FF2B5EF4-FFF2-40B4-BE49-F238E27FC236}">
                <a16:creationId xmlns:a16="http://schemas.microsoft.com/office/drawing/2014/main" id="{A232A401-5B8E-4CA3-8313-0706C155F20D}"/>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289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79C1CEE-3478-4BF8-B0B0-C3EF6AEA3602}"/>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3" name="Espaço Reservado para Rodapé 2">
            <a:extLst>
              <a:ext uri="{FF2B5EF4-FFF2-40B4-BE49-F238E27FC236}">
                <a16:creationId xmlns:a16="http://schemas.microsoft.com/office/drawing/2014/main" id="{A7151A96-ABE5-46B9-B271-E27D932A759F}"/>
              </a:ext>
            </a:extLst>
          </p:cNvPr>
          <p:cNvSpPr>
            <a:spLocks noGrp="1"/>
          </p:cNvSpPr>
          <p:nvPr>
            <p:ph type="ftr" sz="quarter" idx="11"/>
          </p:nvPr>
        </p:nvSpPr>
        <p:spPr/>
        <p:txBody>
          <a:bodyPr/>
          <a:lstStyle/>
          <a:p>
            <a:endParaRPr lang="en-US" sz="1000" dirty="0"/>
          </a:p>
        </p:txBody>
      </p:sp>
      <p:sp>
        <p:nvSpPr>
          <p:cNvPr id="4" name="Espaço Reservado para Número de Slide 3">
            <a:extLst>
              <a:ext uri="{FF2B5EF4-FFF2-40B4-BE49-F238E27FC236}">
                <a16:creationId xmlns:a16="http://schemas.microsoft.com/office/drawing/2014/main" id="{9E0343DB-3CE0-4A4A-AE7A-1F1F2335882F}"/>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94387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80481-D1A2-4463-85C7-9FA11DC532E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41291A0-E8B4-4C1E-B02F-8E1D2EFDC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F67AEAF-4657-41E8-A4A4-2A7D47A49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7A9D517-FD4A-4AF9-A4B5-B4D5ED5FF031}"/>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6" name="Espaço Reservado para Rodapé 5">
            <a:extLst>
              <a:ext uri="{FF2B5EF4-FFF2-40B4-BE49-F238E27FC236}">
                <a16:creationId xmlns:a16="http://schemas.microsoft.com/office/drawing/2014/main" id="{D4B494B7-A52F-4191-A73B-E0985FF43DF4}"/>
              </a:ext>
            </a:extLst>
          </p:cNvPr>
          <p:cNvSpPr>
            <a:spLocks noGrp="1"/>
          </p:cNvSpPr>
          <p:nvPr>
            <p:ph type="ftr" sz="quarter" idx="11"/>
          </p:nvPr>
        </p:nvSpPr>
        <p:spPr/>
        <p:txBody>
          <a:bodyPr/>
          <a:lstStyle/>
          <a:p>
            <a:endParaRPr lang="en-US" sz="1000" dirty="0"/>
          </a:p>
        </p:txBody>
      </p:sp>
      <p:sp>
        <p:nvSpPr>
          <p:cNvPr id="7" name="Espaço Reservado para Número de Slide 6">
            <a:extLst>
              <a:ext uri="{FF2B5EF4-FFF2-40B4-BE49-F238E27FC236}">
                <a16:creationId xmlns:a16="http://schemas.microsoft.com/office/drawing/2014/main" id="{4F51F87F-5ECB-4585-9AD3-89E18AE1D7D1}"/>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60691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1B919-5C17-44CC-B972-AA0BEE39C98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1C0CC22-FE23-4C1F-AFAE-7D17CE035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0EA2AC4-54E5-443F-B044-CC168F931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974DB5A-4F8B-40EB-8CB4-A32C6540A16D}"/>
              </a:ext>
            </a:extLst>
          </p:cNvPr>
          <p:cNvSpPr>
            <a:spLocks noGrp="1"/>
          </p:cNvSpPr>
          <p:nvPr>
            <p:ph type="dt" sz="half" idx="10"/>
          </p:nvPr>
        </p:nvSpPr>
        <p:spPr/>
        <p:txBody>
          <a:bodyPr/>
          <a:lstStyle/>
          <a:p>
            <a:pPr algn="r"/>
            <a:fld id="{7CF0BCE0-945C-4FDF-95A1-2149B1FF5B83}" type="datetimeFigureOut">
              <a:rPr lang="en-US" smtClean="0"/>
              <a:pPr algn="r"/>
              <a:t>5/25/2021</a:t>
            </a:fld>
            <a:endParaRPr lang="en-US" dirty="0"/>
          </a:p>
        </p:txBody>
      </p:sp>
      <p:sp>
        <p:nvSpPr>
          <p:cNvPr id="6" name="Espaço Reservado para Rodapé 5">
            <a:extLst>
              <a:ext uri="{FF2B5EF4-FFF2-40B4-BE49-F238E27FC236}">
                <a16:creationId xmlns:a16="http://schemas.microsoft.com/office/drawing/2014/main" id="{E4BE7B28-01AF-4254-B4CD-EF647D13B267}"/>
              </a:ext>
            </a:extLst>
          </p:cNvPr>
          <p:cNvSpPr>
            <a:spLocks noGrp="1"/>
          </p:cNvSpPr>
          <p:nvPr>
            <p:ph type="ftr" sz="quarter" idx="11"/>
          </p:nvPr>
        </p:nvSpPr>
        <p:spPr/>
        <p:txBody>
          <a:bodyPr/>
          <a:lstStyle/>
          <a:p>
            <a:endParaRPr lang="en-US" sz="1000" dirty="0"/>
          </a:p>
        </p:txBody>
      </p:sp>
      <p:sp>
        <p:nvSpPr>
          <p:cNvPr id="7" name="Espaço Reservado para Número de Slide 6">
            <a:extLst>
              <a:ext uri="{FF2B5EF4-FFF2-40B4-BE49-F238E27FC236}">
                <a16:creationId xmlns:a16="http://schemas.microsoft.com/office/drawing/2014/main" id="{3F814359-812E-4694-BC5E-C6FA167574BB}"/>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51391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EA2B29-1FC5-4807-8FB5-416233C4D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13A44FC-434D-4B73-868B-3580E36B17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125DFC6-D92B-4283-921F-B9E43F699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5/25/2021</a:t>
            </a:fld>
            <a:endParaRPr lang="en-US" dirty="0"/>
          </a:p>
        </p:txBody>
      </p:sp>
      <p:sp>
        <p:nvSpPr>
          <p:cNvPr id="5" name="Espaço Reservado para Rodapé 4">
            <a:extLst>
              <a:ext uri="{FF2B5EF4-FFF2-40B4-BE49-F238E27FC236}">
                <a16:creationId xmlns:a16="http://schemas.microsoft.com/office/drawing/2014/main" id="{5198AE58-B033-4542-940D-5E09F5478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Espaço Reservado para Número de Slide 5">
            <a:extLst>
              <a:ext uri="{FF2B5EF4-FFF2-40B4-BE49-F238E27FC236}">
                <a16:creationId xmlns:a16="http://schemas.microsoft.com/office/drawing/2014/main" id="{EC718944-0AE8-48D2-9CD4-05B53406D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49347395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4.png"/><Relationship Id="rId9" Type="http://schemas.microsoft.com/office/2007/relationships/hdphoto" Target="../media/hdphoto4.wdp"/></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igital.br.synnex.com/5-tendencias-de-armazenamento-de-dados-para-os-proximos-anos" TargetMode="External"/><Relationship Id="rId3" Type="http://schemas.openxmlformats.org/officeDocument/2006/relationships/hyperlink" Target="http://wiki.icmc.usp.br/images/8/86/SCC0215012015introducaoa.pdf" TargetMode="External"/><Relationship Id="rId7" Type="http://schemas.openxmlformats.org/officeDocument/2006/relationships/hyperlink" Target="http://startupignite.com.br/tecnologias-emergentes-iot/" TargetMode="External"/><Relationship Id="rId2" Type="http://schemas.openxmlformats.org/officeDocument/2006/relationships/hyperlink" Target="https://sites.google.com/site/hardwarememoria2/" TargetMode="External"/><Relationship Id="rId1" Type="http://schemas.openxmlformats.org/officeDocument/2006/relationships/slideLayout" Target="../slideLayouts/slideLayout2.xml"/><Relationship Id="rId6" Type="http://schemas.openxmlformats.org/officeDocument/2006/relationships/hyperlink" Target="http://professorvalerio.no.comunidades.net/tipos-de-memorias" TargetMode="External"/><Relationship Id="rId5" Type="http://schemas.openxmlformats.org/officeDocument/2006/relationships/hyperlink" Target="https://www.passeidireto.com/arquivo/19038867/memorias-principal-secundaria-e-cache-engenharia" TargetMode="External"/><Relationship Id="rId4" Type="http://schemas.openxmlformats.org/officeDocument/2006/relationships/hyperlink" Target="http://wiki.icmc.usp.br/images/d/d7/Alg2_09.ArmazenamentoSecundario.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DAF4E14-704D-4ECA-BF23-EC63A9A427FA}"/>
              </a:ext>
            </a:extLst>
          </p:cNvPr>
          <p:cNvPicPr>
            <a:picLocks noChangeAspect="1"/>
          </p:cNvPicPr>
          <p:nvPr/>
        </p:nvPicPr>
        <p:blipFill rotWithShape="1">
          <a:blip r:embed="rId2">
            <a:alphaModFix amt="50000"/>
          </a:blip>
          <a:srcRect t="4808" r="-1" b="4807"/>
          <a:stretch/>
        </p:blipFill>
        <p:spPr>
          <a:xfrm>
            <a:off x="20" y="-96971"/>
            <a:ext cx="12188930" cy="6857990"/>
          </a:xfrm>
          <a:prstGeom prst="rect">
            <a:avLst/>
          </a:prstGeom>
        </p:spPr>
      </p:pic>
      <p:sp>
        <p:nvSpPr>
          <p:cNvPr id="2" name="Título 1">
            <a:extLst>
              <a:ext uri="{FF2B5EF4-FFF2-40B4-BE49-F238E27FC236}">
                <a16:creationId xmlns:a16="http://schemas.microsoft.com/office/drawing/2014/main" id="{4CEBC4ED-5E6E-4522-9306-3BAFC80B8430}"/>
              </a:ext>
            </a:extLst>
          </p:cNvPr>
          <p:cNvSpPr>
            <a:spLocks noGrp="1"/>
          </p:cNvSpPr>
          <p:nvPr>
            <p:ph type="ctrTitle"/>
          </p:nvPr>
        </p:nvSpPr>
        <p:spPr>
          <a:xfrm>
            <a:off x="1524000" y="1122363"/>
            <a:ext cx="9144000" cy="3063240"/>
          </a:xfrm>
        </p:spPr>
        <p:txBody>
          <a:bodyPr>
            <a:normAutofit/>
          </a:bodyPr>
          <a:lstStyle/>
          <a:p>
            <a:r>
              <a:rPr lang="pt-BR" sz="6600" dirty="0">
                <a:solidFill>
                  <a:srgbClr val="FFFFFF"/>
                </a:solidFill>
              </a:rPr>
              <a:t>T</a:t>
            </a:r>
            <a:r>
              <a:rPr lang="pt-br" sz="6600" dirty="0">
                <a:solidFill>
                  <a:srgbClr val="FFFFFF"/>
                </a:solidFill>
              </a:rPr>
              <a:t>rabalho de Ordenação</a:t>
            </a:r>
            <a:endParaRPr lang="pt-BR" sz="6600" dirty="0">
              <a:solidFill>
                <a:srgbClr val="FFFFFF"/>
              </a:solidFill>
            </a:endParaRPr>
          </a:p>
        </p:txBody>
      </p:sp>
      <p:sp>
        <p:nvSpPr>
          <p:cNvPr id="3" name="Subtítulo 2">
            <a:extLst>
              <a:ext uri="{FF2B5EF4-FFF2-40B4-BE49-F238E27FC236}">
                <a16:creationId xmlns:a16="http://schemas.microsoft.com/office/drawing/2014/main" id="{3A3930FD-7E0D-4BAA-8458-39588F86D102}"/>
              </a:ext>
            </a:extLst>
          </p:cNvPr>
          <p:cNvSpPr>
            <a:spLocks noGrp="1"/>
          </p:cNvSpPr>
          <p:nvPr>
            <p:ph type="subTitle" idx="1"/>
          </p:nvPr>
        </p:nvSpPr>
        <p:spPr>
          <a:xfrm>
            <a:off x="1527048" y="4599432"/>
            <a:ext cx="9144000" cy="1536192"/>
          </a:xfrm>
        </p:spPr>
        <p:txBody>
          <a:bodyPr>
            <a:normAutofit/>
          </a:bodyPr>
          <a:lstStyle/>
          <a:p>
            <a:r>
              <a:rPr lang="pt-BR" dirty="0">
                <a:solidFill>
                  <a:srgbClr val="FFFFFF"/>
                </a:solidFill>
              </a:rPr>
              <a:t>UNIFACS CAMPUS LAPA</a:t>
            </a:r>
          </a:p>
          <a:p>
            <a:endParaRPr lang="pt-BR" dirty="0">
              <a:solidFill>
                <a:srgbClr val="FFFFFF"/>
              </a:solidFill>
            </a:endParaRPr>
          </a:p>
        </p:txBody>
      </p:sp>
      <p:sp>
        <p:nvSpPr>
          <p:cNvPr id="19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87258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3" y="856488"/>
            <a:ext cx="5711953" cy="1173761"/>
          </a:xfrm>
        </p:spPr>
        <p:txBody>
          <a:bodyPr anchor="b">
            <a:noAutofit/>
          </a:bodyPr>
          <a:lstStyle/>
          <a:p>
            <a:r>
              <a:rPr lang="pt-BR" sz="3600" dirty="0">
                <a:solidFill>
                  <a:srgbClr val="ED7D31"/>
                </a:solidFill>
                <a:latin typeface="Trebuchet MS" panose="020B0603020202020204" pitchFamily="34" charset="0"/>
              </a:rPr>
              <a:t>Observação !!!!!</a:t>
            </a:r>
            <a:br>
              <a:rPr lang="pt-BR" sz="3600" dirty="0">
                <a:solidFill>
                  <a:srgbClr val="ED7D31"/>
                </a:solidFill>
                <a:latin typeface="Trebuchet MS" panose="020B0603020202020204" pitchFamily="34" charset="0"/>
              </a:rPr>
            </a:br>
            <a:endParaRPr lang="pt-BR" sz="3600" dirty="0">
              <a:solidFill>
                <a:srgbClr val="ED7D31"/>
              </a:solidFill>
              <a:latin typeface="Trebuchet MS" panose="020B0603020202020204" pitchFamily="34" charset="0"/>
            </a:endParaRPr>
          </a:p>
        </p:txBody>
      </p:sp>
      <p:sp>
        <p:nvSpPr>
          <p:cNvPr id="10" name="Text Placeholder 4">
            <a:extLst>
              <a:ext uri="{FF2B5EF4-FFF2-40B4-BE49-F238E27FC236}">
                <a16:creationId xmlns:a16="http://schemas.microsoft.com/office/drawing/2014/main" id="{43D1A47F-0E0B-4FE3-96A9-6CF1B816B569}"/>
              </a:ext>
            </a:extLst>
          </p:cNvPr>
          <p:cNvSpPr>
            <a:spLocks noGrp="1"/>
          </p:cNvSpPr>
          <p:nvPr>
            <p:ph idx="1"/>
          </p:nvPr>
        </p:nvSpPr>
        <p:spPr>
          <a:xfrm>
            <a:off x="438086" y="2479675"/>
            <a:ext cx="4983163" cy="3981450"/>
          </a:xfrm>
        </p:spPr>
        <p:txBody>
          <a:bodyPr>
            <a:noAutofit/>
          </a:bodyPr>
          <a:lstStyle/>
          <a:p>
            <a:pPr marL="0" indent="0" algn="just">
              <a:buNone/>
            </a:pPr>
            <a:r>
              <a:rPr lang="pt-BR" sz="2000" b="1" i="0" dirty="0">
                <a:effectLst/>
                <a:latin typeface="Arial" panose="020B0604020202020204" pitchFamily="34" charset="0"/>
                <a:cs typeface="Arial" panose="020B0604020202020204" pitchFamily="34" charset="0"/>
              </a:rPr>
              <a:t>Tipos de </a:t>
            </a:r>
            <a:r>
              <a:rPr lang="pt-BR" sz="2000" b="1" i="0" dirty="0" err="1">
                <a:effectLst/>
                <a:latin typeface="Arial" panose="020B0604020202020204" pitchFamily="34" charset="0"/>
                <a:cs typeface="Arial" panose="020B0604020202020204" pitchFamily="34" charset="0"/>
              </a:rPr>
              <a:t>ROMs</a:t>
            </a:r>
            <a:r>
              <a:rPr lang="pt-BR" sz="2000" b="1" i="0" dirty="0">
                <a:effectLst/>
                <a:latin typeface="Arial" panose="020B0604020202020204" pitchFamily="34" charset="0"/>
                <a:cs typeface="Arial" panose="020B0604020202020204" pitchFamily="34" charset="0"/>
              </a:rPr>
              <a:t>:</a:t>
            </a:r>
          </a:p>
          <a:p>
            <a:pPr marL="0" indent="0" algn="just">
              <a:buNone/>
            </a:pPr>
            <a:r>
              <a:rPr lang="pt-BR" sz="2000" b="1" i="0" dirty="0">
                <a:effectLst/>
                <a:latin typeface="Arial" panose="020B0604020202020204" pitchFamily="34" charset="0"/>
                <a:cs typeface="Arial" panose="020B0604020202020204" pitchFamily="34" charset="0"/>
              </a:rPr>
              <a:t>– </a:t>
            </a:r>
            <a:r>
              <a:rPr lang="pt-BR" sz="2000" b="1" i="0" dirty="0" err="1">
                <a:effectLst/>
                <a:latin typeface="Arial" panose="020B0604020202020204" pitchFamily="34" charset="0"/>
                <a:cs typeface="Arial" panose="020B0604020202020204" pitchFamily="34" charset="0"/>
              </a:rPr>
              <a:t>Programmable</a:t>
            </a:r>
            <a:r>
              <a:rPr lang="pt-BR" sz="2000" b="1" i="0" dirty="0">
                <a:effectLst/>
                <a:latin typeface="Arial" panose="020B0604020202020204" pitchFamily="34" charset="0"/>
                <a:cs typeface="Arial" panose="020B0604020202020204" pitchFamily="34" charset="0"/>
              </a:rPr>
              <a:t> ROM (PROM)</a:t>
            </a:r>
          </a:p>
          <a:p>
            <a:pPr marL="0" indent="0" algn="just">
              <a:buNone/>
            </a:pPr>
            <a:r>
              <a:rPr lang="pt-BR" sz="2000" b="1" i="0" dirty="0">
                <a:effectLst/>
                <a:latin typeface="Arial" panose="020B0604020202020204" pitchFamily="34" charset="0"/>
                <a:cs typeface="Arial" panose="020B0604020202020204" pitchFamily="34" charset="0"/>
              </a:rPr>
              <a:t>– </a:t>
            </a:r>
            <a:r>
              <a:rPr lang="pt-BR" sz="2000" b="1" i="0" dirty="0" err="1">
                <a:effectLst/>
                <a:latin typeface="Arial" panose="020B0604020202020204" pitchFamily="34" charset="0"/>
                <a:cs typeface="Arial" panose="020B0604020202020204" pitchFamily="34" charset="0"/>
              </a:rPr>
              <a:t>Eraseable</a:t>
            </a:r>
            <a:r>
              <a:rPr lang="pt-BR" sz="2000" b="1" i="0" dirty="0">
                <a:effectLst/>
                <a:latin typeface="Arial" panose="020B0604020202020204" pitchFamily="34" charset="0"/>
                <a:cs typeface="Arial" panose="020B0604020202020204" pitchFamily="34" charset="0"/>
              </a:rPr>
              <a:t> </a:t>
            </a:r>
            <a:r>
              <a:rPr lang="pt-BR" sz="2000" b="1" i="0" dirty="0" err="1">
                <a:effectLst/>
                <a:latin typeface="Arial" panose="020B0604020202020204" pitchFamily="34" charset="0"/>
                <a:cs typeface="Arial" panose="020B0604020202020204" pitchFamily="34" charset="0"/>
              </a:rPr>
              <a:t>programmable</a:t>
            </a:r>
            <a:r>
              <a:rPr lang="pt-BR" sz="2000" b="1" i="0" dirty="0">
                <a:effectLst/>
                <a:latin typeface="Arial" panose="020B0604020202020204" pitchFamily="34" charset="0"/>
                <a:cs typeface="Arial" panose="020B0604020202020204" pitchFamily="34" charset="0"/>
              </a:rPr>
              <a:t> ROM (EPROM)</a:t>
            </a:r>
          </a:p>
          <a:p>
            <a:pPr marL="0" indent="0" algn="just">
              <a:buNone/>
            </a:pPr>
            <a:r>
              <a:rPr lang="pt-BR" sz="2000" b="1" i="0" dirty="0">
                <a:effectLst/>
                <a:latin typeface="Arial" panose="020B0604020202020204" pitchFamily="34" charset="0"/>
                <a:cs typeface="Arial" panose="020B0604020202020204" pitchFamily="34" charset="0"/>
              </a:rPr>
              <a:t>– </a:t>
            </a:r>
            <a:r>
              <a:rPr lang="pt-BR" sz="2000" b="1" i="0" dirty="0" err="1">
                <a:effectLst/>
                <a:latin typeface="Arial" panose="020B0604020202020204" pitchFamily="34" charset="0"/>
                <a:cs typeface="Arial" panose="020B0604020202020204" pitchFamily="34" charset="0"/>
              </a:rPr>
              <a:t>Electrically</a:t>
            </a:r>
            <a:r>
              <a:rPr lang="pt-BR" sz="2000" b="1" i="0" dirty="0">
                <a:effectLst/>
                <a:latin typeface="Arial" panose="020B0604020202020204" pitchFamily="34" charset="0"/>
                <a:cs typeface="Arial" panose="020B0604020202020204" pitchFamily="34" charset="0"/>
              </a:rPr>
              <a:t> </a:t>
            </a:r>
            <a:r>
              <a:rPr lang="pt-BR" sz="2000" b="1" i="0" dirty="0" err="1">
                <a:effectLst/>
                <a:latin typeface="Arial" panose="020B0604020202020204" pitchFamily="34" charset="0"/>
                <a:cs typeface="Arial" panose="020B0604020202020204" pitchFamily="34" charset="0"/>
              </a:rPr>
              <a:t>eraseable</a:t>
            </a:r>
            <a:r>
              <a:rPr lang="pt-BR" sz="2000" b="1" i="0" dirty="0">
                <a:effectLst/>
                <a:latin typeface="Arial" panose="020B0604020202020204" pitchFamily="34" charset="0"/>
                <a:cs typeface="Arial" panose="020B0604020202020204" pitchFamily="34" charset="0"/>
              </a:rPr>
              <a:t> PROM (EEPROM)</a:t>
            </a:r>
          </a:p>
          <a:p>
            <a:pPr marL="0" indent="0" algn="just">
              <a:buNone/>
            </a:pPr>
            <a:r>
              <a:rPr lang="pt-BR" sz="2000" b="1" i="0" dirty="0">
                <a:effectLst/>
                <a:latin typeface="Arial" panose="020B0604020202020204" pitchFamily="34" charset="0"/>
                <a:cs typeface="Arial" panose="020B0604020202020204" pitchFamily="34" charset="0"/>
              </a:rPr>
              <a:t>– Flash </a:t>
            </a:r>
            <a:r>
              <a:rPr lang="pt-BR" sz="2000" b="1" i="0" dirty="0" err="1">
                <a:effectLst/>
                <a:latin typeface="Arial" panose="020B0604020202020204" pitchFamily="34" charset="0"/>
                <a:cs typeface="Arial" panose="020B0604020202020204" pitchFamily="34" charset="0"/>
              </a:rPr>
              <a:t>memory</a:t>
            </a:r>
            <a:endParaRPr lang="pt-BR" sz="2000" b="1" i="0" dirty="0">
              <a:effectLst/>
              <a:latin typeface="Arial" panose="020B0604020202020204" pitchFamily="34" charset="0"/>
              <a:cs typeface="Arial" panose="020B0604020202020204" pitchFamily="34" charset="0"/>
            </a:endParaRPr>
          </a:p>
          <a:p>
            <a:pPr algn="just"/>
            <a:endParaRPr lang="pt-BR" sz="1600" b="0" i="0" u="none" strike="noStrike" dirty="0">
              <a:solidFill>
                <a:srgbClr val="000000"/>
              </a:solidFill>
              <a:effectLst/>
              <a:latin typeface="Arial" panose="020B0604020202020204" pitchFamily="34" charset="0"/>
              <a:cs typeface="Arial" panose="020B0604020202020204" pitchFamily="34" charset="0"/>
            </a:endParaRPr>
          </a:p>
          <a:p>
            <a:endParaRPr lang="en-US" sz="1600" dirty="0">
              <a:latin typeface="Trebuchet MS" panose="020B0603020202020204" pitchFamily="34" charset="0"/>
            </a:endParaRPr>
          </a:p>
          <a:p>
            <a:r>
              <a:rPr lang="pt-BR" sz="1600" dirty="0">
                <a:latin typeface="Trebuchet MS" panose="020B0603020202020204" pitchFamily="34" charset="0"/>
              </a:rPr>
              <a:t> </a:t>
            </a:r>
            <a:endParaRPr lang="en-US" sz="1600" dirty="0">
              <a:latin typeface="Trebuchet MS" panose="020B0603020202020204" pitchFamily="34" charset="0"/>
            </a:endParaRPr>
          </a:p>
        </p:txBody>
      </p:sp>
    </p:spTree>
    <p:extLst>
      <p:ext uri="{BB962C8B-B14F-4D97-AF65-F5344CB8AC3E}">
        <p14:creationId xmlns:p14="http://schemas.microsoft.com/office/powerpoint/2010/main" val="302361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8">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useBgFill="1">
        <p:nvSpPr>
          <p:cNvPr id="68" name="Freeform: Shape 6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Freeform: Shape 6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3" y="856488"/>
            <a:ext cx="5711953" cy="1173761"/>
          </a:xfrm>
        </p:spPr>
        <p:txBody>
          <a:bodyPr anchor="b">
            <a:noAutofit/>
          </a:bodyPr>
          <a:lstStyle/>
          <a:p>
            <a:r>
              <a:rPr lang="pt-BR" sz="3600" dirty="0">
                <a:solidFill>
                  <a:srgbClr val="ED7D31"/>
                </a:solidFill>
                <a:latin typeface="Trebuchet MS" panose="020B0603020202020204" pitchFamily="34" charset="0"/>
              </a:rPr>
              <a:t>Persistência de Arquivos </a:t>
            </a:r>
            <a:br>
              <a:rPr lang="pt-BR" sz="3600" dirty="0">
                <a:solidFill>
                  <a:srgbClr val="ED7D31"/>
                </a:solidFill>
                <a:latin typeface="Trebuchet MS" panose="020B0603020202020204" pitchFamily="34" charset="0"/>
              </a:rPr>
            </a:br>
            <a:r>
              <a:rPr lang="pt-BR" sz="3600" dirty="0">
                <a:solidFill>
                  <a:srgbClr val="ED7D31"/>
                </a:solidFill>
                <a:latin typeface="Trebuchet MS" panose="020B0603020202020204" pitchFamily="34" charset="0"/>
              </a:rPr>
              <a:t>– Memória Terciária</a:t>
            </a:r>
          </a:p>
        </p:txBody>
      </p:sp>
      <p:sp>
        <p:nvSpPr>
          <p:cNvPr id="65" name="Rectangle 64">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Text Placeholder 4">
            <a:extLst>
              <a:ext uri="{FF2B5EF4-FFF2-40B4-BE49-F238E27FC236}">
                <a16:creationId xmlns:a16="http://schemas.microsoft.com/office/drawing/2014/main" id="{43D1A47F-0E0B-4FE3-96A9-6CF1B816B569}"/>
              </a:ext>
            </a:extLst>
          </p:cNvPr>
          <p:cNvSpPr>
            <a:spLocks noGrp="1"/>
          </p:cNvSpPr>
          <p:nvPr>
            <p:ph idx="1"/>
          </p:nvPr>
        </p:nvSpPr>
        <p:spPr>
          <a:xfrm>
            <a:off x="438086" y="2479675"/>
            <a:ext cx="4983163" cy="3981450"/>
          </a:xfrm>
        </p:spPr>
        <p:txBody>
          <a:bodyPr>
            <a:noAutofit/>
          </a:bodyPr>
          <a:lstStyle/>
          <a:p>
            <a:pPr algn="just"/>
            <a:r>
              <a:rPr lang="pt-BR" sz="1600" b="0" i="0" u="none" strike="noStrike" dirty="0">
                <a:solidFill>
                  <a:srgbClr val="000000"/>
                </a:solidFill>
                <a:effectLst/>
                <a:latin typeface="Arial" panose="020B0604020202020204" pitchFamily="34" charset="0"/>
                <a:cs typeface="Arial" panose="020B0604020202020204" pitchFamily="34" charset="0"/>
              </a:rPr>
              <a:t>Conceito :</a:t>
            </a:r>
          </a:p>
          <a:p>
            <a:pPr algn="just"/>
            <a:r>
              <a:rPr lang="pt-BR" sz="1600" b="0" i="0" u="none" strike="noStrike" dirty="0">
                <a:solidFill>
                  <a:srgbClr val="000000"/>
                </a:solidFill>
                <a:effectLst/>
                <a:latin typeface="Arial" panose="020B0604020202020204" pitchFamily="34" charset="0"/>
                <a:cs typeface="Arial" panose="020B0604020202020204" pitchFamily="34" charset="0"/>
              </a:rPr>
              <a:t> Semelhantes a memoria secundária, sendo que segue as operações de </a:t>
            </a:r>
            <a:r>
              <a:rPr lang="pt-BR" sz="1600" b="0" i="0" u="none" strike="noStrike" dirty="0" err="1">
                <a:solidFill>
                  <a:srgbClr val="000000"/>
                </a:solidFill>
                <a:effectLst/>
                <a:latin typeface="Arial" panose="020B0604020202020204" pitchFamily="34" charset="0"/>
                <a:cs typeface="Arial" panose="020B0604020202020204" pitchFamily="34" charset="0"/>
              </a:rPr>
              <a:t>montagem,como</a:t>
            </a:r>
            <a:r>
              <a:rPr lang="pt-BR" sz="1600" b="0" i="0" u="none" strike="noStrike" dirty="0">
                <a:solidFill>
                  <a:srgbClr val="000000"/>
                </a:solidFill>
                <a:effectLst/>
                <a:latin typeface="Arial" panose="020B0604020202020204" pitchFamily="34" charset="0"/>
                <a:cs typeface="Arial" panose="020B0604020202020204" pitchFamily="34" charset="0"/>
              </a:rPr>
              <a:t> disco </a:t>
            </a:r>
            <a:r>
              <a:rPr lang="pt-BR" sz="1600" b="0" i="0" u="none" strike="noStrike" dirty="0" err="1">
                <a:solidFill>
                  <a:srgbClr val="000000"/>
                </a:solidFill>
                <a:effectLst/>
                <a:latin typeface="Arial" panose="020B0604020202020204" pitchFamily="34" charset="0"/>
                <a:cs typeface="Arial" panose="020B0604020202020204" pitchFamily="34" charset="0"/>
              </a:rPr>
              <a:t>optico</a:t>
            </a:r>
            <a:r>
              <a:rPr lang="pt-BR" sz="1600" b="0" i="0" u="none" strike="noStrike" dirty="0">
                <a:solidFill>
                  <a:srgbClr val="000000"/>
                </a:solidFill>
                <a:effectLst/>
                <a:latin typeface="Arial" panose="020B0604020202020204" pitchFamily="34" charset="0"/>
                <a:cs typeface="Arial" panose="020B0604020202020204" pitchFamily="34" charset="0"/>
              </a:rPr>
              <a:t> e fitas magnéticas, no entanto a memoria secundária não necessita dessas operações de montagem.</a:t>
            </a:r>
          </a:p>
          <a:p>
            <a:pPr algn="just"/>
            <a:r>
              <a:rPr lang="pt-BR" sz="1600" b="0" i="0" u="none" strike="noStrike" dirty="0">
                <a:solidFill>
                  <a:srgbClr val="000000"/>
                </a:solidFill>
                <a:effectLst/>
                <a:latin typeface="Arial" panose="020B0604020202020204" pitchFamily="34" charset="0"/>
                <a:cs typeface="Arial" panose="020B0604020202020204" pitchFamily="34" charset="0"/>
              </a:rPr>
              <a:t>“</a:t>
            </a:r>
            <a:r>
              <a:rPr lang="pt-BR" sz="1600" b="0" i="0" dirty="0">
                <a:effectLst/>
                <a:latin typeface="Arial" panose="020B0604020202020204" pitchFamily="34" charset="0"/>
                <a:cs typeface="Arial" panose="020B0604020202020204" pitchFamily="34" charset="0"/>
              </a:rPr>
              <a:t>Às vezes faz-se uma diferença entre </a:t>
            </a:r>
            <a:r>
              <a:rPr lang="pt-BR" sz="1600" b="1" i="0" dirty="0">
                <a:effectLst/>
                <a:latin typeface="Arial" panose="020B0604020202020204" pitchFamily="34" charset="0"/>
                <a:cs typeface="Arial" panose="020B0604020202020204" pitchFamily="34" charset="0"/>
              </a:rPr>
              <a:t>memória secundária</a:t>
            </a:r>
            <a:r>
              <a:rPr lang="pt-BR" sz="1600" b="0" i="0" dirty="0">
                <a:effectLst/>
                <a:latin typeface="Arial" panose="020B0604020202020204" pitchFamily="34" charset="0"/>
                <a:cs typeface="Arial" panose="020B0604020202020204" pitchFamily="34" charset="0"/>
              </a:rPr>
              <a:t> e </a:t>
            </a:r>
            <a:r>
              <a:rPr lang="pt-BR" sz="1600" b="1" i="0" dirty="0">
                <a:effectLst/>
                <a:latin typeface="Arial" panose="020B0604020202020204" pitchFamily="34" charset="0"/>
                <a:cs typeface="Arial" panose="020B0604020202020204" pitchFamily="34" charset="0"/>
              </a:rPr>
              <a:t>memória terciária</a:t>
            </a:r>
            <a:r>
              <a:rPr lang="pt-BR" sz="1600" b="0" i="0" dirty="0">
                <a:effectLst/>
                <a:latin typeface="Arial" panose="020B0604020202020204" pitchFamily="34" charset="0"/>
                <a:cs typeface="Arial" panose="020B0604020202020204" pitchFamily="34" charset="0"/>
              </a:rPr>
              <a:t>. A memória secundária não necessita de operações de montagem (inserção de uma mídia ou média em um dispositivo de leitura/gravação) para acessar os dados, como discos rígidos; a memória terciária depende das operações de montagem, como discos ópticos e fitas magnéticas, entre outros.”</a:t>
            </a:r>
          </a:p>
          <a:p>
            <a:pPr marL="0" indent="0" algn="just">
              <a:buNone/>
            </a:pPr>
            <a:endParaRPr lang="pt-BR" sz="1600" b="1" i="0" dirty="0">
              <a:solidFill>
                <a:srgbClr val="6D8D95"/>
              </a:solidFill>
              <a:effectLst/>
              <a:latin typeface="Arial" panose="020B0604020202020204" pitchFamily="34" charset="0"/>
              <a:cs typeface="Arial" panose="020B0604020202020204" pitchFamily="34" charset="0"/>
            </a:endParaRPr>
          </a:p>
          <a:p>
            <a:pPr algn="just"/>
            <a:endParaRPr lang="pt-BR" sz="1600" b="0" i="0" u="none" strike="noStrike" dirty="0">
              <a:solidFill>
                <a:srgbClr val="000000"/>
              </a:solidFill>
              <a:effectLst/>
              <a:latin typeface="Arial" panose="020B0604020202020204" pitchFamily="34" charset="0"/>
              <a:cs typeface="Arial" panose="020B0604020202020204" pitchFamily="34" charset="0"/>
            </a:endParaRPr>
          </a:p>
          <a:p>
            <a:endParaRPr lang="en-US" sz="1600" dirty="0">
              <a:latin typeface="Trebuchet MS" panose="020B0603020202020204" pitchFamily="34" charset="0"/>
            </a:endParaRPr>
          </a:p>
          <a:p>
            <a:r>
              <a:rPr lang="pt-BR" sz="1600" dirty="0">
                <a:latin typeface="Trebuchet MS" panose="020B0603020202020204" pitchFamily="34" charset="0"/>
              </a:rPr>
              <a:t> </a:t>
            </a:r>
            <a:endParaRPr lang="en-US" sz="1600" dirty="0">
              <a:latin typeface="Trebuchet MS" panose="020B0603020202020204" pitchFamily="34" charset="0"/>
            </a:endParaRPr>
          </a:p>
        </p:txBody>
      </p:sp>
    </p:spTree>
    <p:extLst>
      <p:ext uri="{BB962C8B-B14F-4D97-AF65-F5344CB8AC3E}">
        <p14:creationId xmlns:p14="http://schemas.microsoft.com/office/powerpoint/2010/main" val="207918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704209" y="635069"/>
            <a:ext cx="4509236" cy="1139139"/>
          </a:xfrm>
        </p:spPr>
        <p:txBody>
          <a:bodyPr>
            <a:normAutofit/>
          </a:bodyPr>
          <a:lstStyle/>
          <a:p>
            <a:pPr algn="just"/>
            <a:r>
              <a:rPr lang="pt-BR" sz="3300" dirty="0">
                <a:latin typeface="Arial" panose="020B0604020202020204" pitchFamily="34" charset="0"/>
                <a:cs typeface="Arial" panose="020B0604020202020204" pitchFamily="34" charset="0"/>
              </a:rPr>
              <a:t>Principais dispositivos Memória Secundaria</a:t>
            </a:r>
            <a:r>
              <a:rPr lang="pt-BR" sz="3300" dirty="0">
                <a:latin typeface="Trebuchet MS" panose="020B0603020202020204" pitchFamily="34" charset="0"/>
              </a:rPr>
              <a:t>.</a:t>
            </a:r>
          </a:p>
        </p:txBody>
      </p:sp>
      <p:sp>
        <p:nvSpPr>
          <p:cNvPr id="25" name="Text Placeholder 4">
            <a:extLst>
              <a:ext uri="{FF2B5EF4-FFF2-40B4-BE49-F238E27FC236}">
                <a16:creationId xmlns:a16="http://schemas.microsoft.com/office/drawing/2014/main" id="{CDA8B242-F037-4318-92BC-49501AFB0BA8}"/>
              </a:ext>
            </a:extLst>
          </p:cNvPr>
          <p:cNvSpPr>
            <a:spLocks noGrp="1"/>
          </p:cNvSpPr>
          <p:nvPr>
            <p:ph idx="1"/>
          </p:nvPr>
        </p:nvSpPr>
        <p:spPr>
          <a:xfrm>
            <a:off x="720992" y="1941362"/>
            <a:ext cx="4492454" cy="2419097"/>
          </a:xfrm>
        </p:spPr>
        <p:txBody>
          <a:bodyPr anchor="t">
            <a:norm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HD- DISCO RÍGIDO</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PENDRIVE</a:t>
            </a:r>
          </a:p>
          <a:p>
            <a:pPr marL="285750" indent="-285750">
              <a:buFont typeface="Arial" panose="020B0604020202020204" pitchFamily="34" charset="0"/>
              <a:buChar char="•"/>
            </a:pPr>
            <a:r>
              <a:rPr lang="en-US" sz="1800" dirty="0" err="1">
                <a:latin typeface="Arial" panose="020B0604020202020204" pitchFamily="34" charset="0"/>
                <a:cs typeface="Arial" panose="020B0604020202020204" pitchFamily="34" charset="0"/>
              </a:rPr>
              <a:t>Cartão</a:t>
            </a:r>
            <a:r>
              <a:rPr lang="en-US" sz="1800" dirty="0">
                <a:latin typeface="Arial" panose="020B0604020202020204" pitchFamily="34" charset="0"/>
                <a:cs typeface="Arial" panose="020B0604020202020204" pitchFamily="34" charset="0"/>
              </a:rPr>
              <a:t> de Memoria </a:t>
            </a:r>
          </a:p>
          <a:p>
            <a:pPr marL="285750" indent="-285750">
              <a:buFont typeface="Arial" panose="020B0604020202020204" pitchFamily="34" charset="0"/>
              <a:buChar char="•"/>
            </a:pPr>
            <a:r>
              <a:rPr lang="en-US" sz="1800" dirty="0" err="1">
                <a:latin typeface="Arial" panose="020B0604020202020204" pitchFamily="34" charset="0"/>
                <a:cs typeface="Arial" panose="020B0604020202020204" pitchFamily="34" charset="0"/>
              </a:rPr>
              <a:t>Disquetes</a:t>
            </a:r>
            <a:endParaRPr lang="en-US"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Discos </a:t>
            </a:r>
            <a:r>
              <a:rPr lang="en-US" sz="1800" dirty="0" err="1">
                <a:latin typeface="Arial" panose="020B0604020202020204" pitchFamily="34" charset="0"/>
                <a:cs typeface="Arial" panose="020B0604020202020204" pitchFamily="34" charset="0"/>
              </a:rPr>
              <a:t>Ópticos</a:t>
            </a:r>
            <a:endParaRPr lang="en-US" sz="1800" dirty="0">
              <a:latin typeface="Arial" panose="020B0604020202020204" pitchFamily="34" charset="0"/>
              <a:cs typeface="Arial" panose="020B0604020202020204" pitchFamily="34" charset="0"/>
            </a:endParaRPr>
          </a:p>
          <a:p>
            <a:endParaRPr lang="en-US" sz="1800" dirty="0">
              <a:latin typeface="Trebuchet MS" panose="020B0603020202020204" pitchFamily="34" charset="0"/>
            </a:endParaRPr>
          </a:p>
        </p:txBody>
      </p:sp>
      <p:sp>
        <p:nvSpPr>
          <p:cNvPr id="209" name="Freeform: Shape 208">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1" name="Oval 210">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84" name="Picture 12" descr="Discos ópticos da Nintendo – Wikipédia, a enciclopédia livre">
            <a:extLst>
              <a:ext uri="{FF2B5EF4-FFF2-40B4-BE49-F238E27FC236}">
                <a16:creationId xmlns:a16="http://schemas.microsoft.com/office/drawing/2014/main" id="{8C417648-CA6F-4A4A-BE5A-0B2026F5BE9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265" b="91667" l="4500" r="93750">
                        <a14:foregroundMark x1="72250" y1="7265" x2="72250" y2="7265"/>
                        <a14:foregroundMark x1="72250" y1="7265" x2="69375" y2="13248"/>
                        <a14:foregroundMark x1="91625" y1="29060" x2="93750" y2="49145"/>
                        <a14:foregroundMark x1="73750" y1="91880" x2="62250" y2="88675"/>
                        <a14:foregroundMark x1="26000" y1="40598" x2="30875" y2="52137"/>
                        <a14:foregroundMark x1="29750" y1="42521" x2="21625" y2="31197"/>
                        <a14:foregroundMark x1="13125" y1="36538" x2="10625" y2="54060"/>
                        <a14:foregroundMark x1="10625" y1="54060" x2="10500" y2="54274"/>
                        <a14:foregroundMark x1="8250" y1="55128" x2="4500" y2="50427"/>
                      </a14:backgroundRemoval>
                    </a14:imgEffect>
                  </a14:imgLayer>
                </a14:imgProps>
              </a:ext>
              <a:ext uri="{28A0092B-C50C-407E-A947-70E740481C1C}">
                <a14:useLocalDpi xmlns:a14="http://schemas.microsoft.com/office/drawing/2010/main" val="0"/>
              </a:ext>
            </a:extLst>
          </a:blip>
          <a:stretch>
            <a:fillRect/>
          </a:stretch>
        </p:blipFill>
        <p:spPr bwMode="auto">
          <a:xfrm rot="5400000">
            <a:off x="5792997" y="711033"/>
            <a:ext cx="1523633" cy="891325"/>
          </a:xfrm>
          <a:prstGeom prst="rect">
            <a:avLst/>
          </a:prstGeom>
          <a:noFill/>
          <a:extLst>
            <a:ext uri="{909E8E84-426E-40DD-AFC4-6F175D3DCCD1}">
              <a14:hiddenFill xmlns:a14="http://schemas.microsoft.com/office/drawing/2010/main">
                <a:solidFill>
                  <a:srgbClr val="FFFFFF"/>
                </a:solidFill>
              </a14:hiddenFill>
            </a:ext>
          </a:extLst>
        </p:spPr>
      </p:pic>
      <p:sp>
        <p:nvSpPr>
          <p:cNvPr id="213" name="Freeform: Shape 212">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5" name="Freeform: Shape 214">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82" name="Picture 10" descr="Amazon.com: 50 disquetes DS/DD MF2-DD de doble densidad. Disquetes de 3,5  pulgadas.: Home Audio &amp; Theater">
            <a:extLst>
              <a:ext uri="{FF2B5EF4-FFF2-40B4-BE49-F238E27FC236}">
                <a16:creationId xmlns:a16="http://schemas.microsoft.com/office/drawing/2014/main" id="{D870B796-47E7-4837-AAC2-95608C30592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83" b="96837" l="6353" r="93412">
                        <a14:foregroundMark x1="6588" y1="30170" x2="6588" y2="30170"/>
                        <a14:foregroundMark x1="63765" y1="6569" x2="63765" y2="6569"/>
                        <a14:foregroundMark x1="93412" y1="62287" x2="93412" y2="62287"/>
                        <a14:foregroundMark x1="45647" y1="45985" x2="45647" y2="45985"/>
                        <a14:foregroundMark x1="49412" y1="51338" x2="49412" y2="51338"/>
                        <a14:foregroundMark x1="49412" y1="51338" x2="49412" y2="51338"/>
                        <a14:foregroundMark x1="49412" y1="51338" x2="49412" y2="51338"/>
                        <a14:foregroundMark x1="49412" y1="51338" x2="49412" y2="51338"/>
                        <a14:foregroundMark x1="49412" y1="51338" x2="49412" y2="51338"/>
                        <a14:foregroundMark x1="51059" y1="50122" x2="51059" y2="50122"/>
                        <a14:foregroundMark x1="49176" y1="37470" x2="49176" y2="37470"/>
                        <a14:foregroundMark x1="49176" y1="37713" x2="49176" y2="37713"/>
                        <a14:foregroundMark x1="51765" y1="37226" x2="51765" y2="37226"/>
                        <a14:foregroundMark x1="51765" y1="37226" x2="51765" y2="37226"/>
                        <a14:foregroundMark x1="46118" y1="40146" x2="46118" y2="40146"/>
                        <a14:foregroundMark x1="50588" y1="68370" x2="50588" y2="68370"/>
                        <a14:foregroundMark x1="50588" y1="68370" x2="50588" y2="68370"/>
                        <a14:foregroundMark x1="50588" y1="68370" x2="50588" y2="68370"/>
                        <a14:foregroundMark x1="52941" y1="67397" x2="52941" y2="67397"/>
                        <a14:foregroundMark x1="60941" y1="67153" x2="60941" y2="67153"/>
                        <a14:foregroundMark x1="76000" y1="61314" x2="76000" y2="61314"/>
                        <a14:foregroundMark x1="76000" y1="61314" x2="77412" y2="71776"/>
                        <a14:foregroundMark x1="80706" y1="74696" x2="76706" y2="78345"/>
                        <a14:foregroundMark x1="66824" y1="80535" x2="50588" y2="83698"/>
                        <a14:foregroundMark x1="44941" y1="41849" x2="46588" y2="51338"/>
                        <a14:foregroundMark x1="29647" y1="96837" x2="33647" y2="96350"/>
                      </a14:backgroundRemoval>
                    </a14:imgEffect>
                  </a14:imgLayer>
                </a14:imgProps>
              </a:ext>
              <a:ext uri="{28A0092B-C50C-407E-A947-70E740481C1C}">
                <a14:useLocalDpi xmlns:a14="http://schemas.microsoft.com/office/drawing/2010/main" val="0"/>
              </a:ext>
            </a:extLst>
          </a:blip>
          <a:stretch>
            <a:fillRect/>
          </a:stretch>
        </p:blipFill>
        <p:spPr bwMode="auto">
          <a:xfrm>
            <a:off x="9323006" y="337711"/>
            <a:ext cx="2287374" cy="2213034"/>
          </a:xfrm>
          <a:prstGeom prst="rect">
            <a:avLst/>
          </a:prstGeom>
          <a:noFill/>
          <a:extLst>
            <a:ext uri="{909E8E84-426E-40DD-AFC4-6F175D3DCCD1}">
              <a14:hiddenFill xmlns:a14="http://schemas.microsoft.com/office/drawing/2010/main">
                <a:solidFill>
                  <a:srgbClr val="FFFFFF"/>
                </a:solidFill>
              </a14:hiddenFill>
            </a:ext>
          </a:extLst>
        </p:spPr>
      </p:pic>
      <p:sp>
        <p:nvSpPr>
          <p:cNvPr id="217" name="Freeform: Shape 216">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9" name="Freeform: Shape 218">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1" name="Freeform: Shape 220">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3" name="Oval 222">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80" name="Picture 8" descr="→ Cartão de Memória Kingston 32GB MicroSDHC com Adaptador SD (classe 4) é  bom? Vale a pena?">
            <a:extLst>
              <a:ext uri="{FF2B5EF4-FFF2-40B4-BE49-F238E27FC236}">
                <a16:creationId xmlns:a16="http://schemas.microsoft.com/office/drawing/2014/main" id="{138E782C-9EDF-4B30-B3EA-A2FE479DCC0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 r="96200">
                        <a14:foregroundMark x1="86300" y1="63600" x2="86300" y2="63600"/>
                        <a14:foregroundMark x1="86300" y1="63600" x2="86300" y2="63600"/>
                        <a14:foregroundMark x1="87900" y1="63400" x2="87900" y2="63400"/>
                        <a14:foregroundMark x1="87900" y1="63400" x2="87900" y2="63400"/>
                        <a14:foregroundMark x1="87900" y1="63400" x2="87900" y2="63400"/>
                        <a14:foregroundMark x1="87200" y1="61500" x2="87200" y2="61500"/>
                        <a14:foregroundMark x1="87200" y1="61500" x2="87200" y2="61500"/>
                        <a14:foregroundMark x1="89300" y1="60900" x2="89300" y2="60900"/>
                        <a14:foregroundMark x1="89300" y1="60900" x2="89300" y2="60900"/>
                        <a14:foregroundMark x1="89300" y1="60900" x2="89300" y2="60900"/>
                        <a14:foregroundMark x1="90700" y1="60100" x2="90700" y2="60100"/>
                        <a14:foregroundMark x1="90700" y1="60100" x2="90700" y2="60100"/>
                        <a14:foregroundMark x1="91500" y1="59700" x2="91500" y2="59700"/>
                        <a14:foregroundMark x1="91500" y1="59700" x2="91500" y2="59700"/>
                        <a14:foregroundMark x1="95000" y1="57500" x2="95000" y2="57500"/>
                        <a14:foregroundMark x1="96100" y1="81300" x2="96100" y2="81300"/>
                        <a14:foregroundMark x1="96200" y1="83300" x2="96200" y2="83300"/>
                        <a14:foregroundMark x1="90700" y1="85800" x2="90700" y2="85800"/>
                        <a14:foregroundMark x1="90000" y1="86100" x2="90000" y2="86100"/>
                        <a14:foregroundMark x1="78600" y1="66200" x2="78600" y2="66200"/>
                        <a14:foregroundMark x1="80700" y1="66200" x2="80700" y2="66200"/>
                        <a14:foregroundMark x1="85100" y1="72700" x2="85100" y2="72700"/>
                        <a14:foregroundMark x1="85100" y1="72700" x2="85100" y2="72700"/>
                        <a14:foregroundMark x1="87200" y1="87600" x2="87200" y2="87600"/>
                        <a14:foregroundMark x1="9400" y1="44100" x2="9400" y2="44100"/>
                        <a14:foregroundMark x1="7000" y1="42500" x2="7000" y2="42500"/>
                        <a14:foregroundMark x1="6000" y1="37200" x2="6000" y2="37200"/>
                        <a14:foregroundMark x1="2400" y1="34800" x2="2400" y2="34800"/>
                        <a14:foregroundMark x1="2400" y1="34800" x2="2400" y2="34800"/>
                        <a14:foregroundMark x1="1000" y1="39700" x2="1000" y2="39700"/>
                        <a14:foregroundMark x1="1000" y1="39700" x2="1000" y2="39700"/>
                        <a14:foregroundMark x1="1000" y1="39700" x2="1000" y2="39700"/>
                        <a14:foregroundMark x1="1300" y1="34400" x2="1300" y2="34400"/>
                      </a14:backgroundRemoval>
                    </a14:imgEffect>
                  </a14:imgLayer>
                </a14:imgProps>
              </a:ext>
              <a:ext uri="{28A0092B-C50C-407E-A947-70E740481C1C}">
                <a14:useLocalDpi xmlns:a14="http://schemas.microsoft.com/office/drawing/2010/main" val="0"/>
              </a:ext>
            </a:extLst>
          </a:blip>
          <a:stretch>
            <a:fillRect/>
          </a:stretch>
        </p:blipFill>
        <p:spPr bwMode="auto">
          <a:xfrm>
            <a:off x="6428456" y="3261826"/>
            <a:ext cx="1650222" cy="165022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G1 &gt; Tecnologia - NOTÍCIAS - Saiba como funciona e como cuidar do disco  rígido do seu PC">
            <a:extLst>
              <a:ext uri="{FF2B5EF4-FFF2-40B4-BE49-F238E27FC236}">
                <a16:creationId xmlns:a16="http://schemas.microsoft.com/office/drawing/2014/main" id="{CDA7AB6F-2892-4075-A69A-31F025A4EFC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bwMode="auto">
          <a:xfrm>
            <a:off x="2827521" y="5356746"/>
            <a:ext cx="1837577" cy="1300086"/>
          </a:xfrm>
          <a:prstGeom prst="rect">
            <a:avLst/>
          </a:prstGeom>
          <a:noFill/>
          <a:extLst>
            <a:ext uri="{909E8E84-426E-40DD-AFC4-6F175D3DCCD1}">
              <a14:hiddenFill xmlns:a14="http://schemas.microsoft.com/office/drawing/2010/main">
                <a:solidFill>
                  <a:srgbClr val="FFFFFF"/>
                </a:solidFill>
              </a14:hiddenFill>
            </a:ext>
          </a:extLst>
        </p:spPr>
      </p:pic>
      <p:sp>
        <p:nvSpPr>
          <p:cNvPr id="225" name="Freeform: Shape 224">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7" name="Freeform: Shape 226">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076" name="Picture 4" descr="Pendrive Multilaser 8GB - Fujioka Distribuidor">
            <a:extLst>
              <a:ext uri="{FF2B5EF4-FFF2-40B4-BE49-F238E27FC236}">
                <a16:creationId xmlns:a16="http://schemas.microsoft.com/office/drawing/2014/main" id="{94A03DDF-C579-4B64-857E-886304338464}"/>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bwMode="auto">
          <a:xfrm>
            <a:off x="9871966" y="4773845"/>
            <a:ext cx="1746444" cy="174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90747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7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803776" y="1336390"/>
            <a:ext cx="6190412" cy="1182927"/>
          </a:xfrm>
        </p:spPr>
        <p:txBody>
          <a:bodyPr anchor="b">
            <a:normAutofit/>
          </a:bodyPr>
          <a:lstStyle/>
          <a:p>
            <a:r>
              <a:rPr lang="pt-BR" sz="4000" dirty="0">
                <a:latin typeface="Trebuchet MS" panose="020B0603020202020204" pitchFamily="34" charset="0"/>
              </a:rPr>
              <a:t>Primeiro Disco Rígido.</a:t>
            </a:r>
          </a:p>
        </p:txBody>
      </p:sp>
      <p:cxnSp>
        <p:nvCxnSpPr>
          <p:cNvPr id="80"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F8476353-B6BD-424E-AF5D-400EC5B19DE0}"/>
              </a:ext>
            </a:extLst>
          </p:cNvPr>
          <p:cNvSpPr>
            <a:spLocks noGrp="1"/>
          </p:cNvSpPr>
          <p:nvPr>
            <p:ph idx="1"/>
          </p:nvPr>
        </p:nvSpPr>
        <p:spPr>
          <a:xfrm>
            <a:off x="803776" y="2829330"/>
            <a:ext cx="6190412" cy="3344459"/>
          </a:xfrm>
        </p:spPr>
        <p:txBody>
          <a:bodyPr anchor="t">
            <a:normAutofit/>
          </a:bodyPr>
          <a:lstStyle/>
          <a:p>
            <a:pPr marL="0" indent="0">
              <a:buNone/>
            </a:pPr>
            <a:endParaRPr lang="en-US" sz="2000" dirty="0">
              <a:solidFill>
                <a:schemeClr val="tx1">
                  <a:alpha val="80000"/>
                </a:schemeClr>
              </a:solidFill>
            </a:endParaRPr>
          </a:p>
          <a:p>
            <a:pPr algn="just"/>
            <a:r>
              <a:rPr lang="en-US" sz="2000" dirty="0">
                <a:solidFill>
                  <a:schemeClr val="tx1">
                    <a:alpha val="80000"/>
                  </a:schemeClr>
                </a:solidFill>
                <a:latin typeface="Arial" panose="020B0604020202020204" pitchFamily="34" charset="0"/>
                <a:cs typeface="Arial" panose="020B0604020202020204" pitchFamily="34" charset="0"/>
              </a:rPr>
              <a:t>O </a:t>
            </a:r>
            <a:r>
              <a:rPr lang="en-US" sz="2000" dirty="0" err="1">
                <a:solidFill>
                  <a:schemeClr val="tx1">
                    <a:alpha val="80000"/>
                  </a:schemeClr>
                </a:solidFill>
                <a:latin typeface="Arial" panose="020B0604020202020204" pitchFamily="34" charset="0"/>
                <a:cs typeface="Arial" panose="020B0604020202020204" pitchFamily="34" charset="0"/>
              </a:rPr>
              <a:t>Primeiro</a:t>
            </a:r>
            <a:r>
              <a:rPr lang="en-US" sz="2000" dirty="0">
                <a:solidFill>
                  <a:schemeClr val="tx1">
                    <a:alpha val="80000"/>
                  </a:schemeClr>
                </a:solidFill>
                <a:latin typeface="Arial" panose="020B0604020202020204" pitchFamily="34" charset="0"/>
                <a:cs typeface="Arial" panose="020B0604020202020204" pitchFamily="34" charset="0"/>
              </a:rPr>
              <a:t> disco </a:t>
            </a:r>
            <a:r>
              <a:rPr lang="en-US" sz="2000" dirty="0" err="1">
                <a:solidFill>
                  <a:schemeClr val="tx1">
                    <a:alpha val="80000"/>
                  </a:schemeClr>
                </a:solidFill>
                <a:latin typeface="Arial" panose="020B0604020202020204" pitchFamily="34" charset="0"/>
                <a:cs typeface="Arial" panose="020B0604020202020204" pitchFamily="34" charset="0"/>
              </a:rPr>
              <a:t>rígido</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foi</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construído</a:t>
            </a:r>
            <a:r>
              <a:rPr lang="en-US" sz="2000" dirty="0">
                <a:solidFill>
                  <a:schemeClr val="tx1">
                    <a:alpha val="80000"/>
                  </a:schemeClr>
                </a:solidFill>
                <a:latin typeface="Arial" panose="020B0604020202020204" pitchFamily="34" charset="0"/>
                <a:cs typeface="Arial" panose="020B0604020202020204" pitchFamily="34" charset="0"/>
              </a:rPr>
              <a:t> pela IBM </a:t>
            </a:r>
            <a:r>
              <a:rPr lang="en-US" sz="2000" dirty="0" err="1">
                <a:solidFill>
                  <a:schemeClr val="tx1">
                    <a:alpha val="80000"/>
                  </a:schemeClr>
                </a:solidFill>
                <a:latin typeface="Arial" panose="020B0604020202020204" pitchFamily="34" charset="0"/>
                <a:cs typeface="Arial" panose="020B0604020202020204" pitchFamily="34" charset="0"/>
              </a:rPr>
              <a:t>em</a:t>
            </a:r>
            <a:r>
              <a:rPr lang="en-US" sz="2000" dirty="0">
                <a:solidFill>
                  <a:schemeClr val="tx1">
                    <a:alpha val="80000"/>
                  </a:schemeClr>
                </a:solidFill>
                <a:latin typeface="Arial" panose="020B0604020202020204" pitchFamily="34" charset="0"/>
                <a:cs typeface="Arial" panose="020B0604020202020204" pitchFamily="34" charset="0"/>
              </a:rPr>
              <a:t> 1956, </a:t>
            </a:r>
            <a:r>
              <a:rPr lang="en-US" sz="2000" dirty="0" err="1">
                <a:solidFill>
                  <a:schemeClr val="tx1">
                    <a:alpha val="80000"/>
                  </a:schemeClr>
                </a:solidFill>
                <a:latin typeface="Arial" panose="020B0604020202020204" pitchFamily="34" charset="0"/>
                <a:cs typeface="Arial" panose="020B0604020202020204" pitchFamily="34" charset="0"/>
              </a:rPr>
              <a:t>prém</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só</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foi</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lançado</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em</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setembro</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dia</a:t>
            </a:r>
            <a:r>
              <a:rPr lang="en-US" sz="2000" dirty="0">
                <a:solidFill>
                  <a:schemeClr val="tx1">
                    <a:alpha val="80000"/>
                  </a:schemeClr>
                </a:solidFill>
                <a:latin typeface="Arial" panose="020B0604020202020204" pitchFamily="34" charset="0"/>
                <a:cs typeface="Arial" panose="020B0604020202020204" pitchFamily="34" charset="0"/>
              </a:rPr>
              <a:t> 16 de 1957, </a:t>
            </a:r>
            <a:r>
              <a:rPr lang="en-US" sz="2000" dirty="0" err="1">
                <a:solidFill>
                  <a:schemeClr val="tx1">
                    <a:alpha val="80000"/>
                  </a:schemeClr>
                </a:solidFill>
                <a:latin typeface="Arial" panose="020B0604020202020204" pitchFamily="34" charset="0"/>
                <a:cs typeface="Arial" panose="020B0604020202020204" pitchFamily="34" charset="0"/>
              </a:rPr>
              <a:t>chamado</a:t>
            </a:r>
            <a:r>
              <a:rPr lang="en-US" sz="2000" dirty="0">
                <a:solidFill>
                  <a:schemeClr val="tx1">
                    <a:alpha val="80000"/>
                  </a:schemeClr>
                </a:solidFill>
                <a:latin typeface="Arial" panose="020B0604020202020204" pitchFamily="34" charset="0"/>
                <a:cs typeface="Arial" panose="020B0604020202020204" pitchFamily="34" charset="0"/>
              </a:rPr>
              <a:t> de RAMAC, era </a:t>
            </a:r>
            <a:r>
              <a:rPr lang="en-US" sz="2000" dirty="0" err="1">
                <a:solidFill>
                  <a:schemeClr val="tx1">
                    <a:alpha val="80000"/>
                  </a:schemeClr>
                </a:solidFill>
                <a:latin typeface="Arial" panose="020B0604020202020204" pitchFamily="34" charset="0"/>
                <a:cs typeface="Arial" panose="020B0604020202020204" pitchFamily="34" charset="0"/>
              </a:rPr>
              <a:t>formado</a:t>
            </a:r>
            <a:r>
              <a:rPr lang="en-US" sz="2000" dirty="0">
                <a:solidFill>
                  <a:schemeClr val="tx1">
                    <a:alpha val="80000"/>
                  </a:schemeClr>
                </a:solidFill>
                <a:latin typeface="Arial" panose="020B0604020202020204" pitchFamily="34" charset="0"/>
                <a:cs typeface="Arial" panose="020B0604020202020204" pitchFamily="34" charset="0"/>
              </a:rPr>
              <a:t> por 50 discos </a:t>
            </a:r>
            <a:r>
              <a:rPr lang="en-US" sz="2000" dirty="0" err="1">
                <a:solidFill>
                  <a:schemeClr val="tx1">
                    <a:alpha val="80000"/>
                  </a:schemeClr>
                </a:solidFill>
                <a:latin typeface="Arial" panose="020B0604020202020204" pitchFamily="34" charset="0"/>
                <a:cs typeface="Arial" panose="020B0604020202020204" pitchFamily="34" charset="0"/>
              </a:rPr>
              <a:t>magnéticos</a:t>
            </a:r>
            <a:r>
              <a:rPr lang="en-US" sz="2000" dirty="0">
                <a:solidFill>
                  <a:schemeClr val="tx1">
                    <a:alpha val="80000"/>
                  </a:schemeClr>
                </a:solidFill>
                <a:latin typeface="Arial" panose="020B0604020202020204" pitchFamily="34" charset="0"/>
                <a:cs typeface="Arial" panose="020B0604020202020204" pitchFamily="34" charset="0"/>
              </a:rPr>
              <a:t> e contend 50 mil </a:t>
            </a:r>
            <a:r>
              <a:rPr lang="en-US" sz="2000" dirty="0" err="1">
                <a:solidFill>
                  <a:schemeClr val="tx1">
                    <a:alpha val="80000"/>
                  </a:schemeClr>
                </a:solidFill>
                <a:latin typeface="Arial" panose="020B0604020202020204" pitchFamily="34" charset="0"/>
                <a:cs typeface="Arial" panose="020B0604020202020204" pitchFamily="34" charset="0"/>
              </a:rPr>
              <a:t>setores</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sendo</a:t>
            </a:r>
            <a:r>
              <a:rPr lang="en-US" sz="2000" dirty="0">
                <a:solidFill>
                  <a:schemeClr val="tx1">
                    <a:alpha val="80000"/>
                  </a:schemeClr>
                </a:solidFill>
                <a:latin typeface="Arial" panose="020B0604020202020204" pitchFamily="34" charset="0"/>
                <a:cs typeface="Arial" panose="020B0604020202020204" pitchFamily="34" charset="0"/>
              </a:rPr>
              <a:t> que </a:t>
            </a:r>
            <a:r>
              <a:rPr lang="en-US" sz="2000" dirty="0" err="1">
                <a:solidFill>
                  <a:schemeClr val="tx1">
                    <a:alpha val="80000"/>
                  </a:schemeClr>
                </a:solidFill>
                <a:latin typeface="Arial" panose="020B0604020202020204" pitchFamily="34" charset="0"/>
                <a:cs typeface="Arial" panose="020B0604020202020204" pitchFamily="34" charset="0"/>
              </a:rPr>
              <a:t>cada</a:t>
            </a:r>
            <a:r>
              <a:rPr lang="en-US" sz="2000" dirty="0">
                <a:solidFill>
                  <a:schemeClr val="tx1">
                    <a:alpha val="80000"/>
                  </a:schemeClr>
                </a:solidFill>
                <a:latin typeface="Arial" panose="020B0604020202020204" pitchFamily="34" charset="0"/>
                <a:cs typeface="Arial" panose="020B0604020202020204" pitchFamily="34" charset="0"/>
              </a:rPr>
              <a:t> um </a:t>
            </a:r>
            <a:r>
              <a:rPr lang="en-US" sz="2000" dirty="0" err="1">
                <a:solidFill>
                  <a:schemeClr val="tx1">
                    <a:alpha val="80000"/>
                  </a:schemeClr>
                </a:solidFill>
                <a:latin typeface="Arial" panose="020B0604020202020204" pitchFamily="34" charset="0"/>
                <a:cs typeface="Arial" panose="020B0604020202020204" pitchFamily="34" charset="0"/>
              </a:rPr>
              <a:t>suportada</a:t>
            </a:r>
            <a:r>
              <a:rPr lang="en-US" sz="2000" dirty="0">
                <a:solidFill>
                  <a:schemeClr val="tx1">
                    <a:alpha val="80000"/>
                  </a:schemeClr>
                </a:solidFill>
                <a:latin typeface="Arial" panose="020B0604020202020204" pitchFamily="34" charset="0"/>
                <a:cs typeface="Arial" panose="020B0604020202020204" pitchFamily="34" charset="0"/>
              </a:rPr>
              <a:t> 100 </a:t>
            </a:r>
            <a:r>
              <a:rPr lang="en-US" sz="2000" dirty="0" err="1">
                <a:solidFill>
                  <a:schemeClr val="tx1">
                    <a:alpha val="80000"/>
                  </a:schemeClr>
                </a:solidFill>
                <a:latin typeface="Arial" panose="020B0604020202020204" pitchFamily="34" charset="0"/>
                <a:cs typeface="Arial" panose="020B0604020202020204" pitchFamily="34" charset="0"/>
              </a:rPr>
              <a:t>caracteres</a:t>
            </a:r>
            <a:r>
              <a:rPr lang="en-US" sz="2000" dirty="0">
                <a:solidFill>
                  <a:schemeClr val="tx1">
                    <a:alpha val="80000"/>
                  </a:schemeClr>
                </a:solidFill>
                <a:latin typeface="Arial" panose="020B0604020202020204" pitchFamily="34" charset="0"/>
                <a:cs typeface="Arial" panose="020B0604020202020204" pitchFamily="34" charset="0"/>
              </a:rPr>
              <a:t> </a:t>
            </a:r>
            <a:r>
              <a:rPr lang="en-US" sz="2000" dirty="0" err="1">
                <a:solidFill>
                  <a:schemeClr val="tx1">
                    <a:alpha val="80000"/>
                  </a:schemeClr>
                </a:solidFill>
                <a:latin typeface="Arial" panose="020B0604020202020204" pitchFamily="34" charset="0"/>
                <a:cs typeface="Arial" panose="020B0604020202020204" pitchFamily="34" charset="0"/>
              </a:rPr>
              <a:t>alfanuméricos</a:t>
            </a:r>
            <a:r>
              <a:rPr lang="en-US" sz="2000" dirty="0">
                <a:solidFill>
                  <a:schemeClr val="tx1">
                    <a:alpha val="80000"/>
                  </a:schemeClr>
                </a:solidFill>
                <a:latin typeface="Arial" panose="020B0604020202020204" pitchFamily="34" charset="0"/>
                <a:cs typeface="Arial" panose="020B0604020202020204" pitchFamily="34" charset="0"/>
              </a:rPr>
              <a:t>.</a:t>
            </a:r>
          </a:p>
          <a:p>
            <a:endParaRPr lang="en-US" sz="2000" dirty="0">
              <a:solidFill>
                <a:schemeClr val="tx1">
                  <a:alpha val="80000"/>
                </a:schemeClr>
              </a:solidFill>
            </a:endParaRPr>
          </a:p>
        </p:txBody>
      </p:sp>
      <p:pic>
        <p:nvPicPr>
          <p:cNvPr id="8" name="Imagem 7" descr="Uma imagem contendo eletrônico, disco rígido&#10;&#10;Descrição gerada automaticamente">
            <a:extLst>
              <a:ext uri="{FF2B5EF4-FFF2-40B4-BE49-F238E27FC236}">
                <a16:creationId xmlns:a16="http://schemas.microsoft.com/office/drawing/2014/main" id="{F68383EE-86DA-4440-A184-318146C9C2DE}"/>
              </a:ext>
            </a:extLst>
          </p:cNvPr>
          <p:cNvPicPr>
            <a:picLocks noChangeAspect="1"/>
          </p:cNvPicPr>
          <p:nvPr/>
        </p:nvPicPr>
        <p:blipFill rotWithShape="1">
          <a:blip r:embed="rId2">
            <a:extLst>
              <a:ext uri="{28A0092B-C50C-407E-A947-70E740481C1C}">
                <a14:useLocalDpi xmlns:a14="http://schemas.microsoft.com/office/drawing/2010/main" val="0"/>
              </a:ext>
            </a:extLst>
          </a:blip>
          <a:srcRect l="15761" r="14724" b="2"/>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p:spPr>
      </p:pic>
      <p:sp>
        <p:nvSpPr>
          <p:cNvPr id="8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84"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125167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7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803776" y="1336390"/>
            <a:ext cx="6190412" cy="1182927"/>
          </a:xfrm>
        </p:spPr>
        <p:txBody>
          <a:bodyPr anchor="b">
            <a:normAutofit/>
          </a:bodyPr>
          <a:lstStyle/>
          <a:p>
            <a:r>
              <a:rPr lang="pt-BR" sz="4000" dirty="0">
                <a:latin typeface="Trebuchet MS" panose="020B0603020202020204" pitchFamily="34" charset="0"/>
              </a:rPr>
              <a:t>Primeiro Disco Rígido.</a:t>
            </a:r>
          </a:p>
        </p:txBody>
      </p:sp>
      <p:cxnSp>
        <p:nvCxnSpPr>
          <p:cNvPr id="80"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pic>
        <p:nvPicPr>
          <p:cNvPr id="8" name="Imagem 7" descr="Uma imagem contendo eletrônico, disco rígido&#10;&#10;Descrição gerada automaticamente">
            <a:extLst>
              <a:ext uri="{FF2B5EF4-FFF2-40B4-BE49-F238E27FC236}">
                <a16:creationId xmlns:a16="http://schemas.microsoft.com/office/drawing/2014/main" id="{F68383EE-86DA-4440-A184-318146C9C2DE}"/>
              </a:ext>
            </a:extLst>
          </p:cNvPr>
          <p:cNvPicPr>
            <a:picLocks noChangeAspect="1"/>
          </p:cNvPicPr>
          <p:nvPr/>
        </p:nvPicPr>
        <p:blipFill rotWithShape="1">
          <a:blip r:embed="rId2">
            <a:extLst>
              <a:ext uri="{28A0092B-C50C-407E-A947-70E740481C1C}">
                <a14:useLocalDpi xmlns:a14="http://schemas.microsoft.com/office/drawing/2010/main" val="0"/>
              </a:ext>
            </a:extLst>
          </a:blip>
          <a:srcRect l="15761" r="14724" b="2"/>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p:spPr>
      </p:pic>
      <p:sp>
        <p:nvSpPr>
          <p:cNvPr id="8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84"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9" name="Text Placeholder 4">
            <a:extLst>
              <a:ext uri="{FF2B5EF4-FFF2-40B4-BE49-F238E27FC236}">
                <a16:creationId xmlns:a16="http://schemas.microsoft.com/office/drawing/2014/main" id="{0775BCA0-51FB-4986-A8F5-D05AA11C356B}"/>
              </a:ext>
            </a:extLst>
          </p:cNvPr>
          <p:cNvSpPr>
            <a:spLocks noGrp="1"/>
          </p:cNvSpPr>
          <p:nvPr>
            <p:ph idx="1"/>
          </p:nvPr>
        </p:nvSpPr>
        <p:spPr>
          <a:xfrm>
            <a:off x="802938" y="2828925"/>
            <a:ext cx="6191250" cy="3344863"/>
          </a:xfrm>
        </p:spPr>
        <p:txBody>
          <a:bodyPr>
            <a:normAutofit/>
          </a:bodyPr>
          <a:lstStyle/>
          <a:p>
            <a:pPr algn="just">
              <a:lnSpc>
                <a:spcPct val="100000"/>
              </a:lnSpc>
            </a:pPr>
            <a:r>
              <a:rPr lang="pt-BR" sz="1600">
                <a:latin typeface="Arial" panose="020B0604020202020204" pitchFamily="34" charset="0"/>
                <a:cs typeface="Arial" panose="020B0604020202020204" pitchFamily="34" charset="0"/>
              </a:rPr>
              <a:t>Sua utilidade é o armazenamento de dados, o armazenamento do HD é contado em Gigabytes, atualmente já existe HD´s com capacidade Tera Bytes, </a:t>
            </a:r>
          </a:p>
          <a:p>
            <a:pPr algn="just">
              <a:lnSpc>
                <a:spcPct val="100000"/>
              </a:lnSpc>
            </a:pPr>
            <a:r>
              <a:rPr lang="pt-BR" sz="1600">
                <a:latin typeface="Arial" panose="020B0604020202020204" pitchFamily="34" charset="0"/>
                <a:cs typeface="Arial" panose="020B0604020202020204" pitchFamily="34" charset="0"/>
              </a:rPr>
              <a:t>Os dados do HD são guardados em uma mídia magnética, parecida com um DVD, que é muito sensível, em caso de batidas pode se deslocar e o HD perde sua utilidade.</a:t>
            </a:r>
          </a:p>
          <a:p>
            <a:pPr algn="just">
              <a:lnSpc>
                <a:spcPct val="100000"/>
              </a:lnSpc>
            </a:pPr>
            <a:r>
              <a:rPr lang="pt-BR" sz="1600">
                <a:latin typeface="Arial" panose="020B0604020202020204" pitchFamily="34" charset="0"/>
                <a:cs typeface="Arial" panose="020B0604020202020204" pitchFamily="34" charset="0"/>
              </a:rPr>
              <a:t>De uma forma resumida o HD é um componente de hardware do computador, sua utilidade é o armazenamento de dados, ou seja quando  algum arquivo é armazenado, ele não se perde com o desligamento da máquina.</a:t>
            </a:r>
          </a:p>
        </p:txBody>
      </p:sp>
    </p:spTree>
    <p:extLst>
      <p:ext uri="{BB962C8B-B14F-4D97-AF65-F5344CB8AC3E}">
        <p14:creationId xmlns:p14="http://schemas.microsoft.com/office/powerpoint/2010/main" val="74468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7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803775" y="1241532"/>
            <a:ext cx="6648189" cy="576745"/>
          </a:xfrm>
        </p:spPr>
        <p:txBody>
          <a:bodyPr anchor="b">
            <a:normAutofit fontScale="90000"/>
          </a:bodyPr>
          <a:lstStyle/>
          <a:p>
            <a:r>
              <a:rPr lang="pt-BR" sz="4000">
                <a:latin typeface="Trebuchet MS" panose="020B0603020202020204" pitchFamily="34" charset="0"/>
              </a:rPr>
              <a:t>As principais partes de um HD.</a:t>
            </a:r>
            <a:endParaRPr lang="pt-BR" sz="4000" dirty="0">
              <a:latin typeface="Trebuchet MS" panose="020B0603020202020204" pitchFamily="34" charset="0"/>
            </a:endParaRPr>
          </a:p>
        </p:txBody>
      </p:sp>
      <p:cxnSp>
        <p:nvCxnSpPr>
          <p:cNvPr id="80"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8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84"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aphicFrame>
        <p:nvGraphicFramePr>
          <p:cNvPr id="2065" name="Text Placeholder 4">
            <a:extLst>
              <a:ext uri="{FF2B5EF4-FFF2-40B4-BE49-F238E27FC236}">
                <a16:creationId xmlns:a16="http://schemas.microsoft.com/office/drawing/2014/main" id="{8E26C443-E792-4DC7-96D9-DD032D6CA9C5}"/>
              </a:ext>
            </a:extLst>
          </p:cNvPr>
          <p:cNvGraphicFramePr>
            <a:graphicFrameLocks noGrp="1"/>
          </p:cNvGraphicFramePr>
          <p:nvPr>
            <p:ph idx="1"/>
            <p:extLst>
              <p:ext uri="{D42A27DB-BD31-4B8C-83A1-F6EECF244321}">
                <p14:modId xmlns:p14="http://schemas.microsoft.com/office/powerpoint/2010/main" val="3507213159"/>
              </p:ext>
            </p:extLst>
          </p:nvPr>
        </p:nvGraphicFramePr>
        <p:xfrm>
          <a:off x="803274" y="2253339"/>
          <a:ext cx="6430645" cy="444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m 10" descr="Diagrama&#10;&#10;Descrição gerada automaticamente">
            <a:extLst>
              <a:ext uri="{FF2B5EF4-FFF2-40B4-BE49-F238E27FC236}">
                <a16:creationId xmlns:a16="http://schemas.microsoft.com/office/drawing/2014/main" id="{0F8E1651-0CD0-4A16-96CD-15FF57584F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5909" y="2388474"/>
            <a:ext cx="4102629" cy="2307729"/>
          </a:xfrm>
          <a:prstGeom prst="rect">
            <a:avLst/>
          </a:prstGeom>
        </p:spPr>
      </p:pic>
    </p:spTree>
    <p:extLst>
      <p:ext uri="{BB962C8B-B14F-4D97-AF65-F5344CB8AC3E}">
        <p14:creationId xmlns:p14="http://schemas.microsoft.com/office/powerpoint/2010/main" val="4098030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14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803776" y="1336390"/>
            <a:ext cx="6190412" cy="1182927"/>
          </a:xfrm>
        </p:spPr>
        <p:txBody>
          <a:bodyPr anchor="b">
            <a:normAutofit/>
          </a:bodyPr>
          <a:lstStyle/>
          <a:p>
            <a:r>
              <a:rPr lang="pt-BR" sz="5600">
                <a:latin typeface="Trebuchet MS" panose="020B0603020202020204" pitchFamily="34" charset="0"/>
              </a:rPr>
              <a:t>Pendrive.</a:t>
            </a:r>
          </a:p>
        </p:txBody>
      </p:sp>
      <p:cxnSp>
        <p:nvCxnSpPr>
          <p:cNvPr id="2062"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F2B541B6-3C9E-4FD3-9B06-99B5517BAD3F}"/>
              </a:ext>
            </a:extLst>
          </p:cNvPr>
          <p:cNvSpPr>
            <a:spLocks noGrp="1"/>
          </p:cNvSpPr>
          <p:nvPr>
            <p:ph idx="1"/>
          </p:nvPr>
        </p:nvSpPr>
        <p:spPr>
          <a:xfrm>
            <a:off x="803275" y="2828925"/>
            <a:ext cx="6191250" cy="3344863"/>
          </a:xfrm>
        </p:spPr>
        <p:txBody>
          <a:bodyPr anchor="t">
            <a:normAutofit/>
          </a:bodyPr>
          <a:lstStyle/>
          <a:p>
            <a:pPr algn="just"/>
            <a:r>
              <a:rPr lang="pt-BR" sz="1600" dirty="0">
                <a:solidFill>
                  <a:schemeClr val="tx1">
                    <a:alpha val="80000"/>
                  </a:schemeClr>
                </a:solidFill>
                <a:latin typeface="Arial" panose="020B0604020202020204" pitchFamily="34" charset="0"/>
                <a:cs typeface="Arial" panose="020B0604020202020204" pitchFamily="34" charset="0"/>
              </a:rPr>
              <a:t>Memória USB Flash Drive.</a:t>
            </a:r>
          </a:p>
          <a:p>
            <a:pPr algn="just"/>
            <a:r>
              <a:rPr lang="pt-BR" sz="1600" dirty="0">
                <a:solidFill>
                  <a:schemeClr val="tx1">
                    <a:alpha val="80000"/>
                  </a:schemeClr>
                </a:solidFill>
                <a:latin typeface="Arial" panose="020B0604020202020204" pitchFamily="34" charset="0"/>
                <a:cs typeface="Arial" panose="020B0604020202020204" pitchFamily="34" charset="0"/>
              </a:rPr>
              <a:t>Surgiu no ano 2000.</a:t>
            </a:r>
          </a:p>
          <a:p>
            <a:pPr algn="just"/>
            <a:r>
              <a:rPr lang="pt-BR" sz="1600" dirty="0">
                <a:solidFill>
                  <a:schemeClr val="tx1">
                    <a:alpha val="80000"/>
                  </a:schemeClr>
                </a:solidFill>
                <a:latin typeface="Arial" panose="020B0604020202020204" pitchFamily="34" charset="0"/>
                <a:cs typeface="Arial" panose="020B0604020202020204" pitchFamily="34" charset="0"/>
              </a:rPr>
              <a:t>As capacidades atuais de armazenamento são variadas, existindo pen drives com capacidades de até 2 </a:t>
            </a:r>
            <a:r>
              <a:rPr lang="pt-BR" sz="1600" dirty="0" err="1">
                <a:solidFill>
                  <a:schemeClr val="tx1">
                    <a:alpha val="80000"/>
                  </a:schemeClr>
                </a:solidFill>
                <a:latin typeface="Arial" panose="020B0604020202020204" pitchFamily="34" charset="0"/>
                <a:cs typeface="Arial" panose="020B0604020202020204" pitchFamily="34" charset="0"/>
              </a:rPr>
              <a:t>Tera</a:t>
            </a:r>
            <a:r>
              <a:rPr lang="pt-BR" sz="1600" dirty="0">
                <a:solidFill>
                  <a:schemeClr val="tx1">
                    <a:alpha val="80000"/>
                  </a:schemeClr>
                </a:solidFill>
                <a:latin typeface="Arial" panose="020B0604020202020204" pitchFamily="34" charset="0"/>
                <a:cs typeface="Arial" panose="020B0604020202020204" pitchFamily="34" charset="0"/>
              </a:rPr>
              <a:t> Bytes. A taxa de transferência de dados pode variar dependendo do tipo de entrada, sendo a mais comum a USB 3.0 e a mais recente a USB 4,0 TIPO C.</a:t>
            </a:r>
          </a:p>
          <a:p>
            <a:pPr algn="just"/>
            <a:r>
              <a:rPr lang="pt-BR" sz="1600" b="1" dirty="0">
                <a:solidFill>
                  <a:schemeClr val="tx1">
                    <a:alpha val="80000"/>
                  </a:schemeClr>
                </a:solidFill>
                <a:latin typeface="Arial" panose="020B0604020202020204" pitchFamily="34" charset="0"/>
                <a:cs typeface="Arial" panose="020B0604020202020204" pitchFamily="34" charset="0"/>
              </a:rPr>
              <a:t>As principais vantagens são:</a:t>
            </a:r>
          </a:p>
          <a:p>
            <a:pPr algn="just">
              <a:buFontTx/>
              <a:buChar char="-"/>
            </a:pPr>
            <a:r>
              <a:rPr lang="pt-BR" sz="1600" dirty="0">
                <a:solidFill>
                  <a:schemeClr val="tx1">
                    <a:alpha val="80000"/>
                  </a:schemeClr>
                </a:solidFill>
                <a:latin typeface="Arial" panose="020B0604020202020204" pitchFamily="34" charset="0"/>
                <a:cs typeface="Arial" panose="020B0604020202020204" pitchFamily="34" charset="0"/>
              </a:rPr>
              <a:t>Compactos, Rápidos</a:t>
            </a:r>
          </a:p>
          <a:p>
            <a:pPr algn="just">
              <a:buFontTx/>
              <a:buChar char="-"/>
            </a:pPr>
            <a:r>
              <a:rPr lang="pt-BR" sz="1600" dirty="0">
                <a:solidFill>
                  <a:schemeClr val="tx1">
                    <a:alpha val="80000"/>
                  </a:schemeClr>
                </a:solidFill>
                <a:latin typeface="Arial" panose="020B0604020202020204" pitchFamily="34" charset="0"/>
                <a:cs typeface="Arial" panose="020B0604020202020204" pitchFamily="34" charset="0"/>
              </a:rPr>
              <a:t>Grande capacidade de armazenamento</a:t>
            </a:r>
          </a:p>
          <a:p>
            <a:pPr algn="just">
              <a:buFontTx/>
              <a:buChar char="-"/>
            </a:pPr>
            <a:r>
              <a:rPr lang="pt-BR" sz="1600" dirty="0">
                <a:solidFill>
                  <a:schemeClr val="tx1">
                    <a:alpha val="80000"/>
                  </a:schemeClr>
                </a:solidFill>
                <a:latin typeface="Arial" panose="020B0604020202020204" pitchFamily="34" charset="0"/>
                <a:cs typeface="Arial" panose="020B0604020202020204" pitchFamily="34" charset="0"/>
              </a:rPr>
              <a:t>maior resistência devido à ausência de peças móveis.</a:t>
            </a:r>
          </a:p>
          <a:p>
            <a:endParaRPr lang="pt-BR" sz="1600" dirty="0">
              <a:solidFill>
                <a:schemeClr val="tx1">
                  <a:alpha val="80000"/>
                </a:schemeClr>
              </a:solidFill>
            </a:endParaRPr>
          </a:p>
        </p:txBody>
      </p:sp>
      <p:pic>
        <p:nvPicPr>
          <p:cNvPr id="11" name="Picture 4" descr="Pendrive Multilaser 8GB - Fujioka Distribuidor">
            <a:extLst>
              <a:ext uri="{FF2B5EF4-FFF2-40B4-BE49-F238E27FC236}">
                <a16:creationId xmlns:a16="http://schemas.microsoft.com/office/drawing/2014/main" id="{1496D613-C27B-4B6F-934E-14A8BB2388F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r="-1" b="-1"/>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148"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50"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744764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14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803776" y="1336390"/>
            <a:ext cx="6190412" cy="1182927"/>
          </a:xfrm>
        </p:spPr>
        <p:txBody>
          <a:bodyPr anchor="b">
            <a:normAutofit/>
          </a:bodyPr>
          <a:lstStyle/>
          <a:p>
            <a:r>
              <a:rPr lang="pt-BR" sz="5600" dirty="0">
                <a:latin typeface="Trebuchet MS" panose="020B0603020202020204" pitchFamily="34" charset="0"/>
              </a:rPr>
              <a:t>Características.</a:t>
            </a:r>
          </a:p>
        </p:txBody>
      </p:sp>
      <p:cxnSp>
        <p:nvCxnSpPr>
          <p:cNvPr id="2062"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pic>
        <p:nvPicPr>
          <p:cNvPr id="11" name="Picture 4" descr="Pendrive Multilaser 8GB - Fujioka Distribuidor">
            <a:extLst>
              <a:ext uri="{FF2B5EF4-FFF2-40B4-BE49-F238E27FC236}">
                <a16:creationId xmlns:a16="http://schemas.microsoft.com/office/drawing/2014/main" id="{1496D613-C27B-4B6F-934E-14A8BB2388F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r="-1" b="-1"/>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148"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50"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9" name="Text Placeholder 4">
            <a:extLst>
              <a:ext uri="{FF2B5EF4-FFF2-40B4-BE49-F238E27FC236}">
                <a16:creationId xmlns:a16="http://schemas.microsoft.com/office/drawing/2014/main" id="{03D36C40-8740-4CF9-B328-D30E85E0A41C}"/>
              </a:ext>
            </a:extLst>
          </p:cNvPr>
          <p:cNvSpPr>
            <a:spLocks noGrp="1"/>
          </p:cNvSpPr>
          <p:nvPr>
            <p:ph idx="1"/>
          </p:nvPr>
        </p:nvSpPr>
        <p:spPr>
          <a:xfrm>
            <a:off x="802938" y="2828925"/>
            <a:ext cx="6191250" cy="3344863"/>
          </a:xfrm>
        </p:spPr>
        <p:txBody>
          <a:bodyPr>
            <a:normAutofit fontScale="85000" lnSpcReduction="20000"/>
          </a:bodyPr>
          <a:lstStyle/>
          <a:p>
            <a:pPr algn="just"/>
            <a:r>
              <a:rPr lang="en-US" dirty="0">
                <a:latin typeface="Arial" panose="020B0604020202020204" pitchFamily="34" charset="0"/>
                <a:cs typeface="Arial" panose="020B0604020202020204" pitchFamily="34" charset="0"/>
              </a:rPr>
              <a:t>E a </a:t>
            </a:r>
            <a:r>
              <a:rPr lang="en-US" dirty="0" err="1">
                <a:latin typeface="Arial" panose="020B0604020202020204" pitchFamily="34" charset="0"/>
                <a:cs typeface="Arial" panose="020B0604020202020204" pitchFamily="34" charset="0"/>
              </a:rPr>
              <a:t>não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necessidade</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energia</a:t>
            </a:r>
            <a:r>
              <a:rPr lang="en-US" dirty="0">
                <a:latin typeface="Arial" panose="020B0604020202020204" pitchFamily="34" charset="0"/>
                <a:cs typeface="Arial" panose="020B0604020202020204" pitchFamily="34" charset="0"/>
              </a:rPr>
              <a:t> para </a:t>
            </a:r>
            <a:r>
              <a:rPr lang="en-US" dirty="0" err="1">
                <a:latin typeface="Arial" panose="020B0604020202020204" pitchFamily="34" charset="0"/>
                <a:cs typeface="Arial" panose="020B0604020202020204" pitchFamily="34" charset="0"/>
              </a:rPr>
              <a:t>manter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os</a:t>
            </a:r>
            <a:r>
              <a:rPr lang="en-US" dirty="0">
                <a:latin typeface="Arial" panose="020B0604020202020204" pitchFamily="34" charset="0"/>
                <a:cs typeface="Arial" panose="020B0604020202020204" pitchFamily="34" charset="0"/>
              </a:rPr>
              <a:t> dados </a:t>
            </a:r>
            <a:r>
              <a:rPr lang="en-US" dirty="0" err="1">
                <a:latin typeface="Arial" panose="020B0604020202020204" pitchFamily="34" charset="0"/>
                <a:cs typeface="Arial" panose="020B0604020202020204" pitchFamily="34" charset="0"/>
              </a:rPr>
              <a:t>armazenados</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continuar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sendo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muito</a:t>
            </a:r>
            <a:r>
              <a:rPr lang="en-US" dirty="0">
                <a:latin typeface="Arial" panose="020B0604020202020204" pitchFamily="34" charset="0"/>
                <a:cs typeface="Arial" panose="020B0604020202020204" pitchFamily="34" charset="0"/>
              </a:rPr>
              <a:t> Seguro e </a:t>
            </a:r>
            <a:r>
              <a:rPr lang="en-US" dirty="0" err="1">
                <a:latin typeface="Arial" panose="020B0604020202020204" pitchFamily="34" charset="0"/>
                <a:cs typeface="Arial" panose="020B0604020202020204" pitchFamily="34" charset="0"/>
              </a:rPr>
              <a:t>estávell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contrario</a:t>
            </a:r>
            <a:r>
              <a:rPr lang="en-US" dirty="0">
                <a:latin typeface="Arial" panose="020B0604020202020204" pitchFamily="34" charset="0"/>
                <a:cs typeface="Arial" panose="020B0604020202020204" pitchFamily="34" charset="0"/>
              </a:rPr>
              <a:t> dos </a:t>
            </a:r>
            <a:r>
              <a:rPr lang="en-US" dirty="0" err="1">
                <a:latin typeface="Arial" panose="020B0604020202020204" pitchFamily="34" charset="0"/>
                <a:cs typeface="Arial" panose="020B0604020202020204" pitchFamily="34" charset="0"/>
              </a:rPr>
              <a:t>disquetes</a:t>
            </a:r>
            <a:r>
              <a:rPr lang="en-US" dirty="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Os</a:t>
            </a:r>
            <a:r>
              <a:rPr lang="en-US" dirty="0">
                <a:latin typeface="Arial" panose="020B0604020202020204" pitchFamily="34" charset="0"/>
                <a:cs typeface="Arial" panose="020B0604020202020204" pitchFamily="34" charset="0"/>
              </a:rPr>
              <a:t> pen drive </a:t>
            </a:r>
            <a:r>
              <a:rPr lang="en-US" dirty="0" err="1">
                <a:latin typeface="Arial" panose="020B0604020202020204" pitchFamily="34" charset="0"/>
                <a:cs typeface="Arial" panose="020B0604020202020204" pitchFamily="34" charset="0"/>
              </a:rPr>
              <a:t>possuem</a:t>
            </a:r>
            <a:r>
              <a:rPr lang="en-US" dirty="0">
                <a:latin typeface="Arial" panose="020B0604020202020204" pitchFamily="34" charset="0"/>
                <a:cs typeface="Arial" panose="020B0604020202020204" pitchFamily="34" charset="0"/>
              </a:rPr>
              <a:t> um chip </a:t>
            </a:r>
            <a:r>
              <a:rPr lang="en-US" dirty="0" err="1">
                <a:latin typeface="Arial" panose="020B0604020202020204" pitchFamily="34" charset="0"/>
                <a:cs typeface="Arial" panose="020B0604020202020204" pitchFamily="34" charset="0"/>
              </a:rPr>
              <a:t>gravavel</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regravável</a:t>
            </a:r>
            <a:r>
              <a:rPr lang="en-US" dirty="0">
                <a:latin typeface="Arial" panose="020B0604020202020204" pitchFamily="34" charset="0"/>
                <a:cs typeface="Arial" panose="020B0604020202020204" pitchFamily="34" charset="0"/>
              </a:rPr>
              <a:t> e o </a:t>
            </a:r>
            <a:r>
              <a:rPr lang="en-US" dirty="0" err="1">
                <a:latin typeface="Arial" panose="020B0604020202020204" pitchFamily="34" charset="0"/>
                <a:cs typeface="Arial" panose="020B0604020202020204" pitchFamily="34" charset="0"/>
              </a:rPr>
              <a:t>processo</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armazenamento</a:t>
            </a:r>
            <a:r>
              <a:rPr lang="en-US" dirty="0">
                <a:latin typeface="Arial" panose="020B0604020202020204" pitchFamily="34" charset="0"/>
                <a:cs typeface="Arial" panose="020B0604020202020204" pitchFamily="34" charset="0"/>
              </a:rPr>
              <a:t>  se da por </a:t>
            </a:r>
            <a:r>
              <a:rPr lang="en-US" dirty="0" err="1">
                <a:latin typeface="Arial" panose="020B0604020202020204" pitchFamily="34" charset="0"/>
                <a:cs typeface="Arial" panose="020B0604020202020204" pitchFamily="34" charset="0"/>
              </a:rPr>
              <a:t>meios</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eletrons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recebem</a:t>
            </a:r>
            <a:r>
              <a:rPr lang="en-US" dirty="0">
                <a:latin typeface="Arial" panose="020B0604020202020204" pitchFamily="34" charset="0"/>
                <a:cs typeface="Arial" panose="020B0604020202020204" pitchFamily="34" charset="0"/>
              </a:rPr>
              <a:t> carga positive, </a:t>
            </a:r>
            <a:r>
              <a:rPr lang="en-US" dirty="0" err="1">
                <a:latin typeface="Arial" panose="020B0604020202020204" pitchFamily="34" charset="0"/>
                <a:cs typeface="Arial" panose="020B0604020202020204" pitchFamily="34" charset="0"/>
              </a:rPr>
              <a:t>conversões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chamadas</a:t>
            </a:r>
            <a:r>
              <a:rPr lang="en-US" dirty="0">
                <a:latin typeface="Arial" panose="020B0604020202020204" pitchFamily="34" charset="0"/>
                <a:cs typeface="Arial" panose="020B0604020202020204" pitchFamily="34" charset="0"/>
              </a:rPr>
              <a:t> de Código </a:t>
            </a:r>
            <a:r>
              <a:rPr lang="en-US" dirty="0" err="1">
                <a:latin typeface="Arial" panose="020B0604020202020204" pitchFamily="34" charset="0"/>
                <a:cs typeface="Arial" panose="020B0604020202020204" pitchFamily="34" charset="0"/>
              </a:rPr>
              <a:t>binário</a:t>
            </a:r>
            <a:r>
              <a:rPr lang="en-US" dirty="0">
                <a:latin typeface="Trebuchet MS" panose="020B0603020202020204" pitchFamily="34" charset="0"/>
                <a:cs typeface="Arial" panose="020B0604020202020204" pitchFamily="34" charset="0"/>
              </a:rPr>
              <a:t>.</a:t>
            </a:r>
          </a:p>
        </p:txBody>
      </p:sp>
    </p:spTree>
    <p:extLst>
      <p:ext uri="{BB962C8B-B14F-4D97-AF65-F5344CB8AC3E}">
        <p14:creationId xmlns:p14="http://schemas.microsoft.com/office/powerpoint/2010/main" val="159571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6657715" y="467271"/>
            <a:ext cx="4195674" cy="2052522"/>
          </a:xfrm>
        </p:spPr>
        <p:txBody>
          <a:bodyPr anchor="b">
            <a:normAutofit/>
          </a:bodyPr>
          <a:lstStyle/>
          <a:p>
            <a:r>
              <a:rPr lang="pt-BR" sz="5600">
                <a:latin typeface="Trebuchet MS" panose="020B0603020202020204" pitchFamily="34" charset="0"/>
              </a:rPr>
              <a:t>SSD</a:t>
            </a:r>
          </a:p>
        </p:txBody>
      </p:sp>
      <p:sp>
        <p:nvSpPr>
          <p:cNvPr id="193" name="Oval 19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m 11" descr="Tela de celular com texto preto sobre fundo branco&#10;&#10;Descrição gerada automaticamente com confiança média">
            <a:extLst>
              <a:ext uri="{FF2B5EF4-FFF2-40B4-BE49-F238E27FC236}">
                <a16:creationId xmlns:a16="http://schemas.microsoft.com/office/drawing/2014/main" id="{61ABF683-1D2A-4EB0-A60C-6F879217A618}"/>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9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10" name="Text Placeholder 4">
            <a:extLst>
              <a:ext uri="{FF2B5EF4-FFF2-40B4-BE49-F238E27FC236}">
                <a16:creationId xmlns:a16="http://schemas.microsoft.com/office/drawing/2014/main" id="{69BB57EC-8C0E-43D2-9F80-4CB8D95ACAB2}"/>
              </a:ext>
            </a:extLst>
          </p:cNvPr>
          <p:cNvSpPr>
            <a:spLocks noGrp="1"/>
          </p:cNvSpPr>
          <p:nvPr>
            <p:ph idx="1"/>
          </p:nvPr>
        </p:nvSpPr>
        <p:spPr>
          <a:xfrm>
            <a:off x="6657715" y="2990818"/>
            <a:ext cx="4195673" cy="2913872"/>
          </a:xfrm>
        </p:spPr>
        <p:txBody>
          <a:bodyPr vert="horz" lIns="91440" tIns="45720" rIns="91440" bIns="45720" rtlCol="0" anchor="t">
            <a:normAutofit/>
          </a:bodyPr>
          <a:lstStyle/>
          <a:p>
            <a:pPr marL="0" indent="0" algn="just">
              <a:spcBef>
                <a:spcPts val="0"/>
              </a:spcBef>
              <a:buClr>
                <a:srgbClr val="262626"/>
              </a:buClr>
            </a:pPr>
            <a:r>
              <a:rPr lang="pt-BR" sz="1700" dirty="0">
                <a:solidFill>
                  <a:schemeClr val="tx1">
                    <a:alpha val="80000"/>
                  </a:schemeClr>
                </a:solidFill>
                <a:latin typeface="Arial" panose="020B0604020202020204" pitchFamily="34" charset="0"/>
                <a:cs typeface="Arial" panose="020B0604020202020204" pitchFamily="34" charset="0"/>
              </a:rPr>
              <a:t>O SSD (</a:t>
            </a:r>
            <a:r>
              <a:rPr lang="pt-BR" sz="1700" dirty="0" err="1">
                <a:solidFill>
                  <a:schemeClr val="tx1">
                    <a:alpha val="80000"/>
                  </a:schemeClr>
                </a:solidFill>
                <a:latin typeface="Arial" panose="020B0604020202020204" pitchFamily="34" charset="0"/>
                <a:cs typeface="Arial" panose="020B0604020202020204" pitchFamily="34" charset="0"/>
              </a:rPr>
              <a:t>Solid-State</a:t>
            </a:r>
            <a:r>
              <a:rPr lang="pt-BR" sz="1700" dirty="0">
                <a:solidFill>
                  <a:schemeClr val="tx1">
                    <a:alpha val="80000"/>
                  </a:schemeClr>
                </a:solidFill>
                <a:latin typeface="Arial" panose="020B0604020202020204" pitchFamily="34" charset="0"/>
                <a:cs typeface="Arial" panose="020B0604020202020204" pitchFamily="34" charset="0"/>
              </a:rPr>
              <a:t> Drive) - É uma tecnologia de armazenamento considerada  evolução   do   disco   rígido   (HD).   Esse   tipo  de  armazenamento   não   possui   partes   móveis   e   é   construído   com   circuitos   integrados,  além disso o seu armazenamento é feito por células de memoria flash  (diferente dos HDs mecânicos que utilizam o disco magnético).</a:t>
            </a:r>
          </a:p>
          <a:p>
            <a:pPr>
              <a:buClr>
                <a:srgbClr val="262626"/>
              </a:buClr>
            </a:pPr>
            <a:endParaRPr lang="en-US" sz="1700" dirty="0">
              <a:solidFill>
                <a:schemeClr val="tx1">
                  <a:alpha val="80000"/>
                </a:schemeClr>
              </a:solidFill>
            </a:endParaRPr>
          </a:p>
        </p:txBody>
      </p:sp>
      <p:sp>
        <p:nvSpPr>
          <p:cNvPr id="19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6657715" y="467271"/>
            <a:ext cx="4195674" cy="2052522"/>
          </a:xfrm>
        </p:spPr>
        <p:txBody>
          <a:bodyPr anchor="b">
            <a:normAutofit/>
          </a:bodyPr>
          <a:lstStyle/>
          <a:p>
            <a:r>
              <a:rPr lang="pt-BR" sz="4000" dirty="0">
                <a:latin typeface="Trebuchet MS" panose="020B0603020202020204" pitchFamily="34" charset="0"/>
              </a:rPr>
              <a:t>Vantagens e </a:t>
            </a:r>
            <a:r>
              <a:rPr lang="pt-BR" sz="4000" dirty="0" err="1">
                <a:latin typeface="Trebuchet MS" panose="020B0603020202020204" pitchFamily="34" charset="0"/>
              </a:rPr>
              <a:t>Desvantangens</a:t>
            </a:r>
            <a:r>
              <a:rPr lang="pt-BR" sz="4000" dirty="0">
                <a:latin typeface="Trebuchet MS" panose="020B0603020202020204" pitchFamily="34" charset="0"/>
              </a:rPr>
              <a:t>.</a:t>
            </a:r>
          </a:p>
        </p:txBody>
      </p:sp>
      <p:sp>
        <p:nvSpPr>
          <p:cNvPr id="193" name="Oval 19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m 11" descr="Tela de celular com texto preto sobre fundo branco&#10;&#10;Descrição gerada automaticamente com confiança média">
            <a:extLst>
              <a:ext uri="{FF2B5EF4-FFF2-40B4-BE49-F238E27FC236}">
                <a16:creationId xmlns:a16="http://schemas.microsoft.com/office/drawing/2014/main" id="{61ABF683-1D2A-4EB0-A60C-6F879217A618}"/>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9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19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Espaço Reservado para Conteúdo 2">
            <a:extLst>
              <a:ext uri="{FF2B5EF4-FFF2-40B4-BE49-F238E27FC236}">
                <a16:creationId xmlns:a16="http://schemas.microsoft.com/office/drawing/2014/main" id="{6FDC3CAE-06C0-4766-8435-03085C3639B1}"/>
              </a:ext>
            </a:extLst>
          </p:cNvPr>
          <p:cNvSpPr>
            <a:spLocks noGrp="1"/>
          </p:cNvSpPr>
          <p:nvPr>
            <p:ph idx="1"/>
          </p:nvPr>
        </p:nvSpPr>
        <p:spPr>
          <a:xfrm>
            <a:off x="6657975" y="2990850"/>
            <a:ext cx="4745726" cy="3511550"/>
          </a:xfrm>
        </p:spPr>
        <p:txBody>
          <a:bodyPr vert="horz" lIns="91440" tIns="45720" rIns="91440" bIns="45720" rtlCol="0" anchor="t">
            <a:normAutofit fontScale="92500" lnSpcReduction="10000"/>
          </a:bodyPr>
          <a:lstStyle/>
          <a:p>
            <a:pPr marL="0" indent="0">
              <a:buNone/>
            </a:pPr>
            <a:r>
              <a:rPr lang="en-US" sz="1900" dirty="0">
                <a:latin typeface="Arial" panose="020B0604020202020204" pitchFamily="34" charset="0"/>
                <a:cs typeface="Arial" panose="020B0604020202020204" pitchFamily="34" charset="0"/>
              </a:rPr>
              <a:t>As </a:t>
            </a:r>
            <a:r>
              <a:rPr lang="en-US" sz="1900" dirty="0" err="1">
                <a:latin typeface="Arial" panose="020B0604020202020204" pitchFamily="34" charset="0"/>
                <a:ea typeface="+mn-lt"/>
                <a:cs typeface="Arial" panose="020B0604020202020204" pitchFamily="34" charset="0"/>
              </a:rPr>
              <a:t>principais</a:t>
            </a:r>
            <a:r>
              <a:rPr lang="en-US" sz="1900" dirty="0">
                <a:latin typeface="Arial" panose="020B0604020202020204" pitchFamily="34" charset="0"/>
                <a:ea typeface="+mn-lt"/>
                <a:cs typeface="Arial" panose="020B0604020202020204" pitchFamily="34" charset="0"/>
              </a:rPr>
              <a:t> </a:t>
            </a:r>
            <a:r>
              <a:rPr lang="en-US" sz="1900" dirty="0" err="1">
                <a:latin typeface="Arial" panose="020B0604020202020204" pitchFamily="34" charset="0"/>
                <a:ea typeface="+mn-lt"/>
                <a:cs typeface="Arial" panose="020B0604020202020204" pitchFamily="34" charset="0"/>
              </a:rPr>
              <a:t>vantagens</a:t>
            </a:r>
            <a:r>
              <a:rPr lang="en-US" sz="1900" dirty="0">
                <a:latin typeface="Arial" panose="020B0604020202020204" pitchFamily="34" charset="0"/>
                <a:ea typeface="+mn-lt"/>
                <a:cs typeface="Arial" panose="020B0604020202020204" pitchFamily="34" charset="0"/>
              </a:rPr>
              <a:t> do SSD </a:t>
            </a:r>
            <a:r>
              <a:rPr lang="en-US" sz="1900" dirty="0" err="1">
                <a:latin typeface="Arial" panose="020B0604020202020204" pitchFamily="34" charset="0"/>
                <a:ea typeface="+mn-lt"/>
                <a:cs typeface="Arial" panose="020B0604020202020204" pitchFamily="34" charset="0"/>
              </a:rPr>
              <a:t>incluem</a:t>
            </a:r>
            <a:r>
              <a:rPr lang="en-US" sz="1900" dirty="0">
                <a:latin typeface="Arial" panose="020B0604020202020204" pitchFamily="34" charset="0"/>
                <a:ea typeface="+mn-lt"/>
                <a:cs typeface="Arial" panose="020B0604020202020204" pitchFamily="34" charset="0"/>
              </a:rPr>
              <a:t>:</a:t>
            </a:r>
            <a:endParaRPr lang="pt-BR" sz="1900" dirty="0">
              <a:latin typeface="Arial" panose="020B0604020202020204" pitchFamily="34" charset="0"/>
              <a:ea typeface="+mn-lt"/>
              <a:cs typeface="Arial" panose="020B0604020202020204" pitchFamily="34" charset="0"/>
            </a:endParaRPr>
          </a:p>
          <a:p>
            <a:pPr marL="0" indent="0">
              <a:buNone/>
            </a:pPr>
            <a:r>
              <a:rPr lang="en-US" sz="1900" dirty="0">
                <a:latin typeface="Arial" panose="020B0604020202020204" pitchFamily="34" charset="0"/>
                <a:ea typeface="+mn-lt"/>
                <a:cs typeface="Arial" panose="020B0604020202020204" pitchFamily="34" charset="0"/>
              </a:rPr>
              <a:t>- </a:t>
            </a:r>
            <a:r>
              <a:rPr lang="en-US" sz="1900" dirty="0" err="1">
                <a:latin typeface="Arial" panose="020B0604020202020204" pitchFamily="34" charset="0"/>
                <a:ea typeface="+mn-lt"/>
                <a:cs typeface="Arial" panose="020B0604020202020204" pitchFamily="34" charset="0"/>
              </a:rPr>
              <a:t>Ausência</a:t>
            </a:r>
            <a:r>
              <a:rPr lang="en-US" sz="1900" dirty="0">
                <a:latin typeface="Arial" panose="020B0604020202020204" pitchFamily="34" charset="0"/>
                <a:ea typeface="+mn-lt"/>
                <a:cs typeface="Arial" panose="020B0604020202020204" pitchFamily="34" charset="0"/>
              </a:rPr>
              <a:t> de </a:t>
            </a:r>
            <a:r>
              <a:rPr lang="en-US" sz="1900" dirty="0" err="1">
                <a:latin typeface="Arial" panose="020B0604020202020204" pitchFamily="34" charset="0"/>
                <a:ea typeface="+mn-lt"/>
                <a:cs typeface="Arial" panose="020B0604020202020204" pitchFamily="34" charset="0"/>
              </a:rPr>
              <a:t>partes</a:t>
            </a:r>
            <a:r>
              <a:rPr lang="en-US" sz="1900" dirty="0">
                <a:latin typeface="Arial" panose="020B0604020202020204" pitchFamily="34" charset="0"/>
                <a:ea typeface="+mn-lt"/>
                <a:cs typeface="Arial" panose="020B0604020202020204" pitchFamily="34" charset="0"/>
              </a:rPr>
              <a:t> </a:t>
            </a:r>
            <a:r>
              <a:rPr lang="en-US" sz="1900" dirty="0" err="1">
                <a:latin typeface="Arial" panose="020B0604020202020204" pitchFamily="34" charset="0"/>
                <a:ea typeface="+mn-lt"/>
                <a:cs typeface="Arial" panose="020B0604020202020204" pitchFamily="34" charset="0"/>
              </a:rPr>
              <a:t>mecânicas</a:t>
            </a:r>
            <a:r>
              <a:rPr lang="en-US" sz="1900" dirty="0">
                <a:latin typeface="Arial" panose="020B0604020202020204" pitchFamily="34" charset="0"/>
                <a:ea typeface="+mn-lt"/>
                <a:cs typeface="Arial" panose="020B0604020202020204" pitchFamily="34" charset="0"/>
              </a:rPr>
              <a:t>.</a:t>
            </a:r>
            <a:endParaRPr lang="pt-BR" sz="1900" dirty="0">
              <a:latin typeface="Arial" panose="020B0604020202020204" pitchFamily="34" charset="0"/>
              <a:ea typeface="+mn-lt"/>
              <a:cs typeface="Arial" panose="020B0604020202020204" pitchFamily="34" charset="0"/>
            </a:endParaRPr>
          </a:p>
          <a:p>
            <a:pPr marL="0" indent="0">
              <a:buNone/>
            </a:pPr>
            <a:r>
              <a:rPr lang="en-US" sz="1900" dirty="0">
                <a:latin typeface="Arial" panose="020B0604020202020204" pitchFamily="34" charset="0"/>
                <a:ea typeface="+mn-lt"/>
                <a:cs typeface="Arial" panose="020B0604020202020204" pitchFamily="34" charset="0"/>
              </a:rPr>
              <a:t>- </a:t>
            </a:r>
            <a:r>
              <a:rPr lang="en-US" sz="1900" dirty="0" err="1">
                <a:latin typeface="Arial" panose="020B0604020202020204" pitchFamily="34" charset="0"/>
                <a:ea typeface="+mn-lt"/>
                <a:cs typeface="Arial" panose="020B0604020202020204" pitchFamily="34" charset="0"/>
              </a:rPr>
              <a:t>Ausência</a:t>
            </a:r>
            <a:r>
              <a:rPr lang="en-US" sz="1900" dirty="0">
                <a:latin typeface="Arial" panose="020B0604020202020204" pitchFamily="34" charset="0"/>
                <a:ea typeface="+mn-lt"/>
                <a:cs typeface="Arial" panose="020B0604020202020204" pitchFamily="34" charset="0"/>
              </a:rPr>
              <a:t> de </a:t>
            </a:r>
            <a:r>
              <a:rPr lang="en-US" sz="1900" dirty="0" err="1">
                <a:latin typeface="Arial" panose="020B0604020202020204" pitchFamily="34" charset="0"/>
                <a:ea typeface="+mn-lt"/>
                <a:cs typeface="Arial" panose="020B0604020202020204" pitchFamily="34" charset="0"/>
              </a:rPr>
              <a:t>vibrações</a:t>
            </a:r>
            <a:r>
              <a:rPr lang="en-US" sz="1900" dirty="0">
                <a:latin typeface="Arial" panose="020B0604020202020204" pitchFamily="34" charset="0"/>
                <a:ea typeface="+mn-lt"/>
                <a:cs typeface="Arial" panose="020B0604020202020204" pitchFamily="34" charset="0"/>
              </a:rPr>
              <a:t> e </a:t>
            </a:r>
            <a:r>
              <a:rPr lang="en-US" sz="1900" dirty="0" err="1">
                <a:latin typeface="Arial" panose="020B0604020202020204" pitchFamily="34" charset="0"/>
                <a:ea typeface="+mn-lt"/>
                <a:cs typeface="Arial" panose="020B0604020202020204" pitchFamily="34" charset="0"/>
              </a:rPr>
              <a:t>ruidos</a:t>
            </a:r>
            <a:r>
              <a:rPr lang="en-US" sz="1900" dirty="0">
                <a:latin typeface="Arial" panose="020B0604020202020204" pitchFamily="34" charset="0"/>
                <a:ea typeface="+mn-lt"/>
                <a:cs typeface="Arial" panose="020B0604020202020204" pitchFamily="34" charset="0"/>
              </a:rPr>
              <a:t>.</a:t>
            </a:r>
            <a:endParaRPr lang="pt-BR" sz="1900" dirty="0">
              <a:latin typeface="Arial" panose="020B0604020202020204" pitchFamily="34" charset="0"/>
              <a:ea typeface="+mn-lt"/>
              <a:cs typeface="Arial" panose="020B0604020202020204" pitchFamily="34" charset="0"/>
            </a:endParaRPr>
          </a:p>
          <a:p>
            <a:pPr marL="0" indent="0">
              <a:buNone/>
            </a:pPr>
            <a:r>
              <a:rPr lang="en-US" sz="1900" dirty="0">
                <a:latin typeface="Arial" panose="020B0604020202020204" pitchFamily="34" charset="0"/>
                <a:ea typeface="+mn-lt"/>
                <a:cs typeface="Arial" panose="020B0604020202020204" pitchFamily="34" charset="0"/>
              </a:rPr>
              <a:t>- São </a:t>
            </a:r>
            <a:r>
              <a:rPr lang="en-US" sz="1900" dirty="0" err="1">
                <a:latin typeface="Arial" panose="020B0604020202020204" pitchFamily="34" charset="0"/>
                <a:ea typeface="+mn-lt"/>
                <a:cs typeface="Arial" panose="020B0604020202020204" pitchFamily="34" charset="0"/>
              </a:rPr>
              <a:t>mais</a:t>
            </a:r>
            <a:r>
              <a:rPr lang="en-US" sz="1900" dirty="0">
                <a:latin typeface="Arial" panose="020B0604020202020204" pitchFamily="34" charset="0"/>
                <a:ea typeface="+mn-lt"/>
                <a:cs typeface="Arial" panose="020B0604020202020204" pitchFamily="34" charset="0"/>
              </a:rPr>
              <a:t> </a:t>
            </a:r>
            <a:r>
              <a:rPr lang="en-US" sz="1900" dirty="0" err="1">
                <a:latin typeface="Arial" panose="020B0604020202020204" pitchFamily="34" charset="0"/>
                <a:ea typeface="+mn-lt"/>
                <a:cs typeface="Arial" panose="020B0604020202020204" pitchFamily="34" charset="0"/>
              </a:rPr>
              <a:t>resistentes</a:t>
            </a:r>
            <a:r>
              <a:rPr lang="en-US" sz="1900" dirty="0">
                <a:latin typeface="Arial" panose="020B0604020202020204" pitchFamily="34" charset="0"/>
                <a:ea typeface="+mn-lt"/>
                <a:cs typeface="Arial" panose="020B0604020202020204" pitchFamily="34" charset="0"/>
              </a:rPr>
              <a:t>.</a:t>
            </a:r>
            <a:endParaRPr lang="pt-BR" sz="1900" dirty="0">
              <a:latin typeface="Arial" panose="020B0604020202020204" pitchFamily="34" charset="0"/>
              <a:ea typeface="+mn-lt"/>
              <a:cs typeface="Arial" panose="020B0604020202020204" pitchFamily="34" charset="0"/>
            </a:endParaRPr>
          </a:p>
          <a:p>
            <a:pPr marL="0" indent="0">
              <a:buNone/>
            </a:pPr>
            <a:r>
              <a:rPr lang="en-US" sz="1900" dirty="0">
                <a:latin typeface="Arial" panose="020B0604020202020204" pitchFamily="34" charset="0"/>
                <a:ea typeface="+mn-lt"/>
                <a:cs typeface="Arial" panose="020B0604020202020204" pitchFamily="34" charset="0"/>
              </a:rPr>
              <a:t>- </a:t>
            </a:r>
            <a:r>
              <a:rPr lang="en-US" sz="1900" dirty="0" err="1">
                <a:latin typeface="Arial" panose="020B0604020202020204" pitchFamily="34" charset="0"/>
                <a:ea typeface="+mn-lt"/>
                <a:cs typeface="Arial" panose="020B0604020202020204" pitchFamily="34" charset="0"/>
              </a:rPr>
              <a:t>Menor</a:t>
            </a:r>
            <a:r>
              <a:rPr lang="en-US" sz="1900" dirty="0">
                <a:latin typeface="Arial" panose="020B0604020202020204" pitchFamily="34" charset="0"/>
                <a:ea typeface="+mn-lt"/>
                <a:cs typeface="Arial" panose="020B0604020202020204" pitchFamily="34" charset="0"/>
              </a:rPr>
              <a:t> peso.</a:t>
            </a:r>
          </a:p>
          <a:p>
            <a:pPr marL="0" indent="0">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Maiores</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velocidades</a:t>
            </a:r>
            <a:r>
              <a:rPr lang="en-US" sz="1900" dirty="0">
                <a:latin typeface="Arial" panose="020B0604020202020204" pitchFamily="34" charset="0"/>
                <a:cs typeface="Arial" panose="020B0604020202020204" pitchFamily="34" charset="0"/>
              </a:rPr>
              <a:t> de </a:t>
            </a:r>
            <a:r>
              <a:rPr lang="en-US" sz="1900" dirty="0" err="1">
                <a:latin typeface="Arial" panose="020B0604020202020204" pitchFamily="34" charset="0"/>
                <a:cs typeface="Arial" panose="020B0604020202020204" pitchFamily="34" charset="0"/>
              </a:rPr>
              <a:t>leitura</a:t>
            </a:r>
            <a:r>
              <a:rPr lang="en-US" sz="1900" dirty="0">
                <a:latin typeface="Arial" panose="020B0604020202020204" pitchFamily="34" charset="0"/>
                <a:cs typeface="Arial" panose="020B0604020202020204" pitchFamily="34" charset="0"/>
              </a:rPr>
              <a:t> e </a:t>
            </a:r>
            <a:r>
              <a:rPr lang="en-US" sz="1900" dirty="0" err="1">
                <a:latin typeface="Arial" panose="020B0604020202020204" pitchFamily="34" charset="0"/>
                <a:cs typeface="Arial" panose="020B0604020202020204" pitchFamily="34" charset="0"/>
              </a:rPr>
              <a:t>escrita</a:t>
            </a:r>
            <a:endParaRPr lang="en-US"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As unicas desvantagens relatadas até o momento são justamente o seu alto custo de fabricação atrelado ao </a:t>
            </a:r>
            <a:r>
              <a:rPr lang="en-US" sz="1900" dirty="0" err="1">
                <a:latin typeface="Arial" panose="020B0604020202020204" pitchFamily="34" charset="0"/>
                <a:cs typeface="Arial" panose="020B0604020202020204" pitchFamily="34" charset="0"/>
              </a:rPr>
              <a:t>tamanho</a:t>
            </a:r>
            <a:r>
              <a:rPr lang="en-US" sz="1900" dirty="0">
                <a:latin typeface="Arial" panose="020B0604020202020204" pitchFamily="34" charset="0"/>
                <a:cs typeface="Arial" panose="020B0604020202020204" pitchFamily="34" charset="0"/>
              </a:rPr>
              <a:t> de </a:t>
            </a:r>
            <a:r>
              <a:rPr lang="en-US" sz="1900" dirty="0" err="1">
                <a:latin typeface="Arial" panose="020B0604020202020204" pitchFamily="34" charset="0"/>
                <a:cs typeface="Arial" panose="020B0604020202020204" pitchFamily="34" charset="0"/>
              </a:rPr>
              <a:t>armazenamento</a:t>
            </a:r>
            <a:r>
              <a:rPr lang="en-US" dirty="0"/>
              <a:t>.</a:t>
            </a:r>
          </a:p>
        </p:txBody>
      </p:sp>
    </p:spTree>
    <p:extLst>
      <p:ext uri="{BB962C8B-B14F-4D97-AF65-F5344CB8AC3E}">
        <p14:creationId xmlns:p14="http://schemas.microsoft.com/office/powerpoint/2010/main" val="70288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Espaço Reservado para Conteúdo 6">
            <a:extLst>
              <a:ext uri="{FF2B5EF4-FFF2-40B4-BE49-F238E27FC236}">
                <a16:creationId xmlns:a16="http://schemas.microsoft.com/office/drawing/2014/main" id="{608716E3-DA9D-468E-B8BF-9F96CD1A92E1}"/>
              </a:ext>
            </a:extLst>
          </p:cNvPr>
          <p:cNvGraphicFramePr>
            <a:graphicFrameLocks noGrp="1"/>
          </p:cNvGraphicFramePr>
          <p:nvPr>
            <p:ph idx="1"/>
            <p:extLst>
              <p:ext uri="{D42A27DB-BD31-4B8C-83A1-F6EECF244321}">
                <p14:modId xmlns:p14="http://schemas.microsoft.com/office/powerpoint/2010/main" val="1781264199"/>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68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7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6513788" y="131445"/>
            <a:ext cx="4840010" cy="1372235"/>
          </a:xfrm>
        </p:spPr>
        <p:txBody>
          <a:bodyPr>
            <a:normAutofit/>
          </a:bodyPr>
          <a:lstStyle/>
          <a:p>
            <a:r>
              <a:rPr lang="pt-BR" dirty="0">
                <a:latin typeface="Trebuchet MS" panose="020B0603020202020204" pitchFamily="34" charset="0"/>
              </a:rPr>
              <a:t>CD.</a:t>
            </a:r>
          </a:p>
        </p:txBody>
      </p:sp>
      <p:pic>
        <p:nvPicPr>
          <p:cNvPr id="14" name="Imagem 13" descr="Cd com letras e números em fundo branco&#10;&#10;Descrição gerada automaticamente com confiança média">
            <a:extLst>
              <a:ext uri="{FF2B5EF4-FFF2-40B4-BE49-F238E27FC236}">
                <a16:creationId xmlns:a16="http://schemas.microsoft.com/office/drawing/2014/main" id="{2FD58236-520D-4026-BB07-099D921A1B5C}"/>
              </a:ext>
            </a:extLst>
          </p:cNvPr>
          <p:cNvPicPr>
            <a:picLocks noChangeAspect="1"/>
          </p:cNvPicPr>
          <p:nvPr/>
        </p:nvPicPr>
        <p:blipFill rotWithShape="1">
          <a:blip r:embed="rId2">
            <a:extLst>
              <a:ext uri="{28A0092B-C50C-407E-A947-70E740481C1C}">
                <a14:useLocalDpi xmlns:a14="http://schemas.microsoft.com/office/drawing/2010/main" val="0"/>
              </a:ext>
            </a:extLst>
          </a:blip>
          <a:srcRect l="7993" r="326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3" name="Text Placeholder 4">
            <a:extLst>
              <a:ext uri="{FF2B5EF4-FFF2-40B4-BE49-F238E27FC236}">
                <a16:creationId xmlns:a16="http://schemas.microsoft.com/office/drawing/2014/main" id="{098A50BA-228F-4671-B02E-1946A3BABDCF}"/>
              </a:ext>
            </a:extLst>
          </p:cNvPr>
          <p:cNvSpPr>
            <a:spLocks noGrp="1"/>
          </p:cNvSpPr>
          <p:nvPr>
            <p:ph idx="1"/>
          </p:nvPr>
        </p:nvSpPr>
        <p:spPr>
          <a:xfrm>
            <a:off x="6513788" y="1371600"/>
            <a:ext cx="5373412" cy="5323840"/>
          </a:xfrm>
        </p:spPr>
        <p:txBody>
          <a:bodyPr vert="horz" lIns="91440" tIns="45720" rIns="91440" bIns="45720" rtlCol="0">
            <a:noAutofit/>
          </a:bodyPr>
          <a:lstStyle/>
          <a:p>
            <a:r>
              <a:rPr lang="pt-BR" sz="1600" dirty="0"/>
              <a:t>Esse tipo de memória possuem características similares as dos discos flexíveis como  baixo custo, drive e média removível facilitando o seu transporte.</a:t>
            </a:r>
          </a:p>
          <a:p>
            <a:r>
              <a:rPr lang="pt-BR" sz="1600" dirty="0"/>
              <a:t>Existem  vários  tipos  de   discos   </a:t>
            </a:r>
            <a:r>
              <a:rPr lang="pt-BR" sz="1600" dirty="0" err="1"/>
              <a:t>ôpticos</a:t>
            </a:r>
            <a:r>
              <a:rPr lang="pt-BR" sz="1600" dirty="0"/>
              <a:t>,   sendo   os  mais   comuns   os   CDs,  DVDs  e  </a:t>
            </a:r>
            <a:r>
              <a:rPr lang="pt-BR" sz="1600" dirty="0" err="1"/>
              <a:t>BDs</a:t>
            </a:r>
            <a:r>
              <a:rPr lang="pt-BR" sz="1600" dirty="0"/>
              <a:t> ou </a:t>
            </a:r>
            <a:r>
              <a:rPr lang="pt-BR" sz="1600" dirty="0" err="1"/>
              <a:t>Blu-rays</a:t>
            </a:r>
            <a:r>
              <a:rPr lang="pt-BR" sz="1600" dirty="0"/>
              <a:t>.  </a:t>
            </a:r>
          </a:p>
          <a:p>
            <a:r>
              <a:rPr lang="pt-BR" sz="1600" b="1" dirty="0"/>
              <a:t>O  </a:t>
            </a:r>
            <a:r>
              <a:rPr lang="pt-BR" sz="1600" b="1" dirty="0" err="1"/>
              <a:t>Compact</a:t>
            </a:r>
            <a:r>
              <a:rPr lang="pt-BR" sz="1600" b="1" dirty="0"/>
              <a:t>   Disc  (CD</a:t>
            </a:r>
            <a:r>
              <a:rPr lang="pt-BR" sz="1600" dirty="0"/>
              <a:t>)   normalmente   tem   capacidade   de   armazenamento   de   700MB. Existem basicamente três tipos de CDs: O CDROM  – que  vem   com   seus   dados   gravados   de   fábrica   e   não   permitem   que  novos   dados sejam gravados, ou que, os já existentes sejam apagados ou alterados. </a:t>
            </a:r>
          </a:p>
          <a:p>
            <a:r>
              <a:rPr lang="pt-BR" sz="1600" dirty="0"/>
              <a:t> </a:t>
            </a:r>
            <a:r>
              <a:rPr lang="pt-BR" sz="1600" b="1" dirty="0"/>
              <a:t>O </a:t>
            </a:r>
            <a:r>
              <a:rPr lang="pt-BR" sz="1600" b="1" dirty="0" err="1"/>
              <a:t>Compact</a:t>
            </a:r>
            <a:r>
              <a:rPr lang="pt-BR" sz="1600" b="1" dirty="0"/>
              <a:t> Disc – </a:t>
            </a:r>
            <a:r>
              <a:rPr lang="pt-BR" sz="1600" b="1" dirty="0" err="1"/>
              <a:t>Recordable</a:t>
            </a:r>
            <a:r>
              <a:rPr lang="pt-BR" sz="1600" b="1" dirty="0"/>
              <a:t> (CD-R)  </a:t>
            </a:r>
            <a:r>
              <a:rPr lang="pt-BR" sz="1600" dirty="0"/>
              <a:t>–   Permite   que   os  dados   sejam   gravados   nele  pelo  usuário  através  de   um   gravador de  CDs,   porem,   apos   a   gravação,  esses   dados  não   podem  mais serem  alterados   ou excluídos. </a:t>
            </a:r>
          </a:p>
          <a:p>
            <a:r>
              <a:rPr lang="pt-BR" sz="1600" b="1" dirty="0"/>
              <a:t>O </a:t>
            </a:r>
            <a:r>
              <a:rPr lang="pt-BR" sz="1600" b="1" dirty="0" err="1"/>
              <a:t>Compact</a:t>
            </a:r>
            <a:r>
              <a:rPr lang="pt-BR" sz="1600" b="1" dirty="0"/>
              <a:t> Disc </a:t>
            </a:r>
            <a:r>
              <a:rPr lang="pt-BR" sz="1600" b="1" dirty="0" err="1"/>
              <a:t>ReWritable</a:t>
            </a:r>
            <a:r>
              <a:rPr lang="pt-BR" sz="1600" b="1" dirty="0"/>
              <a:t> (CD-RW)  </a:t>
            </a:r>
            <a:r>
              <a:rPr lang="pt-BR" sz="1600" dirty="0"/>
              <a:t>–  Este   tipo   de   CD,   permite   que   o   conteúdo   gravado   seja   apagado, sendo este processo pode ser repetido diversas vezes neste tipo de média.</a:t>
            </a:r>
          </a:p>
          <a:p>
            <a:endParaRPr lang="pt-BR" sz="1600" dirty="0"/>
          </a:p>
          <a:p>
            <a:endParaRPr lang="en-US" sz="1600" dirty="0"/>
          </a:p>
        </p:txBody>
      </p:sp>
    </p:spTree>
    <p:extLst>
      <p:ext uri="{BB962C8B-B14F-4D97-AF65-F5344CB8AC3E}">
        <p14:creationId xmlns:p14="http://schemas.microsoft.com/office/powerpoint/2010/main" val="3910991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803776" y="1336390"/>
            <a:ext cx="6190412" cy="1182927"/>
          </a:xfrm>
        </p:spPr>
        <p:txBody>
          <a:bodyPr anchor="b">
            <a:normAutofit/>
          </a:bodyPr>
          <a:lstStyle/>
          <a:p>
            <a:r>
              <a:rPr lang="pt-BR" sz="5600">
                <a:latin typeface="Trebuchet MS" panose="020B0603020202020204" pitchFamily="34" charset="0"/>
              </a:rPr>
              <a:t>DVD.</a:t>
            </a:r>
            <a:endParaRPr lang="pt-BR" sz="5600" dirty="0">
              <a:latin typeface="Trebuchet MS" panose="020B0603020202020204" pitchFamily="34" charset="0"/>
            </a:endParaRPr>
          </a:p>
        </p:txBody>
      </p:sp>
      <p:cxnSp>
        <p:nvCxnSpPr>
          <p:cNvPr id="100"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pic>
        <p:nvPicPr>
          <p:cNvPr id="6" name="Imagem 6" descr="Cd em cima&#10;&#10;Descrição gerada automaticamente">
            <a:extLst>
              <a:ext uri="{FF2B5EF4-FFF2-40B4-BE49-F238E27FC236}">
                <a16:creationId xmlns:a16="http://schemas.microsoft.com/office/drawing/2014/main" id="{9DB47938-F503-4521-9362-2540EE616DC8}"/>
              </a:ext>
            </a:extLst>
          </p:cNvPr>
          <p:cNvPicPr>
            <a:picLocks noChangeAspect="1"/>
          </p:cNvPicPr>
          <p:nvPr/>
        </p:nvPicPr>
        <p:blipFill rotWithShape="1">
          <a:blip r:embed="rId2"/>
          <a:srcRect l="8350" r="1149" b="-1"/>
          <a:stretch/>
        </p:blipFill>
        <p:spPr>
          <a:xfrm>
            <a:off x="7888167" y="1665116"/>
            <a:ext cx="3831443" cy="3831443"/>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0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04"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19" name="Espaço Reservado para Conteúdo 2">
            <a:extLst>
              <a:ext uri="{FF2B5EF4-FFF2-40B4-BE49-F238E27FC236}">
                <a16:creationId xmlns:a16="http://schemas.microsoft.com/office/drawing/2014/main" id="{D46B007F-B062-4B05-94D3-8E2E661AC7AF}"/>
              </a:ext>
            </a:extLst>
          </p:cNvPr>
          <p:cNvSpPr>
            <a:spLocks noGrp="1"/>
          </p:cNvSpPr>
          <p:nvPr>
            <p:ph idx="1"/>
          </p:nvPr>
        </p:nvSpPr>
        <p:spPr>
          <a:xfrm>
            <a:off x="803275" y="2828925"/>
            <a:ext cx="4815205" cy="3344863"/>
          </a:xfrm>
        </p:spPr>
        <p:txBody>
          <a:bodyPr vert="horz" lIns="91440" tIns="45720" rIns="91440" bIns="45720" rtlCol="0" anchor="t">
            <a:normAutofit fontScale="62500" lnSpcReduction="20000"/>
          </a:bodyPr>
          <a:lstStyle/>
          <a:p>
            <a:pPr algn="just"/>
            <a:r>
              <a:rPr lang="en-US" dirty="0">
                <a:latin typeface="Arial" panose="020B0604020202020204" pitchFamily="34" charset="0"/>
                <a:ea typeface="+mn-lt"/>
                <a:cs typeface="Arial" panose="020B0604020202020204" pitchFamily="34" charset="0"/>
              </a:rPr>
              <a:t>DVD  (digital   versatile   disc)   É   um   disco   </a:t>
            </a:r>
            <a:r>
              <a:rPr lang="en-US" dirty="0" err="1">
                <a:latin typeface="Arial" panose="020B0604020202020204" pitchFamily="34" charset="0"/>
                <a:ea typeface="+mn-lt"/>
                <a:cs typeface="Arial" panose="020B0604020202020204" pitchFamily="34" charset="0"/>
              </a:rPr>
              <a:t>óptico</a:t>
            </a:r>
            <a:r>
              <a:rPr lang="en-US" dirty="0">
                <a:latin typeface="Arial" panose="020B0604020202020204" pitchFamily="34" charset="0"/>
                <a:ea typeface="+mn-lt"/>
                <a:cs typeface="Arial" panose="020B0604020202020204" pitchFamily="34" charset="0"/>
              </a:rPr>
              <a:t>   com   </a:t>
            </a:r>
            <a:r>
              <a:rPr lang="en-US" dirty="0" err="1">
                <a:latin typeface="Arial" panose="020B0604020202020204" pitchFamily="34" charset="0"/>
                <a:ea typeface="+mn-lt"/>
                <a:cs typeface="Arial" panose="020B0604020202020204" pitchFamily="34" charset="0"/>
              </a:rPr>
              <a:t>maior</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capacidade</a:t>
            </a:r>
            <a:r>
              <a:rPr lang="en-US" dirty="0">
                <a:latin typeface="Arial" panose="020B0604020202020204" pitchFamily="34" charset="0"/>
                <a:ea typeface="+mn-lt"/>
                <a:cs typeface="Arial" panose="020B0604020202020204" pitchFamily="34" charset="0"/>
              </a:rPr>
              <a:t>  de </a:t>
            </a:r>
            <a:r>
              <a:rPr lang="en-US" dirty="0" err="1">
                <a:latin typeface="Arial" panose="020B0604020202020204" pitchFamily="34" charset="0"/>
                <a:ea typeface="+mn-lt"/>
                <a:cs typeface="Arial" panose="020B0604020202020204" pitchFamily="34" charset="0"/>
              </a:rPr>
              <a:t>armazenamento</a:t>
            </a:r>
            <a:r>
              <a:rPr lang="en-US" dirty="0">
                <a:latin typeface="Arial" panose="020B0604020202020204" pitchFamily="34" charset="0"/>
                <a:ea typeface="+mn-lt"/>
                <a:cs typeface="Arial" panose="020B0604020202020204" pitchFamily="34" charset="0"/>
              </a:rPr>
              <a:t>  e </a:t>
            </a:r>
            <a:r>
              <a:rPr lang="en-US" dirty="0" err="1">
                <a:latin typeface="Arial" panose="020B0604020202020204" pitchFamily="34" charset="0"/>
                <a:ea typeface="+mn-lt"/>
                <a:cs typeface="Arial" panose="020B0604020202020204" pitchFamily="34" charset="0"/>
              </a:rPr>
              <a:t>maior</a:t>
            </a:r>
            <a:r>
              <a:rPr lang="en-US" dirty="0">
                <a:latin typeface="Arial" panose="020B0604020202020204" pitchFamily="34" charset="0"/>
                <a:ea typeface="+mn-lt"/>
                <a:cs typeface="Arial" panose="020B0604020202020204" pitchFamily="34" charset="0"/>
              </a:rPr>
              <a:t>  taxa de </a:t>
            </a:r>
            <a:r>
              <a:rPr lang="en-US" dirty="0" err="1">
                <a:latin typeface="Arial" panose="020B0604020202020204" pitchFamily="34" charset="0"/>
                <a:ea typeface="+mn-lt"/>
                <a:cs typeface="Arial" panose="020B0604020202020204" pitchFamily="34" charset="0"/>
              </a:rPr>
              <a:t>transferência</a:t>
            </a:r>
            <a:r>
              <a:rPr lang="en-US" dirty="0">
                <a:latin typeface="Arial" panose="020B0604020202020204" pitchFamily="34" charset="0"/>
                <a:ea typeface="+mn-lt"/>
                <a:cs typeface="Arial" panose="020B0604020202020204" pitchFamily="34" charset="0"/>
              </a:rPr>
              <a:t>  que </a:t>
            </a:r>
            <a:r>
              <a:rPr lang="en-US" dirty="0" err="1">
                <a:latin typeface="Arial" panose="020B0604020202020204" pitchFamily="34" charset="0"/>
                <a:ea typeface="+mn-lt"/>
                <a:cs typeface="Arial" panose="020B0604020202020204" pitchFamily="34" charset="0"/>
              </a:rPr>
              <a:t>os</a:t>
            </a:r>
            <a:r>
              <a:rPr lang="en-US" dirty="0">
                <a:latin typeface="Arial" panose="020B0604020202020204" pitchFamily="34" charset="0"/>
                <a:ea typeface="+mn-lt"/>
                <a:cs typeface="Arial" panose="020B0604020202020204" pitchFamily="34" charset="0"/>
              </a:rPr>
              <a:t> CDs, com </a:t>
            </a:r>
            <a:r>
              <a:rPr lang="en-US" dirty="0" err="1">
                <a:latin typeface="Arial" panose="020B0604020202020204" pitchFamily="34" charset="0"/>
                <a:ea typeface="+mn-lt"/>
                <a:cs typeface="Arial" panose="020B0604020202020204" pitchFamily="34" charset="0"/>
              </a:rPr>
              <a:t>capacidades</a:t>
            </a:r>
            <a:r>
              <a:rPr lang="en-US" dirty="0">
                <a:latin typeface="Arial" panose="020B0604020202020204" pitchFamily="34" charset="0"/>
                <a:ea typeface="+mn-lt"/>
                <a:cs typeface="Arial" panose="020B0604020202020204" pitchFamily="34" charset="0"/>
              </a:rPr>
              <a:t> que </a:t>
            </a:r>
            <a:r>
              <a:rPr lang="en-US" dirty="0" err="1">
                <a:latin typeface="Arial" panose="020B0604020202020204" pitchFamily="34" charset="0"/>
                <a:ea typeface="+mn-lt"/>
                <a:cs typeface="Arial" panose="020B0604020202020204" pitchFamily="34" charset="0"/>
              </a:rPr>
              <a:t>variam</a:t>
            </a:r>
            <a:r>
              <a:rPr lang="en-US" dirty="0">
                <a:latin typeface="Arial" panose="020B0604020202020204" pitchFamily="34" charset="0"/>
                <a:ea typeface="+mn-lt"/>
                <a:cs typeface="Arial" panose="020B0604020202020204" pitchFamily="34" charset="0"/>
              </a:rPr>
              <a:t> de 4.7GB  ate  17.1GB,  </a:t>
            </a:r>
            <a:r>
              <a:rPr lang="en-US" dirty="0" err="1">
                <a:latin typeface="Arial" panose="020B0604020202020204" pitchFamily="34" charset="0"/>
                <a:ea typeface="+mn-lt"/>
                <a:cs typeface="Arial" panose="020B0604020202020204" pitchFamily="34" charset="0"/>
              </a:rPr>
              <a:t>em</a:t>
            </a:r>
            <a:r>
              <a:rPr lang="en-US" dirty="0">
                <a:latin typeface="Arial" panose="020B0604020202020204" pitchFamily="34" charset="0"/>
                <a:ea typeface="+mn-lt"/>
                <a:cs typeface="Arial" panose="020B0604020202020204" pitchFamily="34" charset="0"/>
              </a:rPr>
              <a:t>  discos de </a:t>
            </a:r>
            <a:r>
              <a:rPr lang="en-US" dirty="0" err="1">
                <a:latin typeface="Arial" panose="020B0604020202020204" pitchFamily="34" charset="0"/>
                <a:ea typeface="+mn-lt"/>
                <a:cs typeface="Arial" panose="020B0604020202020204" pitchFamily="34" charset="0"/>
              </a:rPr>
              <a:t>uma</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ou</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duas</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camadas</a:t>
            </a:r>
            <a:r>
              <a:rPr lang="en-US" dirty="0">
                <a:latin typeface="Arial" panose="020B0604020202020204" pitchFamily="34" charset="0"/>
                <a:ea typeface="+mn-lt"/>
                <a:cs typeface="Arial" panose="020B0604020202020204" pitchFamily="34" charset="0"/>
              </a:rPr>
              <a:t>, com  </a:t>
            </a:r>
            <a:r>
              <a:rPr lang="en-US" dirty="0" err="1">
                <a:latin typeface="Arial" panose="020B0604020202020204" pitchFamily="34" charset="0"/>
                <a:ea typeface="+mn-lt"/>
                <a:cs typeface="Arial" panose="020B0604020202020204" pitchFamily="34" charset="0"/>
              </a:rPr>
              <a:t>gravação</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em</a:t>
            </a:r>
            <a:r>
              <a:rPr lang="en-US" dirty="0">
                <a:latin typeface="Arial" panose="020B0604020202020204" pitchFamily="34" charset="0"/>
                <a:ea typeface="+mn-lt"/>
                <a:cs typeface="Arial" panose="020B0604020202020204" pitchFamily="34" charset="0"/>
              </a:rPr>
              <a:t>  um  </a:t>
            </a:r>
            <a:r>
              <a:rPr lang="en-US" dirty="0" err="1">
                <a:latin typeface="Arial" panose="020B0604020202020204" pitchFamily="34" charset="0"/>
                <a:ea typeface="+mn-lt"/>
                <a:cs typeface="Arial" panose="020B0604020202020204" pitchFamily="34" charset="0"/>
              </a:rPr>
              <a:t>ou</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dois</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lados</a:t>
            </a:r>
            <a:r>
              <a:rPr lang="en-US" dirty="0">
                <a:latin typeface="Arial" panose="020B0604020202020204" pitchFamily="34" charset="0"/>
                <a:ea typeface="+mn-lt"/>
                <a:cs typeface="Arial" panose="020B0604020202020204" pitchFamily="34" charset="0"/>
              </a:rPr>
              <a:t>.</a:t>
            </a:r>
            <a:endParaRPr lang="pt-BR" dirty="0">
              <a:latin typeface="Arial" panose="020B0604020202020204" pitchFamily="34" charset="0"/>
              <a:cs typeface="Arial" panose="020B0604020202020204" pitchFamily="34" charset="0"/>
            </a:endParaRPr>
          </a:p>
          <a:p>
            <a:pPr algn="just">
              <a:buClr>
                <a:srgbClr val="262626"/>
              </a:buClr>
            </a:pPr>
            <a:r>
              <a:rPr lang="en-US" dirty="0">
                <a:latin typeface="Arial" panose="020B0604020202020204" pitchFamily="34" charset="0"/>
                <a:ea typeface="+mn-lt"/>
                <a:cs typeface="Arial" panose="020B0604020202020204" pitchFamily="34" charset="0"/>
              </a:rPr>
              <a:t>DVD – </a:t>
            </a:r>
            <a:r>
              <a:rPr lang="en-US" dirty="0" err="1">
                <a:latin typeface="Arial" panose="020B0604020202020204" pitchFamily="34" charset="0"/>
                <a:ea typeface="+mn-lt"/>
                <a:cs typeface="Arial" panose="020B0604020202020204" pitchFamily="34" charset="0"/>
              </a:rPr>
              <a:t>já</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vem</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gravado</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na</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fábrica</a:t>
            </a:r>
            <a:r>
              <a:rPr lang="en-US" dirty="0">
                <a:latin typeface="Arial" panose="020B0604020202020204" pitchFamily="34" charset="0"/>
                <a:ea typeface="+mn-lt"/>
                <a:cs typeface="Arial" panose="020B0604020202020204" pitchFamily="34" charset="0"/>
              </a:rPr>
              <a:t>.</a:t>
            </a:r>
            <a:endParaRPr lang="en-US" dirty="0">
              <a:latin typeface="Arial" panose="020B0604020202020204" pitchFamily="34" charset="0"/>
              <a:cs typeface="Arial" panose="020B0604020202020204" pitchFamily="34" charset="0"/>
            </a:endParaRPr>
          </a:p>
          <a:p>
            <a:pPr algn="just">
              <a:buClr>
                <a:srgbClr val="262626"/>
              </a:buClr>
            </a:pPr>
            <a:r>
              <a:rPr lang="en-US" dirty="0">
                <a:latin typeface="Arial" panose="020B0604020202020204" pitchFamily="34" charset="0"/>
                <a:ea typeface="+mn-lt"/>
                <a:cs typeface="Arial" panose="020B0604020202020204" pitchFamily="34" charset="0"/>
              </a:rPr>
              <a:t>DVD-R </a:t>
            </a:r>
            <a:r>
              <a:rPr lang="en-US" dirty="0" err="1">
                <a:latin typeface="Arial" panose="020B0604020202020204" pitchFamily="34" charset="0"/>
                <a:ea typeface="+mn-lt"/>
                <a:cs typeface="Arial" panose="020B0604020202020204" pitchFamily="34" charset="0"/>
              </a:rPr>
              <a:t>ou</a:t>
            </a:r>
            <a:r>
              <a:rPr lang="en-US" dirty="0">
                <a:latin typeface="Arial" panose="020B0604020202020204" pitchFamily="34" charset="0"/>
                <a:ea typeface="+mn-lt"/>
                <a:cs typeface="Arial" panose="020B0604020202020204" pitchFamily="34" charset="0"/>
              </a:rPr>
              <a:t> DVD+R – </a:t>
            </a:r>
            <a:r>
              <a:rPr lang="en-US" dirty="0" err="1">
                <a:latin typeface="Arial" panose="020B0604020202020204" pitchFamily="34" charset="0"/>
                <a:ea typeface="+mn-lt"/>
                <a:cs typeface="Arial" panose="020B0604020202020204" pitchFamily="34" charset="0"/>
              </a:rPr>
              <a:t>permite</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gravação</a:t>
            </a:r>
            <a:r>
              <a:rPr lang="en-US" dirty="0">
                <a:latin typeface="Arial" panose="020B0604020202020204" pitchFamily="34" charset="0"/>
                <a:ea typeface="+mn-lt"/>
                <a:cs typeface="Arial" panose="020B0604020202020204" pitchFamily="34" charset="0"/>
              </a:rPr>
              <a:t>.</a:t>
            </a:r>
          </a:p>
          <a:p>
            <a:pPr algn="just">
              <a:buClr>
                <a:srgbClr val="262626"/>
              </a:buClr>
            </a:pPr>
            <a:r>
              <a:rPr lang="en-US" dirty="0">
                <a:latin typeface="Arial" panose="020B0604020202020204" pitchFamily="34" charset="0"/>
                <a:ea typeface="+mn-lt"/>
                <a:cs typeface="Arial" panose="020B0604020202020204" pitchFamily="34" charset="0"/>
              </a:rPr>
              <a:t>DVD+R DL – </a:t>
            </a:r>
            <a:r>
              <a:rPr lang="en-US" dirty="0" err="1">
                <a:latin typeface="Arial" panose="020B0604020202020204" pitchFamily="34" charset="0"/>
                <a:ea typeface="+mn-lt"/>
                <a:cs typeface="Arial" panose="020B0604020202020204" pitchFamily="34" charset="0"/>
              </a:rPr>
              <a:t>permite</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gravação</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em</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duas</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camadas</a:t>
            </a:r>
            <a:r>
              <a:rPr lang="en-US" dirty="0">
                <a:latin typeface="Arial" panose="020B0604020202020204" pitchFamily="34" charset="0"/>
                <a:ea typeface="+mn-lt"/>
                <a:cs typeface="Arial" panose="020B0604020202020204" pitchFamily="34" charset="0"/>
              </a:rPr>
              <a:t> (8.5GB  </a:t>
            </a:r>
            <a:r>
              <a:rPr lang="en-US" dirty="0" err="1">
                <a:latin typeface="Arial" panose="020B0604020202020204" pitchFamily="34" charset="0"/>
                <a:ea typeface="+mn-lt"/>
                <a:cs typeface="Arial" panose="020B0604020202020204" pitchFamily="34" charset="0"/>
              </a:rPr>
              <a:t>em</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cada</a:t>
            </a:r>
            <a:r>
              <a:rPr lang="en-US" dirty="0">
                <a:latin typeface="Arial" panose="020B0604020202020204" pitchFamily="34" charset="0"/>
                <a:ea typeface="+mn-lt"/>
                <a:cs typeface="Arial" panose="020B0604020202020204" pitchFamily="34" charset="0"/>
              </a:rPr>
              <a:t> </a:t>
            </a:r>
            <a:r>
              <a:rPr lang="en-US" dirty="0" err="1">
                <a:latin typeface="Arial" panose="020B0604020202020204" pitchFamily="34" charset="0"/>
                <a:ea typeface="+mn-lt"/>
                <a:cs typeface="Arial" panose="020B0604020202020204" pitchFamily="34" charset="0"/>
              </a:rPr>
              <a:t>lado</a:t>
            </a:r>
            <a:r>
              <a:rPr lang="en-US" dirty="0">
                <a:latin typeface="Arial" panose="020B0604020202020204" pitchFamily="34" charset="0"/>
                <a:ea typeface="+mn-lt"/>
                <a:cs typeface="Arial" panose="020B0604020202020204" pitchFamily="34" charset="0"/>
              </a:rPr>
              <a:t> do disco</a:t>
            </a:r>
            <a:r>
              <a:rPr lang="en-US" dirty="0">
                <a:ea typeface="+mn-lt"/>
                <a:cs typeface="+mn-lt"/>
              </a:rPr>
              <a:t>).</a:t>
            </a:r>
            <a:endParaRPr lang="en-US" dirty="0"/>
          </a:p>
        </p:txBody>
      </p:sp>
    </p:spTree>
    <p:extLst>
      <p:ext uri="{BB962C8B-B14F-4D97-AF65-F5344CB8AC3E}">
        <p14:creationId xmlns:p14="http://schemas.microsoft.com/office/powerpoint/2010/main" val="1778108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0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965199" y="851517"/>
            <a:ext cx="5130795" cy="1461778"/>
          </a:xfrm>
        </p:spPr>
        <p:txBody>
          <a:bodyPr>
            <a:normAutofit/>
          </a:bodyPr>
          <a:lstStyle/>
          <a:p>
            <a:r>
              <a:rPr lang="en-US" sz="4000" dirty="0">
                <a:latin typeface="Trebuchet MS" panose="020B0603020202020204" pitchFamily="34" charset="0"/>
                <a:ea typeface="+mj-lt"/>
                <a:cs typeface="+mj-lt"/>
              </a:rPr>
              <a:t>Blu-ray</a:t>
            </a:r>
            <a:endParaRPr lang="pt-BR" sz="4000" dirty="0">
              <a:latin typeface="Trebuchet MS" panose="020B0603020202020204" pitchFamily="34" charset="0"/>
            </a:endParaRPr>
          </a:p>
        </p:txBody>
      </p:sp>
      <p:sp>
        <p:nvSpPr>
          <p:cNvPr id="9" name="Espaço Reservado para Conteúdo 2">
            <a:extLst>
              <a:ext uri="{FF2B5EF4-FFF2-40B4-BE49-F238E27FC236}">
                <a16:creationId xmlns:a16="http://schemas.microsoft.com/office/drawing/2014/main" id="{9EA5244E-4A69-4812-BD31-655B518D8A2B}"/>
              </a:ext>
            </a:extLst>
          </p:cNvPr>
          <p:cNvSpPr>
            <a:spLocks noGrp="1"/>
          </p:cNvSpPr>
          <p:nvPr>
            <p:ph idx="1"/>
          </p:nvPr>
        </p:nvSpPr>
        <p:spPr>
          <a:xfrm>
            <a:off x="568960" y="2313295"/>
            <a:ext cx="4734560" cy="4036705"/>
          </a:xfrm>
        </p:spPr>
        <p:txBody>
          <a:bodyPr vert="horz" lIns="91440" tIns="45720" rIns="91440" bIns="45720" rtlCol="0">
            <a:normAutofit/>
          </a:bodyPr>
          <a:lstStyle/>
          <a:p>
            <a:pPr algn="just">
              <a:buClr>
                <a:srgbClr val="262626"/>
              </a:buClr>
            </a:pPr>
            <a:r>
              <a:rPr lang="pt-BR" sz="1600" dirty="0">
                <a:latin typeface="Arial" panose="020B0604020202020204" pitchFamily="34" charset="0"/>
                <a:cs typeface="Arial" panose="020B0604020202020204" pitchFamily="34" charset="0"/>
              </a:rPr>
              <a:t>Também  conhecido  como  BD,  e um  disco </a:t>
            </a:r>
            <a:r>
              <a:rPr lang="pt-BR" sz="1600" dirty="0" err="1">
                <a:latin typeface="Arial" panose="020B0604020202020204" pitchFamily="34" charset="0"/>
                <a:cs typeface="Arial" panose="020B0604020202020204" pitchFamily="34" charset="0"/>
              </a:rPr>
              <a:t>ôptico</a:t>
            </a:r>
            <a:r>
              <a:rPr lang="pt-BR" sz="1600" dirty="0">
                <a:latin typeface="Arial" panose="020B0604020202020204" pitchFamily="34" charset="0"/>
                <a:cs typeface="Arial" panose="020B0604020202020204" pitchFamily="34" charset="0"/>
              </a:rPr>
              <a:t>  da  nova geração, usado para vídeo e áudio de alta definição e armazenamento  de dados de alta densidade. </a:t>
            </a:r>
          </a:p>
          <a:p>
            <a:pPr algn="just">
              <a:buClr>
                <a:srgbClr val="262626"/>
              </a:buClr>
            </a:pPr>
            <a:r>
              <a:rPr lang="pt-BR" sz="1600" dirty="0">
                <a:latin typeface="Arial" panose="020B0604020202020204" pitchFamily="34" charset="0"/>
                <a:cs typeface="Arial" panose="020B0604020202020204" pitchFamily="34" charset="0"/>
              </a:rPr>
              <a:t>Apesar   de   possuir   o   mesmo   tamanho   físico dos CDs  e  DVDs,   a  sua   capacidade   de armazenamento varia de 25GB (Camada Simples) a  50GB (Camada dupla). </a:t>
            </a:r>
          </a:p>
          <a:p>
            <a:pPr algn="just">
              <a:buClr>
                <a:srgbClr val="262626"/>
              </a:buClr>
            </a:pPr>
            <a:r>
              <a:rPr lang="pt-BR" sz="1600" dirty="0">
                <a:latin typeface="Arial" panose="020B0604020202020204" pitchFamily="34" charset="0"/>
                <a:cs typeface="Arial" panose="020B0604020202020204" pitchFamily="34" charset="0"/>
              </a:rPr>
              <a:t>O   </a:t>
            </a:r>
            <a:r>
              <a:rPr lang="pt-BR" sz="1600" dirty="0" err="1">
                <a:latin typeface="Arial" panose="020B0604020202020204" pitchFamily="34" charset="0"/>
                <a:cs typeface="Arial" panose="020B0604020202020204" pitchFamily="34" charset="0"/>
              </a:rPr>
              <a:t>Bluray</a:t>
            </a:r>
            <a:r>
              <a:rPr lang="pt-BR" sz="1600" dirty="0">
                <a:latin typeface="Arial" panose="020B0604020202020204" pitchFamily="34" charset="0"/>
                <a:cs typeface="Arial" panose="020B0604020202020204" pitchFamily="34" charset="0"/>
              </a:rPr>
              <a:t>  obteve   o   seu   nome   a   partir   da   cor azul   do   raio   laser   usado.  A  letra   “E”   da palavra   original   “BLUE”   foi   eliminada   porque   em  alguns   países   não   se   pode   registrar uma palavra comum para um nome comercial</a:t>
            </a:r>
            <a:r>
              <a:rPr lang="pt-BR" sz="1600" dirty="0"/>
              <a:t>.</a:t>
            </a:r>
          </a:p>
        </p:txBody>
      </p:sp>
      <p:sp>
        <p:nvSpPr>
          <p:cNvPr id="111" name="Freeform: Shape 11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Imagem 7">
            <a:extLst>
              <a:ext uri="{FF2B5EF4-FFF2-40B4-BE49-F238E27FC236}">
                <a16:creationId xmlns:a16="http://schemas.microsoft.com/office/drawing/2014/main" id="{1C47D670-3B2C-41D1-A446-5E6745B5E92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056" b="95278" l="9430" r="89693">
                        <a14:foregroundMark x1="52851" y1="39722" x2="52851" y2="39722"/>
                        <a14:foregroundMark x1="52851" y1="39722" x2="52851" y2="39722"/>
                        <a14:foregroundMark x1="52851" y1="39722" x2="55921" y2="47500"/>
                        <a14:foregroundMark x1="55921" y1="47500" x2="48026" y2="36944"/>
                        <a14:foregroundMark x1="45614" y1="41389" x2="42982" y2="52500"/>
                        <a14:foregroundMark x1="42982" y1="52500" x2="55044" y2="50278"/>
                        <a14:foregroundMark x1="47368" y1="4722" x2="54386" y2="3333"/>
                        <a14:foregroundMark x1="50877" y1="90278" x2="45614" y2="85278"/>
                        <a14:foregroundMark x1="46491" y1="79722" x2="46491" y2="79722"/>
                        <a14:foregroundMark x1="46491" y1="80833" x2="52193" y2="95278"/>
                        <a14:foregroundMark x1="37281" y1="50556" x2="53070" y2="50278"/>
                        <a14:foregroundMark x1="64254" y1="28056" x2="50219" y2="65000"/>
                        <a14:foregroundMark x1="50219" y1="65000" x2="50219" y2="65000"/>
                      </a14:backgroundRemoval>
                    </a14:imgEffect>
                  </a14:imgLayer>
                </a14:imgProps>
              </a:ext>
            </a:extLst>
          </a:blip>
          <a:stretch>
            <a:fillRect/>
          </a:stretch>
        </p:blipFill>
        <p:spPr>
          <a:xfrm>
            <a:off x="7535330" y="2443290"/>
            <a:ext cx="3217333" cy="2541692"/>
          </a:xfrm>
          <a:prstGeom prst="rect">
            <a:avLst/>
          </a:prstGeom>
        </p:spPr>
      </p:pic>
    </p:spTree>
    <p:extLst>
      <p:ext uri="{BB962C8B-B14F-4D97-AF65-F5344CB8AC3E}">
        <p14:creationId xmlns:p14="http://schemas.microsoft.com/office/powerpoint/2010/main" val="1770333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0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965199" y="851517"/>
            <a:ext cx="5130801" cy="1461778"/>
          </a:xfrm>
        </p:spPr>
        <p:txBody>
          <a:bodyPr>
            <a:normAutofit fontScale="90000"/>
          </a:bodyPr>
          <a:lstStyle/>
          <a:p>
            <a:r>
              <a:rPr lang="pt-BR" sz="4000" dirty="0">
                <a:latin typeface="Trebuchet MS" panose="020B0603020202020204" pitchFamily="34" charset="0"/>
                <a:ea typeface="+mj-lt"/>
                <a:cs typeface="+mj-lt"/>
              </a:rPr>
              <a:t>Vantagens e Desvantagens do </a:t>
            </a:r>
            <a:r>
              <a:rPr lang="pt-BR" sz="4000" dirty="0" err="1">
                <a:latin typeface="Trebuchet MS" panose="020B0603020202020204" pitchFamily="34" charset="0"/>
                <a:ea typeface="+mj-lt"/>
                <a:cs typeface="+mj-lt"/>
              </a:rPr>
              <a:t>Bluray</a:t>
            </a:r>
            <a:endParaRPr lang="pt-BR" sz="4000" dirty="0">
              <a:latin typeface="Trebuchet MS" panose="020B0603020202020204" pitchFamily="34" charset="0"/>
            </a:endParaRPr>
          </a:p>
        </p:txBody>
      </p:sp>
      <p:sp>
        <p:nvSpPr>
          <p:cNvPr id="111" name="Freeform: Shape 11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Imagem 7">
            <a:extLst>
              <a:ext uri="{FF2B5EF4-FFF2-40B4-BE49-F238E27FC236}">
                <a16:creationId xmlns:a16="http://schemas.microsoft.com/office/drawing/2014/main" id="{1C47D670-3B2C-41D1-A446-5E6745B5E92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056" b="95278" l="9430" r="89693">
                        <a14:foregroundMark x1="52851" y1="39722" x2="52851" y2="39722"/>
                        <a14:foregroundMark x1="52851" y1="39722" x2="52851" y2="39722"/>
                        <a14:foregroundMark x1="52851" y1="39722" x2="55921" y2="47500"/>
                        <a14:foregroundMark x1="55921" y1="47500" x2="48026" y2="36944"/>
                        <a14:foregroundMark x1="45614" y1="41389" x2="42982" y2="52500"/>
                        <a14:foregroundMark x1="42982" y1="52500" x2="55044" y2="50278"/>
                        <a14:foregroundMark x1="47368" y1="4722" x2="54386" y2="3333"/>
                        <a14:foregroundMark x1="50877" y1="90278" x2="45614" y2="85278"/>
                        <a14:foregroundMark x1="46491" y1="79722" x2="46491" y2="79722"/>
                        <a14:foregroundMark x1="46491" y1="80833" x2="52193" y2="95278"/>
                        <a14:foregroundMark x1="37281" y1="50556" x2="53070" y2="50278"/>
                        <a14:foregroundMark x1="64254" y1="28056" x2="50219" y2="65000"/>
                        <a14:foregroundMark x1="50219" y1="65000" x2="50219" y2="65000"/>
                      </a14:backgroundRemoval>
                    </a14:imgEffect>
                  </a14:imgLayer>
                </a14:imgProps>
              </a:ext>
            </a:extLst>
          </a:blip>
          <a:stretch>
            <a:fillRect/>
          </a:stretch>
        </p:blipFill>
        <p:spPr>
          <a:xfrm>
            <a:off x="7535330" y="2443290"/>
            <a:ext cx="3217333" cy="2541692"/>
          </a:xfrm>
          <a:prstGeom prst="rect">
            <a:avLst/>
          </a:prstGeom>
        </p:spPr>
      </p:pic>
      <p:sp>
        <p:nvSpPr>
          <p:cNvPr id="7" name="Espaço Reservado para Conteúdo 2">
            <a:extLst>
              <a:ext uri="{FF2B5EF4-FFF2-40B4-BE49-F238E27FC236}">
                <a16:creationId xmlns:a16="http://schemas.microsoft.com/office/drawing/2014/main" id="{ADA8BC38-1B9D-4F97-A375-767D33A6F770}"/>
              </a:ext>
            </a:extLst>
          </p:cNvPr>
          <p:cNvSpPr>
            <a:spLocks noGrp="1"/>
          </p:cNvSpPr>
          <p:nvPr>
            <p:ph idx="1"/>
          </p:nvPr>
        </p:nvSpPr>
        <p:spPr>
          <a:xfrm>
            <a:off x="568325" y="2312988"/>
            <a:ext cx="4735513" cy="4037012"/>
          </a:xfrm>
        </p:spPr>
        <p:txBody>
          <a:bodyPr vert="horz" lIns="91440" tIns="45720" rIns="91440" bIns="45720" rtlCol="0" anchor="t">
            <a:normAutofit/>
          </a:bodyPr>
          <a:lstStyle/>
          <a:p>
            <a:pPr algn="just">
              <a:buClr>
                <a:srgbClr val="262626"/>
              </a:buClr>
            </a:pPr>
            <a:r>
              <a:rPr lang="pt-BR" sz="2000" dirty="0">
                <a:latin typeface="Trebuchet MS" panose="020B0603020202020204" pitchFamily="34" charset="0"/>
                <a:ea typeface="+mn-lt"/>
                <a:cs typeface="+mn-lt"/>
              </a:rPr>
              <a:t>- </a:t>
            </a:r>
            <a:r>
              <a:rPr lang="pt-BR" sz="2000" dirty="0">
                <a:latin typeface="Arial" panose="020B0604020202020204" pitchFamily="34" charset="0"/>
                <a:ea typeface="+mn-lt"/>
                <a:cs typeface="Arial" panose="020B0604020202020204" pitchFamily="34" charset="0"/>
              </a:rPr>
              <a:t>Vantagens:</a:t>
            </a:r>
            <a:endParaRPr lang="pt-BR" sz="2000" dirty="0">
              <a:latin typeface="Arial" panose="020B0604020202020204" pitchFamily="34" charset="0"/>
              <a:cs typeface="Arial" panose="020B0604020202020204" pitchFamily="34" charset="0"/>
            </a:endParaRPr>
          </a:p>
          <a:p>
            <a:pPr algn="just">
              <a:buClr>
                <a:srgbClr val="262626"/>
              </a:buClr>
            </a:pPr>
            <a:r>
              <a:rPr lang="pt-BR" sz="2000" dirty="0">
                <a:latin typeface="Arial" panose="020B0604020202020204" pitchFamily="34" charset="0"/>
                <a:cs typeface="Arial" panose="020B0604020202020204" pitchFamily="34" charset="0"/>
              </a:rPr>
              <a:t>- </a:t>
            </a:r>
            <a:r>
              <a:rPr lang="pt-BR" sz="2000" dirty="0" err="1">
                <a:latin typeface="Arial" panose="020B0604020202020204" pitchFamily="34" charset="0"/>
                <a:cs typeface="Arial" panose="020B0604020202020204" pitchFamily="34" charset="0"/>
              </a:rPr>
              <a:t>Facil</a:t>
            </a:r>
            <a:r>
              <a:rPr lang="pt-BR" sz="2000" dirty="0">
                <a:latin typeface="Arial" panose="020B0604020202020204" pitchFamily="34" charset="0"/>
                <a:cs typeface="Arial" panose="020B0604020202020204" pitchFamily="34" charset="0"/>
              </a:rPr>
              <a:t> portabilidade</a:t>
            </a:r>
          </a:p>
          <a:p>
            <a:pPr algn="just">
              <a:buClr>
                <a:srgbClr val="262626"/>
              </a:buClr>
            </a:pPr>
            <a:r>
              <a:rPr lang="pt-BR" sz="2000" dirty="0">
                <a:latin typeface="Arial" panose="020B0604020202020204" pitchFamily="34" charset="0"/>
                <a:cs typeface="Arial" panose="020B0604020202020204" pitchFamily="34" charset="0"/>
              </a:rPr>
              <a:t>- Custo reduzido em comparação aos HDs convencionais.</a:t>
            </a:r>
          </a:p>
          <a:p>
            <a:pPr algn="just">
              <a:buClr>
                <a:srgbClr val="262626"/>
              </a:buClr>
            </a:pPr>
            <a:endParaRPr lang="pt-BR" sz="2000" dirty="0">
              <a:latin typeface="Arial" panose="020B0604020202020204" pitchFamily="34" charset="0"/>
              <a:cs typeface="Arial" panose="020B0604020202020204" pitchFamily="34" charset="0"/>
            </a:endParaRPr>
          </a:p>
          <a:p>
            <a:pPr algn="just">
              <a:buClr>
                <a:srgbClr val="262626"/>
              </a:buClr>
            </a:pPr>
            <a:r>
              <a:rPr lang="pt-BR" sz="2000" dirty="0">
                <a:latin typeface="Arial" panose="020B0604020202020204" pitchFamily="34" charset="0"/>
                <a:cs typeface="Arial" panose="020B0604020202020204" pitchFamily="34" charset="0"/>
              </a:rPr>
              <a:t>-Desvantagens</a:t>
            </a:r>
          </a:p>
          <a:p>
            <a:pPr algn="just">
              <a:buClr>
                <a:srgbClr val="262626"/>
              </a:buClr>
            </a:pPr>
            <a:r>
              <a:rPr lang="pt-BR" sz="2000" dirty="0">
                <a:latin typeface="Arial" panose="020B0604020202020204" pitchFamily="34" charset="0"/>
                <a:cs typeface="Arial" panose="020B0604020202020204" pitchFamily="34" charset="0"/>
              </a:rPr>
              <a:t>- Tamanho de armazenamento pequeno, baixa taxa de leitura e material menos resistente em relação aos HDs.</a:t>
            </a:r>
          </a:p>
          <a:p>
            <a:pPr algn="just">
              <a:buClr>
                <a:srgbClr val="262626"/>
              </a:buClr>
            </a:pPr>
            <a:endParaRPr lang="pt-BR" sz="2000" dirty="0">
              <a:latin typeface="Arial" panose="020B0604020202020204" pitchFamily="34" charset="0"/>
              <a:cs typeface="Arial" panose="020B0604020202020204" pitchFamily="34" charset="0"/>
            </a:endParaRPr>
          </a:p>
          <a:p>
            <a:pPr>
              <a:buClr>
                <a:srgbClr val="262626"/>
              </a:buClr>
            </a:pPr>
            <a:endParaRPr lang="pt-BR" sz="2000" dirty="0">
              <a:latin typeface="Trebuchet MS" panose="020B0603020202020204" pitchFamily="34" charset="0"/>
            </a:endParaRPr>
          </a:p>
          <a:p>
            <a:pPr>
              <a:buClr>
                <a:srgbClr val="262626"/>
              </a:buClr>
            </a:pPr>
            <a:endParaRPr lang="pt-BR" sz="2000" dirty="0">
              <a:latin typeface="Trebuchet MS" panose="020B0603020202020204" pitchFamily="34" charset="0"/>
            </a:endParaRPr>
          </a:p>
        </p:txBody>
      </p:sp>
    </p:spTree>
    <p:extLst>
      <p:ext uri="{BB962C8B-B14F-4D97-AF65-F5344CB8AC3E}">
        <p14:creationId xmlns:p14="http://schemas.microsoft.com/office/powerpoint/2010/main" val="1380495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1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ítulo 2">
            <a:extLst>
              <a:ext uri="{FF2B5EF4-FFF2-40B4-BE49-F238E27FC236}">
                <a16:creationId xmlns:a16="http://schemas.microsoft.com/office/drawing/2014/main" id="{61FEF80B-714E-4E8E-A432-1DEE9FE8816D}"/>
              </a:ext>
            </a:extLst>
          </p:cNvPr>
          <p:cNvSpPr>
            <a:spLocks noGrp="1"/>
          </p:cNvSpPr>
          <p:nvPr>
            <p:ph type="title"/>
          </p:nvPr>
        </p:nvSpPr>
        <p:spPr>
          <a:xfrm>
            <a:off x="803776" y="1336390"/>
            <a:ext cx="6190412" cy="1182927"/>
          </a:xfrm>
        </p:spPr>
        <p:txBody>
          <a:bodyPr rtlCol="0" anchor="b">
            <a:normAutofit/>
          </a:bodyPr>
          <a:lstStyle/>
          <a:p>
            <a:pPr rtl="0">
              <a:spcAft>
                <a:spcPts val="600"/>
              </a:spcAft>
            </a:pPr>
            <a:r>
              <a:rPr lang="pt-BR" sz="5200">
                <a:latin typeface="Trebuchet MS" panose="020B0603020202020204" pitchFamily="34" charset="0"/>
              </a:rPr>
              <a:t>Cartão de Memória.</a:t>
            </a:r>
            <a:endParaRPr lang="pt-br" sz="5200">
              <a:latin typeface="Trebuchet MS" panose="020B0603020202020204" pitchFamily="34" charset="0"/>
            </a:endParaRPr>
          </a:p>
        </p:txBody>
      </p:sp>
      <p:cxnSp>
        <p:nvCxnSpPr>
          <p:cNvPr id="125"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9812D809-5E22-4D80-9559-6B6B2783C80D}"/>
              </a:ext>
            </a:extLst>
          </p:cNvPr>
          <p:cNvSpPr>
            <a:spLocks noGrp="1"/>
          </p:cNvSpPr>
          <p:nvPr>
            <p:ph idx="1"/>
          </p:nvPr>
        </p:nvSpPr>
        <p:spPr>
          <a:xfrm>
            <a:off x="803776" y="2829330"/>
            <a:ext cx="6190412" cy="3344459"/>
          </a:xfrm>
        </p:spPr>
        <p:txBody>
          <a:bodyPr vert="horz" lIns="91440" tIns="45720" rIns="91440" bIns="45720" rtlCol="0" anchor="t">
            <a:normAutofit/>
          </a:bodyPr>
          <a:lstStyle/>
          <a:p>
            <a:pPr algn="just"/>
            <a:r>
              <a:rPr lang="en-US" sz="2000" dirty="0" err="1">
                <a:solidFill>
                  <a:schemeClr val="tx1">
                    <a:alpha val="80000"/>
                  </a:schemeClr>
                </a:solidFill>
                <a:latin typeface="Arial" panose="020B0604020202020204" pitchFamily="34" charset="0"/>
                <a:ea typeface="+mn-lt"/>
                <a:cs typeface="Arial" panose="020B0604020202020204" pitchFamily="34" charset="0"/>
              </a:rPr>
              <a:t>Inventado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em</a:t>
            </a:r>
            <a:r>
              <a:rPr lang="en-US" sz="2000" dirty="0">
                <a:solidFill>
                  <a:schemeClr val="tx1">
                    <a:alpha val="80000"/>
                  </a:schemeClr>
                </a:solidFill>
                <a:latin typeface="Arial" panose="020B0604020202020204" pitchFamily="34" charset="0"/>
                <a:ea typeface="+mn-lt"/>
                <a:cs typeface="Arial" panose="020B0604020202020204" pitchFamily="34" charset="0"/>
              </a:rPr>
              <a:t> 1980 por Fujio </a:t>
            </a:r>
            <a:r>
              <a:rPr lang="en-US" sz="2000" dirty="0" err="1">
                <a:solidFill>
                  <a:schemeClr val="tx1">
                    <a:alpha val="80000"/>
                  </a:schemeClr>
                </a:solidFill>
                <a:latin typeface="Arial" panose="020B0604020202020204" pitchFamily="34" charset="0"/>
                <a:ea typeface="+mn-lt"/>
                <a:cs typeface="Arial" panose="020B0604020202020204" pitchFamily="34" charset="0"/>
              </a:rPr>
              <a:t>Masuoka</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na</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epoca</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em</a:t>
            </a:r>
            <a:r>
              <a:rPr lang="en-US" sz="2000" dirty="0">
                <a:solidFill>
                  <a:schemeClr val="tx1">
                    <a:alpha val="80000"/>
                  </a:schemeClr>
                </a:solidFill>
                <a:latin typeface="Arial" panose="020B0604020202020204" pitchFamily="34" charset="0"/>
                <a:ea typeface="+mn-lt"/>
                <a:cs typeface="Arial" panose="020B0604020202020204" pitchFamily="34" charset="0"/>
              </a:rPr>
              <a:t> que o </a:t>
            </a:r>
            <a:r>
              <a:rPr lang="en-US" sz="2000" dirty="0" err="1">
                <a:solidFill>
                  <a:schemeClr val="tx1">
                    <a:alpha val="80000"/>
                  </a:schemeClr>
                </a:solidFill>
                <a:latin typeface="Arial" panose="020B0604020202020204" pitchFamily="34" charset="0"/>
                <a:ea typeface="+mn-lt"/>
                <a:cs typeface="Arial" panose="020B0604020202020204" pitchFamily="34" charset="0"/>
              </a:rPr>
              <a:t>mesmo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ainda</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trabalhava</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na</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toshiba</a:t>
            </a:r>
            <a:r>
              <a:rPr lang="en-US" sz="2000" dirty="0">
                <a:solidFill>
                  <a:schemeClr val="tx1">
                    <a:alpha val="80000"/>
                  </a:schemeClr>
                </a:solidFill>
                <a:latin typeface="Arial" panose="020B0604020202020204" pitchFamily="34" charset="0"/>
                <a:ea typeface="+mn-lt"/>
                <a:cs typeface="Arial" panose="020B0604020202020204" pitchFamily="34" charset="0"/>
              </a:rPr>
              <a:t>, é um </a:t>
            </a:r>
            <a:r>
              <a:rPr lang="en-US" sz="2000" dirty="0" err="1">
                <a:solidFill>
                  <a:schemeClr val="tx1">
                    <a:alpha val="80000"/>
                  </a:schemeClr>
                </a:solidFill>
                <a:latin typeface="Arial" panose="020B0604020202020204" pitchFamily="34" charset="0"/>
                <a:ea typeface="+mn-lt"/>
                <a:cs typeface="Arial" panose="020B0604020202020204" pitchFamily="34" charset="0"/>
              </a:rPr>
              <a:t>tipo</a:t>
            </a:r>
            <a:r>
              <a:rPr lang="en-US" sz="2000" dirty="0">
                <a:solidFill>
                  <a:schemeClr val="tx1">
                    <a:alpha val="80000"/>
                  </a:schemeClr>
                </a:solidFill>
                <a:latin typeface="Arial" panose="020B0604020202020204" pitchFamily="34" charset="0"/>
                <a:ea typeface="+mn-lt"/>
                <a:cs typeface="Arial" panose="020B0604020202020204" pitchFamily="34" charset="0"/>
              </a:rPr>
              <a:t> de </a:t>
            </a:r>
            <a:r>
              <a:rPr lang="en-US" sz="2000" dirty="0" err="1">
                <a:solidFill>
                  <a:schemeClr val="tx1">
                    <a:alpha val="80000"/>
                  </a:schemeClr>
                </a:solidFill>
                <a:latin typeface="Arial" panose="020B0604020202020204" pitchFamily="34" charset="0"/>
                <a:ea typeface="+mn-lt"/>
                <a:cs typeface="Arial" panose="020B0604020202020204" pitchFamily="34" charset="0"/>
              </a:rPr>
              <a:t>armazenamento</a:t>
            </a:r>
            <a:r>
              <a:rPr lang="en-US" sz="2000" dirty="0">
                <a:solidFill>
                  <a:schemeClr val="tx1">
                    <a:alpha val="80000"/>
                  </a:schemeClr>
                </a:solidFill>
                <a:latin typeface="Arial" panose="020B0604020202020204" pitchFamily="34" charset="0"/>
                <a:ea typeface="+mn-lt"/>
                <a:cs typeface="Arial" panose="020B0604020202020204" pitchFamily="34" charset="0"/>
              </a:rPr>
              <a:t> de dados </a:t>
            </a:r>
            <a:r>
              <a:rPr lang="en-US" sz="2000" dirty="0" err="1">
                <a:solidFill>
                  <a:schemeClr val="tx1">
                    <a:alpha val="80000"/>
                  </a:schemeClr>
                </a:solidFill>
                <a:latin typeface="Arial" panose="020B0604020202020204" pitchFamily="34" charset="0"/>
                <a:ea typeface="+mn-lt"/>
                <a:cs typeface="Arial" panose="020B0604020202020204" pitchFamily="34" charset="0"/>
              </a:rPr>
              <a:t>focado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em</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portabilidade</a:t>
            </a:r>
            <a:r>
              <a:rPr lang="en-US" sz="2000" dirty="0">
                <a:solidFill>
                  <a:schemeClr val="tx1">
                    <a:alpha val="80000"/>
                  </a:schemeClr>
                </a:solidFill>
                <a:latin typeface="Arial" panose="020B0604020202020204" pitchFamily="34" charset="0"/>
                <a:ea typeface="+mn-lt"/>
                <a:cs typeface="Arial" panose="020B0604020202020204" pitchFamily="34" charset="0"/>
              </a:rPr>
              <a:t> e </a:t>
            </a:r>
            <a:r>
              <a:rPr lang="en-US" sz="2000" dirty="0" err="1">
                <a:solidFill>
                  <a:schemeClr val="tx1">
                    <a:alpha val="80000"/>
                  </a:schemeClr>
                </a:solidFill>
                <a:latin typeface="Arial" panose="020B0604020202020204" pitchFamily="34" charset="0"/>
                <a:ea typeface="+mn-lt"/>
                <a:cs typeface="Arial" panose="020B0604020202020204" pitchFamily="34" charset="0"/>
              </a:rPr>
              <a:t>eficiencia</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energetica</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devido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ao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seu</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pequeno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tamanho</a:t>
            </a:r>
            <a:r>
              <a:rPr lang="en-US" sz="2000" dirty="0">
                <a:solidFill>
                  <a:schemeClr val="tx1">
                    <a:alpha val="80000"/>
                  </a:schemeClr>
                </a:solidFill>
                <a:latin typeface="Arial" panose="020B0604020202020204" pitchFamily="34" charset="0"/>
                <a:ea typeface="+mn-lt"/>
                <a:cs typeface="Arial" panose="020B0604020202020204" pitchFamily="34" charset="0"/>
              </a:rPr>
              <a:t> e </a:t>
            </a:r>
            <a:r>
              <a:rPr lang="en-US" sz="2000" dirty="0" err="1">
                <a:solidFill>
                  <a:schemeClr val="tx1">
                    <a:alpha val="80000"/>
                  </a:schemeClr>
                </a:solidFill>
                <a:latin typeface="Arial" panose="020B0604020202020204" pitchFamily="34" charset="0"/>
                <a:ea typeface="+mn-lt"/>
                <a:cs typeface="Arial" panose="020B0604020202020204" pitchFamily="34" charset="0"/>
              </a:rPr>
              <a:t>praticidade</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na</a:t>
            </a:r>
            <a:r>
              <a:rPr lang="en-US" sz="2000" dirty="0">
                <a:solidFill>
                  <a:schemeClr val="tx1">
                    <a:alpha val="80000"/>
                  </a:schemeClr>
                </a:solidFill>
                <a:latin typeface="Arial" panose="020B0604020202020204" pitchFamily="34" charset="0"/>
                <a:ea typeface="+mn-lt"/>
                <a:cs typeface="Arial" panose="020B0604020202020204" pitchFamily="34" charset="0"/>
              </a:rPr>
              <a:t> hora de </a:t>
            </a:r>
            <a:r>
              <a:rPr lang="en-US" sz="2000" dirty="0" err="1">
                <a:solidFill>
                  <a:schemeClr val="tx1">
                    <a:alpha val="80000"/>
                  </a:schemeClr>
                </a:solidFill>
                <a:latin typeface="Arial" panose="020B0604020202020204" pitchFamily="34" charset="0"/>
                <a:ea typeface="+mn-lt"/>
                <a:cs typeface="Arial" panose="020B0604020202020204" pitchFamily="34" charset="0"/>
              </a:rPr>
              <a:t>transporta</a:t>
            </a:r>
            <a:r>
              <a:rPr lang="en-US" sz="2000" dirty="0">
                <a:solidFill>
                  <a:schemeClr val="tx1">
                    <a:alpha val="80000"/>
                  </a:schemeClr>
                </a:solidFill>
                <a:latin typeface="Arial" panose="020B0604020202020204" pitchFamily="34" charset="0"/>
                <a:ea typeface="+mn-lt"/>
                <a:cs typeface="Arial" panose="020B0604020202020204" pitchFamily="34" charset="0"/>
              </a:rPr>
              <a:t>-lo. É </a:t>
            </a:r>
            <a:r>
              <a:rPr lang="en-US" sz="2000" dirty="0" err="1">
                <a:solidFill>
                  <a:schemeClr val="tx1">
                    <a:alpha val="80000"/>
                  </a:schemeClr>
                </a:solidFill>
                <a:latin typeface="Arial" panose="020B0604020202020204" pitchFamily="34" charset="0"/>
                <a:ea typeface="+mn-lt"/>
                <a:cs typeface="Arial" panose="020B0604020202020204" pitchFamily="34" charset="0"/>
              </a:rPr>
              <a:t>conhecido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tambem</a:t>
            </a:r>
            <a:r>
              <a:rPr lang="en-US" sz="2000" dirty="0">
                <a:solidFill>
                  <a:schemeClr val="tx1">
                    <a:alpha val="80000"/>
                  </a:schemeClr>
                </a:solidFill>
                <a:latin typeface="Arial" panose="020B0604020202020204" pitchFamily="34" charset="0"/>
                <a:ea typeface="+mn-lt"/>
                <a:cs typeface="Arial" panose="020B0604020202020204" pitchFamily="34" charset="0"/>
              </a:rPr>
              <a:t> por ser um </a:t>
            </a:r>
            <a:r>
              <a:rPr lang="en-US" sz="2000" dirty="0" err="1">
                <a:solidFill>
                  <a:schemeClr val="tx1">
                    <a:alpha val="80000"/>
                  </a:schemeClr>
                </a:solidFill>
                <a:latin typeface="Arial" panose="020B0604020202020204" pitchFamily="34" charset="0"/>
                <a:ea typeface="+mn-lt"/>
                <a:cs typeface="Arial" panose="020B0604020202020204" pitchFamily="34" charset="0"/>
              </a:rPr>
              <a:t>tipo</a:t>
            </a:r>
            <a:r>
              <a:rPr lang="en-US" sz="2000" dirty="0">
                <a:solidFill>
                  <a:schemeClr val="tx1">
                    <a:alpha val="80000"/>
                  </a:schemeClr>
                </a:solidFill>
                <a:latin typeface="Arial" panose="020B0604020202020204" pitchFamily="34" charset="0"/>
                <a:ea typeface="+mn-lt"/>
                <a:cs typeface="Arial" panose="020B0604020202020204" pitchFamily="34" charset="0"/>
              </a:rPr>
              <a:t> de </a:t>
            </a:r>
            <a:r>
              <a:rPr lang="en-US" sz="2000" dirty="0" err="1">
                <a:solidFill>
                  <a:schemeClr val="tx1">
                    <a:alpha val="80000"/>
                  </a:schemeClr>
                </a:solidFill>
                <a:latin typeface="Arial" panose="020B0604020202020204" pitchFamily="34" charset="0"/>
                <a:ea typeface="+mn-lt"/>
                <a:cs typeface="Arial" panose="020B0604020202020204" pitchFamily="34" charset="0"/>
              </a:rPr>
              <a:t>memoria</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não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volatil</a:t>
            </a:r>
            <a:r>
              <a:rPr lang="en-US" sz="2000" dirty="0">
                <a:solidFill>
                  <a:schemeClr val="tx1">
                    <a:alpha val="80000"/>
                  </a:schemeClr>
                </a:solidFill>
                <a:latin typeface="Arial" panose="020B0604020202020204" pitchFamily="34" charset="0"/>
                <a:ea typeface="+mn-lt"/>
                <a:cs typeface="Arial" panose="020B0604020202020204" pitchFamily="34" charset="0"/>
              </a:rPr>
              <a:t> e </a:t>
            </a:r>
            <a:r>
              <a:rPr lang="en-US" sz="2000" dirty="0" err="1">
                <a:solidFill>
                  <a:schemeClr val="tx1">
                    <a:alpha val="80000"/>
                  </a:schemeClr>
                </a:solidFill>
                <a:latin typeface="Arial" panose="020B0604020202020204" pitchFamily="34" charset="0"/>
                <a:ea typeface="+mn-lt"/>
                <a:cs typeface="Arial" panose="020B0604020202020204" pitchFamily="34" charset="0"/>
              </a:rPr>
              <a:t>foi</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muito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utilizado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em</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aparelhos</a:t>
            </a:r>
            <a:r>
              <a:rPr lang="en-US" sz="2000" dirty="0">
                <a:solidFill>
                  <a:schemeClr val="tx1">
                    <a:alpha val="80000"/>
                  </a:schemeClr>
                </a:solidFill>
                <a:latin typeface="Arial" panose="020B0604020202020204" pitchFamily="34" charset="0"/>
                <a:ea typeface="+mn-lt"/>
                <a:cs typeface="Arial" panose="020B0604020202020204" pitchFamily="34" charset="0"/>
              </a:rPr>
              <a:t> de videogame,mp3 e </a:t>
            </a:r>
            <a:r>
              <a:rPr lang="en-US" sz="2000" dirty="0" err="1">
                <a:solidFill>
                  <a:schemeClr val="tx1">
                    <a:alpha val="80000"/>
                  </a:schemeClr>
                </a:solidFill>
                <a:latin typeface="Arial" panose="020B0604020202020204" pitchFamily="34" charset="0"/>
                <a:ea typeface="+mn-lt"/>
                <a:cs typeface="Arial" panose="020B0604020202020204" pitchFamily="34" charset="0"/>
              </a:rPr>
              <a:t>cãmeras</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digitais</a:t>
            </a:r>
            <a:r>
              <a:rPr lang="en-US" sz="2000" dirty="0">
                <a:solidFill>
                  <a:schemeClr val="tx1">
                    <a:alpha val="80000"/>
                  </a:schemeClr>
                </a:solidFill>
                <a:latin typeface="Arial" panose="020B0604020202020204" pitchFamily="34" charset="0"/>
                <a:ea typeface="+mn-lt"/>
                <a:cs typeface="Arial" panose="020B0604020202020204" pitchFamily="34" charset="0"/>
              </a:rPr>
              <a:t> no </a:t>
            </a:r>
            <a:r>
              <a:rPr lang="en-US" sz="2000" dirty="0" err="1">
                <a:solidFill>
                  <a:schemeClr val="tx1">
                    <a:alpha val="80000"/>
                  </a:schemeClr>
                </a:solidFill>
                <a:latin typeface="Arial" panose="020B0604020202020204" pitchFamily="34" charset="0"/>
                <a:ea typeface="+mn-lt"/>
                <a:cs typeface="Arial" panose="020B0604020202020204" pitchFamily="34" charset="0"/>
              </a:rPr>
              <a:t>inicio</a:t>
            </a:r>
            <a:r>
              <a:rPr lang="en-US" sz="2000" dirty="0">
                <a:solidFill>
                  <a:schemeClr val="tx1">
                    <a:alpha val="80000"/>
                  </a:schemeClr>
                </a:solidFill>
                <a:latin typeface="Arial" panose="020B0604020202020204" pitchFamily="34" charset="0"/>
                <a:ea typeface="+mn-lt"/>
                <a:cs typeface="Arial" panose="020B0604020202020204" pitchFamily="34" charset="0"/>
              </a:rPr>
              <a:t> dos </a:t>
            </a:r>
            <a:r>
              <a:rPr lang="en-US" sz="2000" dirty="0" err="1">
                <a:solidFill>
                  <a:schemeClr val="tx1">
                    <a:alpha val="80000"/>
                  </a:schemeClr>
                </a:solidFill>
                <a:latin typeface="Arial" panose="020B0604020202020204" pitchFamily="34" charset="0"/>
                <a:ea typeface="+mn-lt"/>
                <a:cs typeface="Arial" panose="020B0604020202020204" pitchFamily="34" charset="0"/>
              </a:rPr>
              <a:t>anos</a:t>
            </a:r>
            <a:r>
              <a:rPr lang="en-US" sz="2000" dirty="0">
                <a:solidFill>
                  <a:schemeClr val="tx1">
                    <a:alpha val="80000"/>
                  </a:schemeClr>
                </a:solidFill>
                <a:latin typeface="Arial" panose="020B0604020202020204" pitchFamily="34" charset="0"/>
                <a:ea typeface="+mn-lt"/>
                <a:cs typeface="Arial" panose="020B0604020202020204" pitchFamily="34" charset="0"/>
              </a:rPr>
              <a:t> 2000. </a:t>
            </a:r>
            <a:r>
              <a:rPr lang="en-US" sz="2000" dirty="0" err="1">
                <a:solidFill>
                  <a:schemeClr val="tx1">
                    <a:alpha val="80000"/>
                  </a:schemeClr>
                </a:solidFill>
                <a:latin typeface="Arial" panose="020B0604020202020204" pitchFamily="34" charset="0"/>
                <a:ea typeface="+mn-lt"/>
                <a:cs typeface="Arial" panose="020B0604020202020204" pitchFamily="34" charset="0"/>
              </a:rPr>
              <a:t>Hoje</a:t>
            </a:r>
            <a:r>
              <a:rPr lang="en-US" sz="2000" dirty="0">
                <a:solidFill>
                  <a:schemeClr val="tx1">
                    <a:alpha val="80000"/>
                  </a:schemeClr>
                </a:solidFill>
                <a:latin typeface="Arial" panose="020B0604020202020204" pitchFamily="34" charset="0"/>
                <a:ea typeface="+mn-lt"/>
                <a:cs typeface="Arial" panose="020B0604020202020204" pitchFamily="34" charset="0"/>
              </a:rPr>
              <a:t> é </a:t>
            </a:r>
            <a:r>
              <a:rPr lang="en-US" sz="2000" dirty="0" err="1">
                <a:solidFill>
                  <a:schemeClr val="tx1">
                    <a:alpha val="80000"/>
                  </a:schemeClr>
                </a:solidFill>
                <a:latin typeface="Arial" panose="020B0604020202020204" pitchFamily="34" charset="0"/>
                <a:ea typeface="+mn-lt"/>
                <a:cs typeface="Arial" panose="020B0604020202020204" pitchFamily="34" charset="0"/>
              </a:rPr>
              <a:t>mais</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utilizado</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em</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aparelhos</a:t>
            </a:r>
            <a:r>
              <a:rPr lang="en-US" sz="2000" dirty="0">
                <a:solidFill>
                  <a:schemeClr val="tx1">
                    <a:alpha val="80000"/>
                  </a:schemeClr>
                </a:solidFill>
                <a:latin typeface="Arial" panose="020B0604020202020204" pitchFamily="34" charset="0"/>
                <a:ea typeface="+mn-lt"/>
                <a:cs typeface="Arial" panose="020B0604020202020204" pitchFamily="34" charset="0"/>
              </a:rPr>
              <a:t> </a:t>
            </a:r>
            <a:r>
              <a:rPr lang="en-US" sz="2000" dirty="0" err="1">
                <a:solidFill>
                  <a:schemeClr val="tx1">
                    <a:alpha val="80000"/>
                  </a:schemeClr>
                </a:solidFill>
                <a:latin typeface="Arial" panose="020B0604020202020204" pitchFamily="34" charset="0"/>
                <a:ea typeface="+mn-lt"/>
                <a:cs typeface="Arial" panose="020B0604020202020204" pitchFamily="34" charset="0"/>
              </a:rPr>
              <a:t>celulares</a:t>
            </a:r>
            <a:r>
              <a:rPr lang="en-US" sz="2000" dirty="0">
                <a:solidFill>
                  <a:schemeClr val="tx1">
                    <a:alpha val="80000"/>
                  </a:schemeClr>
                </a:solidFill>
                <a:latin typeface="Arial" panose="020B0604020202020204" pitchFamily="34" charset="0"/>
                <a:ea typeface="+mn-lt"/>
                <a:cs typeface="Arial" panose="020B0604020202020204" pitchFamily="34" charset="0"/>
              </a:rPr>
              <a:t>/</a:t>
            </a:r>
            <a:r>
              <a:rPr lang="en-US" sz="2000" dirty="0" err="1">
                <a:solidFill>
                  <a:schemeClr val="tx1">
                    <a:alpha val="80000"/>
                  </a:schemeClr>
                </a:solidFill>
                <a:latin typeface="Arial" panose="020B0604020202020204" pitchFamily="34" charset="0"/>
                <a:ea typeface="+mn-lt"/>
                <a:cs typeface="Arial" panose="020B0604020202020204" pitchFamily="34" charset="0"/>
              </a:rPr>
              <a:t>smarthphones</a:t>
            </a:r>
            <a:r>
              <a:rPr lang="en-US" sz="2000" dirty="0">
                <a:solidFill>
                  <a:schemeClr val="tx1">
                    <a:alpha val="80000"/>
                  </a:schemeClr>
                </a:solidFill>
                <a:latin typeface="Arial" panose="020B0604020202020204" pitchFamily="34" charset="0"/>
                <a:ea typeface="+mn-lt"/>
                <a:cs typeface="Arial" panose="020B0604020202020204" pitchFamily="34" charset="0"/>
              </a:rPr>
              <a:t>.</a:t>
            </a:r>
            <a:endParaRPr lang="en-US" sz="2000" dirty="0">
              <a:solidFill>
                <a:schemeClr val="tx1">
                  <a:alpha val="80000"/>
                </a:schemeClr>
              </a:solidFill>
              <a:latin typeface="Arial" panose="020B0604020202020204" pitchFamily="34" charset="0"/>
              <a:cs typeface="Arial" panose="020B0604020202020204" pitchFamily="34" charset="0"/>
            </a:endParaRPr>
          </a:p>
        </p:txBody>
      </p:sp>
      <p:pic>
        <p:nvPicPr>
          <p:cNvPr id="14" name="Imagem 13" descr="Uma imagem contendo Diagrama&#10;&#10;Descrição gerada automaticamente">
            <a:extLst>
              <a:ext uri="{FF2B5EF4-FFF2-40B4-BE49-F238E27FC236}">
                <a16:creationId xmlns:a16="http://schemas.microsoft.com/office/drawing/2014/main" id="{107C084E-84A6-452A-B1D4-F6C7A0DA9902}"/>
              </a:ext>
            </a:extLst>
          </p:cNvPr>
          <p:cNvPicPr>
            <a:picLocks noChangeAspect="1"/>
          </p:cNvPicPr>
          <p:nvPr/>
        </p:nvPicPr>
        <p:blipFill rotWithShape="1">
          <a:blip r:embed="rId2">
            <a:extLst>
              <a:ext uri="{28A0092B-C50C-407E-A947-70E740481C1C}">
                <a14:useLocalDpi xmlns:a14="http://schemas.microsoft.com/office/drawing/2010/main" val="0"/>
              </a:ext>
            </a:extLst>
          </a:blip>
          <a:srcRect l="5135" r="5412" b="-2"/>
          <a:stretch/>
        </p:blipFill>
        <p:spPr>
          <a:xfrm>
            <a:off x="7451966" y="1665520"/>
            <a:ext cx="3588106" cy="358810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26"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23"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829656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1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ítulo 2">
            <a:extLst>
              <a:ext uri="{FF2B5EF4-FFF2-40B4-BE49-F238E27FC236}">
                <a16:creationId xmlns:a16="http://schemas.microsoft.com/office/drawing/2014/main" id="{61FEF80B-714E-4E8E-A432-1DEE9FE8816D}"/>
              </a:ext>
            </a:extLst>
          </p:cNvPr>
          <p:cNvSpPr>
            <a:spLocks noGrp="1"/>
          </p:cNvSpPr>
          <p:nvPr>
            <p:ph type="title"/>
          </p:nvPr>
        </p:nvSpPr>
        <p:spPr>
          <a:xfrm>
            <a:off x="803776" y="1336390"/>
            <a:ext cx="6190412" cy="1182927"/>
          </a:xfrm>
        </p:spPr>
        <p:txBody>
          <a:bodyPr rtlCol="0" anchor="b">
            <a:normAutofit fontScale="90000"/>
          </a:bodyPr>
          <a:lstStyle/>
          <a:p>
            <a:pPr rtl="0">
              <a:spcAft>
                <a:spcPts val="600"/>
              </a:spcAft>
            </a:pPr>
            <a:r>
              <a:rPr lang="pt-BR" sz="4800"/>
              <a:t>Vantagens e Desvantagens cartão memória</a:t>
            </a:r>
            <a:endParaRPr lang="pt-br" sz="5200" dirty="0">
              <a:latin typeface="Trebuchet MS" panose="020B0603020202020204" pitchFamily="34" charset="0"/>
            </a:endParaRPr>
          </a:p>
        </p:txBody>
      </p:sp>
      <p:cxnSp>
        <p:nvCxnSpPr>
          <p:cNvPr id="125"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pic>
        <p:nvPicPr>
          <p:cNvPr id="14" name="Imagem 13" descr="Uma imagem contendo Diagrama&#10;&#10;Descrição gerada automaticamente">
            <a:extLst>
              <a:ext uri="{FF2B5EF4-FFF2-40B4-BE49-F238E27FC236}">
                <a16:creationId xmlns:a16="http://schemas.microsoft.com/office/drawing/2014/main" id="{107C084E-84A6-452A-B1D4-F6C7A0DA9902}"/>
              </a:ext>
            </a:extLst>
          </p:cNvPr>
          <p:cNvPicPr>
            <a:picLocks noChangeAspect="1"/>
          </p:cNvPicPr>
          <p:nvPr/>
        </p:nvPicPr>
        <p:blipFill rotWithShape="1">
          <a:blip r:embed="rId2">
            <a:extLst>
              <a:ext uri="{28A0092B-C50C-407E-A947-70E740481C1C}">
                <a14:useLocalDpi xmlns:a14="http://schemas.microsoft.com/office/drawing/2010/main" val="0"/>
              </a:ext>
            </a:extLst>
          </a:blip>
          <a:srcRect l="5135" r="5412" b="-2"/>
          <a:stretch/>
        </p:blipFill>
        <p:spPr>
          <a:xfrm>
            <a:off x="7451966" y="1665520"/>
            <a:ext cx="3588106" cy="358810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26"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23"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10" name="Espaço Reservado para Conteúdo 2">
            <a:extLst>
              <a:ext uri="{FF2B5EF4-FFF2-40B4-BE49-F238E27FC236}">
                <a16:creationId xmlns:a16="http://schemas.microsoft.com/office/drawing/2014/main" id="{AA2EC7F5-8B25-4097-AD78-9949A07138F2}"/>
              </a:ext>
            </a:extLst>
          </p:cNvPr>
          <p:cNvSpPr>
            <a:spLocks noGrp="1"/>
          </p:cNvSpPr>
          <p:nvPr>
            <p:ph idx="1"/>
          </p:nvPr>
        </p:nvSpPr>
        <p:spPr>
          <a:xfrm>
            <a:off x="803275" y="2828925"/>
            <a:ext cx="6191250" cy="3344863"/>
          </a:xfrm>
        </p:spPr>
        <p:txBody>
          <a:bodyPr vert="horz" lIns="91440" tIns="45720" rIns="91440" bIns="45720" rtlCol="0" anchor="t">
            <a:normAutofit fontScale="25000" lnSpcReduction="20000"/>
          </a:bodyPr>
          <a:lstStyle/>
          <a:p>
            <a:endParaRPr lang="pt-BR" dirty="0">
              <a:ea typeface="+mn-lt"/>
              <a:cs typeface="+mn-lt"/>
            </a:endParaRPr>
          </a:p>
          <a:p>
            <a:pPr marL="0" indent="0" algn="just">
              <a:buClr>
                <a:srgbClr val="262626"/>
              </a:buClr>
              <a:buNone/>
            </a:pPr>
            <a:r>
              <a:rPr lang="pt-BR" sz="4900" dirty="0">
                <a:latin typeface="Arial" panose="020B0604020202020204" pitchFamily="34" charset="0"/>
                <a:ea typeface="+mn-lt"/>
                <a:cs typeface="Arial" panose="020B0604020202020204" pitchFamily="34" charset="0"/>
              </a:rPr>
              <a:t>Vantagens:</a:t>
            </a:r>
          </a:p>
          <a:p>
            <a:pPr algn="just">
              <a:buClr>
                <a:srgbClr val="262626"/>
              </a:buClr>
            </a:pPr>
            <a:r>
              <a:rPr lang="pt-BR" sz="4900" dirty="0">
                <a:latin typeface="Arial" panose="020B0604020202020204" pitchFamily="34" charset="0"/>
                <a:ea typeface="+mn-lt"/>
                <a:cs typeface="Arial" panose="020B0604020202020204" pitchFamily="34" charset="0"/>
              </a:rPr>
              <a:t>Podem ser regravados várias vezes</a:t>
            </a:r>
            <a:endParaRPr lang="pt-BR" sz="4900" dirty="0">
              <a:latin typeface="Arial" panose="020B0604020202020204" pitchFamily="34" charset="0"/>
              <a:cs typeface="Arial" panose="020B0604020202020204" pitchFamily="34" charset="0"/>
            </a:endParaRPr>
          </a:p>
          <a:p>
            <a:pPr algn="just">
              <a:buClr>
                <a:srgbClr val="262626"/>
              </a:buClr>
            </a:pPr>
            <a:r>
              <a:rPr lang="pt-BR" sz="4900" dirty="0">
                <a:latin typeface="Arial" panose="020B0604020202020204" pitchFamily="34" charset="0"/>
                <a:ea typeface="+mn-lt"/>
                <a:cs typeface="Arial" panose="020B0604020202020204" pitchFamily="34" charset="0"/>
              </a:rPr>
              <a:t>Não necessitam de eletricidade para manter os dados armazenados</a:t>
            </a:r>
          </a:p>
          <a:p>
            <a:pPr algn="just">
              <a:buClr>
                <a:srgbClr val="262626"/>
              </a:buClr>
            </a:pPr>
            <a:r>
              <a:rPr lang="pt-BR" sz="4900" dirty="0">
                <a:latin typeface="Arial" panose="020B0604020202020204" pitchFamily="34" charset="0"/>
                <a:ea typeface="+mn-lt"/>
                <a:cs typeface="Arial" panose="020B0604020202020204" pitchFamily="34" charset="0"/>
              </a:rPr>
              <a:t>Possuem fácil portabilidade e suportam condições de uso e armazenamento mais rigorosos que outros dispositivos baseados em peças móveis. </a:t>
            </a:r>
          </a:p>
          <a:p>
            <a:pPr algn="just">
              <a:buClr>
                <a:srgbClr val="262626"/>
              </a:buClr>
            </a:pPr>
            <a:endParaRPr lang="pt-BR" sz="4900" dirty="0">
              <a:latin typeface="Arial" panose="020B0604020202020204" pitchFamily="34" charset="0"/>
              <a:cs typeface="Arial" panose="020B0604020202020204" pitchFamily="34" charset="0"/>
            </a:endParaRPr>
          </a:p>
          <a:p>
            <a:pPr marL="0" indent="0" algn="just">
              <a:buClr>
                <a:srgbClr val="262626"/>
              </a:buClr>
              <a:buNone/>
            </a:pPr>
            <a:r>
              <a:rPr lang="pt-BR" sz="4900" dirty="0">
                <a:latin typeface="Arial" panose="020B0604020202020204" pitchFamily="34" charset="0"/>
                <a:cs typeface="Arial" panose="020B0604020202020204" pitchFamily="34" charset="0"/>
              </a:rPr>
              <a:t>Desvantagens:</a:t>
            </a:r>
          </a:p>
          <a:p>
            <a:pPr algn="just">
              <a:buClr>
                <a:srgbClr val="262626"/>
              </a:buClr>
            </a:pPr>
            <a:r>
              <a:rPr lang="pt-BR" sz="4900" dirty="0">
                <a:latin typeface="Arial" panose="020B0604020202020204" pitchFamily="34" charset="0"/>
                <a:cs typeface="Arial" panose="020B0604020202020204" pitchFamily="34" charset="0"/>
              </a:rPr>
              <a:t>São mais frágeis que os outros dispositivos de armazenamento.</a:t>
            </a:r>
          </a:p>
          <a:p>
            <a:pPr algn="just">
              <a:buClr>
                <a:srgbClr val="262626"/>
              </a:buClr>
            </a:pPr>
            <a:r>
              <a:rPr lang="pt-BR" sz="4900" dirty="0">
                <a:latin typeface="Arial" panose="020B0604020202020204" pitchFamily="34" charset="0"/>
                <a:cs typeface="Arial" panose="020B0604020202020204" pitchFamily="34" charset="0"/>
              </a:rPr>
              <a:t>Apresentam uma maior chance de corromperem os dados gravados.</a:t>
            </a:r>
          </a:p>
          <a:p>
            <a:pPr algn="just">
              <a:buClr>
                <a:srgbClr val="262626"/>
              </a:buClr>
            </a:pPr>
            <a:r>
              <a:rPr lang="pt-BR" sz="4900" dirty="0">
                <a:latin typeface="Arial" panose="020B0604020202020204" pitchFamily="34" charset="0"/>
                <a:cs typeface="Arial" panose="020B0604020202020204" pitchFamily="34" charset="0"/>
              </a:rPr>
              <a:t>Ocasionalmente podem apresentar erros durante uma formatação.</a:t>
            </a:r>
          </a:p>
          <a:p>
            <a:pPr>
              <a:buClr>
                <a:srgbClr val="262626"/>
              </a:buClr>
            </a:pPr>
            <a:endParaRPr lang="pt-BR" dirty="0"/>
          </a:p>
        </p:txBody>
      </p:sp>
    </p:spTree>
    <p:extLst>
      <p:ext uri="{BB962C8B-B14F-4D97-AF65-F5344CB8AC3E}">
        <p14:creationId xmlns:p14="http://schemas.microsoft.com/office/powerpoint/2010/main" val="2541963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Subtítulo 2">
            <a:extLst>
              <a:ext uri="{FF2B5EF4-FFF2-40B4-BE49-F238E27FC236}">
                <a16:creationId xmlns:a16="http://schemas.microsoft.com/office/drawing/2014/main" id="{61FEF80B-714E-4E8E-A432-1DEE9FE8816D}"/>
              </a:ext>
            </a:extLst>
          </p:cNvPr>
          <p:cNvSpPr>
            <a:spLocks noGrp="1"/>
          </p:cNvSpPr>
          <p:nvPr>
            <p:ph type="title"/>
          </p:nvPr>
        </p:nvSpPr>
        <p:spPr>
          <a:xfrm>
            <a:off x="767290" y="1596872"/>
            <a:ext cx="4153626" cy="825185"/>
          </a:xfrm>
        </p:spPr>
        <p:txBody>
          <a:bodyPr rtlCol="0" anchor="b">
            <a:normAutofit/>
          </a:bodyPr>
          <a:lstStyle/>
          <a:p>
            <a:pPr rtl="0">
              <a:spcAft>
                <a:spcPts val="600"/>
              </a:spcAft>
            </a:pPr>
            <a:r>
              <a:rPr lang="pt-BR" sz="4800" dirty="0">
                <a:solidFill>
                  <a:schemeClr val="bg1"/>
                </a:solidFill>
              </a:rPr>
              <a:t>Disquete.</a:t>
            </a:r>
            <a:endParaRPr lang="pt-br" sz="4800" dirty="0">
              <a:solidFill>
                <a:schemeClr val="bg1"/>
              </a:solidFill>
              <a:latin typeface="Trebuchet MS" panose="020B0603020202020204" pitchFamily="34" charset="0"/>
            </a:endParaRPr>
          </a:p>
        </p:txBody>
      </p:sp>
      <p:grpSp>
        <p:nvGrpSpPr>
          <p:cNvPr id="135" name="Group 134">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36"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7"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1" name="Text Placeholder 4">
            <a:extLst>
              <a:ext uri="{FF2B5EF4-FFF2-40B4-BE49-F238E27FC236}">
                <a16:creationId xmlns:a16="http://schemas.microsoft.com/office/drawing/2014/main" id="{01D6B734-5241-43A3-9D8D-22A89CE513FE}"/>
              </a:ext>
            </a:extLst>
          </p:cNvPr>
          <p:cNvSpPr>
            <a:spLocks noGrp="1"/>
          </p:cNvSpPr>
          <p:nvPr>
            <p:ph idx="1"/>
          </p:nvPr>
        </p:nvSpPr>
        <p:spPr>
          <a:xfrm>
            <a:off x="767290" y="2531643"/>
            <a:ext cx="4333030" cy="3638569"/>
          </a:xfrm>
        </p:spPr>
        <p:txBody>
          <a:bodyPr anchor="t">
            <a:normAutofit fontScale="92500" lnSpcReduction="10000"/>
          </a:bodyPr>
          <a:lstStyle/>
          <a:p>
            <a:pPr algn="just"/>
            <a:r>
              <a:rPr lang="en-US" sz="1600" dirty="0">
                <a:solidFill>
                  <a:schemeClr val="bg1"/>
                </a:solidFill>
                <a:latin typeface="Arial" panose="020B0604020202020204" pitchFamily="34" charset="0"/>
                <a:cs typeface="Arial" panose="020B0604020202020204" pitchFamily="34" charset="0"/>
              </a:rPr>
              <a:t>É </a:t>
            </a:r>
            <a:r>
              <a:rPr lang="en-US" sz="1600" dirty="0" err="1">
                <a:solidFill>
                  <a:schemeClr val="bg1"/>
                </a:solidFill>
                <a:latin typeface="Arial" panose="020B0604020202020204" pitchFamily="34" charset="0"/>
                <a:cs typeface="Arial" panose="020B0604020202020204" pitchFamily="34" charset="0"/>
              </a:rPr>
              <a:t>composto</a:t>
            </a:r>
            <a:r>
              <a:rPr lang="en-US" sz="1600" dirty="0">
                <a:solidFill>
                  <a:schemeClr val="bg1"/>
                </a:solidFill>
                <a:latin typeface="Arial" panose="020B0604020202020204" pitchFamily="34" charset="0"/>
                <a:cs typeface="Arial" panose="020B0604020202020204" pitchFamily="34" charset="0"/>
              </a:rPr>
              <a:t> por um </a:t>
            </a:r>
            <a:r>
              <a:rPr lang="en-US" sz="1600" dirty="0" err="1">
                <a:solidFill>
                  <a:schemeClr val="bg1"/>
                </a:solidFill>
                <a:latin typeface="Arial" panose="020B0604020202020204" pitchFamily="34" charset="0"/>
                <a:cs typeface="Arial" panose="020B0604020202020204" pitchFamily="34" charset="0"/>
              </a:rPr>
              <a:t>círculo</a:t>
            </a:r>
            <a:r>
              <a:rPr lang="en-US" sz="1600" dirty="0">
                <a:solidFill>
                  <a:schemeClr val="bg1"/>
                </a:solidFill>
                <a:latin typeface="Arial" panose="020B0604020202020204" pitchFamily="34" charset="0"/>
                <a:cs typeface="Arial" panose="020B0604020202020204" pitchFamily="34" charset="0"/>
              </a:rPr>
              <a:t> de </a:t>
            </a:r>
            <a:r>
              <a:rPr lang="en-US" sz="1600" dirty="0" err="1">
                <a:solidFill>
                  <a:schemeClr val="bg1"/>
                </a:solidFill>
                <a:latin typeface="Arial" panose="020B0604020202020204" pitchFamily="34" charset="0"/>
                <a:cs typeface="Arial" panose="020B0604020202020204" pitchFamily="34" charset="0"/>
              </a:rPr>
              <a:t>plástico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fino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coberto</a:t>
            </a:r>
            <a:r>
              <a:rPr lang="en-US" sz="1600" dirty="0">
                <a:solidFill>
                  <a:schemeClr val="bg1"/>
                </a:solidFill>
                <a:latin typeface="Arial" panose="020B0604020202020204" pitchFamily="34" charset="0"/>
                <a:cs typeface="Arial" panose="020B0604020202020204" pitchFamily="34" charset="0"/>
              </a:rPr>
              <a:t> por </a:t>
            </a:r>
            <a:r>
              <a:rPr lang="en-US" sz="1600" dirty="0" err="1">
                <a:solidFill>
                  <a:schemeClr val="bg1"/>
                </a:solidFill>
                <a:latin typeface="Arial" panose="020B0604020202020204" pitchFamily="34" charset="0"/>
                <a:cs typeface="Arial" panose="020B0604020202020204" pitchFamily="34" charset="0"/>
              </a:rPr>
              <a:t>uma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camada</a:t>
            </a:r>
            <a:r>
              <a:rPr lang="en-US" sz="1600" dirty="0">
                <a:solidFill>
                  <a:schemeClr val="bg1"/>
                </a:solidFill>
                <a:latin typeface="Arial" panose="020B0604020202020204" pitchFamily="34" charset="0"/>
                <a:cs typeface="Arial" panose="020B0604020202020204" pitchFamily="34" charset="0"/>
              </a:rPr>
              <a:t> de </a:t>
            </a:r>
            <a:r>
              <a:rPr lang="en-US" sz="1600" dirty="0" err="1">
                <a:solidFill>
                  <a:schemeClr val="bg1"/>
                </a:solidFill>
                <a:latin typeface="Arial" panose="020B0604020202020204" pitchFamily="34" charset="0"/>
                <a:cs typeface="Arial" panose="020B0604020202020204" pitchFamily="34" charset="0"/>
              </a:rPr>
              <a:t>óxido</a:t>
            </a:r>
            <a:r>
              <a:rPr lang="en-US" sz="1600" dirty="0">
                <a:solidFill>
                  <a:schemeClr val="bg1"/>
                </a:solidFill>
                <a:latin typeface="Arial" panose="020B0604020202020204" pitchFamily="34" charset="0"/>
                <a:cs typeface="Arial" panose="020B0604020202020204" pitchFamily="34" charset="0"/>
              </a:rPr>
              <a:t> de ferro </a:t>
            </a:r>
            <a:r>
              <a:rPr lang="en-US" sz="1600" dirty="0" err="1">
                <a:solidFill>
                  <a:schemeClr val="bg1"/>
                </a:solidFill>
                <a:latin typeface="Arial" panose="020B0604020202020204" pitchFamily="34" charset="0"/>
                <a:cs typeface="Arial" panose="020B0604020202020204" pitchFamily="34" charset="0"/>
              </a:rPr>
              <a:t>em</a:t>
            </a:r>
            <a:r>
              <a:rPr lang="en-US" sz="1600" dirty="0">
                <a:solidFill>
                  <a:schemeClr val="bg1"/>
                </a:solidFill>
                <a:latin typeface="Arial" panose="020B0604020202020204" pitchFamily="34" charset="0"/>
                <a:cs typeface="Arial" panose="020B0604020202020204" pitchFamily="34" charset="0"/>
              </a:rPr>
              <a:t> ambas faces. É um </a:t>
            </a:r>
            <a:r>
              <a:rPr lang="en-US" sz="1600" dirty="0" err="1">
                <a:solidFill>
                  <a:schemeClr val="bg1"/>
                </a:solidFill>
                <a:latin typeface="Arial" panose="020B0604020202020204" pitchFamily="34" charset="0"/>
                <a:cs typeface="Arial" panose="020B0604020202020204" pitchFamily="34" charset="0"/>
              </a:rPr>
              <a:t>tipo</a:t>
            </a:r>
            <a:r>
              <a:rPr lang="en-US" sz="1600" dirty="0">
                <a:solidFill>
                  <a:schemeClr val="bg1"/>
                </a:solidFill>
                <a:latin typeface="Arial" panose="020B0604020202020204" pitchFamily="34" charset="0"/>
                <a:cs typeface="Arial" panose="020B0604020202020204" pitchFamily="34" charset="0"/>
              </a:rPr>
              <a:t> de disco de </a:t>
            </a:r>
            <a:r>
              <a:rPr lang="en-US" sz="1600" dirty="0" err="1">
                <a:solidFill>
                  <a:schemeClr val="bg1"/>
                </a:solidFill>
                <a:latin typeface="Arial" panose="020B0604020202020204" pitchFamily="34" charset="0"/>
                <a:cs typeface="Arial" panose="020B0604020202020204" pitchFamily="34" charset="0"/>
              </a:rPr>
              <a:t>armazenamento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composto</a:t>
            </a:r>
            <a:r>
              <a:rPr lang="en-US" sz="1600" dirty="0">
                <a:solidFill>
                  <a:schemeClr val="bg1"/>
                </a:solidFill>
                <a:latin typeface="Arial" panose="020B0604020202020204" pitchFamily="34" charset="0"/>
                <a:cs typeface="Arial" panose="020B0604020202020204" pitchFamily="34" charset="0"/>
              </a:rPr>
              <a:t> por um disco de </a:t>
            </a:r>
            <a:r>
              <a:rPr lang="en-US" sz="1600" dirty="0" err="1">
                <a:solidFill>
                  <a:schemeClr val="bg1"/>
                </a:solidFill>
                <a:latin typeface="Arial" panose="020B0604020202020204" pitchFamily="34" charset="0"/>
                <a:cs typeface="Arial" panose="020B0604020202020204" pitchFamily="34" charset="0"/>
              </a:rPr>
              <a:t>armazenaento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magnético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fino</a:t>
            </a:r>
            <a:r>
              <a:rPr lang="en-US" sz="1600" dirty="0">
                <a:solidFill>
                  <a:schemeClr val="bg1"/>
                </a:solidFill>
                <a:latin typeface="Arial" panose="020B0604020202020204" pitchFamily="34" charset="0"/>
                <a:cs typeface="Arial" panose="020B0604020202020204" pitchFamily="34" charset="0"/>
              </a:rPr>
              <a:t> e </a:t>
            </a:r>
            <a:r>
              <a:rPr lang="en-US" sz="1600" dirty="0" err="1">
                <a:solidFill>
                  <a:schemeClr val="bg1"/>
                </a:solidFill>
                <a:latin typeface="Arial" panose="020B0604020202020204" pitchFamily="34" charset="0"/>
                <a:cs typeface="Arial" panose="020B0604020202020204" pitchFamily="34" charset="0"/>
              </a:rPr>
              <a:t>flexível</a:t>
            </a:r>
            <a:endParaRPr lang="en-US" sz="1600" dirty="0">
              <a:solidFill>
                <a:schemeClr val="bg1"/>
              </a:solidFill>
              <a:latin typeface="Arial" panose="020B0604020202020204" pitchFamily="34" charset="0"/>
              <a:cs typeface="Arial" panose="020B0604020202020204" pitchFamily="34" charset="0"/>
            </a:endParaRPr>
          </a:p>
          <a:p>
            <a:pPr algn="just"/>
            <a:r>
              <a:rPr lang="en-US" sz="1600" dirty="0">
                <a:solidFill>
                  <a:schemeClr val="bg1"/>
                </a:solidFill>
                <a:latin typeface="Arial" panose="020B0604020202020204" pitchFamily="34" charset="0"/>
                <a:cs typeface="Arial" panose="020B0604020202020204" pitchFamily="34" charset="0"/>
              </a:rPr>
              <a:t>O </a:t>
            </a:r>
            <a:r>
              <a:rPr lang="en-US" sz="1600" dirty="0" err="1">
                <a:solidFill>
                  <a:schemeClr val="bg1"/>
                </a:solidFill>
                <a:latin typeface="Arial" panose="020B0604020202020204" pitchFamily="34" charset="0"/>
                <a:cs typeface="Arial" panose="020B0604020202020204" pitchFamily="34" charset="0"/>
              </a:rPr>
              <a:t>disquete</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mais</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comum</a:t>
            </a:r>
            <a:r>
              <a:rPr lang="en-US" sz="1600" dirty="0">
                <a:solidFill>
                  <a:schemeClr val="bg1"/>
                </a:solidFill>
                <a:latin typeface="Arial" panose="020B0604020202020204" pitchFamily="34" charset="0"/>
                <a:cs typeface="Arial" panose="020B0604020202020204" pitchFamily="34" charset="0"/>
              </a:rPr>
              <a:t> era o de 3,5 </a:t>
            </a:r>
            <a:r>
              <a:rPr lang="en-US" sz="1600" dirty="0" err="1">
                <a:solidFill>
                  <a:schemeClr val="bg1"/>
                </a:solidFill>
                <a:latin typeface="Arial" panose="020B0604020202020204" pitchFamily="34" charset="0"/>
                <a:cs typeface="Arial" panose="020B0604020202020204" pitchFamily="34" charset="0"/>
              </a:rPr>
              <a:t>polegadas</a:t>
            </a:r>
            <a:r>
              <a:rPr lang="en-US" sz="1600" dirty="0">
                <a:solidFill>
                  <a:schemeClr val="bg1"/>
                </a:solidFill>
                <a:latin typeface="Arial" panose="020B0604020202020204" pitchFamily="34" charset="0"/>
                <a:cs typeface="Arial" panose="020B0604020202020204" pitchFamily="34" charset="0"/>
              </a:rPr>
              <a:t> que </a:t>
            </a:r>
            <a:r>
              <a:rPr lang="en-US" sz="1600" dirty="0" err="1">
                <a:solidFill>
                  <a:schemeClr val="bg1"/>
                </a:solidFill>
                <a:latin typeface="Arial" panose="020B0604020202020204" pitchFamily="34" charset="0"/>
                <a:cs typeface="Arial" panose="020B0604020202020204" pitchFamily="34" charset="0"/>
              </a:rPr>
              <a:t>conseguia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armazenar</a:t>
            </a:r>
            <a:r>
              <a:rPr lang="en-US" sz="1600" dirty="0">
                <a:solidFill>
                  <a:schemeClr val="bg1"/>
                </a:solidFill>
                <a:latin typeface="Arial" panose="020B0604020202020204" pitchFamily="34" charset="0"/>
                <a:cs typeface="Arial" panose="020B0604020202020204" pitchFamily="34" charset="0"/>
              </a:rPr>
              <a:t> 1,44 mb. </a:t>
            </a:r>
            <a:r>
              <a:rPr lang="en-US" sz="1600" dirty="0" err="1">
                <a:solidFill>
                  <a:schemeClr val="bg1"/>
                </a:solidFill>
                <a:latin typeface="Arial" panose="020B0604020202020204" pitchFamily="34" charset="0"/>
                <a:cs typeface="Arial" panose="020B0604020202020204" pitchFamily="34" charset="0"/>
              </a:rPr>
              <a:t>Hoje</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não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cabe</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uma</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foto</a:t>
            </a:r>
            <a:r>
              <a:rPr lang="en-US" sz="1600" dirty="0">
                <a:solidFill>
                  <a:schemeClr val="bg1"/>
                </a:solidFill>
                <a:latin typeface="Arial" panose="020B0604020202020204" pitchFamily="34" charset="0"/>
                <a:cs typeface="Arial" panose="020B0604020202020204" pitchFamily="34" charset="0"/>
              </a:rPr>
              <a:t>.</a:t>
            </a:r>
          </a:p>
          <a:p>
            <a:pPr algn="just"/>
            <a:r>
              <a:rPr lang="en-US" sz="1600" dirty="0">
                <a:solidFill>
                  <a:schemeClr val="bg1"/>
                </a:solidFill>
                <a:latin typeface="Arial" panose="020B0604020202020204" pitchFamily="34" charset="0"/>
                <a:cs typeface="Arial" panose="020B0604020202020204" pitchFamily="34" charset="0"/>
              </a:rPr>
              <a:t>Por </a:t>
            </a:r>
            <a:r>
              <a:rPr lang="en-US" sz="1600" dirty="0" err="1">
                <a:solidFill>
                  <a:schemeClr val="bg1"/>
                </a:solidFill>
                <a:latin typeface="Arial" panose="020B0604020202020204" pitchFamily="34" charset="0"/>
                <a:cs typeface="Arial" panose="020B0604020202020204" pitchFamily="34" charset="0"/>
              </a:rPr>
              <a:t>mais</a:t>
            </a:r>
            <a:r>
              <a:rPr lang="en-US" sz="1600" dirty="0">
                <a:solidFill>
                  <a:schemeClr val="bg1"/>
                </a:solidFill>
                <a:latin typeface="Arial" panose="020B0604020202020204" pitchFamily="34" charset="0"/>
                <a:cs typeface="Arial" panose="020B0604020202020204" pitchFamily="34" charset="0"/>
              </a:rPr>
              <a:t> de </a:t>
            </a:r>
            <a:r>
              <a:rPr lang="en-US" sz="1600" dirty="0" err="1">
                <a:solidFill>
                  <a:schemeClr val="bg1"/>
                </a:solidFill>
                <a:latin typeface="Arial" panose="020B0604020202020204" pitchFamily="34" charset="0"/>
                <a:cs typeface="Arial" panose="020B0604020202020204" pitchFamily="34" charset="0"/>
              </a:rPr>
              <a:t>duas</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décadas</a:t>
            </a:r>
            <a:r>
              <a:rPr lang="en-US" sz="1600" dirty="0">
                <a:solidFill>
                  <a:schemeClr val="bg1"/>
                </a:solidFill>
                <a:latin typeface="Arial" panose="020B0604020202020204" pitchFamily="34" charset="0"/>
                <a:cs typeface="Arial" panose="020B0604020202020204" pitchFamily="34" charset="0"/>
              </a:rPr>
              <a:t>, o </a:t>
            </a:r>
            <a:r>
              <a:rPr lang="en-US" sz="1600" dirty="0" err="1">
                <a:solidFill>
                  <a:schemeClr val="bg1"/>
                </a:solidFill>
                <a:latin typeface="Arial" panose="020B0604020202020204" pitchFamily="34" charset="0"/>
                <a:cs typeface="Arial" panose="020B0604020202020204" pitchFamily="34" charset="0"/>
              </a:rPr>
              <a:t>disquete</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foi</a:t>
            </a:r>
            <a:r>
              <a:rPr lang="en-US" sz="1600" dirty="0">
                <a:solidFill>
                  <a:schemeClr val="bg1"/>
                </a:solidFill>
                <a:latin typeface="Arial" panose="020B0604020202020204" pitchFamily="34" charset="0"/>
                <a:cs typeface="Arial" panose="020B0604020202020204" pitchFamily="34" charset="0"/>
              </a:rPr>
              <a:t> o principal Sistema de </a:t>
            </a:r>
            <a:r>
              <a:rPr lang="en-US" sz="1600" dirty="0" err="1">
                <a:solidFill>
                  <a:schemeClr val="bg1"/>
                </a:solidFill>
                <a:latin typeface="Arial" panose="020B0604020202020204" pitchFamily="34" charset="0"/>
                <a:cs typeface="Arial" panose="020B0604020202020204" pitchFamily="34" charset="0"/>
              </a:rPr>
              <a:t>gravação</a:t>
            </a:r>
            <a:r>
              <a:rPr lang="en-US" sz="1600" dirty="0">
                <a:solidFill>
                  <a:schemeClr val="bg1"/>
                </a:solidFill>
                <a:latin typeface="Arial" panose="020B0604020202020204" pitchFamily="34" charset="0"/>
                <a:cs typeface="Arial" panose="020B0604020202020204" pitchFamily="34" charset="0"/>
              </a:rPr>
              <a:t> e o </a:t>
            </a:r>
            <a:r>
              <a:rPr lang="en-US" sz="1600" dirty="0" err="1">
                <a:solidFill>
                  <a:schemeClr val="bg1"/>
                </a:solidFill>
                <a:latin typeface="Arial" panose="020B0604020202020204" pitchFamily="34" charset="0"/>
                <a:cs typeface="Arial" panose="020B0604020202020204" pitchFamily="34" charset="0"/>
              </a:rPr>
              <a:t>mais</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utilizado</a:t>
            </a:r>
            <a:r>
              <a:rPr lang="en-US" sz="1600" dirty="0">
                <a:solidFill>
                  <a:schemeClr val="bg1"/>
                </a:solidFill>
                <a:latin typeface="Arial" panose="020B0604020202020204" pitchFamily="34" charset="0"/>
                <a:cs typeface="Arial" panose="020B0604020202020204" pitchFamily="34" charset="0"/>
              </a:rPr>
              <a:t>, a </a:t>
            </a:r>
            <a:r>
              <a:rPr lang="en-US" sz="1600" dirty="0" err="1">
                <a:solidFill>
                  <a:schemeClr val="bg1"/>
                </a:solidFill>
                <a:latin typeface="Arial" panose="020B0604020202020204" pitchFamily="34" charset="0"/>
                <a:cs typeface="Arial" panose="020B0604020202020204" pitchFamily="34" charset="0"/>
              </a:rPr>
              <a:t>maioria</a:t>
            </a:r>
            <a:r>
              <a:rPr lang="en-US" sz="1600" dirty="0">
                <a:solidFill>
                  <a:schemeClr val="bg1"/>
                </a:solidFill>
                <a:latin typeface="Arial" panose="020B0604020202020204" pitchFamily="34" charset="0"/>
                <a:cs typeface="Arial" panose="020B0604020202020204" pitchFamily="34" charset="0"/>
              </a:rPr>
              <a:t> dos </a:t>
            </a:r>
            <a:r>
              <a:rPr lang="en-US" sz="1600" dirty="0" err="1">
                <a:solidFill>
                  <a:schemeClr val="bg1"/>
                </a:solidFill>
                <a:latin typeface="Arial" panose="020B0604020202020204" pitchFamily="34" charset="0"/>
                <a:cs typeface="Arial" panose="020B0604020202020204" pitchFamily="34" charset="0"/>
              </a:rPr>
              <a:t>dos</a:t>
            </a:r>
            <a:r>
              <a:rPr lang="en-US" sz="1600" dirty="0">
                <a:solidFill>
                  <a:schemeClr val="bg1"/>
                </a:solidFill>
                <a:latin typeface="Arial" panose="020B0604020202020204" pitchFamily="34" charset="0"/>
                <a:cs typeface="Arial" panose="020B0604020202020204" pitchFamily="34" charset="0"/>
              </a:rPr>
              <a:t> ambientes </a:t>
            </a:r>
            <a:r>
              <a:rPr lang="en-US" sz="1600" dirty="0" err="1">
                <a:solidFill>
                  <a:schemeClr val="bg1"/>
                </a:solidFill>
                <a:latin typeface="Arial" panose="020B0604020202020204" pitchFamily="34" charset="0"/>
                <a:cs typeface="Arial" panose="020B0604020202020204" pitchFamily="34" charset="0"/>
              </a:rPr>
              <a:t>computacionais</a:t>
            </a:r>
            <a:r>
              <a:rPr lang="en-US" sz="1600" dirty="0">
                <a:solidFill>
                  <a:schemeClr val="bg1"/>
                </a:solidFill>
                <a:latin typeface="Arial" panose="020B0604020202020204" pitchFamily="34" charset="0"/>
                <a:cs typeface="Arial" panose="020B0604020202020204" pitchFamily="34" charset="0"/>
              </a:rPr>
              <a:t> antes de 1990 </a:t>
            </a:r>
            <a:r>
              <a:rPr lang="en-US" sz="1600" dirty="0" err="1">
                <a:solidFill>
                  <a:schemeClr val="bg1"/>
                </a:solidFill>
                <a:latin typeface="Arial" panose="020B0604020202020204" pitchFamily="34" charset="0"/>
                <a:cs typeface="Arial" panose="020B0604020202020204" pitchFamily="34" charset="0"/>
              </a:rPr>
              <a:t>não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possuiam</a:t>
            </a:r>
            <a:r>
              <a:rPr lang="en-US" sz="1600" dirty="0">
                <a:solidFill>
                  <a:schemeClr val="bg1"/>
                </a:solidFill>
                <a:latin typeface="Arial" panose="020B0604020202020204" pitchFamily="34" charset="0"/>
                <a:cs typeface="Arial" panose="020B0604020202020204" pitchFamily="34" charset="0"/>
              </a:rPr>
              <a:t> redes, </a:t>
            </a:r>
            <a:r>
              <a:rPr lang="en-US" sz="1600" dirty="0" err="1">
                <a:solidFill>
                  <a:schemeClr val="bg1"/>
                </a:solidFill>
                <a:latin typeface="Arial" panose="020B0604020202020204" pitchFamily="34" charset="0"/>
                <a:cs typeface="Arial" panose="020B0604020202020204" pitchFamily="34" charset="0"/>
              </a:rPr>
              <a:t>então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os</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disquetes</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eram</a:t>
            </a:r>
            <a:r>
              <a:rPr lang="en-US" sz="1600" dirty="0">
                <a:solidFill>
                  <a:schemeClr val="bg1"/>
                </a:solidFill>
                <a:latin typeface="Arial" panose="020B0604020202020204" pitchFamily="34" charset="0"/>
                <a:cs typeface="Arial" panose="020B0604020202020204" pitchFamily="34" charset="0"/>
              </a:rPr>
              <a:t> o </a:t>
            </a:r>
            <a:r>
              <a:rPr lang="en-US" sz="1600" dirty="0" err="1">
                <a:solidFill>
                  <a:schemeClr val="bg1"/>
                </a:solidFill>
                <a:latin typeface="Arial" panose="020B0604020202020204" pitchFamily="34" charset="0"/>
                <a:cs typeface="Arial" panose="020B0604020202020204" pitchFamily="34" charset="0"/>
              </a:rPr>
              <a:t>o</a:t>
            </a:r>
            <a:r>
              <a:rPr lang="en-US" sz="1600" dirty="0">
                <a:solidFill>
                  <a:schemeClr val="bg1"/>
                </a:solidFill>
                <a:latin typeface="Arial" panose="020B0604020202020204" pitchFamily="34" charset="0"/>
                <a:cs typeface="Arial" panose="020B0604020202020204" pitchFamily="34" charset="0"/>
              </a:rPr>
              <a:t> principal Sistema de </a:t>
            </a:r>
            <a:r>
              <a:rPr lang="en-US" sz="1600" dirty="0" err="1">
                <a:solidFill>
                  <a:schemeClr val="bg1"/>
                </a:solidFill>
                <a:latin typeface="Arial" panose="020B0604020202020204" pitchFamily="34" charset="0"/>
                <a:cs typeface="Arial" panose="020B0604020202020204" pitchFamily="34" charset="0"/>
              </a:rPr>
              <a:t>transferência</a:t>
            </a:r>
            <a:r>
              <a:rPr lang="en-US" sz="1600" dirty="0">
                <a:solidFill>
                  <a:schemeClr val="bg1"/>
                </a:solidFill>
                <a:latin typeface="Arial" panose="020B0604020202020204" pitchFamily="34" charset="0"/>
                <a:cs typeface="Arial" panose="020B0604020202020204" pitchFamily="34" charset="0"/>
              </a:rPr>
              <a:t> de dados entre </a:t>
            </a:r>
            <a:r>
              <a:rPr lang="en-US" sz="1600" dirty="0" err="1">
                <a:solidFill>
                  <a:schemeClr val="bg1"/>
                </a:solidFill>
                <a:latin typeface="Arial" panose="020B0604020202020204" pitchFamily="34" charset="0"/>
                <a:cs typeface="Arial" panose="020B0604020202020204" pitchFamily="34" charset="0"/>
              </a:rPr>
              <a:t>computadores</a:t>
            </a:r>
            <a:r>
              <a:rPr lang="en-US" sz="1600" dirty="0">
                <a:solidFill>
                  <a:schemeClr val="bg1"/>
                </a:solidFill>
                <a:latin typeface="Arial" panose="020B0604020202020204" pitchFamily="34" charset="0"/>
                <a:cs typeface="Arial" panose="020B0604020202020204" pitchFamily="34" charset="0"/>
              </a:rPr>
              <a:t>.</a:t>
            </a:r>
          </a:p>
          <a:p>
            <a:pPr algn="just"/>
            <a:r>
              <a:rPr lang="en-US" sz="1600" dirty="0" err="1">
                <a:solidFill>
                  <a:schemeClr val="bg1"/>
                </a:solidFill>
                <a:latin typeface="Arial" panose="020B0604020202020204" pitchFamily="34" charset="0"/>
                <a:cs typeface="Arial" panose="020B0604020202020204" pitchFamily="34" charset="0"/>
              </a:rPr>
              <a:t>Deixou</a:t>
            </a:r>
            <a:r>
              <a:rPr lang="en-US" sz="1600" dirty="0">
                <a:solidFill>
                  <a:schemeClr val="bg1"/>
                </a:solidFill>
                <a:latin typeface="Arial" panose="020B0604020202020204" pitchFamily="34" charset="0"/>
                <a:cs typeface="Arial" panose="020B0604020202020204" pitchFamily="34" charset="0"/>
              </a:rPr>
              <a:t> o </a:t>
            </a:r>
            <a:r>
              <a:rPr lang="en-US" sz="1600" dirty="0" err="1">
                <a:solidFill>
                  <a:schemeClr val="bg1"/>
                </a:solidFill>
                <a:latin typeface="Arial" panose="020B0604020202020204" pitchFamily="34" charset="0"/>
                <a:cs typeface="Arial" panose="020B0604020202020204" pitchFamily="34" charset="0"/>
              </a:rPr>
              <a:t>Seu</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legado</a:t>
            </a:r>
            <a:r>
              <a:rPr lang="en-US" sz="1600" dirty="0">
                <a:solidFill>
                  <a:schemeClr val="bg1"/>
                </a:solidFill>
              </a:rPr>
              <a:t>.</a:t>
            </a:r>
          </a:p>
          <a:p>
            <a:endParaRPr lang="en-US" sz="1600" dirty="0">
              <a:solidFill>
                <a:schemeClr val="bg1"/>
              </a:solidFill>
            </a:endParaRPr>
          </a:p>
          <a:p>
            <a:endParaRPr lang="en-US" sz="1600" dirty="0">
              <a:solidFill>
                <a:schemeClr val="bg1"/>
              </a:solidFill>
            </a:endParaRPr>
          </a:p>
        </p:txBody>
      </p:sp>
      <p:pic>
        <p:nvPicPr>
          <p:cNvPr id="12" name="Picture 10" descr="Amazon.com: 50 disquetes DS/DD MF2-DD de doble densidad. Disquetes de 3,5  pulgadas.: Home Audio &amp; Theater">
            <a:extLst>
              <a:ext uri="{FF2B5EF4-FFF2-40B4-BE49-F238E27FC236}">
                <a16:creationId xmlns:a16="http://schemas.microsoft.com/office/drawing/2014/main" id="{1C3EB38F-D22A-4A73-853E-927DB9B0CD1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83" b="96837" l="6353" r="93412">
                        <a14:foregroundMark x1="6588" y1="30170" x2="6588" y2="30170"/>
                        <a14:foregroundMark x1="63765" y1="6569" x2="63765" y2="6569"/>
                        <a14:foregroundMark x1="93412" y1="62287" x2="93412" y2="62287"/>
                        <a14:foregroundMark x1="45647" y1="45985" x2="45647" y2="45985"/>
                        <a14:foregroundMark x1="49412" y1="51338" x2="49412" y2="51338"/>
                        <a14:foregroundMark x1="49412" y1="51338" x2="49412" y2="51338"/>
                        <a14:foregroundMark x1="49412" y1="51338" x2="49412" y2="51338"/>
                        <a14:foregroundMark x1="49412" y1="51338" x2="49412" y2="51338"/>
                        <a14:foregroundMark x1="49412" y1="51338" x2="49412" y2="51338"/>
                        <a14:foregroundMark x1="51059" y1="50122" x2="51059" y2="50122"/>
                        <a14:foregroundMark x1="49176" y1="37470" x2="49176" y2="37470"/>
                        <a14:foregroundMark x1="49176" y1="37713" x2="49176" y2="37713"/>
                        <a14:foregroundMark x1="51765" y1="37226" x2="51765" y2="37226"/>
                        <a14:foregroundMark x1="51765" y1="37226" x2="51765" y2="37226"/>
                        <a14:foregroundMark x1="46118" y1="40146" x2="46118" y2="40146"/>
                        <a14:foregroundMark x1="50588" y1="68370" x2="50588" y2="68370"/>
                        <a14:foregroundMark x1="50588" y1="68370" x2="50588" y2="68370"/>
                        <a14:foregroundMark x1="50588" y1="68370" x2="50588" y2="68370"/>
                        <a14:foregroundMark x1="52941" y1="67397" x2="52941" y2="67397"/>
                        <a14:foregroundMark x1="60941" y1="67153" x2="60941" y2="67153"/>
                        <a14:foregroundMark x1="76000" y1="61314" x2="76000" y2="61314"/>
                        <a14:foregroundMark x1="76000" y1="61314" x2="77412" y2="71776"/>
                        <a14:foregroundMark x1="80706" y1="74696" x2="76706" y2="78345"/>
                        <a14:foregroundMark x1="66824" y1="80535" x2="50588" y2="83698"/>
                        <a14:foregroundMark x1="44941" y1="41849" x2="46588" y2="51338"/>
                        <a14:foregroundMark x1="29647" y1="96837" x2="33647" y2="96350"/>
                      </a14:backgroundRemoval>
                    </a14:imgEffect>
                  </a14:imgLayer>
                </a14:imgProps>
              </a:ext>
              <a:ext uri="{28A0092B-C50C-407E-A947-70E740481C1C}">
                <a14:useLocalDpi xmlns:a14="http://schemas.microsoft.com/office/drawing/2010/main" val="0"/>
              </a:ext>
            </a:extLst>
          </a:blip>
          <a:stretch>
            <a:fillRect/>
          </a:stretch>
        </p:blipFill>
        <p:spPr bwMode="auto">
          <a:xfrm>
            <a:off x="7215858" y="1538608"/>
            <a:ext cx="3907315" cy="3780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8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ítulo 2">
            <a:extLst>
              <a:ext uri="{FF2B5EF4-FFF2-40B4-BE49-F238E27FC236}">
                <a16:creationId xmlns:a16="http://schemas.microsoft.com/office/drawing/2014/main" id="{61FEF80B-714E-4E8E-A432-1DEE9FE8816D}"/>
              </a:ext>
            </a:extLst>
          </p:cNvPr>
          <p:cNvSpPr>
            <a:spLocks noGrp="1"/>
          </p:cNvSpPr>
          <p:nvPr>
            <p:ph type="title"/>
          </p:nvPr>
        </p:nvSpPr>
        <p:spPr>
          <a:xfrm>
            <a:off x="803776" y="1336390"/>
            <a:ext cx="6190412" cy="1182927"/>
          </a:xfrm>
        </p:spPr>
        <p:txBody>
          <a:bodyPr rtlCol="0" anchor="b">
            <a:normAutofit/>
          </a:bodyPr>
          <a:lstStyle/>
          <a:p>
            <a:pPr rtl="0">
              <a:spcAft>
                <a:spcPts val="600"/>
              </a:spcAft>
            </a:pPr>
            <a:r>
              <a:rPr lang="pt-BR" sz="4300"/>
              <a:t>Os componentes principais </a:t>
            </a:r>
            <a:endParaRPr lang="pt-br" sz="4300">
              <a:latin typeface="Trebuchet MS" panose="020B0603020202020204" pitchFamily="34" charset="0"/>
            </a:endParaRPr>
          </a:p>
        </p:txBody>
      </p:sp>
      <p:cxnSp>
        <p:nvCxnSpPr>
          <p:cNvPr id="80"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pic>
        <p:nvPicPr>
          <p:cNvPr id="12" name="Picture 10" descr="Amazon.com: 50 disquetes DS/DD MF2-DD de doble densidad. Disquetes de 3,5  pulgadas.: Home Audio &amp; Theater">
            <a:extLst>
              <a:ext uri="{FF2B5EF4-FFF2-40B4-BE49-F238E27FC236}">
                <a16:creationId xmlns:a16="http://schemas.microsoft.com/office/drawing/2014/main" id="{1C3EB38F-D22A-4A73-853E-927DB9B0CD1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6083" b="96837" l="6353" r="93412">
                        <a14:foregroundMark x1="6588" y1="30170" x2="6588" y2="30170"/>
                        <a14:foregroundMark x1="63765" y1="6569" x2="63765" y2="6569"/>
                        <a14:foregroundMark x1="93412" y1="62287" x2="93412" y2="62287"/>
                        <a14:foregroundMark x1="45647" y1="45985" x2="45647" y2="45985"/>
                        <a14:foregroundMark x1="49412" y1="51338" x2="49412" y2="51338"/>
                        <a14:foregroundMark x1="49412" y1="51338" x2="49412" y2="51338"/>
                        <a14:foregroundMark x1="49412" y1="51338" x2="49412" y2="51338"/>
                        <a14:foregroundMark x1="49412" y1="51338" x2="49412" y2="51338"/>
                        <a14:foregroundMark x1="49412" y1="51338" x2="49412" y2="51338"/>
                        <a14:foregroundMark x1="51059" y1="50122" x2="51059" y2="50122"/>
                        <a14:foregroundMark x1="49176" y1="37470" x2="49176" y2="37470"/>
                        <a14:foregroundMark x1="49176" y1="37713" x2="49176" y2="37713"/>
                        <a14:foregroundMark x1="51765" y1="37226" x2="51765" y2="37226"/>
                        <a14:foregroundMark x1="51765" y1="37226" x2="51765" y2="37226"/>
                        <a14:foregroundMark x1="46118" y1="40146" x2="46118" y2="40146"/>
                        <a14:foregroundMark x1="50588" y1="68370" x2="50588" y2="68370"/>
                        <a14:foregroundMark x1="50588" y1="68370" x2="50588" y2="68370"/>
                        <a14:foregroundMark x1="50588" y1="68370" x2="50588" y2="68370"/>
                        <a14:foregroundMark x1="52941" y1="67397" x2="52941" y2="67397"/>
                        <a14:foregroundMark x1="60941" y1="67153" x2="60941" y2="67153"/>
                        <a14:foregroundMark x1="76000" y1="61314" x2="76000" y2="61314"/>
                        <a14:foregroundMark x1="76000" y1="61314" x2="77412" y2="71776"/>
                        <a14:foregroundMark x1="80706" y1="74696" x2="76706" y2="78345"/>
                        <a14:foregroundMark x1="66824" y1="80535" x2="50588" y2="83698"/>
                        <a14:foregroundMark x1="44941" y1="41849" x2="46588" y2="51338"/>
                        <a14:foregroundMark x1="29647" y1="96837" x2="33647" y2="96350"/>
                      </a14:backgroundRemoval>
                    </a14:imgEffect>
                  </a14:imgLayer>
                </a14:imgProps>
              </a:ext>
              <a:ext uri="{28A0092B-C50C-407E-A947-70E740481C1C}">
                <a14:useLocalDpi xmlns:a14="http://schemas.microsoft.com/office/drawing/2010/main" val="0"/>
              </a:ext>
            </a:extLst>
          </a:blip>
          <a:srcRect l="3250" r="4" b="4"/>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8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84"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14" name="Text Placeholder 4">
            <a:extLst>
              <a:ext uri="{FF2B5EF4-FFF2-40B4-BE49-F238E27FC236}">
                <a16:creationId xmlns:a16="http://schemas.microsoft.com/office/drawing/2014/main" id="{41509572-D009-4201-A23F-96F48477F257}"/>
              </a:ext>
            </a:extLst>
          </p:cNvPr>
          <p:cNvSpPr>
            <a:spLocks noGrp="1"/>
          </p:cNvSpPr>
          <p:nvPr>
            <p:ph idx="1"/>
          </p:nvPr>
        </p:nvSpPr>
        <p:spPr>
          <a:xfrm>
            <a:off x="803275" y="2828925"/>
            <a:ext cx="6191250" cy="3561713"/>
          </a:xfrm>
        </p:spPr>
        <p:txBody>
          <a:bodyPr>
            <a:normAutofit fontScale="85000" lnSpcReduction="10000"/>
          </a:bodyPr>
          <a:lstStyle/>
          <a:p>
            <a:pPr algn="just"/>
            <a:r>
              <a:rPr lang="en-US" sz="2000" b="1" dirty="0" err="1">
                <a:latin typeface="Arial" panose="020B0604020202020204" pitchFamily="34" charset="0"/>
                <a:cs typeface="Arial" panose="020B0604020202020204" pitchFamily="34" charset="0"/>
              </a:rPr>
              <a:t>Cabeças</a:t>
            </a:r>
            <a:r>
              <a:rPr lang="en-US" sz="2000" b="1" dirty="0">
                <a:latin typeface="Arial" panose="020B0604020202020204" pitchFamily="34" charset="0"/>
                <a:cs typeface="Arial" panose="020B0604020202020204" pitchFamily="34" charset="0"/>
              </a:rPr>
              <a:t> de </a:t>
            </a:r>
            <a:r>
              <a:rPr lang="en-US" sz="2000" b="1" dirty="0" err="1">
                <a:latin typeface="Arial" panose="020B0604020202020204" pitchFamily="34" charset="0"/>
                <a:cs typeface="Arial" panose="020B0604020202020204" pitchFamily="34" charset="0"/>
              </a:rPr>
              <a:t>leitura</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ou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escrita</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são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duas</a:t>
            </a:r>
            <a:r>
              <a:rPr lang="en-US" sz="2000" dirty="0">
                <a:latin typeface="Arial" panose="020B0604020202020204" pitchFamily="34" charset="0"/>
                <a:cs typeface="Arial" panose="020B0604020202020204" pitchFamily="34" charset="0"/>
              </a:rPr>
              <a:t> e </a:t>
            </a:r>
            <a:r>
              <a:rPr lang="en-US" sz="2000" dirty="0" err="1">
                <a:latin typeface="Arial" panose="020B0604020202020204" pitchFamily="34" charset="0"/>
                <a:cs typeface="Arial" panose="020B0604020202020204" pitchFamily="34" charset="0"/>
              </a:rPr>
              <a:t>ficam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localizados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em</a:t>
            </a:r>
            <a:r>
              <a:rPr lang="en-US" sz="2000" dirty="0">
                <a:latin typeface="Arial" panose="020B0604020202020204" pitchFamily="34" charset="0"/>
                <a:cs typeface="Arial" panose="020B0604020202020204" pitchFamily="34" charset="0"/>
              </a:rPr>
              <a:t> ambas as faces do </a:t>
            </a:r>
            <a:r>
              <a:rPr lang="en-US" sz="2000" dirty="0" err="1">
                <a:latin typeface="Arial" panose="020B0604020202020204" pitchFamily="34" charset="0"/>
                <a:cs typeface="Arial" panose="020B0604020202020204" pitchFamily="34" charset="0"/>
              </a:rPr>
              <a:t>disquete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movendo</a:t>
            </a:r>
            <a:r>
              <a:rPr lang="en-US" sz="2000" dirty="0">
                <a:latin typeface="Arial" panose="020B0604020202020204" pitchFamily="34" charset="0"/>
                <a:cs typeface="Arial" panose="020B0604020202020204" pitchFamily="34" charset="0"/>
              </a:rPr>
              <a:t>-se </a:t>
            </a:r>
            <a:r>
              <a:rPr lang="en-US" sz="2000" dirty="0" err="1">
                <a:latin typeface="Arial" panose="020B0604020202020204" pitchFamily="34" charset="0"/>
                <a:cs typeface="Arial" panose="020B0604020202020204" pitchFamily="34" charset="0"/>
              </a:rPr>
              <a:t>em</a:t>
            </a:r>
            <a:r>
              <a:rPr lang="en-US" sz="2000" dirty="0">
                <a:latin typeface="Arial" panose="020B0604020202020204" pitchFamily="34" charset="0"/>
                <a:cs typeface="Arial" panose="020B0604020202020204" pitchFamily="34" charset="0"/>
              </a:rPr>
              <a:t> conjunto </a:t>
            </a:r>
            <a:r>
              <a:rPr lang="en-US" sz="2000" dirty="0" err="1">
                <a:latin typeface="Arial" panose="020B0604020202020204" pitchFamily="34" charset="0"/>
                <a:cs typeface="Arial" panose="020B0604020202020204" pitchFamily="34" charset="0"/>
              </a:rPr>
              <a:t>sendo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usadas</a:t>
            </a:r>
            <a:r>
              <a:rPr lang="en-US" sz="2000" dirty="0">
                <a:latin typeface="Arial" panose="020B0604020202020204" pitchFamily="34" charset="0"/>
                <a:cs typeface="Arial" panose="020B0604020202020204" pitchFamily="34" charset="0"/>
              </a:rPr>
              <a:t> para converter dados </a:t>
            </a:r>
            <a:r>
              <a:rPr lang="en-US" sz="2000" dirty="0" err="1">
                <a:latin typeface="Arial" panose="020B0604020202020204" pitchFamily="34" charset="0"/>
                <a:cs typeface="Arial" panose="020B0604020202020204" pitchFamily="34" charset="0"/>
              </a:rPr>
              <a:t>binários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impulsos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eletromagnéticos</a:t>
            </a:r>
            <a:endParaRPr lang="en-US" sz="2000" dirty="0">
              <a:latin typeface="Arial" panose="020B0604020202020204" pitchFamily="34" charset="0"/>
              <a:cs typeface="Arial" panose="020B0604020202020204" pitchFamily="34" charset="0"/>
            </a:endParaRPr>
          </a:p>
          <a:p>
            <a:pPr algn="just"/>
            <a:endParaRPr lang="en-US" sz="2000" b="1"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Tunnel-erase-heads(</a:t>
            </a:r>
            <a:r>
              <a:rPr lang="en-US" sz="2000" b="1" dirty="0" err="1">
                <a:latin typeface="Arial" panose="020B0604020202020204" pitchFamily="34" charset="0"/>
                <a:cs typeface="Arial" panose="020B0604020202020204" pitchFamily="34" charset="0"/>
              </a:rPr>
              <a:t>Cabeças</a:t>
            </a:r>
            <a:r>
              <a:rPr lang="en-US" sz="2000" b="1" dirty="0">
                <a:latin typeface="Arial" panose="020B0604020202020204" pitchFamily="34" charset="0"/>
                <a:cs typeface="Arial" panose="020B0604020202020204" pitchFamily="34" charset="0"/>
              </a:rPr>
              <a:t> de </a:t>
            </a:r>
            <a:r>
              <a:rPr lang="en-US" sz="2000" b="1" dirty="0" err="1">
                <a:latin typeface="Arial" panose="020B0604020202020204" pitchFamily="34" charset="0"/>
                <a:cs typeface="Arial" panose="020B0604020202020204" pitchFamily="34" charset="0"/>
              </a:rPr>
              <a:t>Apagamento</a:t>
            </a:r>
            <a:r>
              <a:rPr lang="en-US" sz="2000" b="1" dirty="0">
                <a:latin typeface="Arial" panose="020B0604020202020204" pitchFamily="34" charset="0"/>
                <a:cs typeface="Arial" panose="020B0604020202020204" pitchFamily="34" charset="0"/>
              </a:rPr>
              <a:t> de </a:t>
            </a:r>
            <a:r>
              <a:rPr lang="en-US" sz="2000" b="1" dirty="0" err="1">
                <a:latin typeface="Arial" panose="020B0604020202020204" pitchFamily="34" charset="0"/>
                <a:cs typeface="Arial" panose="020B0604020202020204" pitchFamily="34" charset="0"/>
              </a:rPr>
              <a:t>Túnel</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estão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posicionadas</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trás</a:t>
            </a:r>
            <a:r>
              <a:rPr lang="en-US" sz="2000" dirty="0">
                <a:latin typeface="Arial" panose="020B0604020202020204" pitchFamily="34" charset="0"/>
                <a:cs typeface="Arial" panose="020B0604020202020204" pitchFamily="34" charset="0"/>
              </a:rPr>
              <a:t> da </a:t>
            </a:r>
            <a:r>
              <a:rPr lang="en-US" sz="2000" dirty="0" err="1">
                <a:latin typeface="Arial" panose="020B0604020202020204" pitchFamily="34" charset="0"/>
                <a:cs typeface="Arial" panose="020B0604020202020204" pitchFamily="34" charset="0"/>
              </a:rPr>
              <a:t>cabeça</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leitura</a:t>
            </a:r>
            <a:r>
              <a:rPr lang="en-US" sz="2000" dirty="0">
                <a:latin typeface="Arial" panose="020B0604020202020204" pitchFamily="34" charset="0"/>
                <a:cs typeface="Arial" panose="020B0604020202020204" pitchFamily="34" charset="0"/>
              </a:rPr>
              <a:t> e </a:t>
            </a:r>
            <a:r>
              <a:rPr lang="en-US" sz="2000" dirty="0" err="1">
                <a:latin typeface="Arial" panose="020B0604020202020204" pitchFamily="34" charset="0"/>
                <a:cs typeface="Arial" panose="020B0604020202020204" pitchFamily="34" charset="0"/>
              </a:rPr>
              <a:t>escrita</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sua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função</a:t>
            </a:r>
            <a:r>
              <a:rPr lang="en-US" sz="2000" dirty="0">
                <a:latin typeface="Arial" panose="020B0604020202020204" pitchFamily="34" charset="0"/>
                <a:cs typeface="Arial" panose="020B0604020202020204" pitchFamily="34" charset="0"/>
              </a:rPr>
              <a:t> é </a:t>
            </a:r>
            <a:r>
              <a:rPr lang="en-US" sz="2000" dirty="0" err="1">
                <a:latin typeface="Arial" panose="020B0604020202020204" pitchFamily="34" charset="0"/>
                <a:cs typeface="Arial" panose="020B0604020202020204" pitchFamily="34" charset="0"/>
              </a:rPr>
              <a:t>apagar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qualquer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informação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magnética</a:t>
            </a:r>
            <a:r>
              <a:rPr lang="en-US" sz="2000" dirty="0">
                <a:latin typeface="Arial" panose="020B0604020202020204" pitchFamily="34" charset="0"/>
                <a:cs typeface="Arial" panose="020B0604020202020204" pitchFamily="34" charset="0"/>
              </a:rPr>
              <a:t> Perdida das </a:t>
            </a:r>
            <a:r>
              <a:rPr lang="en-US" sz="2000" dirty="0" err="1">
                <a:latin typeface="Arial" panose="020B0604020202020204" pitchFamily="34" charset="0"/>
                <a:cs typeface="Arial" panose="020B0604020202020204" pitchFamily="34" charset="0"/>
              </a:rPr>
              <a:t>cabeças</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leitura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escrita</a:t>
            </a:r>
            <a:r>
              <a:rPr lang="en-US" sz="2000" dirty="0">
                <a:latin typeface="Arial" panose="020B0604020202020204" pitchFamily="34" charset="0"/>
                <a:cs typeface="Arial" panose="020B0604020202020204" pitchFamily="34" charset="0"/>
              </a:rPr>
              <a:t>.</a:t>
            </a:r>
          </a:p>
          <a:p>
            <a:pPr algn="just"/>
            <a:r>
              <a:rPr lang="en-US" sz="2000" b="1" dirty="0">
                <a:latin typeface="Arial" panose="020B0604020202020204" pitchFamily="34" charset="0"/>
                <a:cs typeface="Arial" panose="020B0604020202020204" pitchFamily="34" charset="0"/>
              </a:rPr>
              <a:t>Motor- </a:t>
            </a:r>
            <a:r>
              <a:rPr lang="en-US" sz="2000" dirty="0">
                <a:latin typeface="Arial" panose="020B0604020202020204" pitchFamily="34" charset="0"/>
                <a:cs typeface="Arial" panose="020B0604020202020204" pitchFamily="34" charset="0"/>
              </a:rPr>
              <a:t>é um </a:t>
            </a:r>
            <a:r>
              <a:rPr lang="en-US" sz="2000" dirty="0" err="1">
                <a:latin typeface="Arial" panose="020B0604020202020204" pitchFamily="34" charset="0"/>
                <a:cs typeface="Arial" panose="020B0604020202020204" pitchFamily="34" charset="0"/>
              </a:rPr>
              <a:t>pequeno</a:t>
            </a:r>
            <a:r>
              <a:rPr lang="en-US" sz="2000" dirty="0">
                <a:latin typeface="Arial" panose="020B0604020202020204" pitchFamily="34" charset="0"/>
                <a:cs typeface="Arial" panose="020B0604020202020204" pitchFamily="34" charset="0"/>
              </a:rPr>
              <a:t> motor com </a:t>
            </a:r>
            <a:r>
              <a:rPr lang="en-US" sz="2000" dirty="0" err="1">
                <a:latin typeface="Arial" panose="020B0604020202020204" pitchFamily="34" charset="0"/>
                <a:cs typeface="Arial" panose="020B0604020202020204" pitchFamily="34" charset="0"/>
              </a:rPr>
              <a:t>eixo</a:t>
            </a:r>
            <a:r>
              <a:rPr lang="en-US" sz="2000" dirty="0">
                <a:latin typeface="Arial" panose="020B0604020202020204" pitchFamily="34" charset="0"/>
                <a:cs typeface="Arial" panose="020B0604020202020204" pitchFamily="34" charset="0"/>
              </a:rPr>
              <a:t> central que </a:t>
            </a:r>
            <a:r>
              <a:rPr lang="en-US" sz="2000" dirty="0" err="1">
                <a:latin typeface="Arial" panose="020B0604020202020204" pitchFamily="34" charset="0"/>
                <a:cs typeface="Arial" panose="020B0604020202020204" pitchFamily="34" charset="0"/>
              </a:rPr>
              <a:t>faz</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rodar</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disquete</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velocidade</a:t>
            </a:r>
            <a:r>
              <a:rPr lang="en-US" sz="2000" dirty="0">
                <a:latin typeface="Arial" panose="020B0604020202020204" pitchFamily="34" charset="0"/>
                <a:cs typeface="Arial" panose="020B0604020202020204" pitchFamily="34" charset="0"/>
              </a:rPr>
              <a:t> entre 300 a 360 </a:t>
            </a:r>
            <a:r>
              <a:rPr lang="en-US" sz="2000" dirty="0" err="1">
                <a:latin typeface="Arial" panose="020B0604020202020204" pitchFamily="34" charset="0"/>
                <a:cs typeface="Arial" panose="020B0604020202020204" pitchFamily="34" charset="0"/>
              </a:rPr>
              <a:t>rotações</a:t>
            </a:r>
            <a:r>
              <a:rPr lang="en-US" sz="2000" dirty="0">
                <a:latin typeface="Arial" panose="020B0604020202020204" pitchFamily="34" charset="0"/>
                <a:cs typeface="Arial" panose="020B0604020202020204" pitchFamily="34" charset="0"/>
              </a:rPr>
              <a:t> por minute.</a:t>
            </a:r>
          </a:p>
          <a:p>
            <a:pPr algn="just"/>
            <a:r>
              <a:rPr lang="en-US" sz="2000" b="1" dirty="0" err="1">
                <a:latin typeface="Arial" panose="020B0604020202020204" pitchFamily="34" charset="0"/>
                <a:cs typeface="Arial" panose="020B0604020202020204" pitchFamily="34" charset="0"/>
              </a:rPr>
              <a:t>Armação</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Mecânica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é um Sistema de </a:t>
            </a:r>
            <a:r>
              <a:rPr lang="en-US" sz="2000" dirty="0" err="1">
                <a:latin typeface="Arial" panose="020B0604020202020204" pitchFamily="34" charset="0"/>
                <a:cs typeface="Arial" panose="020B0604020202020204" pitchFamily="34" charset="0"/>
              </a:rPr>
              <a:t>alavancas</a:t>
            </a:r>
            <a:r>
              <a:rPr lang="en-US" sz="2000" dirty="0">
                <a:latin typeface="Arial" panose="020B0604020202020204" pitchFamily="34" charset="0"/>
                <a:cs typeface="Arial" panose="020B0604020202020204" pitchFamily="34" charset="0"/>
              </a:rPr>
              <a:t> que </a:t>
            </a:r>
            <a:r>
              <a:rPr lang="en-US" sz="2000" dirty="0" err="1">
                <a:latin typeface="Arial" panose="020B0604020202020204" pitchFamily="34" charset="0"/>
                <a:cs typeface="Arial" panose="020B0604020202020204" pitchFamily="34" charset="0"/>
              </a:rPr>
              <a:t>abre</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janela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protetora</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disquete</a:t>
            </a:r>
            <a:r>
              <a:rPr lang="en-US" sz="2000" dirty="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2743954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4" y="595746"/>
            <a:ext cx="4761670" cy="1434504"/>
          </a:xfrm>
        </p:spPr>
        <p:txBody>
          <a:bodyPr anchor="b">
            <a:noAutofit/>
          </a:bodyPr>
          <a:lstStyle/>
          <a:p>
            <a:pPr algn="just"/>
            <a:r>
              <a:rPr lang="pt-BR" sz="1600" b="1" i="0" u="none" strike="noStrike" cap="all" dirty="0">
                <a:effectLst/>
                <a:latin typeface="Arial" panose="020B0604020202020204" pitchFamily="34" charset="0"/>
                <a:cs typeface="Arial" panose="020B0604020202020204" pitchFamily="34" charset="0"/>
              </a:rPr>
              <a:t>TENDÊNCIAS DE ARMAZENAMENTO DE DADOS PARA OS PRÓXIMOS ANOS</a:t>
            </a:r>
            <a:br>
              <a:rPr lang="pt-BR" sz="1600" b="1" i="0" u="none" strike="noStrike" cap="all" dirty="0">
                <a:effectLst/>
                <a:latin typeface="Montserrat"/>
              </a:rPr>
            </a:br>
            <a:br>
              <a:rPr lang="pt-BR" sz="1600" dirty="0"/>
            </a:br>
            <a:endParaRPr lang="pt-BR" sz="3800" dirty="0">
              <a:solidFill>
                <a:srgbClr val="ED7D31"/>
              </a:solidFill>
              <a:latin typeface="Trebuchet MS" panose="020B0603020202020204" pitchFamily="34" charset="0"/>
            </a:endParaRPr>
          </a:p>
        </p:txBody>
      </p:sp>
      <p:sp>
        <p:nvSpPr>
          <p:cNvPr id="16" name="Text Placeholder 4">
            <a:extLst>
              <a:ext uri="{FF2B5EF4-FFF2-40B4-BE49-F238E27FC236}">
                <a16:creationId xmlns:a16="http://schemas.microsoft.com/office/drawing/2014/main" id="{04828507-9F92-4922-BF02-8623B64EA6BE}"/>
              </a:ext>
            </a:extLst>
          </p:cNvPr>
          <p:cNvSpPr>
            <a:spLocks noGrp="1"/>
          </p:cNvSpPr>
          <p:nvPr>
            <p:ph idx="1"/>
          </p:nvPr>
        </p:nvSpPr>
        <p:spPr>
          <a:xfrm>
            <a:off x="437769" y="2478982"/>
            <a:ext cx="4761670" cy="3783272"/>
          </a:xfrm>
        </p:spPr>
        <p:txBody>
          <a:bodyPr>
            <a:normAutofit/>
          </a:bodyPr>
          <a:lstStyle/>
          <a:p>
            <a:pPr algn="just"/>
            <a:r>
              <a:rPr lang="pt-BR" sz="1400" b="1" i="0" u="none" strike="noStrike" dirty="0">
                <a:effectLst/>
                <a:latin typeface="Arial" panose="020B0604020202020204" pitchFamily="34" charset="0"/>
                <a:cs typeface="Arial" panose="020B0604020202020204" pitchFamily="34" charset="0"/>
              </a:rPr>
              <a:t>O uso de SSD NAND Flash está crescendo</a:t>
            </a:r>
          </a:p>
          <a:p>
            <a:pPr algn="just"/>
            <a:r>
              <a:rPr lang="pt-BR" sz="1400" b="0" i="0" u="none" strike="noStrike" dirty="0">
                <a:effectLst/>
                <a:latin typeface="Arial" panose="020B0604020202020204" pitchFamily="34" charset="0"/>
                <a:cs typeface="Arial" panose="020B0604020202020204" pitchFamily="34" charset="0"/>
              </a:rPr>
              <a:t>SSD (</a:t>
            </a:r>
            <a:r>
              <a:rPr lang="pt-BR" sz="1400" b="0" i="0" u="none" strike="noStrike" dirty="0" err="1">
                <a:effectLst/>
                <a:latin typeface="Arial" panose="020B0604020202020204" pitchFamily="34" charset="0"/>
                <a:cs typeface="Arial" panose="020B0604020202020204" pitchFamily="34" charset="0"/>
              </a:rPr>
              <a:t>solid-state</a:t>
            </a:r>
            <a:r>
              <a:rPr lang="pt-BR" sz="1400" b="0" i="0" u="none" strike="noStrike" dirty="0">
                <a:effectLst/>
                <a:latin typeface="Arial" panose="020B0604020202020204" pitchFamily="34" charset="0"/>
                <a:cs typeface="Arial" panose="020B0604020202020204" pitchFamily="34" charset="0"/>
              </a:rPr>
              <a:t> drive) é uma evolução do HD e é atualmente a mídia com maior capacidade de armazenamento. Neste drive está contida a NAND Flash, usada como memória de armazenamento que guarda dados por algum tempo sem necessitar de eletricidade constante, ao contrário da RAM dos computadores, que precisa de "</a:t>
            </a:r>
            <a:r>
              <a:rPr lang="pt-BR" sz="1400" b="0" i="0" u="none" strike="noStrike" dirty="0" err="1">
                <a:effectLst/>
                <a:latin typeface="Arial" panose="020B0604020202020204" pitchFamily="34" charset="0"/>
                <a:cs typeface="Arial" panose="020B0604020202020204" pitchFamily="34" charset="0"/>
              </a:rPr>
              <a:t>refreshs</a:t>
            </a:r>
            <a:r>
              <a:rPr lang="pt-BR" sz="1400" b="0" i="0" u="none" strike="noStrike" dirty="0">
                <a:effectLst/>
                <a:latin typeface="Arial" panose="020B0604020202020204" pitchFamily="34" charset="0"/>
                <a:cs typeface="Arial" panose="020B0604020202020204" pitchFamily="34" charset="0"/>
              </a:rPr>
              <a:t>" constantes para manter os dados.</a:t>
            </a:r>
          </a:p>
          <a:p>
            <a:pPr algn="just"/>
            <a:br>
              <a:rPr lang="pt-BR" sz="1400" b="0" i="0" u="none" strike="noStrike" dirty="0">
                <a:effectLst/>
                <a:latin typeface="Arial" panose="020B0604020202020204" pitchFamily="34" charset="0"/>
                <a:cs typeface="Arial" panose="020B0604020202020204" pitchFamily="34" charset="0"/>
              </a:rPr>
            </a:br>
            <a:r>
              <a:rPr lang="pt-BR" sz="1400" b="0" i="0" u="none" strike="noStrike" dirty="0">
                <a:effectLst/>
                <a:latin typeface="Arial" panose="020B0604020202020204" pitchFamily="34" charset="0"/>
                <a:cs typeface="Arial" panose="020B0604020202020204" pitchFamily="34" charset="0"/>
              </a:rPr>
              <a:t>NAND Flash oferece uma alta durabilidade e desempenho e é ideal como armazenamento para dispositivos portáteis. A consultoria IDC informou que o mercado corporativo totalmente em formato Flash cresceu 75,7% no primeiro trimestre de 2017 e atingiu US$ 1,4 bilhão em receita</a:t>
            </a:r>
            <a:r>
              <a:rPr lang="pt-BR" sz="1400" b="0" i="0" u="none" strike="noStrike" dirty="0">
                <a:solidFill>
                  <a:srgbClr val="56676B"/>
                </a:solidFill>
                <a:effectLst/>
                <a:latin typeface="Montserrat"/>
              </a:rPr>
              <a:t>.</a:t>
            </a:r>
          </a:p>
        </p:txBody>
      </p:sp>
    </p:spTree>
    <p:extLst>
      <p:ext uri="{BB962C8B-B14F-4D97-AF65-F5344CB8AC3E}">
        <p14:creationId xmlns:p14="http://schemas.microsoft.com/office/powerpoint/2010/main" val="1364809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4" y="595746"/>
            <a:ext cx="4761670" cy="1434504"/>
          </a:xfrm>
        </p:spPr>
        <p:txBody>
          <a:bodyPr anchor="b">
            <a:noAutofit/>
          </a:bodyPr>
          <a:lstStyle/>
          <a:p>
            <a:pPr algn="just"/>
            <a:r>
              <a:rPr lang="pt-BR" sz="1600" b="1" i="0" u="none" strike="noStrike" cap="all" dirty="0">
                <a:effectLst/>
                <a:latin typeface="Arial" panose="020B0604020202020204" pitchFamily="34" charset="0"/>
                <a:cs typeface="Arial" panose="020B0604020202020204" pitchFamily="34" charset="0"/>
              </a:rPr>
              <a:t>TENDÊNCIAS DE ARMAZENAMENTO DE DADOS PARA OS PRÓXIMOS ANOS</a:t>
            </a:r>
            <a:br>
              <a:rPr lang="pt-BR" sz="1600" b="1" i="0" u="none" strike="noStrike" cap="all" dirty="0">
                <a:effectLst/>
                <a:latin typeface="Montserrat"/>
              </a:rPr>
            </a:br>
            <a:br>
              <a:rPr lang="pt-BR" sz="1600" dirty="0"/>
            </a:br>
            <a:endParaRPr lang="pt-BR" sz="3800" dirty="0">
              <a:solidFill>
                <a:srgbClr val="ED7D31"/>
              </a:solidFill>
              <a:latin typeface="Trebuchet MS" panose="020B0603020202020204" pitchFamily="34" charset="0"/>
            </a:endParaRPr>
          </a:p>
        </p:txBody>
      </p:sp>
      <p:sp>
        <p:nvSpPr>
          <p:cNvPr id="16" name="Text Placeholder 4">
            <a:extLst>
              <a:ext uri="{FF2B5EF4-FFF2-40B4-BE49-F238E27FC236}">
                <a16:creationId xmlns:a16="http://schemas.microsoft.com/office/drawing/2014/main" id="{04828507-9F92-4922-BF02-8623B64EA6BE}"/>
              </a:ext>
            </a:extLst>
          </p:cNvPr>
          <p:cNvSpPr>
            <a:spLocks noGrp="1"/>
          </p:cNvSpPr>
          <p:nvPr>
            <p:ph idx="1"/>
          </p:nvPr>
        </p:nvSpPr>
        <p:spPr>
          <a:xfrm>
            <a:off x="437769" y="2478982"/>
            <a:ext cx="4761670" cy="3783272"/>
          </a:xfrm>
        </p:spPr>
        <p:txBody>
          <a:bodyPr>
            <a:normAutofit fontScale="92500" lnSpcReduction="20000"/>
          </a:bodyPr>
          <a:lstStyle/>
          <a:p>
            <a:pPr algn="just"/>
            <a:r>
              <a:rPr lang="pt-BR" sz="1600" b="1" i="0" u="none" strike="noStrike" dirty="0" err="1">
                <a:solidFill>
                  <a:srgbClr val="505056"/>
                </a:solidFill>
                <a:effectLst/>
                <a:latin typeface="Arial" panose="020B0604020202020204" pitchFamily="34" charset="0"/>
                <a:cs typeface="Arial" panose="020B0604020202020204" pitchFamily="34" charset="0"/>
              </a:rPr>
              <a:t>HDDs</a:t>
            </a:r>
            <a:r>
              <a:rPr lang="pt-BR" sz="1600" b="1" i="0" u="none" strike="noStrike" dirty="0">
                <a:solidFill>
                  <a:srgbClr val="505056"/>
                </a:solidFill>
                <a:effectLst/>
                <a:latin typeface="Arial" panose="020B0604020202020204" pitchFamily="34" charset="0"/>
                <a:cs typeface="Arial" panose="020B0604020202020204" pitchFamily="34" charset="0"/>
              </a:rPr>
              <a:t> são ainda mais baratos e se mantém no mercado</a:t>
            </a:r>
          </a:p>
          <a:p>
            <a:pPr algn="just"/>
            <a:r>
              <a:rPr lang="pt-BR" sz="1600" b="0" i="0" u="none" strike="noStrike" dirty="0">
                <a:solidFill>
                  <a:srgbClr val="56676B"/>
                </a:solidFill>
                <a:effectLst/>
                <a:latin typeface="Arial" panose="020B0604020202020204" pitchFamily="34" charset="0"/>
                <a:cs typeface="Arial" panose="020B0604020202020204" pitchFamily="34" charset="0"/>
              </a:rPr>
              <a:t>Apesar da história de sucesso do SSD, os </a:t>
            </a:r>
            <a:r>
              <a:rPr lang="pt-BR" sz="1600" b="0" i="0" u="none" strike="noStrike" dirty="0" err="1">
                <a:solidFill>
                  <a:srgbClr val="56676B"/>
                </a:solidFill>
                <a:effectLst/>
                <a:latin typeface="Arial" panose="020B0604020202020204" pitchFamily="34" charset="0"/>
                <a:cs typeface="Arial" panose="020B0604020202020204" pitchFamily="34" charset="0"/>
              </a:rPr>
              <a:t>HDDs</a:t>
            </a:r>
            <a:r>
              <a:rPr lang="pt-BR" sz="1600" b="0" i="0" u="none" strike="noStrike" dirty="0">
                <a:solidFill>
                  <a:srgbClr val="56676B"/>
                </a:solidFill>
                <a:effectLst/>
                <a:latin typeface="Arial" panose="020B0604020202020204" pitchFamily="34" charset="0"/>
                <a:cs typeface="Arial" panose="020B0604020202020204" pitchFamily="34" charset="0"/>
              </a:rPr>
              <a:t> não desaparecem. Os fornecedores de HDD também estão conseguindo novos ganhos de capacidade, aumentando a densidade de área e acumulando mais cabeçotes e disco em unidades únicas.</a:t>
            </a:r>
          </a:p>
          <a:p>
            <a:pPr algn="just"/>
            <a:br>
              <a:rPr lang="pt-BR" sz="1600" b="0" i="0" u="none" strike="noStrike" dirty="0">
                <a:solidFill>
                  <a:srgbClr val="56676B"/>
                </a:solidFill>
                <a:effectLst/>
                <a:latin typeface="Arial" panose="020B0604020202020204" pitchFamily="34" charset="0"/>
                <a:cs typeface="Arial" panose="020B0604020202020204" pitchFamily="34" charset="0"/>
              </a:rPr>
            </a:br>
            <a:r>
              <a:rPr lang="pt-BR" sz="1600" b="0" i="0" u="none" strike="noStrike" dirty="0">
                <a:solidFill>
                  <a:srgbClr val="56676B"/>
                </a:solidFill>
                <a:effectLst/>
                <a:latin typeface="Arial" panose="020B0604020202020204" pitchFamily="34" charset="0"/>
                <a:cs typeface="Arial" panose="020B0604020202020204" pitchFamily="34" charset="0"/>
              </a:rPr>
              <a:t>Embora os </a:t>
            </a:r>
            <a:r>
              <a:rPr lang="pt-BR" sz="1600" b="0" i="0" u="none" strike="noStrike" dirty="0" err="1">
                <a:solidFill>
                  <a:srgbClr val="56676B"/>
                </a:solidFill>
                <a:effectLst/>
                <a:latin typeface="Arial" panose="020B0604020202020204" pitchFamily="34" charset="0"/>
                <a:cs typeface="Arial" panose="020B0604020202020204" pitchFamily="34" charset="0"/>
              </a:rPr>
              <a:t>SSDs</a:t>
            </a:r>
            <a:r>
              <a:rPr lang="pt-BR" sz="1600" b="0" i="0" u="none" strike="noStrike" dirty="0">
                <a:solidFill>
                  <a:srgbClr val="56676B"/>
                </a:solidFill>
                <a:effectLst/>
                <a:latin typeface="Arial" panose="020B0604020202020204" pitchFamily="34" charset="0"/>
                <a:cs typeface="Arial" panose="020B0604020202020204" pitchFamily="34" charset="0"/>
              </a:rPr>
              <a:t> estejam trabalhando para fechar a lacuna de preço, eles ainda têm um custo 6,6 vezes maior do que os </a:t>
            </a:r>
            <a:r>
              <a:rPr lang="pt-BR" sz="1600" b="0" i="0" u="none" strike="noStrike" dirty="0" err="1">
                <a:solidFill>
                  <a:srgbClr val="56676B"/>
                </a:solidFill>
                <a:effectLst/>
                <a:latin typeface="Arial" panose="020B0604020202020204" pitchFamily="34" charset="0"/>
                <a:cs typeface="Arial" panose="020B0604020202020204" pitchFamily="34" charset="0"/>
              </a:rPr>
              <a:t>HDDs</a:t>
            </a:r>
            <a:r>
              <a:rPr lang="pt-BR" sz="1600" b="0" i="0" u="none" strike="noStrike" dirty="0">
                <a:solidFill>
                  <a:srgbClr val="56676B"/>
                </a:solidFill>
                <a:effectLst/>
                <a:latin typeface="Arial" panose="020B0604020202020204" pitchFamily="34" charset="0"/>
                <a:cs typeface="Arial" panose="020B0604020202020204" pitchFamily="34" charset="0"/>
              </a:rPr>
              <a:t>, em média. A classificação por níveis de armazenamento é otimizada para uma mistura de mídia, e os </a:t>
            </a:r>
            <a:r>
              <a:rPr lang="pt-BR" sz="1600" b="0" i="0" u="none" strike="noStrike" dirty="0" err="1">
                <a:solidFill>
                  <a:srgbClr val="56676B"/>
                </a:solidFill>
                <a:effectLst/>
                <a:latin typeface="Arial" panose="020B0604020202020204" pitchFamily="34" charset="0"/>
                <a:cs typeface="Arial" panose="020B0604020202020204" pitchFamily="34" charset="0"/>
              </a:rPr>
              <a:t>HDDs</a:t>
            </a:r>
            <a:r>
              <a:rPr lang="pt-BR" sz="1600" b="0" i="0" u="none" strike="noStrike" dirty="0">
                <a:solidFill>
                  <a:srgbClr val="56676B"/>
                </a:solidFill>
                <a:effectLst/>
                <a:latin typeface="Arial" panose="020B0604020202020204" pitchFamily="34" charset="0"/>
                <a:cs typeface="Arial" panose="020B0604020202020204" pitchFamily="34" charset="0"/>
              </a:rPr>
              <a:t> formam um enorme setor de mídia entre flash e fita. A alta capacidade, confiabilidade, desempenho rápido e custo acessível do HDD continuarão sendo chamativos ainda para muitos clientes.</a:t>
            </a:r>
          </a:p>
          <a:p>
            <a:br>
              <a:rPr lang="pt-BR" sz="1050" dirty="0"/>
            </a:br>
            <a:r>
              <a:rPr lang="pt-BR" sz="1400" b="0" i="0" u="none" strike="noStrike" dirty="0">
                <a:solidFill>
                  <a:srgbClr val="56676B"/>
                </a:solidFill>
                <a:effectLst/>
                <a:latin typeface="Montserrat"/>
              </a:rPr>
              <a:t>.</a:t>
            </a:r>
          </a:p>
        </p:txBody>
      </p:sp>
    </p:spTree>
    <p:extLst>
      <p:ext uri="{BB962C8B-B14F-4D97-AF65-F5344CB8AC3E}">
        <p14:creationId xmlns:p14="http://schemas.microsoft.com/office/powerpoint/2010/main" val="170591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8">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useBgFill="1">
        <p:nvSpPr>
          <p:cNvPr id="68" name="Freeform: Shape 6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Freeform: Shape 6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274657" y="856488"/>
            <a:ext cx="5711953" cy="1173761"/>
          </a:xfrm>
        </p:spPr>
        <p:txBody>
          <a:bodyPr anchor="b">
            <a:noAutofit/>
          </a:bodyPr>
          <a:lstStyle/>
          <a:p>
            <a:r>
              <a:rPr lang="pt-BR" sz="3800" dirty="0">
                <a:solidFill>
                  <a:srgbClr val="ED7D31"/>
                </a:solidFill>
                <a:latin typeface="Trebuchet MS" panose="020B0603020202020204" pitchFamily="34" charset="0"/>
              </a:rPr>
              <a:t>Persistência de Arquivos</a:t>
            </a:r>
          </a:p>
        </p:txBody>
      </p:sp>
      <p:sp>
        <p:nvSpPr>
          <p:cNvPr id="65" name="Rectangle 64">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Text Placeholder 4">
            <a:extLst>
              <a:ext uri="{FF2B5EF4-FFF2-40B4-BE49-F238E27FC236}">
                <a16:creationId xmlns:a16="http://schemas.microsoft.com/office/drawing/2014/main" id="{23A8744E-668C-464F-812C-CC370EAD0067}"/>
              </a:ext>
            </a:extLst>
          </p:cNvPr>
          <p:cNvSpPr>
            <a:spLocks noGrp="1"/>
          </p:cNvSpPr>
          <p:nvPr>
            <p:ph idx="1"/>
          </p:nvPr>
        </p:nvSpPr>
        <p:spPr>
          <a:xfrm>
            <a:off x="374904" y="2522949"/>
            <a:ext cx="5065776" cy="3402363"/>
          </a:xfrm>
        </p:spPr>
        <p:txBody>
          <a:bodyPr anchor="t">
            <a:normAutofit lnSpcReduction="10000"/>
          </a:bodyPr>
          <a:lstStyle/>
          <a:p>
            <a:r>
              <a:rPr lang="en-US" sz="2000" dirty="0" err="1">
                <a:latin typeface="Trebuchet MS" panose="020B0603020202020204" pitchFamily="34" charset="0"/>
                <a:cs typeface="Arial" panose="020B0604020202020204" pitchFamily="34" charset="0"/>
              </a:rPr>
              <a:t>Arquivos</a:t>
            </a:r>
            <a:r>
              <a:rPr lang="en-US" sz="2000" dirty="0">
                <a:latin typeface="Trebuchet MS" panose="020B0603020202020204" pitchFamily="34" charset="0"/>
                <a:cs typeface="Arial" panose="020B0604020202020204" pitchFamily="34" charset="0"/>
              </a:rPr>
              <a:t> –</a:t>
            </a:r>
            <a:r>
              <a:rPr lang="pt-BR" sz="2000" dirty="0">
                <a:latin typeface="Trebuchet MS" panose="020B0603020202020204" pitchFamily="34" charset="0"/>
                <a:cs typeface="Arial" panose="020B0604020202020204" pitchFamily="34" charset="0"/>
              </a:rPr>
              <a:t> são mecanismo  mais básico de um dado em programação, portanto, uma sucessão de dados logicamente relativos a ser usados em programas. Pode ser visto com espaço de endereçamento(disco) </a:t>
            </a:r>
          </a:p>
          <a:p>
            <a:r>
              <a:rPr lang="en-US" sz="2000" dirty="0" err="1">
                <a:latin typeface="Trebuchet MS" panose="020B0603020202020204" pitchFamily="34" charset="0"/>
                <a:cs typeface="Arial" panose="020B0604020202020204" pitchFamily="34" charset="0"/>
              </a:rPr>
              <a:t>Persistência</a:t>
            </a:r>
            <a:r>
              <a:rPr lang="en-US" sz="2000" dirty="0">
                <a:latin typeface="Trebuchet MS" panose="020B0603020202020204" pitchFamily="34" charset="0"/>
                <a:cs typeface="Arial" panose="020B0604020202020204" pitchFamily="34" charset="0"/>
              </a:rPr>
              <a:t> de </a:t>
            </a:r>
            <a:r>
              <a:rPr lang="en-US" sz="2000" dirty="0" err="1">
                <a:latin typeface="Trebuchet MS" panose="020B0603020202020204" pitchFamily="34" charset="0"/>
                <a:cs typeface="Arial" panose="020B0604020202020204" pitchFamily="34" charset="0"/>
              </a:rPr>
              <a:t>Arquivos</a:t>
            </a:r>
            <a:r>
              <a:rPr lang="en-US" sz="2000" dirty="0">
                <a:latin typeface="Trebuchet MS" panose="020B0603020202020204" pitchFamily="34" charset="0"/>
                <a:cs typeface="Arial" panose="020B0604020202020204" pitchFamily="34" charset="0"/>
              </a:rPr>
              <a:t> - É </a:t>
            </a:r>
            <a:r>
              <a:rPr lang="en-US" sz="2000" dirty="0" err="1">
                <a:latin typeface="Trebuchet MS" panose="020B0603020202020204" pitchFamily="34" charset="0"/>
                <a:cs typeface="Arial" panose="020B0604020202020204" pitchFamily="34" charset="0"/>
              </a:rPr>
              <a:t>uma</a:t>
            </a:r>
            <a:r>
              <a:rPr lang="en-US" sz="2000" dirty="0">
                <a:latin typeface="Trebuchet MS" panose="020B0603020202020204" pitchFamily="34" charset="0"/>
                <a:cs typeface="Arial" panose="020B0604020202020204" pitchFamily="34" charset="0"/>
              </a:rPr>
              <a:t> </a:t>
            </a:r>
            <a:r>
              <a:rPr lang="en-US" sz="2000" dirty="0" err="1">
                <a:latin typeface="Trebuchet MS" panose="020B0603020202020204" pitchFamily="34" charset="0"/>
                <a:cs typeface="Arial" panose="020B0604020202020204" pitchFamily="34" charset="0"/>
              </a:rPr>
              <a:t>caracteristica</a:t>
            </a:r>
            <a:r>
              <a:rPr lang="en-US" sz="2000" dirty="0">
                <a:latin typeface="Trebuchet MS" panose="020B0603020202020204" pitchFamily="34" charset="0"/>
                <a:cs typeface="Arial" panose="020B0604020202020204" pitchFamily="34" charset="0"/>
              </a:rPr>
              <a:t> do </a:t>
            </a:r>
            <a:r>
              <a:rPr lang="en-US" sz="2000" dirty="0" err="1">
                <a:latin typeface="Trebuchet MS" panose="020B0603020202020204" pitchFamily="34" charset="0"/>
                <a:cs typeface="Arial" panose="020B0604020202020204" pitchFamily="34" charset="0"/>
              </a:rPr>
              <a:t>arquivo</a:t>
            </a:r>
            <a:r>
              <a:rPr lang="en-US" sz="2000" dirty="0">
                <a:latin typeface="Trebuchet MS" panose="020B0603020202020204" pitchFamily="34" charset="0"/>
                <a:cs typeface="Arial" panose="020B0604020202020204" pitchFamily="34" charset="0"/>
              </a:rPr>
              <a:t> </a:t>
            </a:r>
            <a:r>
              <a:rPr lang="pt-BR" sz="2000" dirty="0">
                <a:latin typeface="Trebuchet MS" panose="020B0603020202020204" pitchFamily="34" charset="0"/>
                <a:cs typeface="Arial" panose="020B0604020202020204" pitchFamily="34" charset="0"/>
              </a:rPr>
              <a:t>onde os dados precisam ser mantidos mesmo quando o computador é desligado, isto é, preciso ser armazenado em um dispositivo de memória não volátil (memória secundária), normalmente o disco.</a:t>
            </a:r>
            <a:endParaRPr lang="en-US" sz="2000" dirty="0">
              <a:latin typeface="Trebuchet MS" panose="020B0603020202020204" pitchFamily="34" charset="0"/>
              <a:cs typeface="Arial" panose="020B0604020202020204" pitchFamily="34" charset="0"/>
            </a:endParaRPr>
          </a:p>
          <a:p>
            <a:endParaRPr lang="pt-BR" sz="2000" dirty="0">
              <a:latin typeface="Trebuchet MS" panose="020B0603020202020204" pitchFamily="34" charset="0"/>
            </a:endParaRPr>
          </a:p>
        </p:txBody>
      </p:sp>
    </p:spTree>
    <p:extLst>
      <p:ext uri="{BB962C8B-B14F-4D97-AF65-F5344CB8AC3E}">
        <p14:creationId xmlns:p14="http://schemas.microsoft.com/office/powerpoint/2010/main" val="3224828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4" y="595746"/>
            <a:ext cx="4761670" cy="1434504"/>
          </a:xfrm>
        </p:spPr>
        <p:txBody>
          <a:bodyPr anchor="b">
            <a:noAutofit/>
          </a:bodyPr>
          <a:lstStyle/>
          <a:p>
            <a:pPr algn="just"/>
            <a:r>
              <a:rPr lang="pt-BR" sz="1600" b="1" i="0" u="none" strike="noStrike" cap="all" dirty="0">
                <a:effectLst/>
                <a:latin typeface="Arial" panose="020B0604020202020204" pitchFamily="34" charset="0"/>
                <a:cs typeface="Arial" panose="020B0604020202020204" pitchFamily="34" charset="0"/>
              </a:rPr>
              <a:t>TENDÊNCIAS DE ARMAZENAMENTO DE DADOS PARA OS PRÓXIMOS ANOS</a:t>
            </a:r>
            <a:br>
              <a:rPr lang="pt-BR" sz="1600" b="1" i="0" u="none" strike="noStrike" cap="all" dirty="0">
                <a:effectLst/>
                <a:latin typeface="Montserrat"/>
              </a:rPr>
            </a:br>
            <a:br>
              <a:rPr lang="pt-BR" sz="1600" dirty="0"/>
            </a:br>
            <a:endParaRPr lang="pt-BR" sz="3800" dirty="0">
              <a:solidFill>
                <a:srgbClr val="ED7D31"/>
              </a:solidFill>
              <a:latin typeface="Trebuchet MS" panose="020B0603020202020204" pitchFamily="34" charset="0"/>
            </a:endParaRPr>
          </a:p>
        </p:txBody>
      </p:sp>
      <p:sp>
        <p:nvSpPr>
          <p:cNvPr id="16" name="Text Placeholder 4">
            <a:extLst>
              <a:ext uri="{FF2B5EF4-FFF2-40B4-BE49-F238E27FC236}">
                <a16:creationId xmlns:a16="http://schemas.microsoft.com/office/drawing/2014/main" id="{04828507-9F92-4922-BF02-8623B64EA6BE}"/>
              </a:ext>
            </a:extLst>
          </p:cNvPr>
          <p:cNvSpPr>
            <a:spLocks noGrp="1"/>
          </p:cNvSpPr>
          <p:nvPr>
            <p:ph idx="1"/>
          </p:nvPr>
        </p:nvSpPr>
        <p:spPr>
          <a:xfrm>
            <a:off x="479333" y="2030250"/>
            <a:ext cx="4761670" cy="4619932"/>
          </a:xfrm>
        </p:spPr>
        <p:txBody>
          <a:bodyPr>
            <a:normAutofit fontScale="92500" lnSpcReduction="20000"/>
          </a:bodyPr>
          <a:lstStyle/>
          <a:p>
            <a:pPr algn="just"/>
            <a:r>
              <a:rPr lang="pt-BR" sz="1400" b="1" i="0" u="none" strike="noStrike" dirty="0">
                <a:solidFill>
                  <a:srgbClr val="505056"/>
                </a:solidFill>
                <a:effectLst/>
                <a:latin typeface="Montserrat"/>
              </a:rPr>
              <a:t> </a:t>
            </a:r>
            <a:r>
              <a:rPr lang="pt-BR" sz="1500" b="1" i="0" u="none" strike="noStrike" dirty="0">
                <a:effectLst/>
                <a:latin typeface="Arial" panose="020B0604020202020204" pitchFamily="34" charset="0"/>
                <a:cs typeface="Arial" panose="020B0604020202020204" pitchFamily="34" charset="0"/>
              </a:rPr>
              <a:t>Armazenamento definido por Software</a:t>
            </a:r>
          </a:p>
          <a:p>
            <a:pPr algn="just"/>
            <a:r>
              <a:rPr lang="pt-BR" sz="1500" b="0" i="0" u="none" strike="noStrike" dirty="0">
                <a:effectLst/>
                <a:latin typeface="Arial" panose="020B0604020202020204" pitchFamily="34" charset="0"/>
                <a:cs typeface="Arial" panose="020B0604020202020204" pitchFamily="34" charset="0"/>
              </a:rPr>
              <a:t>Na velocidade do mercado, as organizações simplesmente não têm tempo ou recursos para excluir dados antigos. Como resultado, os sistemas tradicionais de backup atualmente guardam 10 vezes mais dados do que as organizações realmente usam. Isso causa desafios de armazenamento.</a:t>
            </a:r>
          </a:p>
          <a:p>
            <a:pPr algn="just"/>
            <a:br>
              <a:rPr lang="pt-BR" sz="1500" b="0" i="0" u="none" strike="noStrike" dirty="0">
                <a:effectLst/>
                <a:latin typeface="Arial" panose="020B0604020202020204" pitchFamily="34" charset="0"/>
                <a:cs typeface="Arial" panose="020B0604020202020204" pitchFamily="34" charset="0"/>
              </a:rPr>
            </a:br>
            <a:r>
              <a:rPr lang="pt-BR" sz="1500" b="0" i="0" u="none" strike="noStrike" dirty="0">
                <a:effectLst/>
                <a:latin typeface="Arial" panose="020B0604020202020204" pitchFamily="34" charset="0"/>
                <a:cs typeface="Arial" panose="020B0604020202020204" pitchFamily="34" charset="0"/>
              </a:rPr>
              <a:t>O Armazenamento Definido por Software, também conhecido como tecnologia de armazenamento de objetos, ajuda as organizações a atenderem às crescentes necessidades de dados, reduzindo custos e complexidade. Em vez de usar um dispendioso armazenamento de hardware para fornecer cinco segundos de atividade, o armazenamento de objetos usa software e disco barato para proteger os dados da organização.</a:t>
            </a:r>
          </a:p>
          <a:p>
            <a:pPr algn="just"/>
            <a:br>
              <a:rPr lang="pt-BR" sz="1500" b="0" i="0" u="none" strike="noStrike" dirty="0">
                <a:effectLst/>
                <a:latin typeface="Arial" panose="020B0604020202020204" pitchFamily="34" charset="0"/>
                <a:cs typeface="Arial" panose="020B0604020202020204" pitchFamily="34" charset="0"/>
              </a:rPr>
            </a:br>
            <a:r>
              <a:rPr lang="pt-BR" sz="1500" b="0" i="0" u="none" strike="noStrike" dirty="0">
                <a:effectLst/>
                <a:latin typeface="Arial" panose="020B0604020202020204" pitchFamily="34" charset="0"/>
                <a:cs typeface="Arial" panose="020B0604020202020204" pitchFamily="34" charset="0"/>
              </a:rPr>
              <a:t>Há muitas tecnologias novas que estão afetando os negócios e consequentemente criando novas necessidades no que se refere ao armazenamento de dados, como AI e aprendizado de máquina, a Internet das Coisas, armazenamento definido por software, armazenamento de objetos e </a:t>
            </a:r>
            <a:r>
              <a:rPr lang="pt-BR" sz="1500" b="0" i="0" u="none" strike="noStrike" dirty="0" err="1">
                <a:effectLst/>
                <a:latin typeface="Arial" panose="020B0604020202020204" pitchFamily="34" charset="0"/>
                <a:cs typeface="Arial" panose="020B0604020202020204" pitchFamily="34" charset="0"/>
              </a:rPr>
              <a:t>hiperconvergência</a:t>
            </a:r>
            <a:r>
              <a:rPr lang="pt-BR" sz="1500" b="0" i="0" u="none" strike="noStrike" dirty="0">
                <a:effectLst/>
                <a:latin typeface="Arial" panose="020B0604020202020204" pitchFamily="34" charset="0"/>
                <a:cs typeface="Arial" panose="020B0604020202020204" pitchFamily="34" charset="0"/>
              </a:rPr>
              <a:t>.</a:t>
            </a:r>
          </a:p>
          <a:p>
            <a:pPr algn="just"/>
            <a:r>
              <a:rPr lang="pt-BR" sz="1500" b="0" i="0" u="none" strike="noStrike" dirty="0">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68990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4" y="595746"/>
            <a:ext cx="4761670" cy="1434504"/>
          </a:xfrm>
        </p:spPr>
        <p:txBody>
          <a:bodyPr anchor="b">
            <a:noAutofit/>
          </a:bodyPr>
          <a:lstStyle/>
          <a:p>
            <a:pPr algn="just"/>
            <a:r>
              <a:rPr lang="pt-BR" sz="1600" b="1" i="0" u="none" strike="noStrike" cap="all" dirty="0">
                <a:effectLst/>
                <a:latin typeface="Arial" panose="020B0604020202020204" pitchFamily="34" charset="0"/>
                <a:cs typeface="Arial" panose="020B0604020202020204" pitchFamily="34" charset="0"/>
              </a:rPr>
              <a:t>TENDÊNCIAS DE ARMAZENAMENTO DE DADOS PARA OS PRÓXIMOS ANOS</a:t>
            </a:r>
            <a:br>
              <a:rPr lang="pt-BR" sz="1600" b="1" i="0" u="none" strike="noStrike" cap="all" dirty="0">
                <a:effectLst/>
                <a:latin typeface="Montserrat"/>
              </a:rPr>
            </a:br>
            <a:br>
              <a:rPr lang="pt-BR" sz="1600" dirty="0"/>
            </a:br>
            <a:endParaRPr lang="pt-BR" sz="3800" dirty="0">
              <a:solidFill>
                <a:srgbClr val="ED7D31"/>
              </a:solidFill>
              <a:latin typeface="Trebuchet MS" panose="020B0603020202020204" pitchFamily="34" charset="0"/>
            </a:endParaRPr>
          </a:p>
        </p:txBody>
      </p:sp>
      <p:sp>
        <p:nvSpPr>
          <p:cNvPr id="16" name="Text Placeholder 4">
            <a:extLst>
              <a:ext uri="{FF2B5EF4-FFF2-40B4-BE49-F238E27FC236}">
                <a16:creationId xmlns:a16="http://schemas.microsoft.com/office/drawing/2014/main" id="{04828507-9F92-4922-BF02-8623B64EA6BE}"/>
              </a:ext>
            </a:extLst>
          </p:cNvPr>
          <p:cNvSpPr>
            <a:spLocks noGrp="1"/>
          </p:cNvSpPr>
          <p:nvPr>
            <p:ph idx="1"/>
          </p:nvPr>
        </p:nvSpPr>
        <p:spPr>
          <a:xfrm>
            <a:off x="479333" y="2030250"/>
            <a:ext cx="4761670" cy="4619932"/>
          </a:xfrm>
        </p:spPr>
        <p:txBody>
          <a:bodyPr>
            <a:normAutofit/>
          </a:bodyPr>
          <a:lstStyle/>
          <a:p>
            <a:pPr algn="l"/>
            <a:r>
              <a:rPr lang="pt-BR" sz="1800" b="1" i="0" dirty="0">
                <a:solidFill>
                  <a:srgbClr val="1C1C1C"/>
                </a:solidFill>
                <a:effectLst/>
                <a:latin typeface="Arial" panose="020B0604020202020204" pitchFamily="34" charset="0"/>
                <a:cs typeface="Arial" panose="020B0604020202020204" pitchFamily="34" charset="0"/>
              </a:rPr>
              <a:t>Cloud </a:t>
            </a:r>
            <a:r>
              <a:rPr lang="pt-BR" sz="1800" b="1" i="0" dirty="0" err="1">
                <a:solidFill>
                  <a:srgbClr val="1C1C1C"/>
                </a:solidFill>
                <a:effectLst/>
                <a:latin typeface="Arial" panose="020B0604020202020204" pitchFamily="34" charset="0"/>
                <a:cs typeface="Arial" panose="020B0604020202020204" pitchFamily="34" charset="0"/>
              </a:rPr>
              <a:t>computing</a:t>
            </a:r>
            <a:endParaRPr lang="pt-BR" sz="1800" b="1" i="0" dirty="0">
              <a:solidFill>
                <a:srgbClr val="1C1C1C"/>
              </a:solidFill>
              <a:effectLst/>
              <a:latin typeface="Arial" panose="020B0604020202020204" pitchFamily="34" charset="0"/>
              <a:cs typeface="Arial" panose="020B0604020202020204" pitchFamily="34" charset="0"/>
            </a:endParaRPr>
          </a:p>
          <a:p>
            <a:pPr algn="l"/>
            <a:r>
              <a:rPr lang="pt-BR" sz="1800" b="0" i="0" dirty="0">
                <a:solidFill>
                  <a:srgbClr val="1C1C1C"/>
                </a:solidFill>
                <a:effectLst/>
                <a:latin typeface="Arial" panose="020B0604020202020204" pitchFamily="34" charset="0"/>
                <a:cs typeface="Arial" panose="020B0604020202020204" pitchFamily="34" charset="0"/>
              </a:rPr>
              <a:t>Usa uma rede de servidores remotos para armazenar, gerenciar e processar dados.</a:t>
            </a:r>
          </a:p>
          <a:p>
            <a:pPr algn="l"/>
            <a:endParaRPr lang="pt-BR" sz="800" u="none" strike="noStrike" dirty="0">
              <a:solidFill>
                <a:srgbClr val="1C1C1C"/>
              </a:solidFill>
              <a:latin typeface="Rubik"/>
            </a:endParaRPr>
          </a:p>
        </p:txBody>
      </p:sp>
    </p:spTree>
    <p:extLst>
      <p:ext uri="{BB962C8B-B14F-4D97-AF65-F5344CB8AC3E}">
        <p14:creationId xmlns:p14="http://schemas.microsoft.com/office/powerpoint/2010/main" val="288520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ítulo 2">
            <a:extLst>
              <a:ext uri="{FF2B5EF4-FFF2-40B4-BE49-F238E27FC236}">
                <a16:creationId xmlns:a16="http://schemas.microsoft.com/office/drawing/2014/main" id="{61FEF80B-714E-4E8E-A432-1DEE9FE8816D}"/>
              </a:ext>
            </a:extLst>
          </p:cNvPr>
          <p:cNvSpPr>
            <a:spLocks noGrp="1"/>
          </p:cNvSpPr>
          <p:nvPr>
            <p:ph type="title"/>
          </p:nvPr>
        </p:nvSpPr>
        <p:spPr>
          <a:xfrm>
            <a:off x="803776" y="1258651"/>
            <a:ext cx="6190412" cy="600266"/>
          </a:xfrm>
        </p:spPr>
        <p:txBody>
          <a:bodyPr rtlCol="0" anchor="b">
            <a:normAutofit/>
          </a:bodyPr>
          <a:lstStyle/>
          <a:p>
            <a:pPr rtl="0">
              <a:spcAft>
                <a:spcPts val="600"/>
              </a:spcAft>
            </a:pPr>
            <a:r>
              <a:rPr lang="pt-BR" sz="3600" dirty="0"/>
              <a:t>Referências Bibliográficas </a:t>
            </a:r>
            <a:endParaRPr lang="pt-br" sz="4300" dirty="0">
              <a:latin typeface="Trebuchet MS" panose="020B0603020202020204" pitchFamily="34" charset="0"/>
            </a:endParaRPr>
          </a:p>
        </p:txBody>
      </p:sp>
      <p:cxnSp>
        <p:nvCxnSpPr>
          <p:cNvPr id="80"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8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84"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10" name="Text Placeholder 4">
            <a:extLst>
              <a:ext uri="{FF2B5EF4-FFF2-40B4-BE49-F238E27FC236}">
                <a16:creationId xmlns:a16="http://schemas.microsoft.com/office/drawing/2014/main" id="{4E68A62E-9FDB-4343-83BD-B4329032EBA6}"/>
              </a:ext>
            </a:extLst>
          </p:cNvPr>
          <p:cNvSpPr>
            <a:spLocks noGrp="1"/>
          </p:cNvSpPr>
          <p:nvPr>
            <p:ph idx="1"/>
          </p:nvPr>
        </p:nvSpPr>
        <p:spPr>
          <a:xfrm>
            <a:off x="803274" y="2097404"/>
            <a:ext cx="8858886" cy="3818485"/>
          </a:xfrm>
        </p:spPr>
        <p:txBody>
          <a:bodyPr>
            <a:normAutofit/>
          </a:bodyPr>
          <a:lstStyle/>
          <a:p>
            <a:pPr algn="just"/>
            <a:r>
              <a:rPr lang="pt-BR" sz="2000" dirty="0">
                <a:latin typeface="Arial" panose="020B0604020202020204" pitchFamily="34" charset="0"/>
                <a:cs typeface="Arial" panose="020B0604020202020204" pitchFamily="34" charset="0"/>
                <a:hlinkClick r:id="rId2"/>
              </a:rPr>
              <a:t>https://sites.google.com/site/hardwarememoria2/</a:t>
            </a:r>
            <a:endParaRPr lang="pt-BR" sz="2000" dirty="0">
              <a:latin typeface="Arial" panose="020B0604020202020204" pitchFamily="34" charset="0"/>
              <a:cs typeface="Arial" panose="020B0604020202020204" pitchFamily="34" charset="0"/>
            </a:endParaRPr>
          </a:p>
          <a:p>
            <a:pPr algn="just"/>
            <a:r>
              <a:rPr lang="pt-BR" sz="2000" dirty="0">
                <a:latin typeface="Arial" panose="020B0604020202020204" pitchFamily="34" charset="0"/>
                <a:cs typeface="Arial" panose="020B0604020202020204" pitchFamily="34" charset="0"/>
                <a:hlinkClick r:id="rId3"/>
              </a:rPr>
              <a:t>http://wiki.icmc.usp.br/images/8/86/SCC0215012015introducaoa.pdf</a:t>
            </a:r>
            <a:endParaRPr lang="pt-BR" sz="2000" dirty="0">
              <a:latin typeface="Arial" panose="020B0604020202020204" pitchFamily="34" charset="0"/>
              <a:cs typeface="Arial" panose="020B0604020202020204" pitchFamily="34" charset="0"/>
            </a:endParaRPr>
          </a:p>
          <a:p>
            <a:pPr algn="just"/>
            <a:r>
              <a:rPr lang="pt-BR" sz="2000" dirty="0">
                <a:latin typeface="Arial" panose="020B0604020202020204" pitchFamily="34" charset="0"/>
                <a:cs typeface="Arial" panose="020B0604020202020204" pitchFamily="34" charset="0"/>
                <a:hlinkClick r:id="rId4"/>
              </a:rPr>
              <a:t>http://wiki.icmc.usp.br/images/d/d7/Alg2_09.ArmazenamentoSecundario.pdf</a:t>
            </a:r>
            <a:endParaRPr lang="pt-BR" sz="2000" dirty="0">
              <a:latin typeface="Arial" panose="020B0604020202020204" pitchFamily="34" charset="0"/>
              <a:cs typeface="Arial" panose="020B0604020202020204" pitchFamily="34" charset="0"/>
            </a:endParaRPr>
          </a:p>
          <a:p>
            <a:pPr algn="just"/>
            <a:r>
              <a:rPr lang="pt-BR" sz="2000" dirty="0">
                <a:latin typeface="Arial" panose="020B0604020202020204" pitchFamily="34" charset="0"/>
                <a:cs typeface="Arial" panose="020B0604020202020204" pitchFamily="34" charset="0"/>
                <a:hlinkClick r:id="rId5"/>
              </a:rPr>
              <a:t>https://www.passeidireto.com/arquivo/19038867/memorias-principal-secundaria-e-cache-engenharia</a:t>
            </a:r>
            <a:endParaRPr lang="pt-BR" sz="2000" dirty="0">
              <a:latin typeface="Arial" panose="020B0604020202020204" pitchFamily="34" charset="0"/>
              <a:cs typeface="Arial" panose="020B0604020202020204" pitchFamily="34" charset="0"/>
            </a:endParaRPr>
          </a:p>
          <a:p>
            <a:pPr algn="just"/>
            <a:r>
              <a:rPr lang="pt-BR" sz="2000" dirty="0">
                <a:latin typeface="Arial" panose="020B0604020202020204" pitchFamily="34" charset="0"/>
                <a:cs typeface="Arial" panose="020B0604020202020204" pitchFamily="34" charset="0"/>
                <a:hlinkClick r:id="rId6"/>
              </a:rPr>
              <a:t>http://professorvalerio.no.comunidades.net/tipos-de-memorias</a:t>
            </a:r>
            <a:endParaRPr lang="pt-BR" sz="2000" dirty="0">
              <a:latin typeface="Arial" panose="020B0604020202020204" pitchFamily="34" charset="0"/>
              <a:cs typeface="Arial" panose="020B0604020202020204" pitchFamily="34" charset="0"/>
            </a:endParaRPr>
          </a:p>
          <a:p>
            <a:r>
              <a:rPr lang="en-US" sz="2000" dirty="0">
                <a:hlinkClick r:id="rId7"/>
              </a:rPr>
              <a:t>http://startupignite.com.br/tecnologias-emergentes-iot/</a:t>
            </a:r>
            <a:endParaRPr lang="en-US" sz="2000" dirty="0"/>
          </a:p>
          <a:p>
            <a:r>
              <a:rPr lang="en-US" sz="2000" dirty="0">
                <a:hlinkClick r:id="rId8"/>
              </a:rPr>
              <a:t>https://digital.br.synnex.com/5-tendencias-de-armazenamento-de-dados-para-os-proximos-anos</a:t>
            </a:r>
            <a:endParaRPr lang="en-US" sz="2000" dirty="0"/>
          </a:p>
          <a:p>
            <a:endParaRPr lang="en-US" sz="2000" dirty="0"/>
          </a:p>
          <a:p>
            <a:endParaRPr lang="en-US" sz="2000" dirty="0"/>
          </a:p>
        </p:txBody>
      </p:sp>
    </p:spTree>
    <p:extLst>
      <p:ext uri="{BB962C8B-B14F-4D97-AF65-F5344CB8AC3E}">
        <p14:creationId xmlns:p14="http://schemas.microsoft.com/office/powerpoint/2010/main" val="191525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5605669" y="10"/>
            <a:ext cx="6586331"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274657" y="856488"/>
            <a:ext cx="5711953" cy="1173761"/>
          </a:xfrm>
        </p:spPr>
        <p:txBody>
          <a:bodyPr anchor="b">
            <a:noAutofit/>
          </a:bodyPr>
          <a:lstStyle/>
          <a:p>
            <a:r>
              <a:rPr lang="pt-BR" sz="3800" dirty="0">
                <a:solidFill>
                  <a:srgbClr val="ED7D31"/>
                </a:solidFill>
                <a:latin typeface="Trebuchet MS" panose="020B0603020202020204" pitchFamily="34" charset="0"/>
              </a:rPr>
              <a:t>Persistência de Arquivos</a:t>
            </a:r>
          </a:p>
        </p:txBody>
      </p:sp>
      <p:sp>
        <p:nvSpPr>
          <p:cNvPr id="42" name="Text Placeholder 4">
            <a:extLst>
              <a:ext uri="{FF2B5EF4-FFF2-40B4-BE49-F238E27FC236}">
                <a16:creationId xmlns:a16="http://schemas.microsoft.com/office/drawing/2014/main" id="{23A8744E-668C-464F-812C-CC370EAD0067}"/>
              </a:ext>
            </a:extLst>
          </p:cNvPr>
          <p:cNvSpPr>
            <a:spLocks noGrp="1"/>
          </p:cNvSpPr>
          <p:nvPr>
            <p:ph idx="1"/>
          </p:nvPr>
        </p:nvSpPr>
        <p:spPr>
          <a:xfrm>
            <a:off x="374904" y="2522949"/>
            <a:ext cx="5065776" cy="4195903"/>
          </a:xfrm>
        </p:spPr>
        <p:txBody>
          <a:bodyPr anchor="t">
            <a:normAutofit fontScale="85000" lnSpcReduction="10000"/>
          </a:bodyPr>
          <a:lstStyle/>
          <a:p>
            <a:r>
              <a:rPr lang="pt-BR" sz="2000" spc="-5" dirty="0">
                <a:latin typeface="Arial"/>
                <a:cs typeface="Arial"/>
              </a:rPr>
              <a:t>Muitos </a:t>
            </a:r>
            <a:r>
              <a:rPr lang="pt-BR" sz="2000" spc="-10" dirty="0">
                <a:latin typeface="Arial"/>
                <a:cs typeface="Arial"/>
              </a:rPr>
              <a:t>arquivos </a:t>
            </a:r>
            <a:r>
              <a:rPr lang="pt-BR" sz="2000" spc="-5" dirty="0">
                <a:latin typeface="Arial"/>
                <a:cs typeface="Arial"/>
              </a:rPr>
              <a:t>de </a:t>
            </a:r>
            <a:r>
              <a:rPr lang="pt-BR" sz="2000" spc="-10" dirty="0">
                <a:latin typeface="Arial"/>
                <a:cs typeface="Arial"/>
              </a:rPr>
              <a:t>dados </a:t>
            </a:r>
            <a:r>
              <a:rPr lang="pt-BR" sz="2000" spc="-5" dirty="0">
                <a:latin typeface="Arial"/>
                <a:cs typeface="Arial"/>
              </a:rPr>
              <a:t>são uma lista de </a:t>
            </a:r>
            <a:r>
              <a:rPr lang="pt-BR" sz="2000" spc="-10" dirty="0">
                <a:latin typeface="Arial"/>
                <a:cs typeface="Arial"/>
              </a:rPr>
              <a:t>dados,  </a:t>
            </a:r>
            <a:r>
              <a:rPr lang="pt-BR" sz="2000" spc="-5" dirty="0">
                <a:latin typeface="Arial"/>
                <a:cs typeface="Arial"/>
              </a:rPr>
              <a:t>cada um </a:t>
            </a:r>
            <a:r>
              <a:rPr lang="pt-BR" sz="2000" spc="-10" dirty="0">
                <a:latin typeface="Arial"/>
                <a:cs typeface="Arial"/>
              </a:rPr>
              <a:t>podendo </a:t>
            </a:r>
            <a:r>
              <a:rPr lang="pt-BR" sz="2000" spc="-5" dirty="0">
                <a:latin typeface="Arial"/>
                <a:cs typeface="Arial"/>
              </a:rPr>
              <a:t>conter vários</a:t>
            </a:r>
            <a:r>
              <a:rPr lang="pt-BR" sz="2000" spc="-10" dirty="0">
                <a:latin typeface="Arial"/>
                <a:cs typeface="Arial"/>
              </a:rPr>
              <a:t> </a:t>
            </a:r>
            <a:r>
              <a:rPr lang="pt-BR" sz="2000" spc="-5" dirty="0">
                <a:latin typeface="Arial"/>
                <a:cs typeface="Arial"/>
              </a:rPr>
              <a:t>campos, Chamaremos cada dado </a:t>
            </a:r>
            <a:r>
              <a:rPr lang="pt-BR" sz="2000" spc="-10" dirty="0">
                <a:latin typeface="Arial"/>
                <a:cs typeface="Arial"/>
              </a:rPr>
              <a:t>(contendo </a:t>
            </a:r>
            <a:r>
              <a:rPr lang="pt-BR" sz="2000" dirty="0">
                <a:latin typeface="Arial"/>
                <a:cs typeface="Arial"/>
              </a:rPr>
              <a:t>a </a:t>
            </a:r>
            <a:r>
              <a:rPr lang="pt-BR" sz="2000" spc="-5" dirty="0">
                <a:latin typeface="Arial"/>
                <a:cs typeface="Arial"/>
              </a:rPr>
              <a:t>chave </a:t>
            </a:r>
            <a:r>
              <a:rPr lang="pt-BR" sz="2000" dirty="0">
                <a:latin typeface="Arial"/>
                <a:cs typeface="Arial"/>
              </a:rPr>
              <a:t>e </a:t>
            </a:r>
            <a:r>
              <a:rPr lang="pt-BR" sz="2000" spc="-5" dirty="0">
                <a:latin typeface="Arial"/>
                <a:cs typeface="Arial"/>
              </a:rPr>
              <a:t>demais  campos) de registro.</a:t>
            </a:r>
            <a:endParaRPr lang="pt-BR" sz="2000" b="1" spc="-10" dirty="0">
              <a:solidFill>
                <a:srgbClr val="009999"/>
              </a:solidFill>
              <a:latin typeface="Arial"/>
              <a:cs typeface="Arial"/>
            </a:endParaRPr>
          </a:p>
          <a:p>
            <a:r>
              <a:rPr lang="pt-BR" sz="2000" b="1" spc="-10" dirty="0">
                <a:latin typeface="Arial"/>
                <a:cs typeface="Arial"/>
              </a:rPr>
              <a:t>São organizados em disco, pensando na visibilização:</a:t>
            </a:r>
          </a:p>
          <a:p>
            <a:pPr marL="490220" indent="-478155">
              <a:lnSpc>
                <a:spcPct val="100000"/>
              </a:lnSpc>
              <a:spcBef>
                <a:spcPts val="869"/>
              </a:spcBef>
              <a:buFont typeface="Times New Roman"/>
              <a:buChar char="–"/>
              <a:tabLst>
                <a:tab pos="490220" algn="l"/>
                <a:tab pos="490855" algn="l"/>
              </a:tabLst>
            </a:pPr>
            <a:r>
              <a:rPr lang="pt-BR" sz="2000" spc="-5" dirty="0">
                <a:latin typeface="Arial"/>
                <a:cs typeface="Arial"/>
              </a:rPr>
              <a:t>Leitura sequencial </a:t>
            </a:r>
            <a:r>
              <a:rPr lang="pt-BR" sz="2000" dirty="0">
                <a:latin typeface="Arial"/>
                <a:cs typeface="Arial"/>
              </a:rPr>
              <a:t>e</a:t>
            </a:r>
            <a:r>
              <a:rPr lang="pt-BR" sz="2000" spc="-75" dirty="0">
                <a:latin typeface="Arial"/>
                <a:cs typeface="Arial"/>
              </a:rPr>
              <a:t> </a:t>
            </a:r>
            <a:r>
              <a:rPr lang="pt-BR" sz="2000" spc="-5" dirty="0">
                <a:latin typeface="Arial"/>
                <a:cs typeface="Arial"/>
              </a:rPr>
              <a:t>aleatória</a:t>
            </a:r>
            <a:endParaRPr lang="pt-BR" sz="2000" dirty="0">
              <a:latin typeface="Arial"/>
              <a:cs typeface="Arial"/>
            </a:endParaRPr>
          </a:p>
          <a:p>
            <a:pPr marL="490220" indent="-478155">
              <a:lnSpc>
                <a:spcPct val="100000"/>
              </a:lnSpc>
              <a:spcBef>
                <a:spcPts val="770"/>
              </a:spcBef>
              <a:buFont typeface="Times New Roman"/>
              <a:buChar char="–"/>
              <a:tabLst>
                <a:tab pos="490220" algn="l"/>
                <a:tab pos="490855" algn="l"/>
              </a:tabLst>
            </a:pPr>
            <a:r>
              <a:rPr lang="pt-BR" sz="2000" spc="-5" dirty="0">
                <a:latin typeface="Arial"/>
                <a:cs typeface="Arial"/>
              </a:rPr>
              <a:t>Alteração de</a:t>
            </a:r>
            <a:r>
              <a:rPr lang="pt-BR" sz="2000" spc="-25" dirty="0">
                <a:latin typeface="Arial"/>
                <a:cs typeface="Arial"/>
              </a:rPr>
              <a:t> </a:t>
            </a:r>
            <a:r>
              <a:rPr lang="pt-BR" sz="2000" spc="-5" dirty="0">
                <a:latin typeface="Arial"/>
                <a:cs typeface="Arial"/>
              </a:rPr>
              <a:t>registros</a:t>
            </a:r>
            <a:endParaRPr lang="pt-BR" sz="2000" dirty="0">
              <a:latin typeface="Arial"/>
              <a:cs typeface="Arial"/>
            </a:endParaRPr>
          </a:p>
          <a:p>
            <a:pPr marL="490220" indent="-478155">
              <a:lnSpc>
                <a:spcPct val="100000"/>
              </a:lnSpc>
              <a:spcBef>
                <a:spcPts val="780"/>
              </a:spcBef>
              <a:buFont typeface="Times New Roman"/>
              <a:buChar char="–"/>
              <a:tabLst>
                <a:tab pos="490220" algn="l"/>
                <a:tab pos="490855" algn="l"/>
              </a:tabLst>
            </a:pPr>
            <a:r>
              <a:rPr lang="pt-BR" sz="2000" spc="-5" dirty="0">
                <a:latin typeface="Arial"/>
                <a:cs typeface="Arial"/>
              </a:rPr>
              <a:t>Inserção de</a:t>
            </a:r>
            <a:r>
              <a:rPr lang="pt-BR" sz="2000" spc="-25" dirty="0">
                <a:latin typeface="Arial"/>
                <a:cs typeface="Arial"/>
              </a:rPr>
              <a:t> </a:t>
            </a:r>
            <a:r>
              <a:rPr lang="pt-BR" sz="2000" spc="-5" dirty="0">
                <a:latin typeface="Arial"/>
                <a:cs typeface="Arial"/>
              </a:rPr>
              <a:t>registros</a:t>
            </a:r>
            <a:endParaRPr lang="pt-BR" sz="2000" dirty="0">
              <a:latin typeface="Arial"/>
              <a:cs typeface="Arial"/>
            </a:endParaRPr>
          </a:p>
          <a:p>
            <a:pPr marL="490220" indent="-478155">
              <a:lnSpc>
                <a:spcPct val="100000"/>
              </a:lnSpc>
              <a:spcBef>
                <a:spcPts val="780"/>
              </a:spcBef>
              <a:buFont typeface="Times New Roman"/>
              <a:buChar char="–"/>
              <a:tabLst>
                <a:tab pos="490220" algn="l"/>
                <a:tab pos="490855" algn="l"/>
              </a:tabLst>
            </a:pPr>
            <a:r>
              <a:rPr lang="pt-BR" sz="2000" spc="-5" dirty="0">
                <a:latin typeface="Arial"/>
                <a:cs typeface="Arial"/>
              </a:rPr>
              <a:t>Exclusão de</a:t>
            </a:r>
            <a:r>
              <a:rPr lang="pt-BR" sz="2000" spc="-20" dirty="0">
                <a:latin typeface="Arial"/>
                <a:cs typeface="Arial"/>
              </a:rPr>
              <a:t> </a:t>
            </a:r>
            <a:r>
              <a:rPr lang="pt-BR" sz="2000" spc="-5" dirty="0">
                <a:latin typeface="Arial"/>
                <a:cs typeface="Arial"/>
              </a:rPr>
              <a:t>registros</a:t>
            </a:r>
          </a:p>
          <a:p>
            <a:pPr marL="12065" indent="0">
              <a:lnSpc>
                <a:spcPct val="100000"/>
              </a:lnSpc>
              <a:spcBef>
                <a:spcPts val="780"/>
              </a:spcBef>
              <a:buNone/>
              <a:tabLst>
                <a:tab pos="490220" algn="l"/>
                <a:tab pos="490855" algn="l"/>
              </a:tabLst>
            </a:pPr>
            <a:r>
              <a:rPr lang="pt-BR" sz="2000" spc="-5" dirty="0">
                <a:latin typeface="Arial"/>
                <a:cs typeface="Arial"/>
              </a:rPr>
              <a:t>Tudo </a:t>
            </a:r>
            <a:r>
              <a:rPr lang="pt-BR" sz="2000" dirty="0">
                <a:latin typeface="Arial"/>
                <a:cs typeface="Arial"/>
              </a:rPr>
              <a:t>isso </a:t>
            </a:r>
            <a:r>
              <a:rPr lang="pt-BR" sz="2000" spc="-5" dirty="0">
                <a:latin typeface="Arial"/>
                <a:cs typeface="Arial"/>
              </a:rPr>
              <a:t>lembrando que </a:t>
            </a:r>
            <a:r>
              <a:rPr lang="pt-BR" sz="2000" dirty="0">
                <a:latin typeface="Arial"/>
                <a:cs typeface="Arial"/>
              </a:rPr>
              <a:t>o </a:t>
            </a:r>
            <a:r>
              <a:rPr lang="pt-BR" sz="2000" spc="-5" dirty="0">
                <a:latin typeface="Arial"/>
                <a:cs typeface="Arial"/>
              </a:rPr>
              <a:t>arquivo tem que passar pela  memória principal (ou seja, sua organização em disco tem  que ser compatível com </a:t>
            </a:r>
            <a:r>
              <a:rPr lang="pt-BR" sz="2000" dirty="0">
                <a:latin typeface="Arial"/>
                <a:cs typeface="Arial"/>
              </a:rPr>
              <a:t>a </a:t>
            </a:r>
            <a:r>
              <a:rPr lang="pt-BR" sz="2000" spc="-10" dirty="0">
                <a:latin typeface="Arial"/>
                <a:cs typeface="Arial"/>
              </a:rPr>
              <a:t>estrutura </a:t>
            </a:r>
            <a:r>
              <a:rPr lang="pt-BR" sz="2000" spc="-5" dirty="0">
                <a:latin typeface="Arial"/>
                <a:cs typeface="Arial"/>
              </a:rPr>
              <a:t>da memória</a:t>
            </a:r>
            <a:r>
              <a:rPr lang="pt-BR" sz="2000" spc="-30" dirty="0">
                <a:latin typeface="Arial"/>
                <a:cs typeface="Arial"/>
              </a:rPr>
              <a:t> </a:t>
            </a:r>
            <a:r>
              <a:rPr lang="pt-BR" sz="2000" spc="-5" dirty="0">
                <a:latin typeface="Arial"/>
                <a:cs typeface="Arial"/>
              </a:rPr>
              <a:t>principal).</a:t>
            </a:r>
            <a:endParaRPr lang="pt-BR" sz="2000" dirty="0">
              <a:latin typeface="Arial"/>
              <a:cs typeface="Arial"/>
            </a:endParaRPr>
          </a:p>
          <a:p>
            <a:pPr marL="12065" indent="0">
              <a:lnSpc>
                <a:spcPct val="100000"/>
              </a:lnSpc>
              <a:spcBef>
                <a:spcPts val="780"/>
              </a:spcBef>
              <a:buNone/>
              <a:tabLst>
                <a:tab pos="490220" algn="l"/>
                <a:tab pos="490855" algn="l"/>
              </a:tabLst>
            </a:pPr>
            <a:endParaRPr lang="pt-BR" sz="2000" dirty="0">
              <a:latin typeface="Arial"/>
              <a:cs typeface="Arial"/>
            </a:endParaRPr>
          </a:p>
          <a:p>
            <a:endParaRPr lang="pt-BR" sz="2000" dirty="0">
              <a:latin typeface="Arial"/>
              <a:cs typeface="Arial"/>
            </a:endParaRPr>
          </a:p>
          <a:p>
            <a:endParaRPr lang="pt-BR" sz="2000" dirty="0">
              <a:latin typeface="Arial"/>
              <a:cs typeface="Arial"/>
            </a:endParaRPr>
          </a:p>
          <a:p>
            <a:endParaRPr lang="pt-BR" sz="2000" dirty="0">
              <a:latin typeface="Trebuchet MS" panose="020B0603020202020204" pitchFamily="34" charset="0"/>
            </a:endParaRPr>
          </a:p>
        </p:txBody>
      </p:sp>
    </p:spTree>
    <p:extLst>
      <p:ext uri="{BB962C8B-B14F-4D97-AF65-F5344CB8AC3E}">
        <p14:creationId xmlns:p14="http://schemas.microsoft.com/office/powerpoint/2010/main" val="402177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3" y="856488"/>
            <a:ext cx="5711953" cy="1173761"/>
          </a:xfrm>
        </p:spPr>
        <p:txBody>
          <a:bodyPr anchor="b">
            <a:noAutofit/>
          </a:bodyPr>
          <a:lstStyle/>
          <a:p>
            <a:r>
              <a:rPr lang="pt-BR" sz="3800" dirty="0">
                <a:solidFill>
                  <a:srgbClr val="ED7D31"/>
                </a:solidFill>
                <a:latin typeface="Trebuchet MS" panose="020B0603020202020204" pitchFamily="34" charset="0"/>
              </a:rPr>
              <a:t>Persistência de Arquivos</a:t>
            </a:r>
          </a:p>
        </p:txBody>
      </p:sp>
      <p:sp>
        <p:nvSpPr>
          <p:cNvPr id="16" name="Text Placeholder 4">
            <a:extLst>
              <a:ext uri="{FF2B5EF4-FFF2-40B4-BE49-F238E27FC236}">
                <a16:creationId xmlns:a16="http://schemas.microsoft.com/office/drawing/2014/main" id="{04828507-9F92-4922-BF02-8623B64EA6BE}"/>
              </a:ext>
            </a:extLst>
          </p:cNvPr>
          <p:cNvSpPr>
            <a:spLocks noGrp="1"/>
          </p:cNvSpPr>
          <p:nvPr>
            <p:ph idx="1"/>
          </p:nvPr>
        </p:nvSpPr>
        <p:spPr>
          <a:xfrm>
            <a:off x="437769" y="2305878"/>
            <a:ext cx="4664318" cy="4373218"/>
          </a:xfrm>
        </p:spPr>
        <p:txBody>
          <a:bodyPr>
            <a:normAutofit fontScale="92500" lnSpcReduction="10000"/>
          </a:bodyPr>
          <a:lstStyle/>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O sistema de arquivos é um conjunto usado em todos os HDs, </a:t>
            </a:r>
            <a:r>
              <a:rPr lang="pt-BR" sz="1800" dirty="0" err="1">
                <a:effectLst/>
                <a:latin typeface="Times New Roman" panose="02020603050405020304" pitchFamily="18" charset="0"/>
                <a:ea typeface="Times New Roman" panose="02020603050405020304" pitchFamily="18" charset="0"/>
                <a:cs typeface="Times New Roman" panose="02020603050405020304" pitchFamily="18" charset="0"/>
              </a:rPr>
              <a:t>SSDs</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e chips de memória flash. O sistema de arquivos mais seguro que é utilizados atualmente nos equipamentos que rodam o sistema operacional Windows, possui recursos de recuperação de erros no disco, suporte para discos rígidos de maior capacidade, suporte a configuração de permissões e criptografia. A partir deste sistema de arquivo foi possível configurar permissões para cada tipo de arquivo. Isso impede que usuários sem autorização tenham acesso a determinados arquivos em seu computador. Além disso, o padrão não usa clusters, portanto, não há desperdício de espaço. Assinale a alternativa que representa o nome desse sistema de arquivo, considerado como o mais moderno na atualidade para Windows</a:t>
            </a:r>
            <a:r>
              <a:rPr lang="pt-BR"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880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8">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useBgFill="1">
        <p:nvSpPr>
          <p:cNvPr id="68" name="Freeform: Shape 6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Freeform: Shape 6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3" y="856488"/>
            <a:ext cx="5711953" cy="1173761"/>
          </a:xfrm>
        </p:spPr>
        <p:txBody>
          <a:bodyPr anchor="b">
            <a:noAutofit/>
          </a:bodyPr>
          <a:lstStyle/>
          <a:p>
            <a:r>
              <a:rPr lang="pt-BR" sz="3800" dirty="0">
                <a:solidFill>
                  <a:srgbClr val="ED7D31"/>
                </a:solidFill>
                <a:latin typeface="Trebuchet MS" panose="020B0603020202020204" pitchFamily="34" charset="0"/>
              </a:rPr>
              <a:t>Persistência de Arquivos</a:t>
            </a:r>
          </a:p>
        </p:txBody>
      </p:sp>
      <p:sp>
        <p:nvSpPr>
          <p:cNvPr id="65" name="Rectangle 64">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Text Placeholder 4">
            <a:extLst>
              <a:ext uri="{FF2B5EF4-FFF2-40B4-BE49-F238E27FC236}">
                <a16:creationId xmlns:a16="http://schemas.microsoft.com/office/drawing/2014/main" id="{04828507-9F92-4922-BF02-8623B64EA6BE}"/>
              </a:ext>
            </a:extLst>
          </p:cNvPr>
          <p:cNvSpPr>
            <a:spLocks noGrp="1"/>
          </p:cNvSpPr>
          <p:nvPr>
            <p:ph idx="1"/>
          </p:nvPr>
        </p:nvSpPr>
        <p:spPr>
          <a:xfrm>
            <a:off x="437769" y="2478982"/>
            <a:ext cx="5020818" cy="4351338"/>
          </a:xfrm>
        </p:spPr>
        <p:txBody>
          <a:bodyPr>
            <a:normAutofit fontScale="92500" lnSpcReduction="10000"/>
          </a:bodyPr>
          <a:lstStyle/>
          <a:p>
            <a:pPr algn="just"/>
            <a:r>
              <a:rPr lang="pt-BR" sz="2000" dirty="0">
                <a:latin typeface="Arial" panose="020B0604020202020204" pitchFamily="34" charset="0"/>
                <a:cs typeface="Arial" panose="020B0604020202020204" pitchFamily="34" charset="0"/>
              </a:rPr>
              <a:t>Os arquivos seguem um protocolo:</a:t>
            </a:r>
          </a:p>
          <a:p>
            <a:pPr algn="just"/>
            <a:r>
              <a:rPr lang="pt-BR" sz="2000" dirty="0">
                <a:latin typeface="Arial" panose="020B0604020202020204" pitchFamily="34" charset="0"/>
                <a:cs typeface="Arial" panose="020B0604020202020204" pitchFamily="34" charset="0"/>
              </a:rPr>
              <a:t>“Para trazer um arquivo para a memória de trabalho do computador, deve ser usado o comando de abertura do arquivo; Ao terminar de usar um arquivo, deve ser usado o comando de fechar arquivo, indicando que este pode ser copiado para o disco novamente.”</a:t>
            </a:r>
          </a:p>
          <a:p>
            <a:pPr algn="just">
              <a:lnSpc>
                <a:spcPct val="107000"/>
              </a:lnSpc>
              <a:spcAft>
                <a:spcPts val="800"/>
              </a:spcAft>
            </a:pPr>
            <a:r>
              <a:rPr lang="pt-BR" sz="1900" dirty="0">
                <a:effectLst/>
                <a:latin typeface="Arial" panose="020B0604020202020204" pitchFamily="34" charset="0"/>
                <a:ea typeface="Calibri" panose="020F0502020204030204" pitchFamily="34" charset="0"/>
                <a:cs typeface="Arial" panose="020B0604020202020204" pitchFamily="34" charset="0"/>
              </a:rPr>
              <a:t>Sabendo interpretar o sistema de arquivos de um determinado disco, o sistema operacional pode decodificar os dados armazenados e </a:t>
            </a:r>
            <a:r>
              <a:rPr lang="pt-BR" sz="1900" dirty="0" err="1">
                <a:effectLst/>
                <a:latin typeface="Arial" panose="020B0604020202020204" pitchFamily="34" charset="0"/>
                <a:ea typeface="Calibri" panose="020F0502020204030204" pitchFamily="34" charset="0"/>
                <a:cs typeface="Arial" panose="020B0604020202020204" pitchFamily="34" charset="0"/>
              </a:rPr>
              <a:t>lêlos</a:t>
            </a:r>
            <a:r>
              <a:rPr lang="pt-BR" sz="1900" dirty="0">
                <a:effectLst/>
                <a:latin typeface="Arial" panose="020B0604020202020204" pitchFamily="34" charset="0"/>
                <a:ea typeface="Calibri" panose="020F0502020204030204" pitchFamily="34" charset="0"/>
                <a:cs typeface="Arial" panose="020B0604020202020204" pitchFamily="34" charset="0"/>
              </a:rPr>
              <a:t> ou gravá-los. O sistema de arquivos </a:t>
            </a:r>
            <a:r>
              <a:rPr lang="pt-BR" sz="1900" dirty="0">
                <a:latin typeface="Arial" panose="020B0604020202020204" pitchFamily="34" charset="0"/>
                <a:ea typeface="Calibri" panose="020F0502020204030204" pitchFamily="34" charset="0"/>
                <a:cs typeface="Arial" panose="020B0604020202020204" pitchFamily="34" charset="0"/>
              </a:rPr>
              <a:t>é </a:t>
            </a:r>
            <a:r>
              <a:rPr lang="pt-BR" sz="1900" dirty="0">
                <a:effectLst/>
                <a:latin typeface="Arial" panose="020B0604020202020204" pitchFamily="34" charset="0"/>
                <a:ea typeface="Calibri" panose="020F0502020204030204" pitchFamily="34" charset="0"/>
                <a:cs typeface="Arial" panose="020B0604020202020204" pitchFamily="34" charset="0"/>
              </a:rPr>
              <a:t>armazenado em uma partição</a:t>
            </a:r>
            <a:endParaRPr lang="pt-BR" sz="1900" dirty="0">
              <a:latin typeface="Arial" panose="020B0604020202020204" pitchFamily="34" charset="0"/>
              <a:cs typeface="Arial" panose="020B0604020202020204" pitchFamily="34" charset="0"/>
            </a:endParaRPr>
          </a:p>
          <a:p>
            <a:pPr algn="just"/>
            <a:endParaRPr lang="pt-BR" sz="1900" dirty="0">
              <a:latin typeface="Arial" panose="020B0604020202020204" pitchFamily="34" charset="0"/>
              <a:cs typeface="Arial" panose="020B0604020202020204" pitchFamily="34" charset="0"/>
            </a:endParaRPr>
          </a:p>
          <a:p>
            <a:pPr algn="just"/>
            <a:r>
              <a:rPr lang="pt-BR" sz="1900" dirty="0">
                <a:latin typeface="Arial" panose="020B0604020202020204" pitchFamily="34" charset="0"/>
                <a:cs typeface="Arial" panose="020B0604020202020204" pitchFamily="34" charset="0"/>
              </a:rPr>
              <a:t>Open/ Write/</a:t>
            </a:r>
            <a:r>
              <a:rPr lang="pt-BR" sz="1900" dirty="0" err="1">
                <a:latin typeface="Arial" panose="020B0604020202020204" pitchFamily="34" charset="0"/>
                <a:cs typeface="Arial" panose="020B0604020202020204" pitchFamily="34" charset="0"/>
              </a:rPr>
              <a:t>Read</a:t>
            </a: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13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8">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useBgFill="1">
        <p:nvSpPr>
          <p:cNvPr id="68" name="Freeform: Shape 6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Freeform: Shape 6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3" y="856488"/>
            <a:ext cx="5711953" cy="1173761"/>
          </a:xfrm>
        </p:spPr>
        <p:txBody>
          <a:bodyPr anchor="b">
            <a:noAutofit/>
          </a:bodyPr>
          <a:lstStyle/>
          <a:p>
            <a:r>
              <a:rPr lang="pt-BR" sz="3600" dirty="0">
                <a:solidFill>
                  <a:srgbClr val="ED7D31"/>
                </a:solidFill>
                <a:latin typeface="Trebuchet MS" panose="020B0603020202020204" pitchFamily="34" charset="0"/>
              </a:rPr>
              <a:t>Persistência de Arquivos </a:t>
            </a:r>
            <a:br>
              <a:rPr lang="pt-BR" sz="3600" dirty="0">
                <a:solidFill>
                  <a:srgbClr val="ED7D31"/>
                </a:solidFill>
                <a:latin typeface="Trebuchet MS" panose="020B0603020202020204" pitchFamily="34" charset="0"/>
              </a:rPr>
            </a:br>
            <a:r>
              <a:rPr lang="pt-BR" sz="3600" dirty="0">
                <a:solidFill>
                  <a:srgbClr val="ED7D31"/>
                </a:solidFill>
                <a:latin typeface="Trebuchet MS" panose="020B0603020202020204" pitchFamily="34" charset="0"/>
              </a:rPr>
              <a:t>– Memória Secundária</a:t>
            </a:r>
          </a:p>
        </p:txBody>
      </p:sp>
      <p:sp>
        <p:nvSpPr>
          <p:cNvPr id="65" name="Rectangle 64">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Text Placeholder 4">
            <a:extLst>
              <a:ext uri="{FF2B5EF4-FFF2-40B4-BE49-F238E27FC236}">
                <a16:creationId xmlns:a16="http://schemas.microsoft.com/office/drawing/2014/main" id="{8BAF4C07-31E3-48A0-A2DC-EF94C22627B3}"/>
              </a:ext>
            </a:extLst>
          </p:cNvPr>
          <p:cNvSpPr>
            <a:spLocks noGrp="1"/>
          </p:cNvSpPr>
          <p:nvPr>
            <p:ph idx="1"/>
          </p:nvPr>
        </p:nvSpPr>
        <p:spPr>
          <a:xfrm>
            <a:off x="437770" y="2478982"/>
            <a:ext cx="4983480" cy="3243919"/>
          </a:xfrm>
        </p:spPr>
        <p:txBody>
          <a:bodyPr>
            <a:normAutofit/>
          </a:bodyPr>
          <a:lstStyle/>
          <a:p>
            <a:r>
              <a:rPr lang="en-US" sz="2000" dirty="0" err="1">
                <a:latin typeface="Trebuchet MS" panose="020B0603020202020204" pitchFamily="34" charset="0"/>
                <a:cs typeface="Arial" panose="020B0604020202020204" pitchFamily="34" charset="0"/>
              </a:rPr>
              <a:t>Conceito</a:t>
            </a:r>
            <a:r>
              <a:rPr lang="en-US" sz="2000" dirty="0">
                <a:latin typeface="Trebuchet MS" panose="020B0603020202020204" pitchFamily="34" charset="0"/>
                <a:cs typeface="Arial" panose="020B0604020202020204" pitchFamily="34" charset="0"/>
              </a:rPr>
              <a:t>:</a:t>
            </a:r>
          </a:p>
          <a:p>
            <a:pPr algn="just"/>
            <a:r>
              <a:rPr lang="pt-BR" sz="2000" dirty="0">
                <a:latin typeface="Trebuchet MS" panose="020B0603020202020204" pitchFamily="34" charset="0"/>
              </a:rPr>
              <a:t> </a:t>
            </a:r>
            <a:r>
              <a:rPr lang="pt-BR" sz="2000" dirty="0">
                <a:latin typeface="Trebuchet MS" panose="020B0603020202020204" pitchFamily="34" charset="0"/>
                <a:cs typeface="Arial" panose="020B0604020202020204" pitchFamily="34" charset="0"/>
              </a:rPr>
              <a:t>Denominada memória auxiliar ou memória em massa, para armazenamento permanente de dados. Sendo necessário ser carregada na memoria principal antes de passar pelo processador, ou seja, programas e arquivos que não precisam ser requeridos imediatamente, mas exigem grande espaço de armazenamento.</a:t>
            </a:r>
            <a:endParaRPr lang="en-US" sz="2000" dirty="0">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152735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8">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useBgFill="1">
        <p:nvSpPr>
          <p:cNvPr id="68" name="Freeform: Shape 6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Freeform: Shape 6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3" y="856488"/>
            <a:ext cx="5711953" cy="1173761"/>
          </a:xfrm>
        </p:spPr>
        <p:txBody>
          <a:bodyPr anchor="b">
            <a:noAutofit/>
          </a:bodyPr>
          <a:lstStyle/>
          <a:p>
            <a:r>
              <a:rPr lang="pt-BR" sz="3600" dirty="0">
                <a:solidFill>
                  <a:srgbClr val="ED7D31"/>
                </a:solidFill>
                <a:latin typeface="Trebuchet MS" panose="020B0603020202020204" pitchFamily="34" charset="0"/>
              </a:rPr>
              <a:t>Persistência de Arquivos </a:t>
            </a:r>
            <a:br>
              <a:rPr lang="pt-BR" sz="3600" dirty="0">
                <a:solidFill>
                  <a:srgbClr val="ED7D31"/>
                </a:solidFill>
                <a:latin typeface="Trebuchet MS" panose="020B0603020202020204" pitchFamily="34" charset="0"/>
              </a:rPr>
            </a:br>
            <a:r>
              <a:rPr lang="pt-BR" sz="3600" dirty="0">
                <a:solidFill>
                  <a:srgbClr val="ED7D31"/>
                </a:solidFill>
                <a:latin typeface="Trebuchet MS" panose="020B0603020202020204" pitchFamily="34" charset="0"/>
              </a:rPr>
              <a:t>– Memória Secundária</a:t>
            </a:r>
          </a:p>
        </p:txBody>
      </p:sp>
      <p:sp>
        <p:nvSpPr>
          <p:cNvPr id="65" name="Rectangle 64">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Text Placeholder 4">
            <a:extLst>
              <a:ext uri="{FF2B5EF4-FFF2-40B4-BE49-F238E27FC236}">
                <a16:creationId xmlns:a16="http://schemas.microsoft.com/office/drawing/2014/main" id="{A5753E5D-13D3-4ABC-86A3-ED3CD5CEDF0F}"/>
              </a:ext>
            </a:extLst>
          </p:cNvPr>
          <p:cNvSpPr>
            <a:spLocks noGrp="1"/>
          </p:cNvSpPr>
          <p:nvPr>
            <p:ph idx="1"/>
          </p:nvPr>
        </p:nvSpPr>
        <p:spPr>
          <a:xfrm>
            <a:off x="438150" y="2479675"/>
            <a:ext cx="4983163" cy="3982203"/>
          </a:xfrm>
        </p:spPr>
        <p:txBody>
          <a:bodyPr>
            <a:noAutofit/>
          </a:bodyPr>
          <a:lstStyle/>
          <a:p>
            <a:pPr algn="just"/>
            <a:r>
              <a:rPr lang="en-US" sz="1600" u="sng" dirty="0" err="1">
                <a:latin typeface="Arial" panose="020B0604020202020204" pitchFamily="34" charset="0"/>
                <a:cs typeface="Arial" panose="020B0604020202020204" pitchFamily="34" charset="0"/>
              </a:rPr>
              <a:t>Objetivo</a:t>
            </a:r>
            <a:r>
              <a:rPr lang="en-US" sz="1600" dirty="0">
                <a:latin typeface="Arial" panose="020B0604020202020204" pitchFamily="34" charset="0"/>
                <a:cs typeface="Arial" panose="020B0604020202020204" pitchFamily="34" charset="0"/>
              </a:rPr>
              <a:t>- “</a:t>
            </a:r>
            <a:r>
              <a:rPr lang="pt-BR" sz="1600" b="0" i="0" u="none" strike="noStrike" dirty="0">
                <a:solidFill>
                  <a:srgbClr val="000000"/>
                </a:solidFill>
                <a:effectLst/>
                <a:latin typeface="Arial" panose="020B0604020202020204" pitchFamily="34" charset="0"/>
                <a:cs typeface="Arial" panose="020B0604020202020204" pitchFamily="34" charset="0"/>
              </a:rPr>
              <a:t>garantir armazenamento permanente a toda a estrutura de dados e programas do usuário – por isso deve ter maior capacidade que as outras memórias.”</a:t>
            </a:r>
          </a:p>
          <a:p>
            <a:pPr algn="just"/>
            <a:r>
              <a:rPr lang="pt-BR" sz="1600" u="sng" dirty="0">
                <a:solidFill>
                  <a:srgbClr val="000000"/>
                </a:solidFill>
                <a:latin typeface="Arial" panose="020B0604020202020204" pitchFamily="34" charset="0"/>
                <a:cs typeface="Arial" panose="020B0604020202020204" pitchFamily="34" charset="0"/>
              </a:rPr>
              <a:t>Constituição</a:t>
            </a:r>
            <a:r>
              <a:rPr lang="pt-BR" sz="1600" dirty="0">
                <a:solidFill>
                  <a:srgbClr val="000000"/>
                </a:solidFill>
                <a:latin typeface="Arial" panose="020B0604020202020204" pitchFamily="34" charset="0"/>
                <a:cs typeface="Arial" panose="020B0604020202020204" pitchFamily="34" charset="0"/>
              </a:rPr>
              <a:t> – Diretamente ligado ao sistema(HD) ou diretamente conectados ao sistema(Pen-drive).</a:t>
            </a:r>
          </a:p>
          <a:p>
            <a:pPr algn="just"/>
            <a:r>
              <a:rPr lang="pt-BR" sz="1600" b="0" i="0" u="sng" strike="noStrike" dirty="0">
                <a:solidFill>
                  <a:srgbClr val="000000"/>
                </a:solidFill>
                <a:effectLst/>
                <a:latin typeface="Arial" panose="020B0604020202020204" pitchFamily="34" charset="0"/>
                <a:cs typeface="Arial" panose="020B0604020202020204" pitchFamily="34" charset="0"/>
              </a:rPr>
              <a:t>Tempo de acesso ou Ciclos de Memória-</a:t>
            </a:r>
            <a:r>
              <a:rPr lang="pt-BR" sz="1600" b="0" i="0" strike="noStrike" dirty="0">
                <a:solidFill>
                  <a:srgbClr val="000000"/>
                </a:solidFill>
                <a:effectLst/>
                <a:latin typeface="Arial" panose="020B0604020202020204" pitchFamily="34" charset="0"/>
                <a:cs typeface="Arial" panose="020B0604020202020204" pitchFamily="34" charset="0"/>
              </a:rPr>
              <a:t>São em geral dispositivos eletromecânicos</a:t>
            </a:r>
            <a:r>
              <a:rPr lang="pt-BR" sz="1600" dirty="0">
                <a:solidFill>
                  <a:srgbClr val="000000"/>
                </a:solidFill>
                <a:latin typeface="Arial" panose="020B0604020202020204" pitchFamily="34" charset="0"/>
                <a:cs typeface="Arial" panose="020B0604020202020204" pitchFamily="34" charset="0"/>
              </a:rPr>
              <a:t> e não circuitos puramente eletrônico, possui tempo de acesso maiores.</a:t>
            </a:r>
          </a:p>
          <a:p>
            <a:pPr algn="just"/>
            <a:r>
              <a:rPr lang="pt-BR" sz="1600" b="0" i="0" u="sng" strike="noStrike" dirty="0" err="1">
                <a:solidFill>
                  <a:srgbClr val="000000"/>
                </a:solidFill>
                <a:effectLst/>
                <a:latin typeface="Arial" panose="020B0604020202020204" pitchFamily="34" charset="0"/>
                <a:cs typeface="Arial" panose="020B0604020202020204" pitchFamily="34" charset="0"/>
              </a:rPr>
              <a:t>Volatividade</a:t>
            </a:r>
            <a:r>
              <a:rPr lang="pt-BR" sz="1600" b="0" i="0" u="none" strike="noStrike" dirty="0">
                <a:solidFill>
                  <a:srgbClr val="000000"/>
                </a:solidFill>
                <a:effectLst/>
                <a:latin typeface="Arial" panose="020B0604020202020204" pitchFamily="34" charset="0"/>
                <a:cs typeface="Arial" panose="020B0604020202020204" pitchFamily="34" charset="0"/>
              </a:rPr>
              <a:t> –não –volátil.</a:t>
            </a:r>
          </a:p>
          <a:p>
            <a:pPr algn="just"/>
            <a:r>
              <a:rPr lang="pt-BR" sz="1600" u="sng" dirty="0">
                <a:solidFill>
                  <a:srgbClr val="000000"/>
                </a:solidFill>
                <a:latin typeface="Arial" panose="020B0604020202020204" pitchFamily="34" charset="0"/>
                <a:cs typeface="Arial" panose="020B0604020202020204" pitchFamily="34" charset="0"/>
              </a:rPr>
              <a:t>Tecnologia</a:t>
            </a:r>
            <a:r>
              <a:rPr lang="pt-BR" sz="1600" dirty="0">
                <a:solidFill>
                  <a:srgbClr val="000000"/>
                </a:solidFill>
                <a:latin typeface="Arial" panose="020B0604020202020204" pitchFamily="34" charset="0"/>
                <a:cs typeface="Arial" panose="020B0604020202020204" pitchFamily="34" charset="0"/>
              </a:rPr>
              <a:t>- Varia conforme dispositivo..</a:t>
            </a:r>
          </a:p>
          <a:p>
            <a:pPr algn="just"/>
            <a:r>
              <a:rPr lang="pt-BR" sz="1600" u="sng" dirty="0">
                <a:solidFill>
                  <a:srgbClr val="000000"/>
                </a:solidFill>
                <a:latin typeface="Arial" panose="020B0604020202020204" pitchFamily="34" charset="0"/>
                <a:cs typeface="Arial" panose="020B0604020202020204" pitchFamily="34" charset="0"/>
              </a:rPr>
              <a:t>Temporariedade</a:t>
            </a:r>
            <a:r>
              <a:rPr lang="pt-BR" sz="1600" dirty="0">
                <a:solidFill>
                  <a:srgbClr val="000000"/>
                </a:solidFill>
                <a:latin typeface="Arial" panose="020B0604020202020204" pitchFamily="34" charset="0"/>
                <a:cs typeface="Arial" panose="020B0604020202020204" pitchFamily="34" charset="0"/>
              </a:rPr>
              <a:t>- Permanente.</a:t>
            </a:r>
          </a:p>
          <a:p>
            <a:pPr algn="just"/>
            <a:r>
              <a:rPr lang="pt-BR" sz="1600" b="0" i="0" u="sng" strike="noStrike" dirty="0">
                <a:solidFill>
                  <a:srgbClr val="000000"/>
                </a:solidFill>
                <a:effectLst/>
                <a:latin typeface="Arial" panose="020B0604020202020204" pitchFamily="34" charset="0"/>
                <a:cs typeface="Arial" panose="020B0604020202020204" pitchFamily="34" charset="0"/>
              </a:rPr>
              <a:t>Capaci</a:t>
            </a:r>
            <a:r>
              <a:rPr lang="pt-BR" sz="1600" u="sng" dirty="0">
                <a:solidFill>
                  <a:srgbClr val="000000"/>
                </a:solidFill>
                <a:latin typeface="Arial" panose="020B0604020202020204" pitchFamily="34" charset="0"/>
                <a:cs typeface="Arial" panose="020B0604020202020204" pitchFamily="34" charset="0"/>
              </a:rPr>
              <a:t>dade</a:t>
            </a:r>
            <a:r>
              <a:rPr lang="pt-BR" sz="1600" dirty="0">
                <a:solidFill>
                  <a:srgbClr val="000000"/>
                </a:solidFill>
                <a:latin typeface="Arial" panose="020B0604020202020204" pitchFamily="34" charset="0"/>
                <a:cs typeface="Arial" panose="020B0604020202020204" pitchFamily="34" charset="0"/>
              </a:rPr>
              <a:t> – Varia conforme dispositivo utilizado.</a:t>
            </a:r>
          </a:p>
          <a:p>
            <a:pPr algn="just"/>
            <a:r>
              <a:rPr lang="pt-BR" sz="1600" u="sng" dirty="0">
                <a:solidFill>
                  <a:srgbClr val="000000"/>
                </a:solidFill>
                <a:latin typeface="Arial" panose="020B0604020202020204" pitchFamily="34" charset="0"/>
                <a:cs typeface="Arial" panose="020B0604020202020204" pitchFamily="34" charset="0"/>
              </a:rPr>
              <a:t>Custo-</a:t>
            </a:r>
            <a:r>
              <a:rPr lang="pt-BR" sz="1600" dirty="0">
                <a:solidFill>
                  <a:srgbClr val="000000"/>
                </a:solidFill>
                <a:latin typeface="Arial" panose="020B0604020202020204" pitchFamily="34" charset="0"/>
                <a:cs typeface="Arial" panose="020B0604020202020204" pitchFamily="34" charset="0"/>
              </a:rPr>
              <a:t> Variados.</a:t>
            </a:r>
          </a:p>
        </p:txBody>
      </p:sp>
    </p:spTree>
    <p:extLst>
      <p:ext uri="{BB962C8B-B14F-4D97-AF65-F5344CB8AC3E}">
        <p14:creationId xmlns:p14="http://schemas.microsoft.com/office/powerpoint/2010/main" val="47242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m 42" descr="Computador ligado sobre uma mesa&#10;&#10;Descrição gerada automaticamente">
            <a:extLst>
              <a:ext uri="{FF2B5EF4-FFF2-40B4-BE49-F238E27FC236}">
                <a16:creationId xmlns:a16="http://schemas.microsoft.com/office/drawing/2014/main" id="{516A5330-20D9-4880-941C-D86B5B855969}"/>
              </a:ext>
            </a:extLst>
          </p:cNvPr>
          <p:cNvPicPr>
            <a:picLocks noChangeAspect="1"/>
          </p:cNvPicPr>
          <p:nvPr/>
        </p:nvPicPr>
        <p:blipFill rotWithShape="1">
          <a:blip r:embed="rId2">
            <a:extLst>
              <a:ext uri="{28A0092B-C50C-407E-A947-70E740481C1C}">
                <a14:useLocalDpi xmlns:a14="http://schemas.microsoft.com/office/drawing/2010/main" val="0"/>
              </a:ext>
            </a:extLst>
          </a:blip>
          <a:srcRect l="2962" r="2136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p:spPr>
      </p:pic>
      <p:sp>
        <p:nvSpPr>
          <p:cNvPr id="2" name="Título 1">
            <a:extLst>
              <a:ext uri="{FF2B5EF4-FFF2-40B4-BE49-F238E27FC236}">
                <a16:creationId xmlns:a16="http://schemas.microsoft.com/office/drawing/2014/main" id="{CD55212D-349A-41FB-9B5E-441BECEF2CCF}"/>
              </a:ext>
            </a:extLst>
          </p:cNvPr>
          <p:cNvSpPr>
            <a:spLocks noGrp="1"/>
          </p:cNvSpPr>
          <p:nvPr>
            <p:ph type="title"/>
          </p:nvPr>
        </p:nvSpPr>
        <p:spPr>
          <a:xfrm>
            <a:off x="336803" y="856488"/>
            <a:ext cx="5711953" cy="1173761"/>
          </a:xfrm>
        </p:spPr>
        <p:txBody>
          <a:bodyPr anchor="b">
            <a:noAutofit/>
          </a:bodyPr>
          <a:lstStyle/>
          <a:p>
            <a:r>
              <a:rPr lang="pt-BR" sz="3600" dirty="0">
                <a:solidFill>
                  <a:srgbClr val="ED7D31"/>
                </a:solidFill>
                <a:latin typeface="Trebuchet MS" panose="020B0603020202020204" pitchFamily="34" charset="0"/>
              </a:rPr>
              <a:t>Persistência de Arquivos </a:t>
            </a:r>
            <a:br>
              <a:rPr lang="pt-BR" sz="3600" dirty="0">
                <a:solidFill>
                  <a:srgbClr val="ED7D31"/>
                </a:solidFill>
                <a:latin typeface="Trebuchet MS" panose="020B0603020202020204" pitchFamily="34" charset="0"/>
              </a:rPr>
            </a:br>
            <a:r>
              <a:rPr lang="pt-BR" sz="3600" dirty="0">
                <a:solidFill>
                  <a:srgbClr val="ED7D31"/>
                </a:solidFill>
                <a:latin typeface="Trebuchet MS" panose="020B0603020202020204" pitchFamily="34" charset="0"/>
              </a:rPr>
              <a:t>– Memória Terciária</a:t>
            </a:r>
          </a:p>
        </p:txBody>
      </p:sp>
      <p:sp>
        <p:nvSpPr>
          <p:cNvPr id="10" name="Text Placeholder 4">
            <a:extLst>
              <a:ext uri="{FF2B5EF4-FFF2-40B4-BE49-F238E27FC236}">
                <a16:creationId xmlns:a16="http://schemas.microsoft.com/office/drawing/2014/main" id="{43D1A47F-0E0B-4FE3-96A9-6CF1B816B569}"/>
              </a:ext>
            </a:extLst>
          </p:cNvPr>
          <p:cNvSpPr>
            <a:spLocks noGrp="1"/>
          </p:cNvSpPr>
          <p:nvPr>
            <p:ph idx="1"/>
          </p:nvPr>
        </p:nvSpPr>
        <p:spPr>
          <a:xfrm>
            <a:off x="438086" y="2479675"/>
            <a:ext cx="4983163" cy="3981450"/>
          </a:xfrm>
        </p:spPr>
        <p:txBody>
          <a:bodyPr>
            <a:noAutofit/>
          </a:bodyPr>
          <a:lstStyle/>
          <a:p>
            <a:pPr algn="just"/>
            <a:r>
              <a:rPr lang="pt-BR" sz="1600" b="0" i="0" u="none" strike="noStrike" dirty="0">
                <a:solidFill>
                  <a:srgbClr val="000000"/>
                </a:solidFill>
                <a:effectLst/>
                <a:latin typeface="Arial" panose="020B0604020202020204" pitchFamily="34" charset="0"/>
                <a:cs typeface="Arial" panose="020B0604020202020204" pitchFamily="34" charset="0"/>
              </a:rPr>
              <a:t>Conceito :</a:t>
            </a:r>
          </a:p>
          <a:p>
            <a:pPr algn="just"/>
            <a:r>
              <a:rPr lang="pt-BR" sz="1600" b="0" i="0" u="none" strike="noStrike" dirty="0">
                <a:solidFill>
                  <a:srgbClr val="000000"/>
                </a:solidFill>
                <a:effectLst/>
                <a:latin typeface="Arial" panose="020B0604020202020204" pitchFamily="34" charset="0"/>
                <a:cs typeface="Arial" panose="020B0604020202020204" pitchFamily="34" charset="0"/>
              </a:rPr>
              <a:t> Semelhantes a memoria secundária, sendo que segue as operações de </a:t>
            </a:r>
            <a:r>
              <a:rPr lang="pt-BR" sz="1600" b="0" i="0" u="none" strike="noStrike" dirty="0" err="1">
                <a:solidFill>
                  <a:srgbClr val="000000"/>
                </a:solidFill>
                <a:effectLst/>
                <a:latin typeface="Arial" panose="020B0604020202020204" pitchFamily="34" charset="0"/>
                <a:cs typeface="Arial" panose="020B0604020202020204" pitchFamily="34" charset="0"/>
              </a:rPr>
              <a:t>montagem,como</a:t>
            </a:r>
            <a:r>
              <a:rPr lang="pt-BR" sz="1600" b="0" i="0" u="none" strike="noStrike" dirty="0">
                <a:solidFill>
                  <a:srgbClr val="000000"/>
                </a:solidFill>
                <a:effectLst/>
                <a:latin typeface="Arial" panose="020B0604020202020204" pitchFamily="34" charset="0"/>
                <a:cs typeface="Arial" panose="020B0604020202020204" pitchFamily="34" charset="0"/>
              </a:rPr>
              <a:t> disco </a:t>
            </a:r>
            <a:r>
              <a:rPr lang="pt-BR" sz="1600" b="0" i="0" u="none" strike="noStrike" dirty="0" err="1">
                <a:solidFill>
                  <a:srgbClr val="000000"/>
                </a:solidFill>
                <a:effectLst/>
                <a:latin typeface="Arial" panose="020B0604020202020204" pitchFamily="34" charset="0"/>
                <a:cs typeface="Arial" panose="020B0604020202020204" pitchFamily="34" charset="0"/>
              </a:rPr>
              <a:t>optico</a:t>
            </a:r>
            <a:r>
              <a:rPr lang="pt-BR" sz="1600" b="0" i="0" u="none" strike="noStrike" dirty="0">
                <a:solidFill>
                  <a:srgbClr val="000000"/>
                </a:solidFill>
                <a:effectLst/>
                <a:latin typeface="Arial" panose="020B0604020202020204" pitchFamily="34" charset="0"/>
                <a:cs typeface="Arial" panose="020B0604020202020204" pitchFamily="34" charset="0"/>
              </a:rPr>
              <a:t> e fitas magnéticas, no entanto a memoria secundária não necessita dessas operações de montagem.</a:t>
            </a:r>
          </a:p>
          <a:p>
            <a:pPr algn="just"/>
            <a:r>
              <a:rPr lang="pt-BR" sz="1600" b="0" i="0" u="none" strike="noStrike" dirty="0">
                <a:solidFill>
                  <a:srgbClr val="000000"/>
                </a:solidFill>
                <a:effectLst/>
                <a:latin typeface="Arial" panose="020B0604020202020204" pitchFamily="34" charset="0"/>
                <a:cs typeface="Arial" panose="020B0604020202020204" pitchFamily="34" charset="0"/>
              </a:rPr>
              <a:t>“</a:t>
            </a:r>
            <a:r>
              <a:rPr lang="pt-BR" sz="1600" b="0" i="0" dirty="0">
                <a:effectLst/>
                <a:latin typeface="Arial" panose="020B0604020202020204" pitchFamily="34" charset="0"/>
                <a:cs typeface="Arial" panose="020B0604020202020204" pitchFamily="34" charset="0"/>
              </a:rPr>
              <a:t>Às vezes faz-se uma diferença entre </a:t>
            </a:r>
            <a:r>
              <a:rPr lang="pt-BR" sz="1600" b="1" i="0" dirty="0">
                <a:effectLst/>
                <a:latin typeface="Arial" panose="020B0604020202020204" pitchFamily="34" charset="0"/>
                <a:cs typeface="Arial" panose="020B0604020202020204" pitchFamily="34" charset="0"/>
              </a:rPr>
              <a:t>memória secundária</a:t>
            </a:r>
            <a:r>
              <a:rPr lang="pt-BR" sz="1600" b="0" i="0" dirty="0">
                <a:effectLst/>
                <a:latin typeface="Arial" panose="020B0604020202020204" pitchFamily="34" charset="0"/>
                <a:cs typeface="Arial" panose="020B0604020202020204" pitchFamily="34" charset="0"/>
              </a:rPr>
              <a:t> e </a:t>
            </a:r>
            <a:r>
              <a:rPr lang="pt-BR" sz="1600" b="1" i="0" dirty="0">
                <a:effectLst/>
                <a:latin typeface="Arial" panose="020B0604020202020204" pitchFamily="34" charset="0"/>
                <a:cs typeface="Arial" panose="020B0604020202020204" pitchFamily="34" charset="0"/>
              </a:rPr>
              <a:t>memória terciária</a:t>
            </a:r>
            <a:r>
              <a:rPr lang="pt-BR" sz="1600" b="0" i="0" dirty="0">
                <a:effectLst/>
                <a:latin typeface="Arial" panose="020B0604020202020204" pitchFamily="34" charset="0"/>
                <a:cs typeface="Arial" panose="020B0604020202020204" pitchFamily="34" charset="0"/>
              </a:rPr>
              <a:t>. A memória secundária não necessita de operações de montagem (inserção de uma mídia ou média em um dispositivo de leitura/gravação) para acessar os dados, como discos rígidos; a memória terciária depende das operações de montagem, como discos ópticos e fitas magnéticas, entre outros.”</a:t>
            </a:r>
          </a:p>
          <a:p>
            <a:pPr marL="0" indent="0" algn="just">
              <a:buNone/>
            </a:pPr>
            <a:endParaRPr lang="pt-BR" sz="1600" b="1" i="0" dirty="0">
              <a:solidFill>
                <a:srgbClr val="6D8D95"/>
              </a:solidFill>
              <a:effectLst/>
              <a:latin typeface="Arial" panose="020B0604020202020204" pitchFamily="34" charset="0"/>
              <a:cs typeface="Arial" panose="020B0604020202020204" pitchFamily="34" charset="0"/>
            </a:endParaRPr>
          </a:p>
          <a:p>
            <a:pPr algn="just"/>
            <a:endParaRPr lang="pt-BR" sz="1600" b="0" i="0" u="none" strike="noStrike" dirty="0">
              <a:solidFill>
                <a:srgbClr val="000000"/>
              </a:solidFill>
              <a:effectLst/>
              <a:latin typeface="Arial" panose="020B0604020202020204" pitchFamily="34" charset="0"/>
              <a:cs typeface="Arial" panose="020B0604020202020204" pitchFamily="34" charset="0"/>
            </a:endParaRPr>
          </a:p>
          <a:p>
            <a:endParaRPr lang="en-US" sz="1600" dirty="0">
              <a:latin typeface="Trebuchet MS" panose="020B0603020202020204" pitchFamily="34" charset="0"/>
            </a:endParaRPr>
          </a:p>
          <a:p>
            <a:r>
              <a:rPr lang="pt-BR" sz="1600" dirty="0">
                <a:latin typeface="Trebuchet MS" panose="020B0603020202020204" pitchFamily="34" charset="0"/>
              </a:rPr>
              <a:t> </a:t>
            </a:r>
            <a:endParaRPr lang="en-US" sz="1600" dirty="0">
              <a:latin typeface="Trebuchet MS" panose="020B0603020202020204" pitchFamily="34" charset="0"/>
            </a:endParaRPr>
          </a:p>
        </p:txBody>
      </p:sp>
    </p:spTree>
    <p:extLst>
      <p:ext uri="{BB962C8B-B14F-4D97-AF65-F5344CB8AC3E}">
        <p14:creationId xmlns:p14="http://schemas.microsoft.com/office/powerpoint/2010/main" val="225190135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TotalTime>
  <Words>2729</Words>
  <Application>Microsoft Office PowerPoint</Application>
  <PresentationFormat>Widescreen</PresentationFormat>
  <Paragraphs>183</Paragraphs>
  <Slides>32</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32</vt:i4>
      </vt:variant>
    </vt:vector>
  </HeadingPairs>
  <TitlesOfParts>
    <vt:vector size="40" baseType="lpstr">
      <vt:lpstr>Arial</vt:lpstr>
      <vt:lpstr>Calibri</vt:lpstr>
      <vt:lpstr>Calibri Light</vt:lpstr>
      <vt:lpstr>Montserrat</vt:lpstr>
      <vt:lpstr>Rubik</vt:lpstr>
      <vt:lpstr>Times New Roman</vt:lpstr>
      <vt:lpstr>Trebuchet MS</vt:lpstr>
      <vt:lpstr>Tema do Office</vt:lpstr>
      <vt:lpstr>Trabalho de Ordenação</vt:lpstr>
      <vt:lpstr>Apresentação do PowerPoint</vt:lpstr>
      <vt:lpstr>Persistência de Arquivos</vt:lpstr>
      <vt:lpstr>Persistência de Arquivos</vt:lpstr>
      <vt:lpstr>Persistência de Arquivos</vt:lpstr>
      <vt:lpstr>Persistência de Arquivos</vt:lpstr>
      <vt:lpstr>Persistência de Arquivos  – Memória Secundária</vt:lpstr>
      <vt:lpstr>Persistência de Arquivos  – Memória Secundária</vt:lpstr>
      <vt:lpstr>Persistência de Arquivos  – Memória Terciária</vt:lpstr>
      <vt:lpstr>Observação !!!!! </vt:lpstr>
      <vt:lpstr>Persistência de Arquivos  – Memória Terciária</vt:lpstr>
      <vt:lpstr>Principais dispositivos Memória Secundaria.</vt:lpstr>
      <vt:lpstr>Primeiro Disco Rígido.</vt:lpstr>
      <vt:lpstr>Primeiro Disco Rígido.</vt:lpstr>
      <vt:lpstr>As principais partes de um HD.</vt:lpstr>
      <vt:lpstr>Pendrive.</vt:lpstr>
      <vt:lpstr>Características.</vt:lpstr>
      <vt:lpstr>SSD</vt:lpstr>
      <vt:lpstr>Vantagens e Desvantangens.</vt:lpstr>
      <vt:lpstr>CD.</vt:lpstr>
      <vt:lpstr>DVD.</vt:lpstr>
      <vt:lpstr>Blu-ray</vt:lpstr>
      <vt:lpstr>Vantagens e Desvantagens do Bluray</vt:lpstr>
      <vt:lpstr>Cartão de Memória.</vt:lpstr>
      <vt:lpstr>Vantagens e Desvantagens cartão memória</vt:lpstr>
      <vt:lpstr>Disquete.</vt:lpstr>
      <vt:lpstr>Os componentes principais </vt:lpstr>
      <vt:lpstr>TENDÊNCIAS DE ARMAZENAMENTO DE DADOS PARA OS PRÓXIMOS ANOS  </vt:lpstr>
      <vt:lpstr>TENDÊNCIAS DE ARMAZENAMENTO DE DADOS PARA OS PRÓXIMOS ANOS  </vt:lpstr>
      <vt:lpstr>TENDÊNCIAS DE ARMAZENAMENTO DE DADOS PARA OS PRÓXIMOS ANOS  </vt:lpstr>
      <vt:lpstr>TENDÊNCIAS DE ARMAZENAMENTO DE DADOS PARA OS PRÓXIMOS ANOS  </vt:lpstr>
      <vt:lpstr>Referências Bibliográficas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Ordenação</dc:title>
  <dc:creator>RAFAEL NETO COSTA</dc:creator>
  <cp:lastModifiedBy>ADRIANA MARIA PEREIRA DELGADO</cp:lastModifiedBy>
  <cp:revision>30</cp:revision>
  <dcterms:created xsi:type="dcterms:W3CDTF">2021-05-21T18:34:20Z</dcterms:created>
  <dcterms:modified xsi:type="dcterms:W3CDTF">2021-05-25T19:54:25Z</dcterms:modified>
</cp:coreProperties>
</file>