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1" r:id="rId3"/>
    <p:sldId id="263" r:id="rId4"/>
    <p:sldId id="282" r:id="rId5"/>
    <p:sldId id="283" r:id="rId6"/>
    <p:sldId id="284" r:id="rId7"/>
    <p:sldId id="266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9" r:id="rId18"/>
    <p:sldId id="280" r:id="rId19"/>
    <p:sldId id="278" r:id="rId20"/>
    <p:sldId id="273" r:id="rId21"/>
    <p:sldId id="277" r:id="rId22"/>
    <p:sldId id="274" r:id="rId23"/>
    <p:sldId id="275" r:id="rId24"/>
    <p:sldId id="285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18/05/2021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18/05/2021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18/05/2021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18/05/2021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18/05/2021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18/05/2021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18/05/2021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18/05/2021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18/05/2021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18/05/2021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18/05/2021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18/05/2021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18/05/2021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18/05/2021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mc.usp.br/images/8/86/SCC0215012015introducaoa.pdf" TargetMode="External"/><Relationship Id="rId7" Type="http://schemas.openxmlformats.org/officeDocument/2006/relationships/image" Target="../media/image15.jpg"/><Relationship Id="rId2" Type="http://schemas.openxmlformats.org/officeDocument/2006/relationships/hyperlink" Target="https://sites.google.com/site/hardwarememoria2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professorvalerio.no.comunidades.net/tipos-de-memorias" TargetMode="External"/><Relationship Id="rId5" Type="http://schemas.openxmlformats.org/officeDocument/2006/relationships/hyperlink" Target="https://www.passeidireto.com/arquivo/19038867/memorias-principal-secundaria-e-cache-engenharia" TargetMode="External"/><Relationship Id="rId4" Type="http://schemas.openxmlformats.org/officeDocument/2006/relationships/hyperlink" Target="http://wiki.icmc.usp.br/images/d/d7/Alg2_09.ArmazenamentoSecundario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T</a:t>
            </a:r>
            <a:r>
              <a:rPr lang="pt-br" dirty="0"/>
              <a:t>rabalho de Ordenação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Equipe</a:t>
            </a:r>
            <a:r>
              <a:rPr lang="en-US" b="1" dirty="0"/>
              <a:t>:</a:t>
            </a:r>
          </a:p>
          <a:p>
            <a:r>
              <a:rPr lang="en-US" dirty="0"/>
              <a:t>Adriana Delgado</a:t>
            </a:r>
          </a:p>
          <a:p>
            <a:r>
              <a:rPr lang="en-US" dirty="0"/>
              <a:t>Filipe De Almeida </a:t>
            </a:r>
          </a:p>
          <a:p>
            <a:r>
              <a:rPr lang="en-US" dirty="0" err="1"/>
              <a:t>Kassiane</a:t>
            </a:r>
            <a:endParaRPr lang="en-US" dirty="0"/>
          </a:p>
          <a:p>
            <a:r>
              <a:rPr lang="en-US" dirty="0"/>
              <a:t>Mateus Canabrava</a:t>
            </a:r>
          </a:p>
          <a:p>
            <a:r>
              <a:rPr lang="en-US" dirty="0" err="1"/>
              <a:t>Reginalda</a:t>
            </a:r>
            <a:endParaRPr lang="en-US" dirty="0"/>
          </a:p>
          <a:p>
            <a:r>
              <a:rPr lang="en-US" dirty="0"/>
              <a:t>Rafael Neto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78DA8A2-0895-4100-8FB4-3C04F5E4C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425589"/>
            <a:ext cx="4663440" cy="31041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Disco Rígido.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utilidade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dados,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HD é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Gigabytes,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atualmente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HD´s com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Tera Bytes, </a:t>
            </a:r>
          </a:p>
          <a:p>
            <a:pPr algn="just">
              <a:lnSpc>
                <a:spcPct val="10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dados do HD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guardados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mídia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magnética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parecida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com um DVD, que é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sensível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batidas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deslocar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 o HD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utilidade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forma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resumida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HD é um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hardware 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utilidade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dados,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armazenado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com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desligamento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agem 7" descr="Tela de computado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2BE95125-6FE3-447F-A78B-48EC72A1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2103120"/>
            <a:ext cx="3749040" cy="3749040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7345680" cy="47907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sz="2800" dirty="0"/>
              <a:t>As principais partes de um HD.</a:t>
            </a:r>
            <a:endParaRPr lang="pt-br" sz="2800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256" y="1353312"/>
            <a:ext cx="6732538" cy="468172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500" dirty="0"/>
              <a:t>1. </a:t>
            </a:r>
            <a:r>
              <a:rPr lang="pt-BR" sz="1500" b="1" dirty="0"/>
              <a:t>O   Braço  </a:t>
            </a:r>
            <a:r>
              <a:rPr lang="pt-BR" sz="1500" dirty="0"/>
              <a:t>–   é   um   dispositivo   mecânico   que   serve   para   movimentar   as  cabeças  de leitura e gravação ao longo da superfície do disco.</a:t>
            </a:r>
          </a:p>
          <a:p>
            <a:pPr algn="just">
              <a:lnSpc>
                <a:spcPct val="100000"/>
              </a:lnSpc>
            </a:pPr>
            <a:r>
              <a:rPr lang="pt-BR" sz="1500" dirty="0"/>
              <a:t>2. </a:t>
            </a:r>
            <a:r>
              <a:rPr lang="pt-BR" sz="1500" b="1" dirty="0"/>
              <a:t>As Cabeças </a:t>
            </a:r>
            <a:r>
              <a:rPr lang="pt-BR" sz="1500" dirty="0"/>
              <a:t>– São responsáveis  pela leitura e gravação dos dados na superfície do disco.</a:t>
            </a:r>
          </a:p>
          <a:p>
            <a:pPr algn="just">
              <a:lnSpc>
                <a:spcPct val="100000"/>
              </a:lnSpc>
            </a:pPr>
            <a:r>
              <a:rPr lang="pt-BR" sz="1500" dirty="0"/>
              <a:t>3. </a:t>
            </a:r>
            <a:r>
              <a:rPr lang="pt-BR" sz="1500" b="1" dirty="0"/>
              <a:t>As Superfícies  </a:t>
            </a:r>
            <a:r>
              <a:rPr lang="pt-BR" sz="1500" dirty="0"/>
              <a:t>–   cada   face   de   um   disco   é   uma   superfície   magnética,   usada   para   gravação  e leitura de dados.</a:t>
            </a:r>
          </a:p>
          <a:p>
            <a:pPr algn="just">
              <a:lnSpc>
                <a:spcPct val="100000"/>
              </a:lnSpc>
            </a:pPr>
            <a:r>
              <a:rPr lang="pt-BR" sz="1500" dirty="0"/>
              <a:t>4. </a:t>
            </a:r>
            <a:r>
              <a:rPr lang="pt-BR" sz="1500" b="1" dirty="0"/>
              <a:t>As Trilhas </a:t>
            </a:r>
            <a:r>
              <a:rPr lang="pt-BR" sz="1500" dirty="0"/>
              <a:t>– são círculos concêntricos igualmente espaçados nas superfícies dos discos.</a:t>
            </a:r>
          </a:p>
          <a:p>
            <a:pPr algn="just">
              <a:lnSpc>
                <a:spcPct val="100000"/>
              </a:lnSpc>
            </a:pPr>
            <a:r>
              <a:rPr lang="pt-BR" sz="1500" dirty="0"/>
              <a:t>5.</a:t>
            </a:r>
            <a:r>
              <a:rPr lang="pt-BR" sz="1500" b="1" dirty="0"/>
              <a:t>Os Setores </a:t>
            </a:r>
            <a:r>
              <a:rPr lang="pt-BR" sz="1500" dirty="0"/>
              <a:t>– são pequenas divisões ou partes de cada uma das trilhas.</a:t>
            </a:r>
          </a:p>
          <a:p>
            <a:pPr algn="just">
              <a:lnSpc>
                <a:spcPct val="100000"/>
              </a:lnSpc>
            </a:pPr>
            <a:r>
              <a:rPr lang="pt-BR" sz="1500" dirty="0"/>
              <a:t>6</a:t>
            </a:r>
            <a:r>
              <a:rPr lang="pt-BR" sz="1500" b="1" dirty="0"/>
              <a:t>. Os Cilindros </a:t>
            </a:r>
            <a:r>
              <a:rPr lang="pt-BR" sz="1500" dirty="0"/>
              <a:t>– grupo de trilhas de mesmo número em superfícies diferentes do disco.</a:t>
            </a:r>
            <a:endParaRPr lang="en-US" sz="1500" dirty="0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9237D8B2-E914-42BF-A76E-BF159CE0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94" y="2388475"/>
            <a:ext cx="3699644" cy="20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/>
              <a:t>Pendrive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10395857" cy="374904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USB Flash Drive.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Surgiu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2000.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capacidades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atuais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variadas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existindo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pen drives com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capacidades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Tera Bytes. A taxa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transferência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dados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dependendo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entrada,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USB 3.0 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USB 4,0 TIPO C.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Compactos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Rápidos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Grande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resistência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devido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ausência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peças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móveis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7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Características.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/>
              <a:t>E a não necessidade de energia para manter os dados armazenados, e continuar sendo muito Seguro e estávell ao contrario dos disquetes.</a:t>
            </a:r>
          </a:p>
          <a:p>
            <a:endParaRPr lang="en-US"/>
          </a:p>
          <a:p>
            <a:r>
              <a:rPr lang="en-US"/>
              <a:t>Os pen drive possuem um chip gravavel e regravável e o processo de armazenamento  se da por meios de eletrons, ao recebem carga positive, conversões são chamadas de Código binário.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9ADC00-95AC-4595-AFDE-848DA110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362924"/>
            <a:ext cx="4663440" cy="3229432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SSD.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5532783" cy="3749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SSD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Solid-State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Drive) - É uma tecnologia de armazenamento considerada  evolução   do   disco   rígido   (HD).   Esse   tipo  de  armazenamento   não   possui   partes   móveis   e   é   construído   com   circuitos   integrados,  além disso o seu armazenamento é feito por células de memoria flash  (diferente dos HDs mecânicos que utilizam o disco magnético).</a:t>
            </a:r>
          </a:p>
          <a:p>
            <a:pPr>
              <a:buClr>
                <a:srgbClr val="262626"/>
              </a:buClr>
            </a:pPr>
            <a:endParaRPr lang="en-US" dirty="0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  <p:pic>
        <p:nvPicPr>
          <p:cNvPr id="5" name="Imagem 4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E0610EF2-B3E4-4EC9-A5EA-556D14A6F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78" y="1380210"/>
            <a:ext cx="4410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3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026E9-8C02-4235-9497-7AAEF38B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</a:t>
            </a:r>
            <a:r>
              <a:rPr lang="pt-BR"/>
              <a:t>Desvantangens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D1B82-57DD-4AB7-BF50-5E5E0C5CE0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principais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vantagens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do SSD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incluem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</a:t>
            </a:r>
            <a:endParaRPr lang="pt-BR" sz="19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Ausência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de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partes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mecânicas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pt-BR" sz="19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Ausência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de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vibrações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ruidos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pt-BR" sz="19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São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mais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resistentes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pt-BR" sz="19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 </a:t>
            </a:r>
            <a:r>
              <a:rPr lang="en-US" sz="1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Menor</a:t>
            </a:r>
            <a:r>
              <a:rPr lang="en-US" sz="1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peso.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Maiores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velocidades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leitura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escrita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As unicas desvantagens relatadas até o momento são justamente o seu alto custo de fabricação atrelado ao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en-US" dirty="0"/>
              <a:t>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1A36C-310C-48FB-8767-34AFE703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CD.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 dirty="0"/>
              <a:t>Esse tipo de memória possuem características similares as dos discos flexíveis como  baixo custo, drive e média removível facilitando o seu transporte.</a:t>
            </a:r>
          </a:p>
          <a:p>
            <a:r>
              <a:rPr lang="pt-BR" dirty="0"/>
              <a:t>Existem  vários  tipos  de   discos   </a:t>
            </a:r>
            <a:r>
              <a:rPr lang="pt-BR" dirty="0" err="1"/>
              <a:t>ôpticos</a:t>
            </a:r>
            <a:r>
              <a:rPr lang="pt-BR" dirty="0"/>
              <a:t>,   sendo   os  mais   comuns   os   CDs,  DVDs  e  </a:t>
            </a:r>
            <a:r>
              <a:rPr lang="pt-BR" dirty="0" err="1"/>
              <a:t>BDs</a:t>
            </a:r>
            <a:r>
              <a:rPr lang="pt-BR" dirty="0"/>
              <a:t> ou </a:t>
            </a:r>
            <a:r>
              <a:rPr lang="pt-BR" dirty="0" err="1"/>
              <a:t>Blu-rays</a:t>
            </a:r>
            <a:r>
              <a:rPr lang="pt-BR" dirty="0"/>
              <a:t>.  </a:t>
            </a:r>
          </a:p>
          <a:p>
            <a:r>
              <a:rPr lang="pt-BR" b="1" dirty="0"/>
              <a:t>O  </a:t>
            </a:r>
            <a:r>
              <a:rPr lang="pt-BR" b="1" dirty="0" err="1"/>
              <a:t>Compact</a:t>
            </a:r>
            <a:r>
              <a:rPr lang="pt-BR" b="1" dirty="0"/>
              <a:t>   Disc  (CD</a:t>
            </a:r>
            <a:r>
              <a:rPr lang="pt-BR" dirty="0"/>
              <a:t>)   normalmente   tem   capacidade   de   armazenamento   de   700MB. Existem basicamente três tipos de CDs: O CDROM  – que  vem   com   seus   dados   gravados   de   fábrica   e   não   permitem   que  novos   dados sejam gravados, ou que, os já existentes sejam apagados ou alterados. </a:t>
            </a:r>
          </a:p>
          <a:p>
            <a:r>
              <a:rPr lang="pt-BR" dirty="0"/>
              <a:t> </a:t>
            </a:r>
            <a:r>
              <a:rPr lang="pt-BR" b="1" dirty="0"/>
              <a:t>O </a:t>
            </a:r>
            <a:r>
              <a:rPr lang="pt-BR" b="1" dirty="0" err="1"/>
              <a:t>Compact</a:t>
            </a:r>
            <a:r>
              <a:rPr lang="pt-BR" b="1" dirty="0"/>
              <a:t> Disc – </a:t>
            </a:r>
            <a:r>
              <a:rPr lang="pt-BR" b="1" dirty="0" err="1"/>
              <a:t>Recordable</a:t>
            </a:r>
            <a:r>
              <a:rPr lang="pt-BR" b="1" dirty="0"/>
              <a:t> (CD-R)  </a:t>
            </a:r>
            <a:r>
              <a:rPr lang="pt-BR" dirty="0"/>
              <a:t>–   Permite   que   os  dados   sejam   gravados   nele  pelo  usuário  através  de   um   gravador de  CDs,   porem,   apos   a   gravação,  esses   dados  não   podem  mais serem  alterados   ou excluídos. </a:t>
            </a:r>
          </a:p>
          <a:p>
            <a:r>
              <a:rPr lang="pt-BR" b="1" dirty="0"/>
              <a:t>O </a:t>
            </a:r>
            <a:r>
              <a:rPr lang="pt-BR" b="1" dirty="0" err="1"/>
              <a:t>Compact</a:t>
            </a:r>
            <a:r>
              <a:rPr lang="pt-BR" b="1" dirty="0"/>
              <a:t> Disc </a:t>
            </a:r>
            <a:r>
              <a:rPr lang="pt-BR" b="1" dirty="0" err="1"/>
              <a:t>ReWritable</a:t>
            </a:r>
            <a:r>
              <a:rPr lang="pt-BR" b="1" dirty="0"/>
              <a:t> (CD-RW)  </a:t>
            </a:r>
            <a:r>
              <a:rPr lang="pt-BR" dirty="0"/>
              <a:t>–  Este   tipo   de   CD,   permite   que   o   conteúdo   gravado   seja   apagado, sendo este processo pode ser repetido diversas vezes neste tipo de média.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  <p:pic>
        <p:nvPicPr>
          <p:cNvPr id="5" name="Imagem 4" descr="Cd com letras e númer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B36D4BA7-7038-4EC1-A026-76072982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679829"/>
            <a:ext cx="3810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2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020AC-F53F-44A2-82F0-CA5820D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DVD.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37B53-F281-4BD6-847E-C903DB919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DVD  (digital   versatile   disc)   É   um   disco   </a:t>
            </a:r>
            <a:r>
              <a:rPr lang="en-US" dirty="0" err="1">
                <a:ea typeface="+mn-lt"/>
                <a:cs typeface="+mn-lt"/>
              </a:rPr>
              <a:t>óptico</a:t>
            </a:r>
            <a:r>
              <a:rPr lang="en-US" dirty="0">
                <a:ea typeface="+mn-lt"/>
                <a:cs typeface="+mn-lt"/>
              </a:rPr>
              <a:t>   com  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   </a:t>
            </a:r>
            <a:r>
              <a:rPr lang="en-US" dirty="0" err="1">
                <a:ea typeface="+mn-lt"/>
                <a:cs typeface="+mn-lt"/>
              </a:rPr>
              <a:t>capacidade</a:t>
            </a:r>
            <a:r>
              <a:rPr lang="en-US" dirty="0">
                <a:ea typeface="+mn-lt"/>
                <a:cs typeface="+mn-lt"/>
              </a:rPr>
              <a:t>   de </a:t>
            </a:r>
            <a:r>
              <a:rPr lang="en-US" dirty="0" err="1">
                <a:ea typeface="+mn-lt"/>
                <a:cs typeface="+mn-lt"/>
              </a:rPr>
              <a:t>armazenamento</a:t>
            </a:r>
            <a:r>
              <a:rPr lang="en-US" dirty="0">
                <a:ea typeface="+mn-lt"/>
                <a:cs typeface="+mn-lt"/>
              </a:rPr>
              <a:t>  e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  taxa  de </a:t>
            </a:r>
            <a:r>
              <a:rPr lang="en-US" dirty="0" err="1">
                <a:ea typeface="+mn-lt"/>
                <a:cs typeface="+mn-lt"/>
              </a:rPr>
              <a:t>transferência</a:t>
            </a:r>
            <a:r>
              <a:rPr lang="en-US" dirty="0">
                <a:ea typeface="+mn-lt"/>
                <a:cs typeface="+mn-lt"/>
              </a:rPr>
              <a:t>  que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CDs, com </a:t>
            </a:r>
            <a:r>
              <a:rPr lang="en-US" dirty="0" err="1">
                <a:ea typeface="+mn-lt"/>
                <a:cs typeface="+mn-lt"/>
              </a:rPr>
              <a:t>capacidades</a:t>
            </a:r>
            <a:r>
              <a:rPr lang="en-US" dirty="0">
                <a:ea typeface="+mn-lt"/>
                <a:cs typeface="+mn-lt"/>
              </a:rPr>
              <a:t>  que  </a:t>
            </a:r>
            <a:r>
              <a:rPr lang="en-US" dirty="0" err="1">
                <a:ea typeface="+mn-lt"/>
                <a:cs typeface="+mn-lt"/>
              </a:rPr>
              <a:t>variam</a:t>
            </a:r>
            <a:r>
              <a:rPr lang="en-US" dirty="0">
                <a:ea typeface="+mn-lt"/>
                <a:cs typeface="+mn-lt"/>
              </a:rPr>
              <a:t> de  4.7GB  ate  17.1GB, 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 discos de 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duas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camadas</a:t>
            </a:r>
            <a:r>
              <a:rPr lang="en-US" dirty="0">
                <a:ea typeface="+mn-lt"/>
                <a:cs typeface="+mn-lt"/>
              </a:rPr>
              <a:t>, com  </a:t>
            </a:r>
            <a:r>
              <a:rPr lang="en-US" dirty="0" err="1">
                <a:ea typeface="+mn-lt"/>
                <a:cs typeface="+mn-lt"/>
              </a:rPr>
              <a:t>gravação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 um 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dois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lados</a:t>
            </a:r>
            <a:r>
              <a:rPr lang="en-US" dirty="0">
                <a:ea typeface="+mn-lt"/>
                <a:cs typeface="+mn-lt"/>
              </a:rPr>
              <a:t>.</a:t>
            </a:r>
            <a:endParaRPr lang="pt-BR" dirty="0"/>
          </a:p>
          <a:p>
            <a:pPr algn="just"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DVD – </a:t>
            </a:r>
            <a:r>
              <a:rPr lang="en-US" dirty="0" err="1">
                <a:ea typeface="+mn-lt"/>
                <a:cs typeface="+mn-lt"/>
              </a:rPr>
              <a:t>já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gravado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fábrica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DVD-R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DVD+R –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gravação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DVD+R DL –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gravação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camadas</a:t>
            </a:r>
            <a:r>
              <a:rPr lang="en-US" dirty="0">
                <a:ea typeface="+mn-lt"/>
                <a:cs typeface="+mn-lt"/>
              </a:rPr>
              <a:t> (8.5GB 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lado</a:t>
            </a:r>
            <a:r>
              <a:rPr lang="en-US" dirty="0">
                <a:ea typeface="+mn-lt"/>
                <a:cs typeface="+mn-lt"/>
              </a:rPr>
              <a:t> do disco).</a:t>
            </a:r>
            <a:endParaRPr lang="en-US" dirty="0"/>
          </a:p>
          <a:p>
            <a:pPr marL="0" indent="0">
              <a:buClr>
                <a:srgbClr val="262626"/>
              </a:buClr>
              <a:buNone/>
            </a:pP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  <p:pic>
        <p:nvPicPr>
          <p:cNvPr id="6" name="Imagem 6" descr="Cd em cima&#10;&#10;Descrição gerada automaticamente">
            <a:extLst>
              <a:ext uri="{FF2B5EF4-FFF2-40B4-BE49-F238E27FC236}">
                <a16:creationId xmlns:a16="http://schemas.microsoft.com/office/drawing/2014/main" id="{83F3376C-EF1B-46AB-BC42-E04738369F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8162" y="2253456"/>
            <a:ext cx="3810000" cy="3448050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5F0CB8-F8C0-4937-86D6-64C25F02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E547E-AA86-49FA-B7EC-227FC520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Blu-ray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48EB53-B4B4-43DE-B9CE-4BAFA1461B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262626"/>
              </a:buClr>
            </a:pPr>
            <a:r>
              <a:rPr lang="pt-BR" dirty="0"/>
              <a:t>Também  conhecido  como  BD,  e um  disco </a:t>
            </a:r>
            <a:r>
              <a:rPr lang="pt-BR" dirty="0" err="1"/>
              <a:t>ôptico</a:t>
            </a:r>
            <a:r>
              <a:rPr lang="pt-BR" dirty="0"/>
              <a:t>  da  nova geração, usado para vídeo e áudio de alta definição e armazenamento  de dados de alta densidade. </a:t>
            </a:r>
          </a:p>
          <a:p>
            <a:pPr>
              <a:buClr>
                <a:srgbClr val="262626"/>
              </a:buClr>
            </a:pPr>
            <a:r>
              <a:rPr lang="pt-BR" dirty="0"/>
              <a:t>Apesar   de   possuir   o   mesmo   tamanho   físico dos CDs  e  DVDs,   a  sua   capacidade   de armazenamento varia de 25GB (Camada Simples) a  50GB (Camada dupla). </a:t>
            </a:r>
          </a:p>
          <a:p>
            <a:pPr>
              <a:buClr>
                <a:srgbClr val="262626"/>
              </a:buClr>
            </a:pPr>
            <a:r>
              <a:rPr lang="pt-BR" dirty="0"/>
              <a:t>O   </a:t>
            </a:r>
            <a:r>
              <a:rPr lang="pt-BR" dirty="0" err="1"/>
              <a:t>Bluray</a:t>
            </a:r>
            <a:r>
              <a:rPr lang="pt-BR" dirty="0"/>
              <a:t>  obteve   o   seu   nome   a   partir   da   cor   azul   do   raio   laser   usado.  A  letra   “E”   da palavra   original   “BLUE”   foi   eliminada   porque   em  alguns   países   não   se   pode   registrar uma palavra comum para um nome comercial.</a:t>
            </a:r>
          </a:p>
          <a:p>
            <a:pPr>
              <a:buClr>
                <a:srgbClr val="262626"/>
              </a:buClr>
            </a:pPr>
            <a:endParaRPr lang="pt-BR" dirty="0"/>
          </a:p>
          <a:p>
            <a:pPr>
              <a:buClr>
                <a:srgbClr val="262626"/>
              </a:buClr>
            </a:pPr>
            <a:endParaRPr lang="pt-BR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9E6A272D-7D76-4264-89EB-91C57463CB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1780" y="2263140"/>
            <a:ext cx="4343400" cy="3429000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B66126-8EB7-4E2E-ACB4-758D9934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8BC52-0E8F-4AD7-9224-BB8BF61E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 do </a:t>
            </a:r>
            <a:r>
              <a:rPr lang="pt-BR" dirty="0" err="1"/>
              <a:t>Bluray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528CC-CE51-416A-9FC4-769B2001B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pt-BR" dirty="0">
                <a:ea typeface="+mn-lt"/>
                <a:cs typeface="+mn-lt"/>
              </a:rPr>
              <a:t>- Vantagens:</a:t>
            </a:r>
            <a:endParaRPr lang="pt-BR" dirty="0"/>
          </a:p>
          <a:p>
            <a:pPr>
              <a:buClr>
                <a:srgbClr val="262626"/>
              </a:buClr>
            </a:pPr>
            <a:r>
              <a:rPr lang="pt-BR" dirty="0"/>
              <a:t>- </a:t>
            </a:r>
            <a:r>
              <a:rPr lang="pt-BR" dirty="0" err="1"/>
              <a:t>Facil</a:t>
            </a:r>
            <a:r>
              <a:rPr lang="pt-BR" dirty="0"/>
              <a:t> portabilidade</a:t>
            </a:r>
          </a:p>
          <a:p>
            <a:pPr>
              <a:buClr>
                <a:srgbClr val="262626"/>
              </a:buClr>
            </a:pPr>
            <a:r>
              <a:rPr lang="pt-BR" dirty="0"/>
              <a:t>- Custo reduzido em comparação aos HDs convencionais.</a:t>
            </a:r>
          </a:p>
          <a:p>
            <a:pPr>
              <a:buClr>
                <a:srgbClr val="262626"/>
              </a:buClr>
            </a:pPr>
            <a:r>
              <a:rPr lang="pt-BR" dirty="0"/>
              <a:t>---------------------------------------------------</a:t>
            </a:r>
          </a:p>
          <a:p>
            <a:pPr>
              <a:buClr>
                <a:srgbClr val="262626"/>
              </a:buClr>
            </a:pPr>
            <a:r>
              <a:rPr lang="pt-BR" dirty="0"/>
              <a:t>-Desvantagens</a:t>
            </a:r>
          </a:p>
          <a:p>
            <a:pPr>
              <a:buClr>
                <a:srgbClr val="262626"/>
              </a:buClr>
            </a:pPr>
            <a:r>
              <a:rPr lang="pt-BR" dirty="0"/>
              <a:t>- Tamanho de armazenamento pequeno, baixa taxa de leitura e material menos resistente em relação aos HDs.</a:t>
            </a:r>
          </a:p>
          <a:p>
            <a:pPr>
              <a:buClr>
                <a:srgbClr val="262626"/>
              </a:buClr>
            </a:pPr>
            <a:endParaRPr lang="pt-BR" dirty="0"/>
          </a:p>
          <a:p>
            <a:pPr>
              <a:buClr>
                <a:srgbClr val="262626"/>
              </a:buClr>
            </a:pPr>
            <a:endParaRPr lang="pt-BR" dirty="0"/>
          </a:p>
          <a:p>
            <a:pPr>
              <a:buClr>
                <a:srgbClr val="262626"/>
              </a:buClr>
            </a:pP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EF57D8-C3B2-4E9B-ADE9-4FF52ADB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Persistência de Arquivos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são mecanismo  mais básico de um dado em programação, portanto, uma sucessão de dados logicamente relativos a ser usados em programas. 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-É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caracteristica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onde os dados precisam ser mantidos mesmo quando o computador é desligado, isto é, preciso ser armazenado em um dispositivo de memória não volátil (memória secundária), normalmente o disco.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Imagem 3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AFDF550D-C1AE-489A-98BB-E0AE0150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322119"/>
            <a:ext cx="4663440" cy="3311042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Cartão de Memória.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Inventado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1980 por Fujio Masuoka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epoca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ainda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trabalhava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toshiba</a:t>
            </a:r>
            <a:r>
              <a:rPr lang="en-US" dirty="0">
                <a:ea typeface="+mn-lt"/>
                <a:cs typeface="+mn-lt"/>
              </a:rPr>
              <a:t>, é um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armazenamento</a:t>
            </a:r>
            <a:r>
              <a:rPr lang="en-US" dirty="0">
                <a:ea typeface="+mn-lt"/>
                <a:cs typeface="+mn-lt"/>
              </a:rPr>
              <a:t> de dados </a:t>
            </a:r>
            <a:r>
              <a:rPr lang="en-US" dirty="0" err="1">
                <a:ea typeface="+mn-lt"/>
                <a:cs typeface="+mn-lt"/>
              </a:rPr>
              <a:t>focado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portabilidade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eficiencia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energetica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devido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pequeno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praticidade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hora de </a:t>
            </a:r>
            <a:r>
              <a:rPr lang="en-US" dirty="0" err="1">
                <a:ea typeface="+mn-lt"/>
                <a:cs typeface="+mn-lt"/>
              </a:rPr>
              <a:t>transporta</a:t>
            </a:r>
            <a:r>
              <a:rPr lang="en-US" dirty="0">
                <a:ea typeface="+mn-lt"/>
                <a:cs typeface="+mn-lt"/>
              </a:rPr>
              <a:t>-lo. É </a:t>
            </a:r>
            <a:r>
              <a:rPr lang="en-US" dirty="0" err="1">
                <a:ea typeface="+mn-lt"/>
                <a:cs typeface="+mn-lt"/>
              </a:rPr>
              <a:t>conhecido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tambem</a:t>
            </a:r>
            <a:r>
              <a:rPr lang="en-US" dirty="0">
                <a:ea typeface="+mn-lt"/>
                <a:cs typeface="+mn-lt"/>
              </a:rPr>
              <a:t> por ser um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memoria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volatil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aparelhos</a:t>
            </a:r>
            <a:r>
              <a:rPr lang="en-US" dirty="0">
                <a:ea typeface="+mn-lt"/>
                <a:cs typeface="+mn-lt"/>
              </a:rPr>
              <a:t> de videogame,mp3 e </a:t>
            </a:r>
            <a:r>
              <a:rPr lang="en-US" dirty="0" err="1">
                <a:ea typeface="+mn-lt"/>
                <a:cs typeface="+mn-lt"/>
              </a:rPr>
              <a:t>cãmeras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digitais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inicio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anos</a:t>
            </a:r>
            <a:r>
              <a:rPr lang="en-US" dirty="0">
                <a:ea typeface="+mn-lt"/>
                <a:cs typeface="+mn-lt"/>
              </a:rPr>
              <a:t> 2000. </a:t>
            </a:r>
            <a:r>
              <a:rPr lang="en-US" dirty="0" err="1">
                <a:ea typeface="+mn-lt"/>
                <a:cs typeface="+mn-lt"/>
              </a:rPr>
              <a:t>Hoje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aparelhos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celulares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smarthphones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0A2A2105-8463-4527-9798-2EE6E1223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603" y="2419350"/>
            <a:ext cx="2257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1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A0E7C-1324-419B-BC3B-A3FB59C1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 cartão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E87C-BEEC-4DE0-87D4-D36C1B01C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pt-BR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pt-BR" dirty="0">
                <a:ea typeface="+mn-lt"/>
                <a:cs typeface="+mn-lt"/>
              </a:rPr>
              <a:t>- Vantagens:</a:t>
            </a:r>
          </a:p>
          <a:p>
            <a:pPr>
              <a:buClr>
                <a:srgbClr val="262626"/>
              </a:buClr>
            </a:pPr>
            <a:r>
              <a:rPr lang="pt-BR" dirty="0">
                <a:ea typeface="+mn-lt"/>
                <a:cs typeface="+mn-lt"/>
              </a:rPr>
              <a:t>- Podem ser regravados várias vezes</a:t>
            </a:r>
            <a:endParaRPr lang="pt-BR" dirty="0"/>
          </a:p>
          <a:p>
            <a:pPr>
              <a:buClr>
                <a:srgbClr val="262626"/>
              </a:buClr>
            </a:pPr>
            <a:r>
              <a:rPr lang="pt-BR" dirty="0">
                <a:ea typeface="+mn-lt"/>
                <a:cs typeface="+mn-lt"/>
              </a:rPr>
              <a:t>- Não necessitam de eletricidade para manter os dados armazenados</a:t>
            </a:r>
          </a:p>
          <a:p>
            <a:pPr>
              <a:buClr>
                <a:srgbClr val="262626"/>
              </a:buClr>
            </a:pPr>
            <a:r>
              <a:rPr lang="pt-BR" dirty="0">
                <a:ea typeface="+mn-lt"/>
                <a:cs typeface="+mn-lt"/>
              </a:rPr>
              <a:t>- Possuem </a:t>
            </a:r>
            <a:r>
              <a:rPr lang="pt-BR" dirty="0" err="1">
                <a:ea typeface="+mn-lt"/>
                <a:cs typeface="+mn-lt"/>
              </a:rPr>
              <a:t>facil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portátabilidade</a:t>
            </a:r>
            <a:r>
              <a:rPr lang="pt-BR" dirty="0">
                <a:ea typeface="+mn-lt"/>
                <a:cs typeface="+mn-lt"/>
              </a:rPr>
              <a:t> e suportam condições de uso e armazenamento mais rigorosos que outros dispositivos baseados em peças móveis. </a:t>
            </a:r>
          </a:p>
          <a:p>
            <a:pPr>
              <a:buClr>
                <a:srgbClr val="262626"/>
              </a:buClr>
            </a:pPr>
            <a:r>
              <a:rPr lang="pt-BR" dirty="0"/>
              <a:t>-------------------------------------------------------------------------------------------</a:t>
            </a:r>
          </a:p>
          <a:p>
            <a:pPr>
              <a:buClr>
                <a:srgbClr val="262626"/>
              </a:buClr>
            </a:pPr>
            <a:r>
              <a:rPr lang="pt-BR" dirty="0" err="1"/>
              <a:t>Desvatangens</a:t>
            </a:r>
            <a:r>
              <a:rPr lang="pt-BR" dirty="0"/>
              <a:t>:</a:t>
            </a:r>
          </a:p>
          <a:p>
            <a:pPr>
              <a:buClr>
                <a:srgbClr val="262626"/>
              </a:buClr>
            </a:pPr>
            <a:r>
              <a:rPr lang="pt-BR" dirty="0"/>
              <a:t>São mais </a:t>
            </a:r>
            <a:r>
              <a:rPr lang="pt-BR" dirty="0" err="1"/>
              <a:t>frageis</a:t>
            </a:r>
            <a:r>
              <a:rPr lang="pt-BR" dirty="0"/>
              <a:t> que os outros dispositivos de armazenamento.</a:t>
            </a:r>
          </a:p>
          <a:p>
            <a:pPr>
              <a:buClr>
                <a:srgbClr val="262626"/>
              </a:buClr>
            </a:pPr>
            <a:r>
              <a:rPr lang="pt-BR" dirty="0"/>
              <a:t>Apresentam uma maior chance de corromperem os dados gravados.</a:t>
            </a:r>
          </a:p>
          <a:p>
            <a:pPr>
              <a:buClr>
                <a:srgbClr val="262626"/>
              </a:buClr>
            </a:pPr>
            <a:r>
              <a:rPr lang="pt-BR" dirty="0"/>
              <a:t>Ocasionalmente podem apresentar erros durante uma formatação.</a:t>
            </a:r>
          </a:p>
          <a:p>
            <a:pPr>
              <a:buClr>
                <a:srgbClr val="262626"/>
              </a:buClr>
            </a:pP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35F98A-BB4B-435E-A357-F7AFBD4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D1C28D-3F4C-4305-9CD5-9949626E9ED5}" type="datetime1">
              <a:rPr lang="pt-BR" smtClean="0"/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Disquete.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3513" y="2150097"/>
            <a:ext cx="9693729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composto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 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círculo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plástico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coberto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óxido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ferro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ambas faces. É 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disco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composto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 um disco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armazenaento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magnético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flexível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disquete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era o de 3,5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polegadas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conseguia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armazenar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1,44 mb.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cabe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décadas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disquete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principal Sistema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gravação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maioria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ambientes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computacionais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antes de 1990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possuiam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disquetes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principal Sistema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transferência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dados entre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Deixou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legado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  <p:pic>
        <p:nvPicPr>
          <p:cNvPr id="5" name="Imagem 4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418AA2A-624D-4CD2-A7FD-5A71D64B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33" y="796781"/>
            <a:ext cx="1417634" cy="10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Os componentes principais 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3513" y="2150097"/>
            <a:ext cx="9693729" cy="374904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Cabeças</a:t>
            </a:r>
            <a:r>
              <a:rPr lang="en-US" b="1" dirty="0"/>
              <a:t> de </a:t>
            </a:r>
            <a:r>
              <a:rPr lang="en-US" b="1" dirty="0" err="1"/>
              <a:t>leitura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escrita</a:t>
            </a:r>
            <a:r>
              <a:rPr lang="en-US" b="1" dirty="0"/>
              <a:t>-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e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localizados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ambas as faces do </a:t>
            </a:r>
            <a:r>
              <a:rPr lang="en-US" dirty="0" err="1"/>
              <a:t>disquete</a:t>
            </a:r>
            <a:r>
              <a:rPr lang="en-US" dirty="0"/>
              <a:t> </a:t>
            </a:r>
            <a:r>
              <a:rPr lang="en-US" dirty="0" err="1"/>
              <a:t>movendo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conjunto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 para converter dados </a:t>
            </a:r>
            <a:r>
              <a:rPr lang="en-US" dirty="0" err="1"/>
              <a:t>binários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impulsos</a:t>
            </a:r>
            <a:r>
              <a:rPr lang="en-US" dirty="0"/>
              <a:t> </a:t>
            </a:r>
            <a:r>
              <a:rPr lang="en-US" dirty="0" err="1"/>
              <a:t>eletromagnéticos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Tunnel-erase-heads(</a:t>
            </a:r>
            <a:r>
              <a:rPr lang="en-US" b="1" dirty="0" err="1"/>
              <a:t>Cabeças</a:t>
            </a:r>
            <a:r>
              <a:rPr lang="en-US" b="1" dirty="0"/>
              <a:t> de </a:t>
            </a:r>
            <a:r>
              <a:rPr lang="en-US" b="1" dirty="0" err="1"/>
              <a:t>Apagamento</a:t>
            </a:r>
            <a:r>
              <a:rPr lang="en-US" b="1" dirty="0"/>
              <a:t> de </a:t>
            </a:r>
            <a:r>
              <a:rPr lang="en-US" b="1" dirty="0" err="1"/>
              <a:t>Túnel</a:t>
            </a:r>
            <a:r>
              <a:rPr lang="en-US" b="1" dirty="0"/>
              <a:t>)-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posicionadas</a:t>
            </a:r>
            <a:r>
              <a:rPr lang="en-US" dirty="0"/>
              <a:t> de </a:t>
            </a:r>
            <a:r>
              <a:rPr lang="en-US" dirty="0" err="1"/>
              <a:t>trás</a:t>
            </a:r>
            <a:r>
              <a:rPr lang="en-US" dirty="0"/>
              <a:t> da </a:t>
            </a:r>
            <a:r>
              <a:rPr lang="en-US" dirty="0" err="1"/>
              <a:t>cabeça</a:t>
            </a:r>
            <a:r>
              <a:rPr lang="en-US" dirty="0"/>
              <a:t> de </a:t>
            </a:r>
            <a:r>
              <a:rPr lang="en-US" dirty="0" err="1"/>
              <a:t>leitura</a:t>
            </a:r>
            <a:r>
              <a:rPr lang="en-US" dirty="0"/>
              <a:t> e </a:t>
            </a:r>
            <a:r>
              <a:rPr lang="en-US" dirty="0" err="1"/>
              <a:t>escrita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é </a:t>
            </a:r>
            <a:r>
              <a:rPr lang="en-US" dirty="0" err="1"/>
              <a:t>apagar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magnética</a:t>
            </a:r>
            <a:r>
              <a:rPr lang="en-US" dirty="0"/>
              <a:t> Perdida das </a:t>
            </a:r>
            <a:r>
              <a:rPr lang="en-US" dirty="0" err="1"/>
              <a:t>cabeças</a:t>
            </a:r>
            <a:r>
              <a:rPr lang="en-US" dirty="0"/>
              <a:t> de </a:t>
            </a:r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.</a:t>
            </a:r>
          </a:p>
          <a:p>
            <a:r>
              <a:rPr lang="en-US" b="1" dirty="0"/>
              <a:t>Motor- </a:t>
            </a:r>
            <a:r>
              <a:rPr lang="en-US" dirty="0"/>
              <a:t>é um </a:t>
            </a:r>
            <a:r>
              <a:rPr lang="en-US" dirty="0" err="1"/>
              <a:t>pequeno</a:t>
            </a:r>
            <a:r>
              <a:rPr lang="en-US" dirty="0"/>
              <a:t> motor com </a:t>
            </a:r>
            <a:r>
              <a:rPr lang="en-US" dirty="0" err="1"/>
              <a:t>eixo</a:t>
            </a:r>
            <a:r>
              <a:rPr lang="en-US" dirty="0"/>
              <a:t> central que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o </a:t>
            </a:r>
            <a:r>
              <a:rPr lang="en-US" dirty="0" err="1"/>
              <a:t>disquete</a:t>
            </a:r>
            <a:r>
              <a:rPr lang="en-US" dirty="0"/>
              <a:t> a </a:t>
            </a:r>
            <a:r>
              <a:rPr lang="en-US" dirty="0" err="1"/>
              <a:t>velocidade</a:t>
            </a:r>
            <a:r>
              <a:rPr lang="en-US" dirty="0"/>
              <a:t> entre 300 a 360 </a:t>
            </a:r>
            <a:r>
              <a:rPr lang="en-US" dirty="0" err="1"/>
              <a:t>rotações</a:t>
            </a:r>
            <a:r>
              <a:rPr lang="en-US" dirty="0"/>
              <a:t> por minute.</a:t>
            </a:r>
          </a:p>
          <a:p>
            <a:r>
              <a:rPr lang="en-US" b="1" dirty="0" err="1"/>
              <a:t>Armação</a:t>
            </a:r>
            <a:r>
              <a:rPr lang="en-US" b="1" dirty="0"/>
              <a:t> </a:t>
            </a:r>
            <a:r>
              <a:rPr lang="en-US" b="1" dirty="0" err="1"/>
              <a:t>Mecânica</a:t>
            </a:r>
            <a:r>
              <a:rPr lang="en-US" b="1" dirty="0"/>
              <a:t>- </a:t>
            </a:r>
            <a:r>
              <a:rPr lang="en-US" dirty="0"/>
              <a:t>é um Sistema de </a:t>
            </a:r>
            <a:r>
              <a:rPr lang="en-US" dirty="0" err="1"/>
              <a:t>alavancas</a:t>
            </a:r>
            <a:r>
              <a:rPr lang="en-US" dirty="0"/>
              <a:t> que </a:t>
            </a:r>
            <a:r>
              <a:rPr lang="en-US" dirty="0" err="1"/>
              <a:t>abre</a:t>
            </a:r>
            <a:r>
              <a:rPr lang="en-US" dirty="0"/>
              <a:t> a </a:t>
            </a:r>
            <a:r>
              <a:rPr lang="en-US" dirty="0" err="1"/>
              <a:t>janela</a:t>
            </a:r>
            <a:r>
              <a:rPr lang="en-US" dirty="0"/>
              <a:t> </a:t>
            </a:r>
            <a:r>
              <a:rPr lang="en-US" dirty="0" err="1"/>
              <a:t>protetora</a:t>
            </a:r>
            <a:r>
              <a:rPr lang="en-US" dirty="0"/>
              <a:t> do </a:t>
            </a:r>
            <a:r>
              <a:rPr lang="en-US" dirty="0" err="1"/>
              <a:t>disquete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  <p:pic>
        <p:nvPicPr>
          <p:cNvPr id="5" name="Imagem 4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418AA2A-624D-4CD2-A7FD-5A71D64B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33" y="796781"/>
            <a:ext cx="1417634" cy="10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9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Referências Bibliográficas 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3513" y="2150097"/>
            <a:ext cx="9693729" cy="3749040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https://sites.google.com/site/hardwarememoria2/</a:t>
            </a:r>
            <a:endParaRPr lang="pt-BR" dirty="0"/>
          </a:p>
          <a:p>
            <a:r>
              <a:rPr lang="pt-BR" dirty="0">
                <a:hlinkClick r:id="rId3"/>
              </a:rPr>
              <a:t>http://wiki.icmc.usp.br/images/8/86/SCC0215012015introducaoa.pdf</a:t>
            </a:r>
            <a:endParaRPr lang="pt-BR" dirty="0"/>
          </a:p>
          <a:p>
            <a:r>
              <a:rPr lang="pt-BR" dirty="0">
                <a:hlinkClick r:id="rId4"/>
              </a:rPr>
              <a:t>http://wiki.icmc.usp.br/images/d/d7/Alg2_09.ArmazenamentoSecundario.pdf</a:t>
            </a:r>
            <a:endParaRPr lang="pt-BR" dirty="0"/>
          </a:p>
          <a:p>
            <a:r>
              <a:rPr lang="pt-BR" dirty="0">
                <a:hlinkClick r:id="rId5"/>
              </a:rPr>
              <a:t>https://www.passeidireto.com/arquivo/19038867/memorias-principal-secundaria-e-cache-engenharia</a:t>
            </a:r>
            <a:endParaRPr lang="pt-BR" dirty="0"/>
          </a:p>
          <a:p>
            <a:r>
              <a:rPr lang="pt-BR" dirty="0">
                <a:hlinkClick r:id="rId6"/>
              </a:rPr>
              <a:t>http://professorvalerio.no.comunidades.net/tipos-de-memorias</a:t>
            </a:r>
            <a:endParaRPr lang="pt-BR" dirty="0"/>
          </a:p>
          <a:p>
            <a:endParaRPr lang="en-US" dirty="0"/>
          </a:p>
        </p:txBody>
      </p:sp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  <p:pic>
        <p:nvPicPr>
          <p:cNvPr id="5" name="Imagem 4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418AA2A-624D-4CD2-A7FD-5A71D64B9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33" y="796781"/>
            <a:ext cx="1417634" cy="10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4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Persistência de Arquivos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arquivos seguem um protocolo: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“Para trazer um arquivo para a memória de trabalho do computador, deve ser usado o comando de abertura do arquivo; Ao terminar de usar um arquivo, deve ser usado o comando de fechar arquivo, indicando que este pode ser copiado para o disco novamente.”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Open/ Write/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AFDF550D-C1AE-489A-98BB-E0AE0150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322119"/>
            <a:ext cx="4663440" cy="3311042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Persistência de Arquivos – Memória Secundária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BR" dirty="0"/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Denominada memória auxiliar ou memória em massa, para armazenamento permanente de dados. Sendo necessário ser carregada na memoria principal antes de passar pelo processador, ou seja, programas e arquivos que não precisam ser requeridos imediatamente, mas exigem grande espaço de armazenamento.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AFDF550D-C1AE-489A-98BB-E0AE0150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322119"/>
            <a:ext cx="4663440" cy="3311042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Persistência de Arquivos – Memória Secundária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Autofit/>
          </a:bodyPr>
          <a:lstStyle/>
          <a:p>
            <a:pPr algn="l"/>
            <a:r>
              <a:rPr lang="en-US" sz="1300" u="sng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“</a:t>
            </a:r>
            <a:r>
              <a:rPr lang="pt-BR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garantir armazenamento permanente a toda a estrutura de dados e programas do usuário – por isso deve ter maior capacidade que as outras memórias.”</a:t>
            </a:r>
          </a:p>
          <a:p>
            <a:pPr algn="l"/>
            <a:r>
              <a:rPr lang="pt-BR" sz="13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Constituição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Diretamente ligado ao sistema(HD) ou diretamente conectados(Pen-drive).</a:t>
            </a:r>
          </a:p>
          <a:p>
            <a:pPr algn="l"/>
            <a:r>
              <a:rPr lang="pt-BR" sz="13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de acesso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t-BR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altos, por serem normalmente dispositivos eletromecânicos. Discos rígidos: entre 8 a 30 milissegundos. CD-ROM: entre 120 a 300 nanossegundos.</a:t>
            </a:r>
          </a:p>
          <a:p>
            <a:pPr algn="l"/>
            <a:r>
              <a:rPr lang="pt-BR" sz="13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Volatividade</a:t>
            </a:r>
            <a:r>
              <a:rPr lang="pt-BR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–não –volátil.</a:t>
            </a:r>
          </a:p>
          <a:p>
            <a:pPr algn="l"/>
            <a:r>
              <a:rPr lang="pt-BR" sz="13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Varia conforme dispositivo.</a:t>
            </a:r>
          </a:p>
          <a:p>
            <a:pPr algn="l"/>
            <a:r>
              <a:rPr lang="pt-BR" sz="13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Temporariedade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Permanente</a:t>
            </a:r>
          </a:p>
          <a:p>
            <a:pPr algn="l"/>
            <a:r>
              <a:rPr lang="pt-BR" sz="13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</a:t>
            </a:r>
            <a:r>
              <a:rPr lang="pt-BR" sz="13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dade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Varia conforme dispositivo</a:t>
            </a:r>
            <a:endParaRPr lang="pt-BR" sz="1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300" b="0" i="0" u="none" strike="noStrike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endParaRPr lang="pt-BR" sz="1300" b="0" i="0" u="none" strike="noStrike" dirty="0">
              <a:solidFill>
                <a:srgbClr val="000000"/>
              </a:solidFill>
              <a:effectLst/>
              <a:latin typeface="ff3"/>
            </a:endParaRPr>
          </a:p>
          <a:p>
            <a:endParaRPr lang="en-US" sz="1300" dirty="0"/>
          </a:p>
          <a:p>
            <a:r>
              <a:rPr lang="pt-BR" sz="1300" dirty="0"/>
              <a:t> </a:t>
            </a:r>
            <a:endParaRPr lang="en-US" sz="1300" dirty="0"/>
          </a:p>
        </p:txBody>
      </p:sp>
      <p:pic>
        <p:nvPicPr>
          <p:cNvPr id="4" name="Imagem 3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AFDF550D-C1AE-489A-98BB-E0AE0150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322119"/>
            <a:ext cx="4663440" cy="3311042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Persistência de Arquivos – Memória Terciária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Autofit/>
          </a:bodyPr>
          <a:lstStyle/>
          <a:p>
            <a:pPr algn="just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Conceito :</a:t>
            </a:r>
          </a:p>
          <a:p>
            <a:pPr algn="just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Semelhantes a memoria secundária, sendo que segue as operações de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montagem,como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disco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optico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fitas magnéticas, no entanto a memoria secundária não necessita dessas operações de montagem.</a:t>
            </a:r>
          </a:p>
          <a:p>
            <a:pPr algn="just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Às vezes faz-se uma diferença entre </a:t>
            </a: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memória secundária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memória terciária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memória secundária não necessita de operações de montagem (inserção de uma mídia ou média em um dispositivo de leitura/gravação) para acessar os dados, como discos rígidos; a memória terciária depende das operações de montagem, como discos ópticos e fitas magnéticas, entre outros.”</a:t>
            </a:r>
          </a:p>
          <a:p>
            <a:pPr marL="0" indent="0" algn="l">
              <a:buNone/>
            </a:pPr>
            <a:endParaRPr lang="pt-BR" sz="1400" b="1" i="0" dirty="0">
              <a:solidFill>
                <a:srgbClr val="6D8D95"/>
              </a:solidFill>
              <a:effectLst/>
              <a:latin typeface="Helevetica"/>
            </a:endParaRPr>
          </a:p>
          <a:p>
            <a:pPr algn="l"/>
            <a:endParaRPr lang="pt-B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  <a:p>
            <a:r>
              <a:rPr lang="pt-BR" sz="1300" dirty="0"/>
              <a:t> </a:t>
            </a:r>
            <a:endParaRPr lang="en-US" sz="1300" dirty="0"/>
          </a:p>
        </p:txBody>
      </p:sp>
      <p:pic>
        <p:nvPicPr>
          <p:cNvPr id="4" name="Imagem 3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AFDF550D-C1AE-489A-98BB-E0AE0150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322119"/>
            <a:ext cx="4663440" cy="3311042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Características de funcionamento.</a:t>
            </a:r>
            <a:endParaRPr lang="pt-br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/>
              <a:t>Conceito.</a:t>
            </a:r>
          </a:p>
          <a:p>
            <a:endParaRPr lang="en-US"/>
          </a:p>
          <a:p>
            <a:r>
              <a:rPr lang="en-US"/>
              <a:t>É a memória utilizada diretamento pelos usuários de uma maquina, é capaz de armazenar uma grande quantidade de dados e evitar com que eles se percam com o desligamento do computador sendo ela mais lenta que a memória principal, é considera não volátil.</a:t>
            </a:r>
            <a:endParaRPr lang="en-US" dirty="0"/>
          </a:p>
        </p:txBody>
      </p:sp>
      <p:pic>
        <p:nvPicPr>
          <p:cNvPr id="5" name="Imagem 4" descr="Uma imagem contendo metal, mesa, computador, prata&#10;&#10;Descrição gerada automaticamente">
            <a:extLst>
              <a:ext uri="{FF2B5EF4-FFF2-40B4-BE49-F238E27FC236}">
                <a16:creationId xmlns:a16="http://schemas.microsoft.com/office/drawing/2014/main" id="{445C3D3D-5050-4C54-8B68-D1BD12E55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829268"/>
            <a:ext cx="4663440" cy="2296744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cd&#10;&#10;Descrição gerada automaticamente">
            <a:extLst>
              <a:ext uri="{FF2B5EF4-FFF2-40B4-BE49-F238E27FC236}">
                <a16:creationId xmlns:a16="http://schemas.microsoft.com/office/drawing/2014/main" id="{F081E1D3-5BB6-40AC-8F72-46D4225D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245203"/>
            <a:ext cx="7696201" cy="43675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pt-BR"/>
              <a:t>Principais dispositivos Memória Secundaria.</a:t>
            </a:r>
            <a:endParaRPr lang="pt-br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HD- DISCO RÍGIDO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PENDRIVE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Memoria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Disquetes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Discos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Ópticos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7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sz="3700" dirty="0"/>
              <a:t>Primeiro Disco Rígido.</a:t>
            </a:r>
            <a:endParaRPr lang="pt-br" sz="3700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Primeiro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disco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rígido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construído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pela IBM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1956,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lançado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setembro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 de 1957,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chamado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RAMAC, era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 50 discos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magnéticos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contend 50 mil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suportada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alfanuméricos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Imagem 3" descr="Uma imagem contendo eletrônico, disco rígido&#10;&#10;Descrição gerada automaticamente">
            <a:extLst>
              <a:ext uri="{FF2B5EF4-FFF2-40B4-BE49-F238E27FC236}">
                <a16:creationId xmlns:a16="http://schemas.microsoft.com/office/drawing/2014/main" id="{899C7A00-88B8-4EAD-9E9C-7937FE12C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" r="6243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18/05/2021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1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{CD6CFA54-F941-4026-B97D-2662FA304D4E}tf78438558_win32</Template>
  <TotalTime>4687</TotalTime>
  <Words>1905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ff3</vt:lpstr>
      <vt:lpstr>Garamond</vt:lpstr>
      <vt:lpstr>Helevetica</vt:lpstr>
      <vt:lpstr>SavonVTI</vt:lpstr>
      <vt:lpstr>Trabalho de Ordenação</vt:lpstr>
      <vt:lpstr>Persistência de Arquivos</vt:lpstr>
      <vt:lpstr>Persistência de Arquivos</vt:lpstr>
      <vt:lpstr>Persistência de Arquivos – Memória Secundária</vt:lpstr>
      <vt:lpstr>Persistência de Arquivos – Memória Secundária</vt:lpstr>
      <vt:lpstr>Persistência de Arquivos – Memória Terciária</vt:lpstr>
      <vt:lpstr>Características de funcionamento.</vt:lpstr>
      <vt:lpstr>Principais dispositivos Memória Secundaria.</vt:lpstr>
      <vt:lpstr>Primeiro Disco Rígido.</vt:lpstr>
      <vt:lpstr>Disco Rígido.</vt:lpstr>
      <vt:lpstr>As principais partes de um HD.</vt:lpstr>
      <vt:lpstr>Pendrive.</vt:lpstr>
      <vt:lpstr>Características.</vt:lpstr>
      <vt:lpstr>SSD.</vt:lpstr>
      <vt:lpstr>Vantagens e Desvantangens.</vt:lpstr>
      <vt:lpstr>CD.</vt:lpstr>
      <vt:lpstr>DVD.</vt:lpstr>
      <vt:lpstr>Blu-ray</vt:lpstr>
      <vt:lpstr>Vantagens e Desvantagens do Bluray</vt:lpstr>
      <vt:lpstr>Cartão de Memória.</vt:lpstr>
      <vt:lpstr>Vantagens e Desvantagens cartão memória</vt:lpstr>
      <vt:lpstr>Disquete.</vt:lpstr>
      <vt:lpstr>Os componentes principais </vt:lpstr>
      <vt:lpstr>Referências Bibliográficas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Ordenação</dc:title>
  <dc:creator>ADRIANA MARIA PEREIRA DELGADO</dc:creator>
  <cp:lastModifiedBy>ADRIANA MARIA PEREIRA DELGADO</cp:lastModifiedBy>
  <cp:revision>443</cp:revision>
  <dcterms:created xsi:type="dcterms:W3CDTF">2021-05-17T07:42:06Z</dcterms:created>
  <dcterms:modified xsi:type="dcterms:W3CDTF">2021-05-21T21:00:42Z</dcterms:modified>
</cp:coreProperties>
</file>