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89" r:id="rId4"/>
    <p:sldId id="263" r:id="rId5"/>
    <p:sldId id="299" r:id="rId6"/>
    <p:sldId id="264" r:id="rId7"/>
    <p:sldId id="265" r:id="rId8"/>
    <p:sldId id="281" r:id="rId9"/>
    <p:sldId id="283" r:id="rId10"/>
    <p:sldId id="282" r:id="rId11"/>
    <p:sldId id="300" r:id="rId12"/>
    <p:sldId id="313" r:id="rId13"/>
    <p:sldId id="284" r:id="rId14"/>
    <p:sldId id="279" r:id="rId15"/>
    <p:sldId id="314" r:id="rId16"/>
    <p:sldId id="277" r:id="rId17"/>
    <p:sldId id="307" r:id="rId18"/>
    <p:sldId id="303" r:id="rId19"/>
    <p:sldId id="304" r:id="rId20"/>
    <p:sldId id="306" r:id="rId21"/>
    <p:sldId id="315" r:id="rId22"/>
    <p:sldId id="311" r:id="rId23"/>
    <p:sldId id="571" r:id="rId24"/>
    <p:sldId id="376" r:id="rId25"/>
    <p:sldId id="321" r:id="rId26"/>
    <p:sldId id="322" r:id="rId27"/>
    <p:sldId id="323" r:id="rId2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1713" autoAdjust="0"/>
  </p:normalViewPr>
  <p:slideViewPr>
    <p:cSldViewPr>
      <p:cViewPr varScale="1">
        <p:scale>
          <a:sx n="101" d="100"/>
          <a:sy n="101" d="100"/>
        </p:scale>
        <p:origin x="130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3E86358-3A10-4E06-A012-08EFA79355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73F6DA-ECED-42D6-ABBE-5393D1CAB44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949280-1D72-4D31-8876-C66B3796E3FA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DDAAA577-212E-44BD-9E1D-13D4D2DA79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CEBEF258-7EF2-469B-84A6-7640102E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BB8D6E-B2CF-488C-9A8A-DD4E3ED675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197D4E-0188-4F41-AED5-73E687740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8172E5-DC88-4327-A615-B8775044DB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>
            <a:extLst>
              <a:ext uri="{FF2B5EF4-FFF2-40B4-BE49-F238E27FC236}">
                <a16:creationId xmlns:a16="http://schemas.microsoft.com/office/drawing/2014/main" id="{379A408B-8E7C-475E-A0E3-87E104BFCA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Espaço Reservado para Anotações 2">
            <a:extLst>
              <a:ext uri="{FF2B5EF4-FFF2-40B4-BE49-F238E27FC236}">
                <a16:creationId xmlns:a16="http://schemas.microsoft.com/office/drawing/2014/main" id="{E99F80FC-6B41-4065-A093-73BD453D6B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24580" name="Espaço Reservado para Número de Slide 3">
            <a:extLst>
              <a:ext uri="{FF2B5EF4-FFF2-40B4-BE49-F238E27FC236}">
                <a16:creationId xmlns:a16="http://schemas.microsoft.com/office/drawing/2014/main" id="{F0529353-B3EE-4245-8F9F-9A31E4CFE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7EC9D9-2900-4E97-A18D-13A90309519D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>
            <a:extLst>
              <a:ext uri="{FF2B5EF4-FFF2-40B4-BE49-F238E27FC236}">
                <a16:creationId xmlns:a16="http://schemas.microsoft.com/office/drawing/2014/main" id="{EFE23C5C-A93A-4ED6-BBB2-AA8CF8FFAA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Espaço Reservado para Anotações 2">
            <a:extLst>
              <a:ext uri="{FF2B5EF4-FFF2-40B4-BE49-F238E27FC236}">
                <a16:creationId xmlns:a16="http://schemas.microsoft.com/office/drawing/2014/main" id="{7ACE2CEF-CF42-4DDC-B651-9C7E2EF5A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46084" name="Espaço Reservado para Número de Slide 3">
            <a:extLst>
              <a:ext uri="{FF2B5EF4-FFF2-40B4-BE49-F238E27FC236}">
                <a16:creationId xmlns:a16="http://schemas.microsoft.com/office/drawing/2014/main" id="{5F1653D2-BD72-4E7F-A6E0-171B259F7D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354792-BC82-4D3E-B821-EA80705EEB9E}" type="slidenum">
              <a:rPr lang="pt-BR" altLang="pt-BR" smtClean="0"/>
              <a:pPr/>
              <a:t>25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>
            <a:extLst>
              <a:ext uri="{FF2B5EF4-FFF2-40B4-BE49-F238E27FC236}">
                <a16:creationId xmlns:a16="http://schemas.microsoft.com/office/drawing/2014/main" id="{570B6982-7EBE-4315-9857-21D7B0DFE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Espaço Reservado para Anotações 2">
            <a:extLst>
              <a:ext uri="{FF2B5EF4-FFF2-40B4-BE49-F238E27FC236}">
                <a16:creationId xmlns:a16="http://schemas.microsoft.com/office/drawing/2014/main" id="{5DF5A18F-7C00-49DF-9C6D-5096C0113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44036" name="Espaço Reservado para Número de Slide 3">
            <a:extLst>
              <a:ext uri="{FF2B5EF4-FFF2-40B4-BE49-F238E27FC236}">
                <a16:creationId xmlns:a16="http://schemas.microsoft.com/office/drawing/2014/main" id="{ABDF53A6-E7D5-4846-88F5-78758FCCA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B6E6E37-03F8-456B-8FA6-68FCFE88903F}" type="slidenum">
              <a:rPr lang="pt-BR" altLang="pt-BR" smtClean="0"/>
              <a:pPr/>
              <a:t>14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>
            <a:extLst>
              <a:ext uri="{FF2B5EF4-FFF2-40B4-BE49-F238E27FC236}">
                <a16:creationId xmlns:a16="http://schemas.microsoft.com/office/drawing/2014/main" id="{3BDA0B56-5954-48F6-BA4F-70922B464C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Espaço Reservado para Anotações 2">
            <a:extLst>
              <a:ext uri="{FF2B5EF4-FFF2-40B4-BE49-F238E27FC236}">
                <a16:creationId xmlns:a16="http://schemas.microsoft.com/office/drawing/2014/main" id="{FEE07A6A-3D3D-4CA4-9E43-C0571ABBED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47108" name="Espaço Reservado para Número de Slide 3">
            <a:extLst>
              <a:ext uri="{FF2B5EF4-FFF2-40B4-BE49-F238E27FC236}">
                <a16:creationId xmlns:a16="http://schemas.microsoft.com/office/drawing/2014/main" id="{E4FAD66F-827C-4976-89DF-7324249AF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BC81F8-F530-4BC7-A564-C2C70364B648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>
            <a:extLst>
              <a:ext uri="{FF2B5EF4-FFF2-40B4-BE49-F238E27FC236}">
                <a16:creationId xmlns:a16="http://schemas.microsoft.com/office/drawing/2014/main" id="{588D32AA-F95B-4B7D-9CCE-0FC06490B6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Espaço Reservado para Anotações 2">
            <a:extLst>
              <a:ext uri="{FF2B5EF4-FFF2-40B4-BE49-F238E27FC236}">
                <a16:creationId xmlns:a16="http://schemas.microsoft.com/office/drawing/2014/main" id="{8FA8C2BB-8CAB-4292-8BF1-65008360E1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49156" name="Espaço Reservado para Número de Slide 3">
            <a:extLst>
              <a:ext uri="{FF2B5EF4-FFF2-40B4-BE49-F238E27FC236}">
                <a16:creationId xmlns:a16="http://schemas.microsoft.com/office/drawing/2014/main" id="{4BEE9769-D9F6-41DA-A491-26A9023DA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9475FA-1017-4986-98A9-4D3C7DCEC567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>
            <a:extLst>
              <a:ext uri="{FF2B5EF4-FFF2-40B4-BE49-F238E27FC236}">
                <a16:creationId xmlns:a16="http://schemas.microsoft.com/office/drawing/2014/main" id="{6919EA79-EAC4-49C9-99F7-A7C2446910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Espaço Reservado para Anotações 2">
            <a:extLst>
              <a:ext uri="{FF2B5EF4-FFF2-40B4-BE49-F238E27FC236}">
                <a16:creationId xmlns:a16="http://schemas.microsoft.com/office/drawing/2014/main" id="{579632D6-7C67-4FDD-BD50-05CFF328A7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51204" name="Espaço Reservado para Número de Slide 3">
            <a:extLst>
              <a:ext uri="{FF2B5EF4-FFF2-40B4-BE49-F238E27FC236}">
                <a16:creationId xmlns:a16="http://schemas.microsoft.com/office/drawing/2014/main" id="{3E3E4581-8CC0-44AD-98E6-0DB10F0FB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804098-DF1C-4959-9CC8-58A31083D2F9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>
            <a:extLst>
              <a:ext uri="{FF2B5EF4-FFF2-40B4-BE49-F238E27FC236}">
                <a16:creationId xmlns:a16="http://schemas.microsoft.com/office/drawing/2014/main" id="{8A31126B-E6E3-4118-9D92-2456BC3545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Espaço Reservado para Anotações 2">
            <a:extLst>
              <a:ext uri="{FF2B5EF4-FFF2-40B4-BE49-F238E27FC236}">
                <a16:creationId xmlns:a16="http://schemas.microsoft.com/office/drawing/2014/main" id="{CFF47261-95CD-4665-8420-777A50EE23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3252" name="Espaço Reservado para Número de Slide 3">
            <a:extLst>
              <a:ext uri="{FF2B5EF4-FFF2-40B4-BE49-F238E27FC236}">
                <a16:creationId xmlns:a16="http://schemas.microsoft.com/office/drawing/2014/main" id="{C53926FD-F6CF-48AD-B2BA-FB9E009DD4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DAD827-B56D-4EAF-B19F-754EC8596DEB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>
            <a:extLst>
              <a:ext uri="{FF2B5EF4-FFF2-40B4-BE49-F238E27FC236}">
                <a16:creationId xmlns:a16="http://schemas.microsoft.com/office/drawing/2014/main" id="{74F4E702-2E35-4121-97BD-297862836B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Espaço Reservado para Anotações 2">
            <a:extLst>
              <a:ext uri="{FF2B5EF4-FFF2-40B4-BE49-F238E27FC236}">
                <a16:creationId xmlns:a16="http://schemas.microsoft.com/office/drawing/2014/main" id="{A325BE2F-DF77-43AB-AC6B-8057C68529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5300" name="Espaço Reservado para Número de Slide 3">
            <a:extLst>
              <a:ext uri="{FF2B5EF4-FFF2-40B4-BE49-F238E27FC236}">
                <a16:creationId xmlns:a16="http://schemas.microsoft.com/office/drawing/2014/main" id="{D2AAF105-D3B0-4E0C-AD2D-9241BCDB75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0714D7-84FF-40C1-BAB7-3DF4D49C0284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>
            <a:extLst>
              <a:ext uri="{FF2B5EF4-FFF2-40B4-BE49-F238E27FC236}">
                <a16:creationId xmlns:a16="http://schemas.microsoft.com/office/drawing/2014/main" id="{DFC7935C-BE8F-4C6C-BF4F-C10483F105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Espaço Reservado para Anotações 2">
            <a:extLst>
              <a:ext uri="{FF2B5EF4-FFF2-40B4-BE49-F238E27FC236}">
                <a16:creationId xmlns:a16="http://schemas.microsoft.com/office/drawing/2014/main" id="{CE8095B2-3175-4A72-B5E9-189432ED1A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7348" name="Espaço Reservado para Número de Slide 3">
            <a:extLst>
              <a:ext uri="{FF2B5EF4-FFF2-40B4-BE49-F238E27FC236}">
                <a16:creationId xmlns:a16="http://schemas.microsoft.com/office/drawing/2014/main" id="{10E83D36-93DA-4599-B74D-E9C1D1BD9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1092D1-2BAB-4C38-9FB0-4C4481323006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>
            <a:extLst>
              <a:ext uri="{FF2B5EF4-FFF2-40B4-BE49-F238E27FC236}">
                <a16:creationId xmlns:a16="http://schemas.microsoft.com/office/drawing/2014/main" id="{927281C0-F46B-4BAD-BAB9-A7C995FC1A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Espaço Reservado para Anotações 2">
            <a:extLst>
              <a:ext uri="{FF2B5EF4-FFF2-40B4-BE49-F238E27FC236}">
                <a16:creationId xmlns:a16="http://schemas.microsoft.com/office/drawing/2014/main" id="{3F57977C-9556-416B-B31B-594ADC9902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9396" name="Espaço Reservado para Número de Slide 3">
            <a:extLst>
              <a:ext uri="{FF2B5EF4-FFF2-40B4-BE49-F238E27FC236}">
                <a16:creationId xmlns:a16="http://schemas.microsoft.com/office/drawing/2014/main" id="{B4ACD332-5AC5-4456-9861-9DB514721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7CFB1E-D60C-45CC-A119-E6E86F42517A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AFA8E5-B47F-4810-8B82-BE5E658A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B039B-B7AB-4EAA-8B22-8FBDAF6A83ED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EC3DC7-0035-46F9-BDF4-A417D33B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85C673-2740-43C7-A46E-C7B94F71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09846-E159-42F9-9EB3-55F3A484137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5369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9C7B2-3A38-4B00-9A60-5AA28EB8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C83C8-4309-4852-81AD-EC7AD536309E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05A63D-7437-4633-8947-6914AA58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24A24E-A037-4734-A989-F22FCD74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12D71-C7FC-40F4-92D2-F65A224B74D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5531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AC3A68-83AC-4A00-88F5-A88224A6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92BB5-E3E3-4968-8B21-8A12D7F09D1A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3955A-95D2-43A4-9E22-622DAE46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CC5DF2-E08A-425D-A0E2-D753BD3D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08D58-B762-4FD0-A4F5-18E9392AC3E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5702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8C2C24-7787-4C8F-8E5B-B08148B0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64590-CA49-44EC-933C-AB20BAA0A9F6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FC9D3B-088A-4A1E-9388-906A279A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31EEE2-2F47-4084-90DD-D9E70580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92-F161-4CA2-B3F4-9B9CA960D1A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6545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298B0F-3B39-4421-ADDE-D5A89D81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A248A-0A4B-4156-9750-FC50760870D2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AEC785-E2A3-48C6-98C8-C97F1263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8DC235-74F9-40E3-B450-FE1CB4D2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06F50-BB89-4062-8032-4A9093DEB56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5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3325FF79-FAB5-42A5-B9DF-86BBD629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C3B51-94CD-40E3-B8E8-8D4A6486DC53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45B80D7-F46D-4031-ACEA-751543E9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665905FF-8C72-437A-BD61-0BC79AB1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A52F5-6253-425B-B497-5C1D375D60D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864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D1A2A8ED-7793-4EB7-B71E-0CCA88FC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C6AB2-CA30-4A45-9ACB-501FE44B9A98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A938860B-0BF7-4527-8B12-7B726805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51176E7F-0CA4-4414-A59B-D1E43242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81CD5-A043-45B0-BFA8-F10F47CE11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6629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28332879-D91B-443A-9C47-BB42A2C0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00263-72D0-4C4C-A6FB-CED58AC0042E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74324F78-A463-495B-8AC6-D29E6E1C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AAE0632F-E001-42F6-BF76-6BC34399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3E2B5-BC2C-4B41-AC3C-EF1BA53BC8C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6247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D88AE1CD-1016-4515-B8F3-B61B7276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9D7F6-F4F3-4134-93EF-8BACCE6FB061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79F7D949-FE58-4391-8129-75AB2B07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C9B4F2B3-14FB-40BF-A675-9D93E2C3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99B01-EFBA-4F88-8288-91303A9AAA9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4458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8FFFA3D9-D893-4C1F-BFF1-6EC97EB8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40DFD-4446-4D7A-8BBF-0888BEBB4562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86199587-4821-4BEA-886C-E027F43A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CA0ACD23-A16C-4C9B-BB06-F90E43A8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23CDE-0787-48E6-9413-AD92CC03600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0283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04D13B4B-328A-409D-ADB5-61D2F18A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F6FBB-AEA8-4528-B8B7-C90200DE79F6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B708575-4721-4900-890D-D4351E4C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E6ADD93-15E3-4BED-A834-C956B258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679B-526A-404C-8C05-82DB95411FA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3436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02B13431-5F7B-4263-847D-7D403D6B186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47403D4B-0C4D-4BC4-BFC8-77709147EE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8142ED-D505-428D-855D-214DB6593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9FC00D2-5315-4C00-B0BF-B767238520B8}" type="datetimeFigureOut">
              <a:rPr lang="pt-BR"/>
              <a:pPr>
                <a:defRPr/>
              </a:pPr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32DF05-9BB1-4652-9965-D5EF92025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6C9724-A2ED-4989-8B96-7D807A71C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2B5D80D-9425-4AC0-895F-9E24429A14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3ABCE13B-8B6E-42DA-AF3A-8DCF8119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/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Estrutura de Dados</a:t>
            </a:r>
            <a:endParaRPr lang="pt-BR" altLang="pt-BR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735FC35-36CC-4666-8D17-4B7BDF3494D4}"/>
              </a:ext>
            </a:extLst>
          </p:cNvPr>
          <p:cNvSpPr txBox="1">
            <a:spLocks/>
          </p:cNvSpPr>
          <p:nvPr/>
        </p:nvSpPr>
        <p:spPr>
          <a:xfrm>
            <a:off x="0" y="525780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800" dirty="0"/>
              <a:t>Jorge Campos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/>
              <a:t>jorge@unifacs.br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</p:txBody>
      </p:sp>
      <p:sp>
        <p:nvSpPr>
          <p:cNvPr id="3076" name="Subtítulo 2">
            <a:extLst>
              <a:ext uri="{FF2B5EF4-FFF2-40B4-BE49-F238E27FC236}">
                <a16:creationId xmlns:a16="http://schemas.microsoft.com/office/drawing/2014/main" id="{51177F72-B361-4775-BA9E-DBF4F6107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762000"/>
          </a:xfrm>
        </p:spPr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Complexidade de Algoritmos</a:t>
            </a:r>
            <a:endParaRPr lang="pt-BR" altLang="pt-BR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aixaDeTexto 2">
            <a:extLst>
              <a:ext uri="{FF2B5EF4-FFF2-40B4-BE49-F238E27FC236}">
                <a16:creationId xmlns:a16="http://schemas.microsoft.com/office/drawing/2014/main" id="{03591BA8-99CF-486B-8AFF-E6641AC68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015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Um Repertório de Funções O Grande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CDDB299-F2E8-4A00-AA9E-92EBF825D78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6096000" cy="25955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pt-BR" sz="18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constante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 err="1"/>
                        <a:t>LogN</a:t>
                      </a:r>
                      <a:endParaRPr lang="pt-B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Logarítmica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/>
                        <a:t>N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Linear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 err="1"/>
                        <a:t>NLogN</a:t>
                      </a:r>
                      <a:endParaRPr lang="pt-B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“Linear-Logarítmica”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/>
                        <a:t>N</a:t>
                      </a:r>
                      <a:r>
                        <a:rPr lang="pt-BR" sz="1800" baseline="30000" dirty="0"/>
                        <a:t>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Quadrática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/>
                        <a:t>N</a:t>
                      </a:r>
                      <a:r>
                        <a:rPr lang="pt-BR" sz="1800" baseline="30000" dirty="0"/>
                        <a:t>3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Cúbica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/>
                        <a:t>2</a:t>
                      </a:r>
                      <a:r>
                        <a:rPr lang="pt-BR" sz="1800" baseline="30000" dirty="0"/>
                        <a:t>N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Exponencial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aixaDeTexto 2">
            <a:extLst>
              <a:ext uri="{FF2B5EF4-FFF2-40B4-BE49-F238E27FC236}">
                <a16:creationId xmlns:a16="http://schemas.microsoft.com/office/drawing/2014/main" id="{F6DBEF09-7FC8-418F-B6DA-5AE9A5DDA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003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Valores das Funções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01530D6-55E2-466A-832C-F6892E58565A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447800"/>
          <a:ext cx="8763001" cy="452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7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750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Valores de N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c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LogN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N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/>
                        <a:t>NLogN</a:t>
                      </a:r>
                      <a:endParaRPr lang="pt-BR" sz="1800" dirty="0"/>
                    </a:p>
                    <a:p>
                      <a:pPr algn="ctr"/>
                      <a:endParaRPr lang="pt-BR" sz="1800" baseline="30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  <a:r>
                        <a:rPr lang="en-US" sz="1800" baseline="30000" dirty="0"/>
                        <a:t>2</a:t>
                      </a:r>
                      <a:endParaRPr lang="pt-BR" sz="1800" baseline="30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2</a:t>
                      </a:r>
                      <a:r>
                        <a:rPr lang="en-US" sz="1800" baseline="30000" dirty="0"/>
                        <a:t>N</a:t>
                      </a:r>
                      <a:endParaRPr lang="pt-BR" sz="1800" baseline="30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99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3,3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33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1.024</a:t>
                      </a:r>
                      <a:endParaRPr lang="pt-BR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99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6,6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660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1.2</a:t>
                      </a:r>
                      <a:r>
                        <a:rPr lang="en-US" sz="1800" baseline="0" dirty="0"/>
                        <a:t> x 10 </a:t>
                      </a:r>
                      <a:r>
                        <a:rPr lang="en-US" sz="1800" baseline="30000" dirty="0"/>
                        <a:t>30</a:t>
                      </a:r>
                      <a:endParaRPr lang="pt-BR" sz="1800" baseline="30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08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9,9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9.900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1.000.000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1.7</a:t>
                      </a:r>
                      <a:r>
                        <a:rPr lang="en-US" sz="1800" baseline="0" dirty="0"/>
                        <a:t> x 10 </a:t>
                      </a:r>
                      <a:r>
                        <a:rPr lang="en-US" sz="1800" baseline="30000" dirty="0"/>
                        <a:t>301</a:t>
                      </a:r>
                      <a:endParaRPr lang="pt-BR" sz="1800" baseline="30000" dirty="0"/>
                    </a:p>
                    <a:p>
                      <a:pPr algn="r"/>
                      <a:endParaRPr lang="pt-BR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46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13,2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132.000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10.000.000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1.9</a:t>
                      </a:r>
                      <a:r>
                        <a:rPr lang="en-US" sz="1800" baseline="0" dirty="0"/>
                        <a:t> x 10 </a:t>
                      </a:r>
                      <a:r>
                        <a:rPr lang="en-US" sz="1800" baseline="30000" dirty="0"/>
                        <a:t>3010</a:t>
                      </a:r>
                      <a:endParaRPr lang="pt-BR" sz="1800" baseline="30000" dirty="0"/>
                    </a:p>
                    <a:p>
                      <a:pPr algn="r"/>
                      <a:endParaRPr lang="pt-BR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08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16,6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1.660.000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10.000.000.000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ym typeface="Symbol"/>
                        </a:rPr>
                        <a:t></a:t>
                      </a:r>
                      <a:endParaRPr lang="pt-BR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7508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1.000.000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19,9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1.000.000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19.900.000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1.000.000.000.000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ym typeface="Symbol"/>
                        </a:rPr>
                        <a:t></a:t>
                      </a:r>
                      <a:endParaRPr lang="pt-BR" sz="1800" dirty="0"/>
                    </a:p>
                    <a:p>
                      <a:pPr algn="r"/>
                      <a:endParaRPr lang="pt-BR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aixaDeTexto 2">
            <a:extLst>
              <a:ext uri="{FF2B5EF4-FFF2-40B4-BE49-F238E27FC236}">
                <a16:creationId xmlns:a16="http://schemas.microsoft.com/office/drawing/2014/main" id="{E32D92C1-CEDA-4C5D-A641-9832C2B7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830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>
                <a:latin typeface="Arial" panose="020B0604020202020204" pitchFamily="34" charset="0"/>
              </a:rPr>
              <a:t>Ordens de Complexidade</a:t>
            </a: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2F5D910-B540-42D3-8C0C-3810723DE2EA}"/>
              </a:ext>
            </a:extLst>
          </p:cNvPr>
          <p:cNvSpPr/>
          <p:nvPr/>
        </p:nvSpPr>
        <p:spPr>
          <a:xfrm>
            <a:off x="304800" y="1158875"/>
            <a:ext cx="8458200" cy="50165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000" dirty="0">
                <a:latin typeface="+mn-lt"/>
                <a:cs typeface="Arial" charset="0"/>
              </a:rPr>
              <a:t>O(1) – Número fixo de instruções são executadas</a:t>
            </a:r>
          </a:p>
          <a:p>
            <a:pPr eaLnBrk="1" hangingPunct="1">
              <a:defRPr/>
            </a:pPr>
            <a:endParaRPr lang="pt-BR" sz="2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+mn-lt"/>
                <a:cs typeface="Arial" charset="0"/>
              </a:rPr>
              <a:t>O( log n) - Cresce ligeiramente a medida que n cresce; quando n duplica log n aumenta, mas muito pouco; apenas duplica quando n aumenta para n</a:t>
            </a:r>
            <a:r>
              <a:rPr lang="pt-BR" sz="2000" baseline="30000" dirty="0">
                <a:latin typeface="+mn-lt"/>
                <a:cs typeface="Arial" charset="0"/>
              </a:rPr>
              <a:t>2</a:t>
            </a:r>
            <a:endParaRPr lang="pt-BR" sz="2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endParaRPr lang="pt-BR" sz="2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+mn-lt"/>
                <a:cs typeface="Arial" charset="0"/>
              </a:rPr>
              <a:t>O(n) – Crescimento linear</a:t>
            </a:r>
          </a:p>
          <a:p>
            <a:pPr eaLnBrk="1" hangingPunct="1">
              <a:defRPr/>
            </a:pPr>
            <a:endParaRPr lang="en-US" sz="2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+mn-lt"/>
                <a:cs typeface="Arial" charset="0"/>
              </a:rPr>
              <a:t>O(n log n) - Típico quando se reduz um problema em subproblemas, se resolve estes separadamente e se combinam as soluções.</a:t>
            </a:r>
          </a:p>
          <a:p>
            <a:pPr eaLnBrk="1" hangingPunct="1">
              <a:defRPr/>
            </a:pPr>
            <a:endParaRPr lang="pt-BR" sz="2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+mn-lt"/>
                <a:cs typeface="Arial" charset="0"/>
              </a:rPr>
              <a:t>O(n</a:t>
            </a:r>
            <a:r>
              <a:rPr lang="pt-BR" sz="2000" baseline="30000" dirty="0">
                <a:latin typeface="+mn-lt"/>
                <a:cs typeface="Arial" charset="0"/>
              </a:rPr>
              <a:t>2</a:t>
            </a:r>
            <a:r>
              <a:rPr lang="pt-BR" sz="2000" dirty="0">
                <a:latin typeface="+mn-lt"/>
                <a:cs typeface="Arial" charset="0"/>
              </a:rPr>
              <a:t>) - Típico quando é necessário processar todos os pares de dados de entrada; prático apenas em pequenos problemas, ex: métodos de ordenação ineficientes.</a:t>
            </a:r>
          </a:p>
          <a:p>
            <a:pPr eaLnBrk="1" hangingPunct="1">
              <a:defRPr/>
            </a:pPr>
            <a:endParaRPr lang="pt-BR" sz="2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+mn-lt"/>
                <a:cs typeface="Arial" charset="0"/>
              </a:rPr>
              <a:t>O(2</a:t>
            </a:r>
            <a:r>
              <a:rPr lang="pt-BR" sz="2000" baseline="30000" dirty="0">
                <a:latin typeface="+mn-lt"/>
                <a:cs typeface="Arial" charset="0"/>
              </a:rPr>
              <a:t>n</a:t>
            </a:r>
            <a:r>
              <a:rPr lang="pt-BR" sz="2000" dirty="0">
                <a:latin typeface="+mn-lt"/>
                <a:cs typeface="Arial" charset="0"/>
              </a:rPr>
              <a:t>) : tempo de execução exponencial (provavelmente de pouca aplicação prática; típico em soluções de força bruta)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aixaDeTexto 2">
            <a:extLst>
              <a:ext uri="{FF2B5EF4-FFF2-40B4-BE49-F238E27FC236}">
                <a16:creationId xmlns:a16="http://schemas.microsoft.com/office/drawing/2014/main" id="{C841534C-5950-4292-BBF6-730ADEBC4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637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Cálculo Expedito da Complexidade Assintótica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6810428A-979A-4C79-A1C7-50790BBEC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305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>
                <a:latin typeface="Arial" panose="020B0604020202020204" pitchFamily="34" charset="0"/>
              </a:rPr>
              <a:t>Regra 1 – Loops </a:t>
            </a:r>
            <a:r>
              <a:rPr lang="pt-BR" altLang="pt-BR" sz="2000">
                <a:latin typeface="Arial" panose="020B0604020202020204" pitchFamily="34" charset="0"/>
              </a:rPr>
              <a:t>Se f(n) é um polinômio de grau k, Então f(n)=O(N</a:t>
            </a:r>
            <a:r>
              <a:rPr lang="pt-BR" altLang="pt-BR" sz="2000" baseline="30000">
                <a:latin typeface="Arial" panose="020B0604020202020204" pitchFamily="34" charset="0"/>
              </a:rPr>
              <a:t>k</a:t>
            </a:r>
            <a:r>
              <a:rPr lang="pt-BR" altLang="pt-BR" sz="2000">
                <a:latin typeface="Arial" panose="020B0604020202020204" pitchFamily="34" charset="0"/>
              </a:rPr>
              <a:t>)</a:t>
            </a:r>
            <a:endParaRPr lang="pt-BR" altLang="pt-BR" sz="20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A complexidade assintótica de um loop é igual ao número de interações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for (int i=0</a:t>
            </a:r>
            <a:r>
              <a:rPr lang="en-US" altLang="pt-BR" sz="2000">
                <a:latin typeface="Arial" panose="020B0604020202020204" pitchFamily="34" charset="0"/>
              </a:rPr>
              <a:t>;i&lt;n;i++)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75759FC-AEFD-4BCB-A72A-73B257015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687763"/>
            <a:ext cx="83058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>
                <a:latin typeface="Arial" panose="020B0604020202020204" pitchFamily="34" charset="0"/>
              </a:rPr>
              <a:t>Regra 2 – Loops aninhados </a:t>
            </a:r>
            <a:r>
              <a:rPr lang="pt-BR" altLang="pt-BR" sz="2000">
                <a:latin typeface="Arial" panose="020B0604020202020204" pitchFamily="34" charset="0"/>
              </a:rPr>
              <a:t>f</a:t>
            </a:r>
            <a:r>
              <a:rPr lang="pt-BR" altLang="pt-BR" sz="2000" baseline="-25000">
                <a:latin typeface="Arial" panose="020B0604020202020204" pitchFamily="34" charset="0"/>
              </a:rPr>
              <a:t>1</a:t>
            </a:r>
            <a:r>
              <a:rPr lang="pt-BR" altLang="pt-BR" sz="2000">
                <a:latin typeface="Arial" panose="020B0604020202020204" pitchFamily="34" charset="0"/>
              </a:rPr>
              <a:t>(n)*f</a:t>
            </a:r>
            <a:r>
              <a:rPr lang="pt-BR" altLang="pt-BR" sz="2000" baseline="-25000">
                <a:latin typeface="Arial" panose="020B0604020202020204" pitchFamily="34" charset="0"/>
              </a:rPr>
              <a:t>2</a:t>
            </a:r>
            <a:r>
              <a:rPr lang="pt-BR" altLang="pt-BR" sz="2000">
                <a:latin typeface="Arial" panose="020B0604020202020204" pitchFamily="34" charset="0"/>
              </a:rPr>
              <a:t>(n)= O(g(n)*h(n))</a:t>
            </a:r>
            <a:endParaRPr lang="pt-BR" altLang="pt-BR" sz="20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A complexidade assintótica de loops aninhados é igual ao produto do número de interações de cada loop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for (int i=0</a:t>
            </a:r>
            <a:r>
              <a:rPr lang="en-US" altLang="pt-BR" sz="2000">
                <a:latin typeface="Arial" panose="020B0604020202020204" pitchFamily="34" charset="0"/>
              </a:rPr>
              <a:t>;i&lt;n;i++)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</a:t>
            </a:r>
            <a:r>
              <a:rPr lang="pt-BR" altLang="pt-BR" sz="2000">
                <a:latin typeface="Arial" panose="020B0604020202020204" pitchFamily="34" charset="0"/>
              </a:rPr>
              <a:t>for (int j=0</a:t>
            </a:r>
            <a:r>
              <a:rPr lang="en-US" altLang="pt-BR" sz="2000">
                <a:latin typeface="Arial" panose="020B0604020202020204" pitchFamily="34" charset="0"/>
              </a:rPr>
              <a:t>;j&lt;n;i++)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</p:txBody>
      </p:sp>
      <p:sp>
        <p:nvSpPr>
          <p:cNvPr id="5" name="Retângulo 3">
            <a:extLst>
              <a:ext uri="{FF2B5EF4-FFF2-40B4-BE49-F238E27FC236}">
                <a16:creationId xmlns:a16="http://schemas.microsoft.com/office/drawing/2014/main" id="{25A9C02B-4859-4811-A744-88420E38C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05000"/>
            <a:ext cx="114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f(n)=n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id="{793ADC2E-66F0-42D1-80D0-A19C8A165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876800"/>
            <a:ext cx="114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f(n)=n</a:t>
            </a:r>
            <a:r>
              <a:rPr lang="en-US" altLang="pt-BR" sz="2000" baseline="30000">
                <a:latin typeface="Arial" panose="020B0604020202020204" pitchFamily="34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8A38F67-799E-4CBC-8820-0AD0F44F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000" b="1">
                <a:latin typeface="Arial" panose="020B0604020202020204" pitchFamily="34" charset="0"/>
              </a:rPr>
              <a:t>Complexidade de pior caso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Fácil determinação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Resultados conservadores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Muito utilizado</a:t>
            </a:r>
          </a:p>
          <a:p>
            <a:pPr>
              <a:lnSpc>
                <a:spcPct val="110000"/>
              </a:lnSpc>
            </a:pPr>
            <a:endParaRPr lang="pt-BR" altLang="pt-BR" sz="2000" b="1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pt-BR" altLang="pt-BR" sz="2000" b="1">
                <a:latin typeface="Arial" panose="020B0604020202020204" pitchFamily="34" charset="0"/>
              </a:rPr>
              <a:t>Complexidade de melhor caso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Fácil determinação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pt-BR" sz="2000">
                <a:latin typeface="Arial" panose="020B0604020202020204" pitchFamily="34" charset="0"/>
              </a:rPr>
              <a:t>Resultados otimistas</a:t>
            </a:r>
            <a:endParaRPr lang="pt-BR" altLang="pt-BR" sz="2000"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Pouco utilizado</a:t>
            </a:r>
          </a:p>
          <a:p>
            <a:pPr>
              <a:lnSpc>
                <a:spcPct val="110000"/>
              </a:lnSpc>
            </a:pPr>
            <a:endParaRPr lang="pt-BR" altLang="pt-BR" sz="2000" b="1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pt-BR" altLang="pt-BR" sz="2000" b="1">
                <a:latin typeface="Arial" panose="020B0604020202020204" pitchFamily="34" charset="0"/>
              </a:rPr>
              <a:t>Complexidade de caso médio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Difícil determinação (distribuição de probabilidades das diferentes entradas)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menos utilizado (apesar de importante)</a:t>
            </a:r>
          </a:p>
        </p:txBody>
      </p:sp>
      <p:sp>
        <p:nvSpPr>
          <p:cNvPr id="43011" name="CaixaDeTexto 2">
            <a:extLst>
              <a:ext uri="{FF2B5EF4-FFF2-40B4-BE49-F238E27FC236}">
                <a16:creationId xmlns:a16="http://schemas.microsoft.com/office/drawing/2014/main" id="{7F6AFF1E-7EA7-4AD1-8CE3-DABA5A8D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584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Característica dos Diversos Casos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>
            <a:extLst>
              <a:ext uri="{FF2B5EF4-FFF2-40B4-BE49-F238E27FC236}">
                <a16:creationId xmlns:a16="http://schemas.microsoft.com/office/drawing/2014/main" id="{8D33E9B6-6362-4B9F-8FFF-48CA0F4DA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Recursão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aixaDeTexto 2">
            <a:extLst>
              <a:ext uri="{FF2B5EF4-FFF2-40B4-BE49-F238E27FC236}">
                <a16:creationId xmlns:a16="http://schemas.microsoft.com/office/drawing/2014/main" id="{4F7C144A-CE29-4735-86B5-E437F8A2C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938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Recursão</a:t>
            </a:r>
          </a:p>
        </p:txBody>
      </p:sp>
      <p:sp>
        <p:nvSpPr>
          <p:cNvPr id="11" name="Retângulo 3">
            <a:extLst>
              <a:ext uri="{FF2B5EF4-FFF2-40B4-BE49-F238E27FC236}">
                <a16:creationId xmlns:a16="http://schemas.microsoft.com/office/drawing/2014/main" id="{38291FFC-5614-4E08-99C2-EA9DEBB0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610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Muitas das fórmulas matemáticas que conhecemos são expressas através de equações simples.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g(x) = 2x </a:t>
            </a:r>
            <a:r>
              <a:rPr lang="pt-BR" altLang="pt-BR" sz="1800" baseline="30000">
                <a:latin typeface="Arial" panose="020B0604020202020204" pitchFamily="34" charset="0"/>
              </a:rPr>
              <a:t>2</a:t>
            </a:r>
            <a:r>
              <a:rPr lang="pt-BR" altLang="pt-BR" sz="1800">
                <a:latin typeface="Arial" panose="020B0604020202020204" pitchFamily="34" charset="0"/>
              </a:rPr>
              <a:t> + x + 1</a:t>
            </a:r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id="{66475B60-A088-4221-841A-CE71062D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81200"/>
            <a:ext cx="861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Essas funções são facilmente transpostas para algoritmos que na maioria das vezes não demandam mais do que uma linha de código.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B6DC21-BD57-4882-9F22-B2F52727A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90800"/>
            <a:ext cx="8001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int g (int x) </a:t>
            </a:r>
            <a:r>
              <a:rPr lang="en-US" altLang="pt-BR" sz="18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   return 2*x*x + x+1;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}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17" name="Retângulo 3">
            <a:extLst>
              <a:ext uri="{FF2B5EF4-FFF2-40B4-BE49-F238E27FC236}">
                <a16:creationId xmlns:a16="http://schemas.microsoft.com/office/drawing/2014/main" id="{D2499988-881B-4B4E-BC29-2BEE42CF0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" y="4092575"/>
            <a:ext cx="861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Qual a complexidade assintótica da função g(x)?</a:t>
            </a:r>
          </a:p>
        </p:txBody>
      </p:sp>
      <p:sp>
        <p:nvSpPr>
          <p:cNvPr id="18" name="Retângulo 3">
            <a:extLst>
              <a:ext uri="{FF2B5EF4-FFF2-40B4-BE49-F238E27FC236}">
                <a16:creationId xmlns:a16="http://schemas.microsoft.com/office/drawing/2014/main" id="{D7578D14-D394-4E70-9035-A61D33AF0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124325"/>
            <a:ext cx="1160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" grpId="0" build="p"/>
      <p:bldP spid="10" grpId="0"/>
      <p:bldP spid="17" grpId="0" build="p"/>
      <p:bldP spid="1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aixaDeTexto 2">
            <a:extLst>
              <a:ext uri="{FF2B5EF4-FFF2-40B4-BE49-F238E27FC236}">
                <a16:creationId xmlns:a16="http://schemas.microsoft.com/office/drawing/2014/main" id="{0592F216-9420-4CD7-B353-45546FE9B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938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Recursão</a:t>
            </a:r>
          </a:p>
        </p:txBody>
      </p:sp>
      <p:sp>
        <p:nvSpPr>
          <p:cNvPr id="48131" name="Retângulo 3">
            <a:extLst>
              <a:ext uri="{FF2B5EF4-FFF2-40B4-BE49-F238E27FC236}">
                <a16:creationId xmlns:a16="http://schemas.microsoft.com/office/drawing/2014/main" id="{8E946067-61FE-436F-B934-0F7E6E946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914400"/>
            <a:ext cx="8610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Outras funções não são tão triviais e são expressas em termos dela mesmo. Estas funções são chamadas recursivas.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	1, para x=1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h(x)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	x</a:t>
            </a:r>
            <a:r>
              <a:rPr lang="pt-BR" altLang="pt-BR" sz="1800" baseline="30000">
                <a:latin typeface="Arial" panose="020B0604020202020204" pitchFamily="34" charset="0"/>
              </a:rPr>
              <a:t>3</a:t>
            </a:r>
            <a:r>
              <a:rPr lang="pt-BR" altLang="pt-BR" sz="1800">
                <a:latin typeface="Arial" panose="020B0604020202020204" pitchFamily="34" charset="0"/>
              </a:rPr>
              <a:t> + h(x-1), para x&gt;1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" name="Retângulo 3">
            <a:extLst>
              <a:ext uri="{FF2B5EF4-FFF2-40B4-BE49-F238E27FC236}">
                <a16:creationId xmlns:a16="http://schemas.microsoft.com/office/drawing/2014/main" id="{B3EEDAB5-4D59-4B31-B82B-9560D5E05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743200"/>
            <a:ext cx="838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Funções recursivas são também facilmente transpostas para um algoritmo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C795F36-1BC1-49BB-B792-3F04DA06E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3048000"/>
            <a:ext cx="792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 err="1">
                <a:latin typeface="Arial" panose="020B0604020202020204" pitchFamily="34" charset="0"/>
              </a:rPr>
              <a:t>int</a:t>
            </a:r>
            <a:r>
              <a:rPr lang="pt-BR" altLang="pt-BR" sz="1800" dirty="0">
                <a:latin typeface="Arial" panose="020B0604020202020204" pitchFamily="34" charset="0"/>
              </a:rPr>
              <a:t> h (</a:t>
            </a:r>
            <a:r>
              <a:rPr lang="pt-BR" altLang="pt-BR" sz="1800" dirty="0" err="1">
                <a:latin typeface="Arial" panose="020B0604020202020204" pitchFamily="34" charset="0"/>
              </a:rPr>
              <a:t>int</a:t>
            </a:r>
            <a:r>
              <a:rPr lang="pt-BR" altLang="pt-BR" sz="1800" dirty="0">
                <a:latin typeface="Arial" panose="020B0604020202020204" pitchFamily="34" charset="0"/>
              </a:rPr>
              <a:t> x) </a:t>
            </a:r>
            <a:r>
              <a:rPr lang="en-US" altLang="pt-BR" sz="18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</a:t>
            </a:r>
            <a:r>
              <a:rPr lang="pt-BR" altLang="pt-BR" sz="1800" dirty="0" err="1">
                <a:latin typeface="Arial" panose="020B0604020202020204" pitchFamily="34" charset="0"/>
              </a:rPr>
              <a:t>if</a:t>
            </a:r>
            <a:r>
              <a:rPr lang="pt-BR" altLang="pt-BR" sz="1800" dirty="0">
                <a:latin typeface="Arial" panose="020B0604020202020204" pitchFamily="34" charset="0"/>
              </a:rPr>
              <a:t> (x==1)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   </a:t>
            </a:r>
            <a:r>
              <a:rPr lang="pt-BR" altLang="pt-BR" sz="1800" dirty="0" err="1">
                <a:latin typeface="Arial" panose="020B0604020202020204" pitchFamily="34" charset="0"/>
              </a:rPr>
              <a:t>return</a:t>
            </a:r>
            <a:r>
              <a:rPr lang="pt-BR" altLang="pt-BR" sz="1800" dirty="0">
                <a:latin typeface="Arial" panose="020B0604020202020204" pitchFamily="34" charset="0"/>
              </a:rPr>
              <a:t>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</a:t>
            </a:r>
            <a:r>
              <a:rPr lang="pt-BR" altLang="pt-BR" sz="1800" dirty="0" err="1">
                <a:latin typeface="Arial" panose="020B0604020202020204" pitchFamily="34" charset="0"/>
              </a:rPr>
              <a:t>else</a:t>
            </a:r>
            <a:r>
              <a:rPr lang="pt-BR" altLang="pt-BR" sz="1800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   </a:t>
            </a:r>
            <a:r>
              <a:rPr lang="pt-BR" altLang="pt-BR" sz="1800" dirty="0" err="1">
                <a:latin typeface="Arial" panose="020B0604020202020204" pitchFamily="34" charset="0"/>
              </a:rPr>
              <a:t>return</a:t>
            </a:r>
            <a:r>
              <a:rPr lang="pt-BR" altLang="pt-BR" sz="1800" dirty="0">
                <a:latin typeface="Arial" panose="020B0604020202020204" pitchFamily="34" charset="0"/>
              </a:rPr>
              <a:t> x*x*x + h(x-1);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 dirty="0">
                <a:latin typeface="Arial" panose="020B0604020202020204" pitchFamily="34" charset="0"/>
              </a:rPr>
              <a:t>}</a:t>
            </a:r>
            <a:endParaRPr lang="pt-BR" altLang="pt-BR" sz="1800" dirty="0">
              <a:latin typeface="Arial" panose="020B0604020202020204" pitchFamily="34" charset="0"/>
            </a:endParaRPr>
          </a:p>
        </p:txBody>
      </p:sp>
      <p:grpSp>
        <p:nvGrpSpPr>
          <p:cNvPr id="2" name="Grupo 12">
            <a:extLst>
              <a:ext uri="{FF2B5EF4-FFF2-40B4-BE49-F238E27FC236}">
                <a16:creationId xmlns:a16="http://schemas.microsoft.com/office/drawing/2014/main" id="{1849D6A6-06B7-4EDF-9653-9CF4C3EF5CC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643063"/>
            <a:ext cx="3573463" cy="371475"/>
            <a:chOff x="3359180" y="4202899"/>
            <a:chExt cx="3573563" cy="368778"/>
          </a:xfrm>
        </p:grpSpPr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AE69D358-FAE0-4F52-B508-9704AC9BD45A}"/>
                </a:ext>
              </a:extLst>
            </p:cNvPr>
            <p:cNvCxnSpPr/>
            <p:nvPr/>
          </p:nvCxnSpPr>
          <p:spPr>
            <a:xfrm>
              <a:off x="3359180" y="4431415"/>
              <a:ext cx="2133660" cy="1576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44" name="CaixaDeTexto 21">
              <a:extLst>
                <a:ext uri="{FF2B5EF4-FFF2-40B4-BE49-F238E27FC236}">
                  <a16:creationId xmlns:a16="http://schemas.microsoft.com/office/drawing/2014/main" id="{44646E7A-0FC1-40F4-B8FD-00A394BE5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5179" y="4202899"/>
              <a:ext cx="1287564" cy="368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Caso base</a:t>
              </a:r>
            </a:p>
          </p:txBody>
        </p:sp>
      </p:grp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2161E827-A80B-4FB1-8E33-9EC03D7FD78D}"/>
              </a:ext>
            </a:extLst>
          </p:cNvPr>
          <p:cNvSpPr/>
          <p:nvPr/>
        </p:nvSpPr>
        <p:spPr>
          <a:xfrm>
            <a:off x="685800" y="1779588"/>
            <a:ext cx="304800" cy="911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18" name="Grupo 12">
            <a:extLst>
              <a:ext uri="{FF2B5EF4-FFF2-40B4-BE49-F238E27FC236}">
                <a16:creationId xmlns:a16="http://schemas.microsoft.com/office/drawing/2014/main" id="{81FD33E9-B9AF-4078-8619-1923D61BF419}"/>
              </a:ext>
            </a:extLst>
          </p:cNvPr>
          <p:cNvGrpSpPr>
            <a:grpSpLocks/>
          </p:cNvGrpSpPr>
          <p:nvPr/>
        </p:nvGrpSpPr>
        <p:grpSpPr bwMode="auto">
          <a:xfrm>
            <a:off x="3295650" y="4159250"/>
            <a:ext cx="4171950" cy="457200"/>
            <a:chOff x="4264153" y="4202903"/>
            <a:chExt cx="5923718" cy="368224"/>
          </a:xfrm>
        </p:grpSpPr>
        <p:cxnSp>
          <p:nvCxnSpPr>
            <p:cNvPr id="19" name="Conector de seta reta 13">
              <a:extLst>
                <a:ext uri="{FF2B5EF4-FFF2-40B4-BE49-F238E27FC236}">
                  <a16:creationId xmlns:a16="http://schemas.microsoft.com/office/drawing/2014/main" id="{FD32DC6B-0BCA-4FB1-9EAD-E54E25718841}"/>
                </a:ext>
              </a:extLst>
            </p:cNvPr>
            <p:cNvCxnSpPr/>
            <p:nvPr/>
          </p:nvCxnSpPr>
          <p:spPr>
            <a:xfrm>
              <a:off x="4264153" y="4339709"/>
              <a:ext cx="1904697" cy="1278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42" name="CaixaDeTexto 21">
              <a:extLst>
                <a:ext uri="{FF2B5EF4-FFF2-40B4-BE49-F238E27FC236}">
                  <a16:creationId xmlns:a16="http://schemas.microsoft.com/office/drawing/2014/main" id="{52595CF7-01EC-4185-BE18-300EFC8D4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942" y="4202903"/>
              <a:ext cx="4018929" cy="368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dirty="0">
                  <a:latin typeface="Arial" panose="020B0604020202020204" pitchFamily="34" charset="0"/>
                </a:rPr>
                <a:t>1 operação dominante (simplificação)</a:t>
              </a:r>
            </a:p>
          </p:txBody>
        </p:sp>
      </p:grpSp>
      <p:sp>
        <p:nvSpPr>
          <p:cNvPr id="21" name="Retângulo 3">
            <a:extLst>
              <a:ext uri="{FF2B5EF4-FFF2-40B4-BE49-F238E27FC236}">
                <a16:creationId xmlns:a16="http://schemas.microsoft.com/office/drawing/2014/main" id="{9BEC7938-4411-4E19-9CAA-8FC00B9E7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5183188"/>
            <a:ext cx="861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O que faz a função h(x) ?</a:t>
            </a:r>
          </a:p>
        </p:txBody>
      </p:sp>
      <p:sp>
        <p:nvSpPr>
          <p:cNvPr id="22" name="Retângulo 3">
            <a:extLst>
              <a:ext uri="{FF2B5EF4-FFF2-40B4-BE49-F238E27FC236}">
                <a16:creationId xmlns:a16="http://schemas.microsoft.com/office/drawing/2014/main" id="{84E976AD-ACBA-4AB1-89C4-2DB05D1E3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5573713"/>
            <a:ext cx="1160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O(n)</a:t>
            </a:r>
          </a:p>
        </p:txBody>
      </p:sp>
      <p:sp>
        <p:nvSpPr>
          <p:cNvPr id="23" name="Retângulo 3">
            <a:extLst>
              <a:ext uri="{FF2B5EF4-FFF2-40B4-BE49-F238E27FC236}">
                <a16:creationId xmlns:a16="http://schemas.microsoft.com/office/drawing/2014/main" id="{C44333E2-E50C-4ABC-BC5B-002D942B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5564188"/>
            <a:ext cx="861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Qual a complexidade assintótica da função h(x)?</a:t>
            </a:r>
          </a:p>
        </p:txBody>
      </p:sp>
      <p:sp>
        <p:nvSpPr>
          <p:cNvPr id="16" name="Retângulo 3">
            <a:extLst>
              <a:ext uri="{FF2B5EF4-FFF2-40B4-BE49-F238E27FC236}">
                <a16:creationId xmlns:a16="http://schemas.microsoft.com/office/drawing/2014/main" id="{439DE6C0-9648-45B9-9BA2-618DDDA0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6197600"/>
            <a:ext cx="861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Escreva a função que calcula o fatorial de um número!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/>
      <p:bldP spid="21" grpId="0" build="p"/>
      <p:bldP spid="22" grpId="0" build="p"/>
      <p:bldP spid="23" grpId="0" build="p"/>
      <p:bldP spid="1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aixaDeTexto 2">
            <a:extLst>
              <a:ext uri="{FF2B5EF4-FFF2-40B4-BE49-F238E27FC236}">
                <a16:creationId xmlns:a16="http://schemas.microsoft.com/office/drawing/2014/main" id="{1B839824-AFB2-4A97-96DB-60F2C25A7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856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Regras Básicas para Recursão</a:t>
            </a:r>
          </a:p>
        </p:txBody>
      </p:sp>
      <p:sp>
        <p:nvSpPr>
          <p:cNvPr id="20" name="Retângulo 3">
            <a:extLst>
              <a:ext uri="{FF2B5EF4-FFF2-40B4-BE49-F238E27FC236}">
                <a16:creationId xmlns:a16="http://schemas.microsoft.com/office/drawing/2014/main" id="{AE2CA9A9-E9B2-47F2-9F5F-85DC0D509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974725"/>
            <a:ext cx="8382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As funções recursivas nem sempre são fáceis de implementar e analisar. </a:t>
            </a:r>
          </a:p>
          <a:p>
            <a:pPr eaLnBrk="1" hangingPunct="1">
              <a:defRPr/>
            </a:pPr>
            <a:endParaRPr lang="pt-BR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Ao implementar funções recursivas é importante garantir que as quatro regras básicas de recursão sejam atendidas: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pt-BR" dirty="0">
                <a:latin typeface="Arial" charset="0"/>
                <a:cs typeface="Arial" charset="0"/>
              </a:rPr>
              <a:t>Regra do Caso Base: Sempre existir pelo menos um caso base, o qual pode ser resolvido sem recursão.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pt-BR" dirty="0">
                <a:latin typeface="Arial" charset="0"/>
                <a:cs typeface="Arial" charset="0"/>
              </a:rPr>
              <a:t>Regra do Progresso: As chamadas recursivas devem caminhar na direção do caso base.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pt-BR" dirty="0">
                <a:latin typeface="Arial" charset="0"/>
                <a:cs typeface="Arial" charset="0"/>
              </a:rPr>
              <a:t>Regra de Projeto: Todas as chamadas recursivas funcionam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pt-BR" dirty="0">
                <a:latin typeface="Arial" charset="0"/>
                <a:cs typeface="Arial" charset="0"/>
              </a:rPr>
              <a:t>Regra do Trabalho Composto: Nunca duplique o trabalho resolvendo a mesma instância do problema em chamadas recursivas distintas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F319C84-B57A-45E8-89C7-DE46CF7FF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3978275"/>
            <a:ext cx="85455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Exercício: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A implementação função recursiva fat(x) atende as 4 regras básicas de recursão?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9D6181-193B-4C46-A343-A884A3F9B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4724400"/>
            <a:ext cx="792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 err="1">
                <a:latin typeface="Arial" panose="020B0604020202020204" pitchFamily="34" charset="0"/>
              </a:rPr>
              <a:t>long</a:t>
            </a:r>
            <a:r>
              <a:rPr lang="pt-BR" altLang="pt-BR" sz="1800" dirty="0">
                <a:latin typeface="Arial" panose="020B0604020202020204" pitchFamily="34" charset="0"/>
              </a:rPr>
              <a:t> </a:t>
            </a:r>
            <a:r>
              <a:rPr lang="pt-BR" altLang="pt-BR" sz="1800" dirty="0" err="1">
                <a:latin typeface="Arial" panose="020B0604020202020204" pitchFamily="34" charset="0"/>
              </a:rPr>
              <a:t>fat</a:t>
            </a:r>
            <a:r>
              <a:rPr lang="pt-BR" altLang="pt-BR" sz="1800" dirty="0">
                <a:latin typeface="Arial" panose="020B0604020202020204" pitchFamily="34" charset="0"/>
              </a:rPr>
              <a:t> (</a:t>
            </a:r>
            <a:r>
              <a:rPr lang="pt-BR" altLang="pt-BR" sz="1800" dirty="0" err="1">
                <a:latin typeface="Arial" panose="020B0604020202020204" pitchFamily="34" charset="0"/>
              </a:rPr>
              <a:t>long</a:t>
            </a:r>
            <a:r>
              <a:rPr lang="pt-BR" altLang="pt-BR" sz="1800" dirty="0">
                <a:latin typeface="Arial" panose="020B0604020202020204" pitchFamily="34" charset="0"/>
              </a:rPr>
              <a:t> x) </a:t>
            </a:r>
            <a:r>
              <a:rPr lang="en-US" altLang="pt-BR" sz="18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</a:t>
            </a:r>
            <a:r>
              <a:rPr lang="pt-BR" altLang="pt-BR" sz="1800" dirty="0" err="1">
                <a:latin typeface="Arial" panose="020B0604020202020204" pitchFamily="34" charset="0"/>
              </a:rPr>
              <a:t>if</a:t>
            </a:r>
            <a:r>
              <a:rPr lang="pt-BR" altLang="pt-BR" sz="1800" dirty="0">
                <a:latin typeface="Arial" panose="020B0604020202020204" pitchFamily="34" charset="0"/>
              </a:rPr>
              <a:t> (x&lt;=1)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   </a:t>
            </a:r>
            <a:r>
              <a:rPr lang="pt-BR" altLang="pt-BR" sz="1800" dirty="0" err="1">
                <a:latin typeface="Arial" panose="020B0604020202020204" pitchFamily="34" charset="0"/>
              </a:rPr>
              <a:t>return</a:t>
            </a:r>
            <a:r>
              <a:rPr lang="pt-BR" altLang="pt-BR" sz="1800" dirty="0">
                <a:latin typeface="Arial" panose="020B0604020202020204" pitchFamily="34" charset="0"/>
              </a:rPr>
              <a:t>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</a:t>
            </a:r>
            <a:r>
              <a:rPr lang="pt-BR" altLang="pt-BR" sz="1800" dirty="0" err="1">
                <a:latin typeface="Arial" panose="020B0604020202020204" pitchFamily="34" charset="0"/>
              </a:rPr>
              <a:t>else</a:t>
            </a:r>
            <a:r>
              <a:rPr lang="pt-BR" altLang="pt-BR" sz="1800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   </a:t>
            </a:r>
            <a:r>
              <a:rPr lang="pt-BR" altLang="pt-BR" sz="1800" dirty="0" err="1">
                <a:latin typeface="Arial" panose="020B0604020202020204" pitchFamily="34" charset="0"/>
              </a:rPr>
              <a:t>return</a:t>
            </a:r>
            <a:r>
              <a:rPr lang="pt-BR" altLang="pt-BR" sz="1800" dirty="0">
                <a:latin typeface="Arial" panose="020B0604020202020204" pitchFamily="34" charset="0"/>
              </a:rPr>
              <a:t> x * </a:t>
            </a:r>
            <a:r>
              <a:rPr lang="pt-BR" altLang="pt-BR" sz="1800" dirty="0" err="1">
                <a:latin typeface="Arial" panose="020B0604020202020204" pitchFamily="34" charset="0"/>
              </a:rPr>
              <a:t>fat</a:t>
            </a:r>
            <a:r>
              <a:rPr lang="pt-BR" altLang="pt-BR" sz="1800" dirty="0">
                <a:latin typeface="Arial" panose="020B0604020202020204" pitchFamily="34" charset="0"/>
              </a:rPr>
              <a:t>(x-1);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 dirty="0">
                <a:latin typeface="Arial" panose="020B0604020202020204" pitchFamily="34" charset="0"/>
              </a:rPr>
              <a:t>}</a:t>
            </a:r>
            <a:endParaRPr lang="pt-BR" altLang="pt-BR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aixaDeTexto 2">
            <a:extLst>
              <a:ext uri="{FF2B5EF4-FFF2-40B4-BE49-F238E27FC236}">
                <a16:creationId xmlns:a16="http://schemas.microsoft.com/office/drawing/2014/main" id="{DCD3C7E3-B3C1-4BA5-AF9B-1AA64DBE2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917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Mais Recursão</a:t>
            </a:r>
          </a:p>
        </p:txBody>
      </p:sp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77D8973F-057E-4075-B3F0-0DD02DC97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295400"/>
          <a:ext cx="434816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32100" imgH="457200" progId="Equation.3">
                  <p:embed/>
                </p:oleObj>
              </mc:Choice>
              <mc:Fallback>
                <p:oleObj name="Equation" r:id="rId3" imgW="28321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4348163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205463-30B0-4488-8E0A-DBB1A283F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7686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Considere a função que define os elementos dos sequência de Fibonacci: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0F986BA-6215-46FF-9C56-BBD0816D4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1 1 2 3 5 8 13 21 34 55 89 ...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040C461-9CA9-4AEF-86F8-9EBE400DB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8458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Proposto por </a:t>
            </a:r>
            <a:r>
              <a:rPr lang="pt-BR" dirty="0" err="1">
                <a:latin typeface="Arial" charset="0"/>
                <a:cs typeface="Arial" charset="0"/>
              </a:rPr>
              <a:t>Fibonacci</a:t>
            </a:r>
            <a:r>
              <a:rPr lang="pt-BR" dirty="0">
                <a:latin typeface="Arial" charset="0"/>
                <a:cs typeface="Arial" charset="0"/>
              </a:rPr>
              <a:t> para descrever o crescimento de uma população de coelhos. </a:t>
            </a:r>
          </a:p>
          <a:p>
            <a:pPr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Os números descrevem o número de casais em uma população de coelhos depois de </a:t>
            </a:r>
            <a:r>
              <a:rPr lang="pt-BR" i="1" dirty="0">
                <a:latin typeface="Arial" charset="0"/>
                <a:cs typeface="Arial" charset="0"/>
              </a:rPr>
              <a:t>n</a:t>
            </a:r>
            <a:r>
              <a:rPr lang="pt-BR" dirty="0">
                <a:latin typeface="Arial" charset="0"/>
                <a:cs typeface="Arial" charset="0"/>
              </a:rPr>
              <a:t> meses, considerando que:</a:t>
            </a:r>
          </a:p>
          <a:p>
            <a:pPr marL="177800" indent="-177800" eaLnBrk="1" hangingPunct="1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É colocado no primeiro mês apenas um casal;  </a:t>
            </a:r>
          </a:p>
          <a:p>
            <a:pPr marL="177800" indent="-177800" eaLnBrk="1" hangingPunct="1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Casais amadurecem sexualmente (e reproduzem-se) apenas após o segundo mês de vida;</a:t>
            </a:r>
          </a:p>
          <a:p>
            <a:pPr marL="177800" indent="-177800" eaLnBrk="1" hangingPunct="1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Não há problemas genéticos no cruzamento consangüíneo, </a:t>
            </a:r>
          </a:p>
          <a:p>
            <a:pPr marL="177800" indent="-177800" eaLnBrk="1" hangingPunct="1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Todos os meses, cada casal fértil dá a luz a um novo casal, e </a:t>
            </a:r>
          </a:p>
          <a:p>
            <a:pPr marL="177800" indent="-177800" eaLnBrk="1" hangingPunct="1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Os coelhos nunca morrem.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2">
            <a:extLst>
              <a:ext uri="{FF2B5EF4-FFF2-40B4-BE49-F238E27FC236}">
                <a16:creationId xmlns:a16="http://schemas.microsoft.com/office/drawing/2014/main" id="{21E365ED-770D-49F5-A94B-6D9BCB094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9161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Algoritmo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D9F02A-AC57-42D8-92FE-9843D2313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763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BR" sz="2000" u="sng" dirty="0"/>
              <a:t>Definição</a:t>
            </a:r>
            <a:r>
              <a:rPr lang="pt-BR" sz="2000" dirty="0"/>
              <a:t>: Um algoritmo é um conjunto finito de instruções bem definidas utilizadas para realizar uma tarefa determinada.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pt-BR" sz="20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/>
              <a:t>Todo algoritmo deve satisfazer as seguintes propriedades: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 dirty="0"/>
              <a:t>Entrada – eventualmente possuir um ou mais valores de entrada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 dirty="0"/>
              <a:t>Saída - pelo menos um valor de saída deve ser gerado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 dirty="0"/>
              <a:t>Clareza - cada instrução deve ser clara e inequívoca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 dirty="0"/>
              <a:t>Término - o algoritmo deve terminar após um número finito de passos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 dirty="0"/>
              <a:t>Efetividade - toda instrução deve poder ser executada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err="1"/>
              <a:t>Ele</a:t>
            </a:r>
            <a:r>
              <a:rPr lang="en-US" sz="2000" dirty="0"/>
              <a:t> </a:t>
            </a:r>
            <a:r>
              <a:rPr lang="en-US" sz="2000" dirty="0" err="1"/>
              <a:t>faz</a:t>
            </a:r>
            <a:r>
              <a:rPr lang="en-US" sz="2000" dirty="0"/>
              <a:t> o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deveria</a:t>
            </a:r>
            <a:r>
              <a:rPr lang="en-US" sz="2000" dirty="0"/>
              <a:t> ser </a:t>
            </a:r>
            <a:r>
              <a:rPr lang="en-US" sz="2000" dirty="0" err="1"/>
              <a:t>feito</a:t>
            </a:r>
            <a:r>
              <a:rPr lang="en-US" sz="2000" dirty="0"/>
              <a:t>?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err="1"/>
              <a:t>Ele</a:t>
            </a:r>
            <a:r>
              <a:rPr lang="en-US" sz="2000" dirty="0"/>
              <a:t> ser</a:t>
            </a:r>
            <a:r>
              <a:rPr lang="pt-BR" sz="2000" dirty="0"/>
              <a:t>á tão rápido quando a quantidade de dados for maior</a:t>
            </a:r>
            <a:r>
              <a:rPr lang="en-US" sz="2000" dirty="0"/>
              <a:t>?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/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000" dirty="0" err="1"/>
              <a:t>Eficaz</a:t>
            </a:r>
            <a:r>
              <a:rPr lang="en-US" sz="2000" dirty="0"/>
              <a:t> e </a:t>
            </a:r>
            <a:r>
              <a:rPr lang="en-US" sz="2000" dirty="0" err="1"/>
              <a:t>Eficiente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aixaDeTexto 2">
            <a:extLst>
              <a:ext uri="{FF2B5EF4-FFF2-40B4-BE49-F238E27FC236}">
                <a16:creationId xmlns:a16="http://schemas.microsoft.com/office/drawing/2014/main" id="{06E9FBD9-DF6A-430F-AE9C-EC6F479B1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059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Possíveis Implementações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C4966D7-8F5F-4E8B-9C4D-4547DB6AE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446213"/>
            <a:ext cx="32004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 err="1">
                <a:latin typeface="Arial" panose="020B0604020202020204" pitchFamily="34" charset="0"/>
              </a:rPr>
              <a:t>int</a:t>
            </a:r>
            <a:r>
              <a:rPr lang="pt-BR" altLang="pt-BR" sz="1800" dirty="0">
                <a:latin typeface="Arial" panose="020B0604020202020204" pitchFamily="34" charset="0"/>
              </a:rPr>
              <a:t> </a:t>
            </a:r>
            <a:r>
              <a:rPr lang="pt-BR" altLang="pt-BR" sz="1800" dirty="0" err="1">
                <a:latin typeface="Arial" panose="020B0604020202020204" pitchFamily="34" charset="0"/>
              </a:rPr>
              <a:t>fibrec</a:t>
            </a:r>
            <a:r>
              <a:rPr lang="pt-BR" altLang="pt-BR" sz="1800" dirty="0">
                <a:latin typeface="Arial" panose="020B0604020202020204" pitchFamily="34" charset="0"/>
              </a:rPr>
              <a:t> (</a:t>
            </a:r>
            <a:r>
              <a:rPr lang="pt-BR" altLang="pt-BR" sz="1800" dirty="0" err="1">
                <a:latin typeface="Arial" panose="020B0604020202020204" pitchFamily="34" charset="0"/>
              </a:rPr>
              <a:t>int</a:t>
            </a:r>
            <a:r>
              <a:rPr lang="pt-BR" altLang="pt-BR" sz="1800" dirty="0">
                <a:latin typeface="Arial" panose="020B0604020202020204" pitchFamily="34" charset="0"/>
              </a:rPr>
              <a:t> n) </a:t>
            </a:r>
            <a:r>
              <a:rPr lang="en-US" altLang="pt-BR" sz="18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  </a:t>
            </a:r>
            <a:r>
              <a:rPr lang="pt-BR" altLang="pt-BR" sz="1800" dirty="0" err="1">
                <a:latin typeface="Arial" panose="020B0604020202020204" pitchFamily="34" charset="0"/>
              </a:rPr>
              <a:t>if</a:t>
            </a:r>
            <a:r>
              <a:rPr lang="pt-BR" altLang="pt-BR" sz="1800" dirty="0">
                <a:latin typeface="Arial" panose="020B0604020202020204" pitchFamily="34" charset="0"/>
              </a:rPr>
              <a:t> (n&lt;=1)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     </a:t>
            </a:r>
            <a:r>
              <a:rPr lang="pt-BR" altLang="pt-BR" sz="1800" dirty="0" err="1">
                <a:latin typeface="Arial" panose="020B0604020202020204" pitchFamily="34" charset="0"/>
              </a:rPr>
              <a:t>return</a:t>
            </a:r>
            <a:r>
              <a:rPr lang="pt-BR" altLang="pt-BR" sz="1800" dirty="0">
                <a:latin typeface="Arial" panose="020B0604020202020204" pitchFamily="34" charset="0"/>
              </a:rPr>
              <a:t>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  </a:t>
            </a:r>
            <a:r>
              <a:rPr lang="pt-BR" altLang="pt-BR" sz="1800" dirty="0" err="1">
                <a:latin typeface="Arial" panose="020B0604020202020204" pitchFamily="34" charset="0"/>
              </a:rPr>
              <a:t>else</a:t>
            </a:r>
            <a:endParaRPr lang="pt-BR" altLang="pt-BR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     </a:t>
            </a:r>
            <a:r>
              <a:rPr lang="pt-BR" altLang="pt-BR" sz="1800" dirty="0" err="1">
                <a:latin typeface="Arial" panose="020B0604020202020204" pitchFamily="34" charset="0"/>
              </a:rPr>
              <a:t>return</a:t>
            </a:r>
            <a:r>
              <a:rPr lang="pt-BR" altLang="pt-BR" sz="1800" dirty="0">
                <a:latin typeface="Arial" panose="020B0604020202020204" pitchFamily="34" charset="0"/>
              </a:rPr>
              <a:t> </a:t>
            </a:r>
            <a:r>
              <a:rPr lang="pt-BR" altLang="pt-BR" sz="1800" dirty="0" err="1">
                <a:latin typeface="Arial" panose="020B0604020202020204" pitchFamily="34" charset="0"/>
              </a:rPr>
              <a:t>fibrec</a:t>
            </a:r>
            <a:r>
              <a:rPr lang="pt-BR" altLang="pt-BR" sz="1800" dirty="0">
                <a:latin typeface="Arial" panose="020B0604020202020204" pitchFamily="34" charset="0"/>
              </a:rPr>
              <a:t>(n-1)+</a:t>
            </a:r>
            <a:r>
              <a:rPr lang="pt-BR" altLang="pt-BR" sz="1800" dirty="0" err="1">
                <a:latin typeface="Arial" panose="020B0604020202020204" pitchFamily="34" charset="0"/>
              </a:rPr>
              <a:t>fib</a:t>
            </a:r>
            <a:r>
              <a:rPr lang="pt-BR" altLang="pt-BR" sz="1800" dirty="0">
                <a:latin typeface="Arial" panose="020B0604020202020204" pitchFamily="34" charset="0"/>
              </a:rPr>
              <a:t>(n-2);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 dirty="0">
                <a:latin typeface="Arial" panose="020B0604020202020204" pitchFamily="34" charset="0"/>
              </a:rPr>
              <a:t>}</a:t>
            </a:r>
            <a:endParaRPr lang="pt-BR" altLang="pt-BR" sz="1800" dirty="0">
              <a:latin typeface="Arial" panose="020B0604020202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60A1F5A-AA73-4E55-9973-B276EEF03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371600"/>
            <a:ext cx="51054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int fib (int n) </a:t>
            </a:r>
            <a:r>
              <a:rPr lang="en-US" altLang="pt-BR" sz="18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      </a:t>
            </a:r>
            <a:r>
              <a:rPr lang="pt-BR" altLang="pt-BR" sz="1800">
                <a:latin typeface="Arial" panose="020B0604020202020204" pitchFamily="34" charset="0"/>
              </a:rPr>
              <a:t> if (n&lt;=1)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       return 1;</a:t>
            </a: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     int[] seq = new int[n+1];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     seq[0]=1,seq[1]=1;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     for(int i=2;i&lt;seq.length;i++)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         seq[i]=seq[i-1]+seq[i-2];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     return seq[n];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}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6568B3C-A5C7-46BC-91D5-D43F6EE6B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99000"/>
            <a:ext cx="2262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Custo Exponencial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82EFE14-2F70-42B8-A956-FAE51055F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735513"/>
            <a:ext cx="1595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Custo Linear</a:t>
            </a:r>
          </a:p>
        </p:txBody>
      </p:sp>
      <p:sp>
        <p:nvSpPr>
          <p:cNvPr id="12" name="Símbolo de 'Não' 11">
            <a:extLst>
              <a:ext uri="{FF2B5EF4-FFF2-40B4-BE49-F238E27FC236}">
                <a16:creationId xmlns:a16="http://schemas.microsoft.com/office/drawing/2014/main" id="{CF345121-DFAA-4B1F-B80A-288698A622D5}"/>
              </a:ext>
            </a:extLst>
          </p:cNvPr>
          <p:cNvSpPr/>
          <p:nvPr/>
        </p:nvSpPr>
        <p:spPr>
          <a:xfrm>
            <a:off x="828902" y="1499054"/>
            <a:ext cx="1752600" cy="17526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9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B3681AC-8CE9-41FC-A4B6-ACDA95E15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73513"/>
            <a:ext cx="8532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Exercício: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A implementação função recursiva </a:t>
            </a:r>
            <a:r>
              <a:rPr lang="pt-BR" altLang="pt-BR" sz="1800" dirty="0" err="1">
                <a:latin typeface="Arial" panose="020B0604020202020204" pitchFamily="34" charset="0"/>
              </a:rPr>
              <a:t>fib</a:t>
            </a:r>
            <a:r>
              <a:rPr lang="pt-BR" altLang="pt-BR" sz="1800" dirty="0">
                <a:latin typeface="Arial" panose="020B0604020202020204" pitchFamily="34" charset="0"/>
              </a:rPr>
              <a:t>(x) atende as 4 regras básicas de recursão?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BFD2FDE-78FF-4FC3-92FD-C8E00D1E0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Recursiva			Repetição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aixaDeTexto 2">
            <a:extLst>
              <a:ext uri="{FF2B5EF4-FFF2-40B4-BE49-F238E27FC236}">
                <a16:creationId xmlns:a16="http://schemas.microsoft.com/office/drawing/2014/main" id="{6149DE69-0F9C-41DB-ADEB-A8BBBAFA8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49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Algoritmo para Busca Binária</a:t>
            </a:r>
          </a:p>
        </p:txBody>
      </p:sp>
      <p:sp>
        <p:nvSpPr>
          <p:cNvPr id="56323" name="Retângulo 3">
            <a:extLst>
              <a:ext uri="{FF2B5EF4-FFF2-40B4-BE49-F238E27FC236}">
                <a16:creationId xmlns:a16="http://schemas.microsoft.com/office/drawing/2014/main" id="{133FDA68-872E-4E34-B2F9-2F2449AD9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Uma possível solução:</a:t>
            </a:r>
          </a:p>
        </p:txBody>
      </p:sp>
      <p:sp>
        <p:nvSpPr>
          <p:cNvPr id="5" name="Retângulo 3">
            <a:extLst>
              <a:ext uri="{FF2B5EF4-FFF2-40B4-BE49-F238E27FC236}">
                <a16:creationId xmlns:a16="http://schemas.microsoft.com/office/drawing/2014/main" id="{A6E733CC-67D7-4B97-AD38-E8B8A3A96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83058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int isInBinario (int chave,int</a:t>
            </a:r>
            <a:r>
              <a:rPr lang="en-US" altLang="pt-BR" sz="2000">
                <a:latin typeface="Arial" panose="020B0604020202020204" pitchFamily="34" charset="0"/>
              </a:rPr>
              <a:t> *a, int length</a:t>
            </a:r>
            <a:r>
              <a:rPr lang="pt-BR" altLang="pt-BR" sz="2000">
                <a:latin typeface="Arial" panose="020B0604020202020204" pitchFamily="34" charset="0"/>
              </a:rPr>
              <a:t>) </a:t>
            </a:r>
            <a:r>
              <a:rPr lang="en-US" altLang="pt-BR" sz="20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int baixo=0;int meio;int alto=length;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while (baixo&lt;=alto)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    meio=(baixo+alto)/</a:t>
            </a:r>
            <a:r>
              <a:rPr lang="pt-BR" altLang="pt-BR" sz="2000">
                <a:latin typeface="Arial" panose="020B0604020202020204" pitchFamily="34" charset="0"/>
              </a:rPr>
              <a:t>2</a:t>
            </a:r>
            <a:r>
              <a:rPr lang="en-US" altLang="pt-BR" sz="200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    if (chave==a[meio])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        return meio;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    else if (chave&lt;a[meio])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        alto=meio-1;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        baixo=meio+1;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aixaDeTexto 2">
            <a:extLst>
              <a:ext uri="{FF2B5EF4-FFF2-40B4-BE49-F238E27FC236}">
                <a16:creationId xmlns:a16="http://schemas.microsoft.com/office/drawing/2014/main" id="{DC048B1C-159F-4026-9DE4-FD911BCC8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57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Desafio</a:t>
            </a:r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id="{91DF5DD6-98C2-4F3D-977E-57EB97A3A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44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Escrever o algoritmo de busca binária utilizando recursão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7FA4F-5687-4E9F-9495-99213F8B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Percurso da arvores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BFA1EE-84EF-4289-9918-3CAEF64D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261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aixaDeTexto 2">
            <a:extLst>
              <a:ext uri="{FF2B5EF4-FFF2-40B4-BE49-F238E27FC236}">
                <a16:creationId xmlns:a16="http://schemas.microsoft.com/office/drawing/2014/main" id="{ED6806EC-8678-4546-9C0F-7CE252554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033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Percurso Pós-Ordem</a:t>
            </a:r>
          </a:p>
        </p:txBody>
      </p:sp>
      <p:sp>
        <p:nvSpPr>
          <p:cNvPr id="30" name="Seta para a direita 29">
            <a:extLst>
              <a:ext uri="{FF2B5EF4-FFF2-40B4-BE49-F238E27FC236}">
                <a16:creationId xmlns:a16="http://schemas.microsoft.com/office/drawing/2014/main" id="{0715BE41-881B-4373-8F31-84D00E01CBB9}"/>
              </a:ext>
            </a:extLst>
          </p:cNvPr>
          <p:cNvSpPr/>
          <p:nvPr/>
        </p:nvSpPr>
        <p:spPr>
          <a:xfrm>
            <a:off x="969963" y="340995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2" name="Seta para a direita 31">
            <a:extLst>
              <a:ext uri="{FF2B5EF4-FFF2-40B4-BE49-F238E27FC236}">
                <a16:creationId xmlns:a16="http://schemas.microsoft.com/office/drawing/2014/main" id="{04404E7B-A467-4058-BC91-4FC7634B7BC5}"/>
              </a:ext>
            </a:extLst>
          </p:cNvPr>
          <p:cNvSpPr/>
          <p:nvPr/>
        </p:nvSpPr>
        <p:spPr>
          <a:xfrm>
            <a:off x="1828800" y="4343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4" name="Seta para a direita 33">
            <a:extLst>
              <a:ext uri="{FF2B5EF4-FFF2-40B4-BE49-F238E27FC236}">
                <a16:creationId xmlns:a16="http://schemas.microsoft.com/office/drawing/2014/main" id="{2EFD429C-6071-484D-883D-43012E6D14DF}"/>
              </a:ext>
            </a:extLst>
          </p:cNvPr>
          <p:cNvSpPr/>
          <p:nvPr/>
        </p:nvSpPr>
        <p:spPr>
          <a:xfrm flipH="1">
            <a:off x="3678238" y="42672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6" name="Seta para a direita 35">
            <a:extLst>
              <a:ext uri="{FF2B5EF4-FFF2-40B4-BE49-F238E27FC236}">
                <a16:creationId xmlns:a16="http://schemas.microsoft.com/office/drawing/2014/main" id="{9171C728-5C75-4459-97F5-31B37C4CB237}"/>
              </a:ext>
            </a:extLst>
          </p:cNvPr>
          <p:cNvSpPr/>
          <p:nvPr/>
        </p:nvSpPr>
        <p:spPr>
          <a:xfrm flipH="1">
            <a:off x="3124200" y="33528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8" name="Seta para a direita 37">
            <a:extLst>
              <a:ext uri="{FF2B5EF4-FFF2-40B4-BE49-F238E27FC236}">
                <a16:creationId xmlns:a16="http://schemas.microsoft.com/office/drawing/2014/main" id="{E799AF57-980D-4187-A2FA-0C4C7243B74E}"/>
              </a:ext>
            </a:extLst>
          </p:cNvPr>
          <p:cNvSpPr/>
          <p:nvPr/>
        </p:nvSpPr>
        <p:spPr>
          <a:xfrm>
            <a:off x="1600200" y="2438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0" name="Seta para a direita 39">
            <a:extLst>
              <a:ext uri="{FF2B5EF4-FFF2-40B4-BE49-F238E27FC236}">
                <a16:creationId xmlns:a16="http://schemas.microsoft.com/office/drawing/2014/main" id="{A2605778-D1DC-4D9C-9280-99E7A1AA4E19}"/>
              </a:ext>
            </a:extLst>
          </p:cNvPr>
          <p:cNvSpPr/>
          <p:nvPr/>
        </p:nvSpPr>
        <p:spPr>
          <a:xfrm>
            <a:off x="2798763" y="1760538"/>
            <a:ext cx="360362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2" name="Seta para a direita 41">
            <a:extLst>
              <a:ext uri="{FF2B5EF4-FFF2-40B4-BE49-F238E27FC236}">
                <a16:creationId xmlns:a16="http://schemas.microsoft.com/office/drawing/2014/main" id="{5D9EEDA5-4CFB-46B8-9D94-129EE9308136}"/>
              </a:ext>
            </a:extLst>
          </p:cNvPr>
          <p:cNvSpPr/>
          <p:nvPr/>
        </p:nvSpPr>
        <p:spPr>
          <a:xfrm flipH="1">
            <a:off x="7564438" y="2522538"/>
            <a:ext cx="360362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4" name="Seta para a direita 43">
            <a:extLst>
              <a:ext uri="{FF2B5EF4-FFF2-40B4-BE49-F238E27FC236}">
                <a16:creationId xmlns:a16="http://schemas.microsoft.com/office/drawing/2014/main" id="{A120EB31-5576-429A-9CF8-E802316F799A}"/>
              </a:ext>
            </a:extLst>
          </p:cNvPr>
          <p:cNvSpPr/>
          <p:nvPr/>
        </p:nvSpPr>
        <p:spPr>
          <a:xfrm flipH="1">
            <a:off x="8348663" y="3576638"/>
            <a:ext cx="36036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6" name="Seta para a direita 45">
            <a:extLst>
              <a:ext uri="{FF2B5EF4-FFF2-40B4-BE49-F238E27FC236}">
                <a16:creationId xmlns:a16="http://schemas.microsoft.com/office/drawing/2014/main" id="{A749BE3A-F86A-4F45-9790-A6D6FF04D520}"/>
              </a:ext>
            </a:extLst>
          </p:cNvPr>
          <p:cNvSpPr/>
          <p:nvPr/>
        </p:nvSpPr>
        <p:spPr>
          <a:xfrm flipH="1">
            <a:off x="7391400" y="4343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8" name="Seta para a direita 47">
            <a:extLst>
              <a:ext uri="{FF2B5EF4-FFF2-40B4-BE49-F238E27FC236}">
                <a16:creationId xmlns:a16="http://schemas.microsoft.com/office/drawing/2014/main" id="{14EA7E93-EE93-432A-AB20-FF9544EC730A}"/>
              </a:ext>
            </a:extLst>
          </p:cNvPr>
          <p:cNvSpPr/>
          <p:nvPr/>
        </p:nvSpPr>
        <p:spPr>
          <a:xfrm flipH="1">
            <a:off x="6781800" y="54102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0" name="Seta para a direita 49">
            <a:extLst>
              <a:ext uri="{FF2B5EF4-FFF2-40B4-BE49-F238E27FC236}">
                <a16:creationId xmlns:a16="http://schemas.microsoft.com/office/drawing/2014/main" id="{B678A585-852F-415B-942E-CED7BB64BA64}"/>
              </a:ext>
            </a:extLst>
          </p:cNvPr>
          <p:cNvSpPr/>
          <p:nvPr/>
        </p:nvSpPr>
        <p:spPr>
          <a:xfrm>
            <a:off x="5867400" y="34290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2" name="Seta para a direita 51">
            <a:extLst>
              <a:ext uri="{FF2B5EF4-FFF2-40B4-BE49-F238E27FC236}">
                <a16:creationId xmlns:a16="http://schemas.microsoft.com/office/drawing/2014/main" id="{FFCD9320-E2F8-4F93-B345-FCDCBBB4A0E2}"/>
              </a:ext>
            </a:extLst>
          </p:cNvPr>
          <p:cNvSpPr/>
          <p:nvPr/>
        </p:nvSpPr>
        <p:spPr>
          <a:xfrm>
            <a:off x="5278438" y="43434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4" name="Seta para a direita 53">
            <a:extLst>
              <a:ext uri="{FF2B5EF4-FFF2-40B4-BE49-F238E27FC236}">
                <a16:creationId xmlns:a16="http://schemas.microsoft.com/office/drawing/2014/main" id="{01B73607-40A9-4617-BE68-30610E6F5D56}"/>
              </a:ext>
            </a:extLst>
          </p:cNvPr>
          <p:cNvSpPr/>
          <p:nvPr/>
        </p:nvSpPr>
        <p:spPr>
          <a:xfrm>
            <a:off x="4821238" y="54102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4048" name="Retângulo 1">
            <a:extLst>
              <a:ext uri="{FF2B5EF4-FFF2-40B4-BE49-F238E27FC236}">
                <a16:creationId xmlns:a16="http://schemas.microsoft.com/office/drawing/2014/main" id="{35B6B657-658F-4A7D-AEE7-BD641386E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563" y="831850"/>
            <a:ext cx="780732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Nós filhos são processados antes dos seus pais</a:t>
            </a:r>
          </a:p>
        </p:txBody>
      </p:sp>
      <p:grpSp>
        <p:nvGrpSpPr>
          <p:cNvPr id="44049" name="Grupo 56">
            <a:extLst>
              <a:ext uri="{FF2B5EF4-FFF2-40B4-BE49-F238E27FC236}">
                <a16:creationId xmlns:a16="http://schemas.microsoft.com/office/drawing/2014/main" id="{0E26898B-52AE-469E-8015-32924A1D7BA9}"/>
              </a:ext>
            </a:extLst>
          </p:cNvPr>
          <p:cNvGrpSpPr>
            <a:grpSpLocks/>
          </p:cNvGrpSpPr>
          <p:nvPr/>
        </p:nvGrpSpPr>
        <p:grpSpPr bwMode="auto">
          <a:xfrm>
            <a:off x="1358900" y="1524000"/>
            <a:ext cx="6946900" cy="4197350"/>
            <a:chOff x="1358900" y="1524000"/>
            <a:chExt cx="6946900" cy="4197350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F0787280-DB5D-40BD-B3F7-D9861E0913B6}"/>
                </a:ext>
              </a:extLst>
            </p:cNvPr>
            <p:cNvSpPr/>
            <p:nvPr/>
          </p:nvSpPr>
          <p:spPr>
            <a:xfrm>
              <a:off x="3194050" y="1524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6F903FA9-655E-4BDC-A103-09DD883D88C0}"/>
                </a:ext>
              </a:extLst>
            </p:cNvPr>
            <p:cNvSpPr/>
            <p:nvPr/>
          </p:nvSpPr>
          <p:spPr>
            <a:xfrm>
              <a:off x="1968500" y="2286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EDDECE3A-2AF2-4BDF-A984-B41AD950EAA8}"/>
                </a:ext>
              </a:extLst>
            </p:cNvPr>
            <p:cNvSpPr/>
            <p:nvPr/>
          </p:nvSpPr>
          <p:spPr>
            <a:xfrm>
              <a:off x="1358900" y="32004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FF267723-081E-466B-85C6-F3ABC44D3371}"/>
                </a:ext>
              </a:extLst>
            </p:cNvPr>
            <p:cNvSpPr/>
            <p:nvPr/>
          </p:nvSpPr>
          <p:spPr>
            <a:xfrm>
              <a:off x="2584450" y="31940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95BBAB1E-6B28-442D-9E46-6F47FEE80856}"/>
                </a:ext>
              </a:extLst>
            </p:cNvPr>
            <p:cNvSpPr/>
            <p:nvPr/>
          </p:nvSpPr>
          <p:spPr>
            <a:xfrm>
              <a:off x="220345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8BC1D86C-FE90-44FF-85A7-29A8CE2B1AEA}"/>
                </a:ext>
              </a:extLst>
            </p:cNvPr>
            <p:cNvSpPr/>
            <p:nvPr/>
          </p:nvSpPr>
          <p:spPr>
            <a:xfrm>
              <a:off x="311150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C0CFEA90-3E17-4078-BB9C-2C239E50027F}"/>
                </a:ext>
              </a:extLst>
            </p:cNvPr>
            <p:cNvSpPr/>
            <p:nvPr/>
          </p:nvSpPr>
          <p:spPr>
            <a:xfrm>
              <a:off x="7004050" y="23558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0ECCB281-36CD-4794-BCEE-B894226B94C7}"/>
                </a:ext>
              </a:extLst>
            </p:cNvPr>
            <p:cNvSpPr/>
            <p:nvPr/>
          </p:nvSpPr>
          <p:spPr>
            <a:xfrm>
              <a:off x="7766050" y="33464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</a:t>
              </a: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388A403F-197C-448B-84B4-7D495AEAB738}"/>
                </a:ext>
              </a:extLst>
            </p:cNvPr>
            <p:cNvSpPr/>
            <p:nvPr/>
          </p:nvSpPr>
          <p:spPr>
            <a:xfrm>
              <a:off x="6235700" y="32766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554867DC-3A8D-45AA-B52C-7C24E1F2D3CB}"/>
                </a:ext>
              </a:extLst>
            </p:cNvPr>
            <p:cNvSpPr/>
            <p:nvPr/>
          </p:nvSpPr>
          <p:spPr>
            <a:xfrm>
              <a:off x="685165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9C5259F6-2EF4-4B68-8D41-8EFAD1B7A9EB}"/>
                </a:ext>
              </a:extLst>
            </p:cNvPr>
            <p:cNvSpPr/>
            <p:nvPr/>
          </p:nvSpPr>
          <p:spPr>
            <a:xfrm>
              <a:off x="570230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571527B8-F0BF-4C29-89AE-9D9CDC8F1E18}"/>
                </a:ext>
              </a:extLst>
            </p:cNvPr>
            <p:cNvSpPr/>
            <p:nvPr/>
          </p:nvSpPr>
          <p:spPr>
            <a:xfrm>
              <a:off x="5251450" y="51752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912B11FF-1985-44CD-8058-BAFE58204C8F}"/>
                </a:ext>
              </a:extLst>
            </p:cNvPr>
            <p:cNvSpPr/>
            <p:nvPr/>
          </p:nvSpPr>
          <p:spPr>
            <a:xfrm>
              <a:off x="6235700" y="51816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3700F9B9-2B88-4ECD-BDE0-E87C1F596F90}"/>
                </a:ext>
              </a:extLst>
            </p:cNvPr>
            <p:cNvCxnSpPr>
              <a:stCxn id="97" idx="4"/>
              <a:endCxn id="98" idx="0"/>
            </p:cNvCxnSpPr>
            <p:nvPr/>
          </p:nvCxnSpPr>
          <p:spPr>
            <a:xfrm rot="5400000">
              <a:off x="2740025" y="1562100"/>
              <a:ext cx="222250" cy="1225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0011B272-370C-46BE-B11E-EE057B183683}"/>
                </a:ext>
              </a:extLst>
            </p:cNvPr>
            <p:cNvCxnSpPr>
              <a:stCxn id="97" idx="4"/>
              <a:endCxn id="103" idx="0"/>
            </p:cNvCxnSpPr>
            <p:nvPr/>
          </p:nvCxnSpPr>
          <p:spPr>
            <a:xfrm rot="16200000" flipH="1">
              <a:off x="5222875" y="304800"/>
              <a:ext cx="292100" cy="381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B505A866-9301-4040-9411-B4C9E4879A77}"/>
                </a:ext>
              </a:extLst>
            </p:cNvPr>
            <p:cNvCxnSpPr>
              <a:stCxn id="98" idx="4"/>
              <a:endCxn id="99" idx="0"/>
            </p:cNvCxnSpPr>
            <p:nvPr/>
          </p:nvCxnSpPr>
          <p:spPr>
            <a:xfrm rot="5400000">
              <a:off x="1746250" y="2708275"/>
              <a:ext cx="37465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288381F4-97AE-4969-B4F1-54A28BD6B245}"/>
                </a:ext>
              </a:extLst>
            </p:cNvPr>
            <p:cNvCxnSpPr>
              <a:stCxn id="98" idx="4"/>
              <a:endCxn id="100" idx="0"/>
            </p:cNvCxnSpPr>
            <p:nvPr/>
          </p:nvCxnSpPr>
          <p:spPr>
            <a:xfrm rot="16200000" flipH="1">
              <a:off x="2362200" y="2701925"/>
              <a:ext cx="368300" cy="615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E23DEEB5-F350-41D2-86AF-F9E517F06636}"/>
                </a:ext>
              </a:extLst>
            </p:cNvPr>
            <p:cNvCxnSpPr>
              <a:stCxn id="100" idx="4"/>
              <a:endCxn id="101" idx="0"/>
            </p:cNvCxnSpPr>
            <p:nvPr/>
          </p:nvCxnSpPr>
          <p:spPr>
            <a:xfrm rot="5400000">
              <a:off x="2473325" y="3733800"/>
              <a:ext cx="381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F705B2F6-65CD-40B0-9FD7-D47B18B2A6F2}"/>
                </a:ext>
              </a:extLst>
            </p:cNvPr>
            <p:cNvCxnSpPr>
              <a:stCxn id="100" idx="4"/>
              <a:endCxn id="102" idx="0"/>
            </p:cNvCxnSpPr>
            <p:nvPr/>
          </p:nvCxnSpPr>
          <p:spPr>
            <a:xfrm rot="16200000" flipH="1">
              <a:off x="2927350" y="3660775"/>
              <a:ext cx="381000" cy="527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804D39BE-6D82-4CA6-9BFD-DDB28DBB7EC3}"/>
                </a:ext>
              </a:extLst>
            </p:cNvPr>
            <p:cNvCxnSpPr>
              <a:stCxn id="103" idx="4"/>
              <a:endCxn id="105" idx="0"/>
            </p:cNvCxnSpPr>
            <p:nvPr/>
          </p:nvCxnSpPr>
          <p:spPr>
            <a:xfrm rot="5400000">
              <a:off x="6699250" y="2701925"/>
              <a:ext cx="381000" cy="768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303A80CE-971B-480F-A6A8-C2068D37960D}"/>
                </a:ext>
              </a:extLst>
            </p:cNvPr>
            <p:cNvCxnSpPr>
              <a:stCxn id="103" idx="4"/>
              <a:endCxn id="104" idx="0"/>
            </p:cNvCxnSpPr>
            <p:nvPr/>
          </p:nvCxnSpPr>
          <p:spPr>
            <a:xfrm rot="16200000" flipH="1">
              <a:off x="7429500" y="2740025"/>
              <a:ext cx="45085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33B23D09-2DA9-4AC8-BB0B-0DEDB66E4C16}"/>
                </a:ext>
              </a:extLst>
            </p:cNvPr>
            <p:cNvCxnSpPr>
              <a:stCxn id="105" idx="4"/>
              <a:endCxn id="107" idx="0"/>
            </p:cNvCxnSpPr>
            <p:nvPr/>
          </p:nvCxnSpPr>
          <p:spPr>
            <a:xfrm rot="5400000">
              <a:off x="6089650" y="3698875"/>
              <a:ext cx="29845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340A792C-1F5E-42D2-ABC6-E6C35CD3E2DC}"/>
                </a:ext>
              </a:extLst>
            </p:cNvPr>
            <p:cNvCxnSpPr>
              <a:stCxn id="105" idx="4"/>
              <a:endCxn id="106" idx="0"/>
            </p:cNvCxnSpPr>
            <p:nvPr/>
          </p:nvCxnSpPr>
          <p:spPr>
            <a:xfrm rot="16200000" flipH="1">
              <a:off x="6664325" y="3657600"/>
              <a:ext cx="298450" cy="615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AE0F1561-BB5A-4858-857A-56B221EC6DF3}"/>
                </a:ext>
              </a:extLst>
            </p:cNvPr>
            <p:cNvCxnSpPr>
              <a:stCxn id="107" idx="4"/>
              <a:endCxn id="108" idx="0"/>
            </p:cNvCxnSpPr>
            <p:nvPr/>
          </p:nvCxnSpPr>
          <p:spPr>
            <a:xfrm rot="5400000">
              <a:off x="5486400" y="4689475"/>
              <a:ext cx="520700" cy="450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46551E9C-D1DC-4CFB-A1D8-0133E23BC2DC}"/>
                </a:ext>
              </a:extLst>
            </p:cNvPr>
            <p:cNvCxnSpPr>
              <a:stCxn id="107" idx="4"/>
              <a:endCxn id="109" idx="0"/>
            </p:cNvCxnSpPr>
            <p:nvPr/>
          </p:nvCxnSpPr>
          <p:spPr>
            <a:xfrm rot="16200000" flipH="1">
              <a:off x="5975350" y="4651375"/>
              <a:ext cx="52705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tângulo 3">
            <a:extLst>
              <a:ext uri="{FF2B5EF4-FFF2-40B4-BE49-F238E27FC236}">
                <a16:creationId xmlns:a16="http://schemas.microsoft.com/office/drawing/2014/main" id="{CB802933-C023-426D-A5FD-707EF3239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6183313"/>
            <a:ext cx="5070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3 5 7 6 4 9 11 10 14 12 16 15 8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1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aixaDeTexto 2">
            <a:extLst>
              <a:ext uri="{FF2B5EF4-FFF2-40B4-BE49-F238E27FC236}">
                <a16:creationId xmlns:a16="http://schemas.microsoft.com/office/drawing/2014/main" id="{2FDDA29F-559F-4EA7-8B95-CD51234A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3963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Percurso Pré-Ordem</a:t>
            </a:r>
          </a:p>
        </p:txBody>
      </p:sp>
      <p:sp>
        <p:nvSpPr>
          <p:cNvPr id="30" name="Seta para a direita 29">
            <a:extLst>
              <a:ext uri="{FF2B5EF4-FFF2-40B4-BE49-F238E27FC236}">
                <a16:creationId xmlns:a16="http://schemas.microsoft.com/office/drawing/2014/main" id="{D795AADC-2F67-4122-AFBE-5C8587A0D1DF}"/>
              </a:ext>
            </a:extLst>
          </p:cNvPr>
          <p:cNvSpPr/>
          <p:nvPr/>
        </p:nvSpPr>
        <p:spPr>
          <a:xfrm>
            <a:off x="969963" y="340995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2" name="Seta para a direita 31">
            <a:extLst>
              <a:ext uri="{FF2B5EF4-FFF2-40B4-BE49-F238E27FC236}">
                <a16:creationId xmlns:a16="http://schemas.microsoft.com/office/drawing/2014/main" id="{12E9AAD2-5394-4B14-8D53-5DC71A05FA7F}"/>
              </a:ext>
            </a:extLst>
          </p:cNvPr>
          <p:cNvSpPr/>
          <p:nvPr/>
        </p:nvSpPr>
        <p:spPr>
          <a:xfrm>
            <a:off x="1828800" y="4343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4" name="Seta para a direita 33">
            <a:extLst>
              <a:ext uri="{FF2B5EF4-FFF2-40B4-BE49-F238E27FC236}">
                <a16:creationId xmlns:a16="http://schemas.microsoft.com/office/drawing/2014/main" id="{5E6A44EA-4D6D-45FE-9647-45F73D1CBAF7}"/>
              </a:ext>
            </a:extLst>
          </p:cNvPr>
          <p:cNvSpPr/>
          <p:nvPr/>
        </p:nvSpPr>
        <p:spPr>
          <a:xfrm flipH="1">
            <a:off x="3678238" y="42672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6" name="Seta para a direita 35">
            <a:extLst>
              <a:ext uri="{FF2B5EF4-FFF2-40B4-BE49-F238E27FC236}">
                <a16:creationId xmlns:a16="http://schemas.microsoft.com/office/drawing/2014/main" id="{F1C50FEC-5F78-4E03-8F27-07B1550BE88B}"/>
              </a:ext>
            </a:extLst>
          </p:cNvPr>
          <p:cNvSpPr/>
          <p:nvPr/>
        </p:nvSpPr>
        <p:spPr>
          <a:xfrm flipH="1">
            <a:off x="3124200" y="33528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8" name="Seta para a direita 37">
            <a:extLst>
              <a:ext uri="{FF2B5EF4-FFF2-40B4-BE49-F238E27FC236}">
                <a16:creationId xmlns:a16="http://schemas.microsoft.com/office/drawing/2014/main" id="{ED69391D-E554-4F10-A3A2-62CF25BAF4BE}"/>
              </a:ext>
            </a:extLst>
          </p:cNvPr>
          <p:cNvSpPr/>
          <p:nvPr/>
        </p:nvSpPr>
        <p:spPr>
          <a:xfrm>
            <a:off x="1600200" y="2438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0" name="Seta para a direita 39">
            <a:extLst>
              <a:ext uri="{FF2B5EF4-FFF2-40B4-BE49-F238E27FC236}">
                <a16:creationId xmlns:a16="http://schemas.microsoft.com/office/drawing/2014/main" id="{2E346B64-F091-44BD-8803-B65EFA9BB73A}"/>
              </a:ext>
            </a:extLst>
          </p:cNvPr>
          <p:cNvSpPr/>
          <p:nvPr/>
        </p:nvSpPr>
        <p:spPr>
          <a:xfrm>
            <a:off x="2798763" y="1760538"/>
            <a:ext cx="360362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2" name="Seta para a direita 41">
            <a:extLst>
              <a:ext uri="{FF2B5EF4-FFF2-40B4-BE49-F238E27FC236}">
                <a16:creationId xmlns:a16="http://schemas.microsoft.com/office/drawing/2014/main" id="{A9DA031E-345C-4036-9042-1CDE8397A344}"/>
              </a:ext>
            </a:extLst>
          </p:cNvPr>
          <p:cNvSpPr/>
          <p:nvPr/>
        </p:nvSpPr>
        <p:spPr>
          <a:xfrm flipH="1">
            <a:off x="7564438" y="2522538"/>
            <a:ext cx="360362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4" name="Seta para a direita 43">
            <a:extLst>
              <a:ext uri="{FF2B5EF4-FFF2-40B4-BE49-F238E27FC236}">
                <a16:creationId xmlns:a16="http://schemas.microsoft.com/office/drawing/2014/main" id="{6343C146-01F1-4E76-A405-06094BDCBC49}"/>
              </a:ext>
            </a:extLst>
          </p:cNvPr>
          <p:cNvSpPr/>
          <p:nvPr/>
        </p:nvSpPr>
        <p:spPr>
          <a:xfrm flipH="1">
            <a:off x="8348663" y="3576638"/>
            <a:ext cx="36036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6" name="Seta para a direita 45">
            <a:extLst>
              <a:ext uri="{FF2B5EF4-FFF2-40B4-BE49-F238E27FC236}">
                <a16:creationId xmlns:a16="http://schemas.microsoft.com/office/drawing/2014/main" id="{D10AF30A-70A4-4A59-AD9A-E14220EF0699}"/>
              </a:ext>
            </a:extLst>
          </p:cNvPr>
          <p:cNvSpPr/>
          <p:nvPr/>
        </p:nvSpPr>
        <p:spPr>
          <a:xfrm flipH="1">
            <a:off x="7391400" y="4343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8" name="Seta para a direita 47">
            <a:extLst>
              <a:ext uri="{FF2B5EF4-FFF2-40B4-BE49-F238E27FC236}">
                <a16:creationId xmlns:a16="http://schemas.microsoft.com/office/drawing/2014/main" id="{1A7F593E-6CB8-4456-A327-8E3FB692B933}"/>
              </a:ext>
            </a:extLst>
          </p:cNvPr>
          <p:cNvSpPr/>
          <p:nvPr/>
        </p:nvSpPr>
        <p:spPr>
          <a:xfrm flipH="1">
            <a:off x="6781800" y="54102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0" name="Seta para a direita 49">
            <a:extLst>
              <a:ext uri="{FF2B5EF4-FFF2-40B4-BE49-F238E27FC236}">
                <a16:creationId xmlns:a16="http://schemas.microsoft.com/office/drawing/2014/main" id="{1D78E9CF-8308-4043-AC1B-08E91E18AD85}"/>
              </a:ext>
            </a:extLst>
          </p:cNvPr>
          <p:cNvSpPr/>
          <p:nvPr/>
        </p:nvSpPr>
        <p:spPr>
          <a:xfrm>
            <a:off x="5867400" y="34290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2" name="Seta para a direita 51">
            <a:extLst>
              <a:ext uri="{FF2B5EF4-FFF2-40B4-BE49-F238E27FC236}">
                <a16:creationId xmlns:a16="http://schemas.microsoft.com/office/drawing/2014/main" id="{F14D5D42-AFCF-4779-AC5C-8D5868AF83CA}"/>
              </a:ext>
            </a:extLst>
          </p:cNvPr>
          <p:cNvSpPr/>
          <p:nvPr/>
        </p:nvSpPr>
        <p:spPr>
          <a:xfrm>
            <a:off x="5278438" y="43434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4" name="Seta para a direita 53">
            <a:extLst>
              <a:ext uri="{FF2B5EF4-FFF2-40B4-BE49-F238E27FC236}">
                <a16:creationId xmlns:a16="http://schemas.microsoft.com/office/drawing/2014/main" id="{789C604E-B65D-40F7-95B3-5CA18105E3D2}"/>
              </a:ext>
            </a:extLst>
          </p:cNvPr>
          <p:cNvSpPr/>
          <p:nvPr/>
        </p:nvSpPr>
        <p:spPr>
          <a:xfrm>
            <a:off x="4821238" y="54102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5072" name="Retângulo 1">
            <a:extLst>
              <a:ext uri="{FF2B5EF4-FFF2-40B4-BE49-F238E27FC236}">
                <a16:creationId xmlns:a16="http://schemas.microsoft.com/office/drawing/2014/main" id="{59C1D8D1-8423-499D-BFD2-A287F142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3825" y="833438"/>
            <a:ext cx="8159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Nós pais são processados antes dos seus filhos</a:t>
            </a:r>
          </a:p>
        </p:txBody>
      </p:sp>
      <p:grpSp>
        <p:nvGrpSpPr>
          <p:cNvPr id="45073" name="Grupo 56">
            <a:extLst>
              <a:ext uri="{FF2B5EF4-FFF2-40B4-BE49-F238E27FC236}">
                <a16:creationId xmlns:a16="http://schemas.microsoft.com/office/drawing/2014/main" id="{CC5AB7E8-6DD4-40FB-AC60-EA81F0DD31C7}"/>
              </a:ext>
            </a:extLst>
          </p:cNvPr>
          <p:cNvGrpSpPr>
            <a:grpSpLocks/>
          </p:cNvGrpSpPr>
          <p:nvPr/>
        </p:nvGrpSpPr>
        <p:grpSpPr bwMode="auto">
          <a:xfrm>
            <a:off x="1358900" y="1524000"/>
            <a:ext cx="6946900" cy="4197350"/>
            <a:chOff x="1358900" y="1524000"/>
            <a:chExt cx="6946900" cy="4197350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75CEEC72-71B8-4127-99B0-9F61D095D661}"/>
                </a:ext>
              </a:extLst>
            </p:cNvPr>
            <p:cNvSpPr/>
            <p:nvPr/>
          </p:nvSpPr>
          <p:spPr>
            <a:xfrm>
              <a:off x="3194050" y="1524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E461FC0C-C1CF-4795-8B2A-121F6DE209EE}"/>
                </a:ext>
              </a:extLst>
            </p:cNvPr>
            <p:cNvSpPr/>
            <p:nvPr/>
          </p:nvSpPr>
          <p:spPr>
            <a:xfrm>
              <a:off x="1968500" y="2286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0EA97284-CDB7-475D-B504-955B9E902B3A}"/>
                </a:ext>
              </a:extLst>
            </p:cNvPr>
            <p:cNvSpPr/>
            <p:nvPr/>
          </p:nvSpPr>
          <p:spPr>
            <a:xfrm>
              <a:off x="1358900" y="32004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F180D41C-8F37-4B99-8088-43A4D185B73E}"/>
                </a:ext>
              </a:extLst>
            </p:cNvPr>
            <p:cNvSpPr/>
            <p:nvPr/>
          </p:nvSpPr>
          <p:spPr>
            <a:xfrm>
              <a:off x="2584450" y="31940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B991A6B7-B33C-4430-8F6E-BA67118F92CE}"/>
                </a:ext>
              </a:extLst>
            </p:cNvPr>
            <p:cNvSpPr/>
            <p:nvPr/>
          </p:nvSpPr>
          <p:spPr>
            <a:xfrm>
              <a:off x="220345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0C6346A0-FDD3-4519-B1F9-E4AADCAA9256}"/>
                </a:ext>
              </a:extLst>
            </p:cNvPr>
            <p:cNvSpPr/>
            <p:nvPr/>
          </p:nvSpPr>
          <p:spPr>
            <a:xfrm>
              <a:off x="311150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DCE1F219-1D0C-4F0C-B8E5-03011DA95FB6}"/>
                </a:ext>
              </a:extLst>
            </p:cNvPr>
            <p:cNvSpPr/>
            <p:nvPr/>
          </p:nvSpPr>
          <p:spPr>
            <a:xfrm>
              <a:off x="7004050" y="23558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CABD0168-5A53-48C5-9D73-4F69C681EAAF}"/>
                </a:ext>
              </a:extLst>
            </p:cNvPr>
            <p:cNvSpPr/>
            <p:nvPr/>
          </p:nvSpPr>
          <p:spPr>
            <a:xfrm>
              <a:off x="7766050" y="33464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</a:t>
              </a: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0FE2F2CE-B9B3-49CC-AFD3-797F48F60ABB}"/>
                </a:ext>
              </a:extLst>
            </p:cNvPr>
            <p:cNvSpPr/>
            <p:nvPr/>
          </p:nvSpPr>
          <p:spPr>
            <a:xfrm>
              <a:off x="6235700" y="32766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669BF841-1A0F-4BF1-93AB-7A4B87A30DFF}"/>
                </a:ext>
              </a:extLst>
            </p:cNvPr>
            <p:cNvSpPr/>
            <p:nvPr/>
          </p:nvSpPr>
          <p:spPr>
            <a:xfrm>
              <a:off x="685165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CF81F0ED-92D9-4879-A7C6-0DF164AB0B00}"/>
                </a:ext>
              </a:extLst>
            </p:cNvPr>
            <p:cNvSpPr/>
            <p:nvPr/>
          </p:nvSpPr>
          <p:spPr>
            <a:xfrm>
              <a:off x="570230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E2346D18-6110-464D-A1E3-C0CAE1CE248C}"/>
                </a:ext>
              </a:extLst>
            </p:cNvPr>
            <p:cNvSpPr/>
            <p:nvPr/>
          </p:nvSpPr>
          <p:spPr>
            <a:xfrm>
              <a:off x="5251450" y="51752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208D2D91-8BC0-429F-BEF4-912380066B38}"/>
                </a:ext>
              </a:extLst>
            </p:cNvPr>
            <p:cNvSpPr/>
            <p:nvPr/>
          </p:nvSpPr>
          <p:spPr>
            <a:xfrm>
              <a:off x="6235700" y="51816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085D63B9-6E2F-4965-8F2A-51F7D3037DA4}"/>
                </a:ext>
              </a:extLst>
            </p:cNvPr>
            <p:cNvCxnSpPr>
              <a:stCxn id="97" idx="4"/>
              <a:endCxn id="98" idx="0"/>
            </p:cNvCxnSpPr>
            <p:nvPr/>
          </p:nvCxnSpPr>
          <p:spPr>
            <a:xfrm rot="5400000">
              <a:off x="2740025" y="1562100"/>
              <a:ext cx="222250" cy="1225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C916EB70-C929-4211-8D3D-4E5ADDD1E9F2}"/>
                </a:ext>
              </a:extLst>
            </p:cNvPr>
            <p:cNvCxnSpPr>
              <a:stCxn id="97" idx="4"/>
              <a:endCxn id="103" idx="0"/>
            </p:cNvCxnSpPr>
            <p:nvPr/>
          </p:nvCxnSpPr>
          <p:spPr>
            <a:xfrm rot="16200000" flipH="1">
              <a:off x="5222875" y="304800"/>
              <a:ext cx="292100" cy="381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0E7BA1BC-4386-4A8D-815C-826CF6490828}"/>
                </a:ext>
              </a:extLst>
            </p:cNvPr>
            <p:cNvCxnSpPr>
              <a:stCxn id="98" idx="4"/>
              <a:endCxn id="99" idx="0"/>
            </p:cNvCxnSpPr>
            <p:nvPr/>
          </p:nvCxnSpPr>
          <p:spPr>
            <a:xfrm rot="5400000">
              <a:off x="1746250" y="2708275"/>
              <a:ext cx="37465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5FF68DF9-CF0E-4592-82C0-F13F6A43A0E9}"/>
                </a:ext>
              </a:extLst>
            </p:cNvPr>
            <p:cNvCxnSpPr>
              <a:stCxn id="98" idx="4"/>
              <a:endCxn id="100" idx="0"/>
            </p:cNvCxnSpPr>
            <p:nvPr/>
          </p:nvCxnSpPr>
          <p:spPr>
            <a:xfrm rot="16200000" flipH="1">
              <a:off x="2362200" y="2701925"/>
              <a:ext cx="368300" cy="615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00FC1A27-8D95-4841-AA70-EFC05EFE3D73}"/>
                </a:ext>
              </a:extLst>
            </p:cNvPr>
            <p:cNvCxnSpPr>
              <a:stCxn id="100" idx="4"/>
              <a:endCxn id="101" idx="0"/>
            </p:cNvCxnSpPr>
            <p:nvPr/>
          </p:nvCxnSpPr>
          <p:spPr>
            <a:xfrm rot="5400000">
              <a:off x="2473325" y="3733800"/>
              <a:ext cx="381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56FB6AA9-8294-4F89-A453-C820BD21FA7D}"/>
                </a:ext>
              </a:extLst>
            </p:cNvPr>
            <p:cNvCxnSpPr>
              <a:stCxn id="100" idx="4"/>
              <a:endCxn id="102" idx="0"/>
            </p:cNvCxnSpPr>
            <p:nvPr/>
          </p:nvCxnSpPr>
          <p:spPr>
            <a:xfrm rot="16200000" flipH="1">
              <a:off x="2927350" y="3660775"/>
              <a:ext cx="381000" cy="527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DAE3134D-9A27-442B-9EFB-2117CC0FFA01}"/>
                </a:ext>
              </a:extLst>
            </p:cNvPr>
            <p:cNvCxnSpPr>
              <a:stCxn id="103" idx="4"/>
              <a:endCxn id="105" idx="0"/>
            </p:cNvCxnSpPr>
            <p:nvPr/>
          </p:nvCxnSpPr>
          <p:spPr>
            <a:xfrm rot="5400000">
              <a:off x="6699250" y="2701925"/>
              <a:ext cx="381000" cy="768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3BF9CD04-9293-42D4-8071-AA32013E9270}"/>
                </a:ext>
              </a:extLst>
            </p:cNvPr>
            <p:cNvCxnSpPr>
              <a:stCxn id="103" idx="4"/>
              <a:endCxn id="104" idx="0"/>
            </p:cNvCxnSpPr>
            <p:nvPr/>
          </p:nvCxnSpPr>
          <p:spPr>
            <a:xfrm rot="16200000" flipH="1">
              <a:off x="7429500" y="2740025"/>
              <a:ext cx="45085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FEEEB11D-7FDB-44B5-85CE-D6CA30A217E3}"/>
                </a:ext>
              </a:extLst>
            </p:cNvPr>
            <p:cNvCxnSpPr>
              <a:stCxn id="105" idx="4"/>
              <a:endCxn id="107" idx="0"/>
            </p:cNvCxnSpPr>
            <p:nvPr/>
          </p:nvCxnSpPr>
          <p:spPr>
            <a:xfrm rot="5400000">
              <a:off x="6089650" y="3698875"/>
              <a:ext cx="29845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04650024-7909-437C-BC8E-FBB63BD77749}"/>
                </a:ext>
              </a:extLst>
            </p:cNvPr>
            <p:cNvCxnSpPr>
              <a:stCxn id="105" idx="4"/>
              <a:endCxn id="106" idx="0"/>
            </p:cNvCxnSpPr>
            <p:nvPr/>
          </p:nvCxnSpPr>
          <p:spPr>
            <a:xfrm rot="16200000" flipH="1">
              <a:off x="6664325" y="3657600"/>
              <a:ext cx="298450" cy="615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B2FD2B49-2F1D-47C2-9DB8-017D7CB6D153}"/>
                </a:ext>
              </a:extLst>
            </p:cNvPr>
            <p:cNvCxnSpPr>
              <a:stCxn id="107" idx="4"/>
              <a:endCxn id="108" idx="0"/>
            </p:cNvCxnSpPr>
            <p:nvPr/>
          </p:nvCxnSpPr>
          <p:spPr>
            <a:xfrm rot="5400000">
              <a:off x="5486400" y="4689475"/>
              <a:ext cx="520700" cy="450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8D59BF35-5D48-40A6-894B-6D124744A546}"/>
                </a:ext>
              </a:extLst>
            </p:cNvPr>
            <p:cNvCxnSpPr>
              <a:stCxn id="107" idx="4"/>
              <a:endCxn id="109" idx="0"/>
            </p:cNvCxnSpPr>
            <p:nvPr/>
          </p:nvCxnSpPr>
          <p:spPr>
            <a:xfrm rot="16200000" flipH="1">
              <a:off x="5975350" y="4651375"/>
              <a:ext cx="52705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tângulo 3">
            <a:extLst>
              <a:ext uri="{FF2B5EF4-FFF2-40B4-BE49-F238E27FC236}">
                <a16:creationId xmlns:a16="http://schemas.microsoft.com/office/drawing/2014/main" id="{89F648A2-2817-490A-9C2A-EA384C3D7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6183313"/>
            <a:ext cx="5070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8 4 3 6 5 7 15 12 10 9 11 14 16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1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aixaDeTexto 2">
            <a:extLst>
              <a:ext uri="{FF2B5EF4-FFF2-40B4-BE49-F238E27FC236}">
                <a16:creationId xmlns:a16="http://schemas.microsoft.com/office/drawing/2014/main" id="{E5DD3F35-5701-487C-A57E-747198E5B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3873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Percurso em Ordem</a:t>
            </a:r>
          </a:p>
        </p:txBody>
      </p:sp>
      <p:sp>
        <p:nvSpPr>
          <p:cNvPr id="24579" name="Retângulo 3">
            <a:extLst>
              <a:ext uri="{FF2B5EF4-FFF2-40B4-BE49-F238E27FC236}">
                <a16:creationId xmlns:a16="http://schemas.microsoft.com/office/drawing/2014/main" id="{931DD23F-92EF-4D0D-9D8E-77538A813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915988"/>
            <a:ext cx="906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2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>
                <a:latin typeface="Arial" panose="020B0604020202020204" pitchFamily="34" charset="0"/>
              </a:rPr>
              <a:t>O processamento é feito na ordem filho esquerdo-pai-filho direito</a:t>
            </a:r>
          </a:p>
        </p:txBody>
      </p:sp>
      <p:sp>
        <p:nvSpPr>
          <p:cNvPr id="30" name="Seta para a direita 29">
            <a:extLst>
              <a:ext uri="{FF2B5EF4-FFF2-40B4-BE49-F238E27FC236}">
                <a16:creationId xmlns:a16="http://schemas.microsoft.com/office/drawing/2014/main" id="{5C3D572A-D5AC-41F5-A24C-7F6F3ADDCC31}"/>
              </a:ext>
            </a:extLst>
          </p:cNvPr>
          <p:cNvSpPr/>
          <p:nvPr/>
        </p:nvSpPr>
        <p:spPr>
          <a:xfrm>
            <a:off x="969963" y="340995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2" name="Seta para a direita 31">
            <a:extLst>
              <a:ext uri="{FF2B5EF4-FFF2-40B4-BE49-F238E27FC236}">
                <a16:creationId xmlns:a16="http://schemas.microsoft.com/office/drawing/2014/main" id="{F0FD4705-3043-4F9C-AB20-A1468803D01E}"/>
              </a:ext>
            </a:extLst>
          </p:cNvPr>
          <p:cNvSpPr/>
          <p:nvPr/>
        </p:nvSpPr>
        <p:spPr>
          <a:xfrm>
            <a:off x="1828800" y="4343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4" name="Seta para a direita 33">
            <a:extLst>
              <a:ext uri="{FF2B5EF4-FFF2-40B4-BE49-F238E27FC236}">
                <a16:creationId xmlns:a16="http://schemas.microsoft.com/office/drawing/2014/main" id="{57D8D6BB-1640-46FA-8A90-B6896AADFD52}"/>
              </a:ext>
            </a:extLst>
          </p:cNvPr>
          <p:cNvSpPr/>
          <p:nvPr/>
        </p:nvSpPr>
        <p:spPr>
          <a:xfrm flipH="1">
            <a:off x="3678238" y="42672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6" name="Seta para a direita 35">
            <a:extLst>
              <a:ext uri="{FF2B5EF4-FFF2-40B4-BE49-F238E27FC236}">
                <a16:creationId xmlns:a16="http://schemas.microsoft.com/office/drawing/2014/main" id="{3AC0F454-92BA-49DB-B963-1A2C63F6E7FC}"/>
              </a:ext>
            </a:extLst>
          </p:cNvPr>
          <p:cNvSpPr/>
          <p:nvPr/>
        </p:nvSpPr>
        <p:spPr>
          <a:xfrm flipH="1">
            <a:off x="3124200" y="33528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8" name="Seta para a direita 37">
            <a:extLst>
              <a:ext uri="{FF2B5EF4-FFF2-40B4-BE49-F238E27FC236}">
                <a16:creationId xmlns:a16="http://schemas.microsoft.com/office/drawing/2014/main" id="{714BA31D-F805-4D83-A78E-6ED76FCFAC4C}"/>
              </a:ext>
            </a:extLst>
          </p:cNvPr>
          <p:cNvSpPr/>
          <p:nvPr/>
        </p:nvSpPr>
        <p:spPr>
          <a:xfrm>
            <a:off x="1600200" y="2438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0" name="Seta para a direita 39">
            <a:extLst>
              <a:ext uri="{FF2B5EF4-FFF2-40B4-BE49-F238E27FC236}">
                <a16:creationId xmlns:a16="http://schemas.microsoft.com/office/drawing/2014/main" id="{D8DA823A-BDE4-427A-A027-8B7E7298F58E}"/>
              </a:ext>
            </a:extLst>
          </p:cNvPr>
          <p:cNvSpPr/>
          <p:nvPr/>
        </p:nvSpPr>
        <p:spPr>
          <a:xfrm>
            <a:off x="2798763" y="1760538"/>
            <a:ext cx="360362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2" name="Seta para a direita 41">
            <a:extLst>
              <a:ext uri="{FF2B5EF4-FFF2-40B4-BE49-F238E27FC236}">
                <a16:creationId xmlns:a16="http://schemas.microsoft.com/office/drawing/2014/main" id="{76E97BBE-33B8-46CF-B410-4A0B2908EB40}"/>
              </a:ext>
            </a:extLst>
          </p:cNvPr>
          <p:cNvSpPr/>
          <p:nvPr/>
        </p:nvSpPr>
        <p:spPr>
          <a:xfrm flipH="1">
            <a:off x="7564438" y="2522538"/>
            <a:ext cx="360362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4" name="Seta para a direita 43">
            <a:extLst>
              <a:ext uri="{FF2B5EF4-FFF2-40B4-BE49-F238E27FC236}">
                <a16:creationId xmlns:a16="http://schemas.microsoft.com/office/drawing/2014/main" id="{D0DC670E-3140-42E7-91FA-A05C6B9887E8}"/>
              </a:ext>
            </a:extLst>
          </p:cNvPr>
          <p:cNvSpPr/>
          <p:nvPr/>
        </p:nvSpPr>
        <p:spPr>
          <a:xfrm flipH="1">
            <a:off x="8348663" y="3576638"/>
            <a:ext cx="36036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6" name="Seta para a direita 45">
            <a:extLst>
              <a:ext uri="{FF2B5EF4-FFF2-40B4-BE49-F238E27FC236}">
                <a16:creationId xmlns:a16="http://schemas.microsoft.com/office/drawing/2014/main" id="{64213355-0EF6-4A7A-AFC4-C12B760D28D8}"/>
              </a:ext>
            </a:extLst>
          </p:cNvPr>
          <p:cNvSpPr/>
          <p:nvPr/>
        </p:nvSpPr>
        <p:spPr>
          <a:xfrm flipH="1">
            <a:off x="7391400" y="4343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8" name="Seta para a direita 47">
            <a:extLst>
              <a:ext uri="{FF2B5EF4-FFF2-40B4-BE49-F238E27FC236}">
                <a16:creationId xmlns:a16="http://schemas.microsoft.com/office/drawing/2014/main" id="{32D38B12-B450-48F4-AB5B-BDA375FF6F58}"/>
              </a:ext>
            </a:extLst>
          </p:cNvPr>
          <p:cNvSpPr/>
          <p:nvPr/>
        </p:nvSpPr>
        <p:spPr>
          <a:xfrm flipH="1">
            <a:off x="6954838" y="54102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0" name="Seta para a direita 49">
            <a:extLst>
              <a:ext uri="{FF2B5EF4-FFF2-40B4-BE49-F238E27FC236}">
                <a16:creationId xmlns:a16="http://schemas.microsoft.com/office/drawing/2014/main" id="{4D6AFEA1-7902-409C-8AB3-91F90D18BA22}"/>
              </a:ext>
            </a:extLst>
          </p:cNvPr>
          <p:cNvSpPr/>
          <p:nvPr/>
        </p:nvSpPr>
        <p:spPr>
          <a:xfrm>
            <a:off x="5867400" y="34290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2" name="Seta para a direita 51">
            <a:extLst>
              <a:ext uri="{FF2B5EF4-FFF2-40B4-BE49-F238E27FC236}">
                <a16:creationId xmlns:a16="http://schemas.microsoft.com/office/drawing/2014/main" id="{5A73C5C2-6534-42DF-A35B-2F29F4315332}"/>
              </a:ext>
            </a:extLst>
          </p:cNvPr>
          <p:cNvSpPr/>
          <p:nvPr/>
        </p:nvSpPr>
        <p:spPr>
          <a:xfrm>
            <a:off x="5278438" y="43434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4" name="Seta para a direita 53">
            <a:extLst>
              <a:ext uri="{FF2B5EF4-FFF2-40B4-BE49-F238E27FC236}">
                <a16:creationId xmlns:a16="http://schemas.microsoft.com/office/drawing/2014/main" id="{1848411E-FB50-4542-B114-6AF75ECD656A}"/>
              </a:ext>
            </a:extLst>
          </p:cNvPr>
          <p:cNvSpPr/>
          <p:nvPr/>
        </p:nvSpPr>
        <p:spPr>
          <a:xfrm>
            <a:off x="4800600" y="54102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grpSp>
        <p:nvGrpSpPr>
          <p:cNvPr id="47121" name="Grupo 56">
            <a:extLst>
              <a:ext uri="{FF2B5EF4-FFF2-40B4-BE49-F238E27FC236}">
                <a16:creationId xmlns:a16="http://schemas.microsoft.com/office/drawing/2014/main" id="{F22803A4-673B-4E8F-A907-86589708A36E}"/>
              </a:ext>
            </a:extLst>
          </p:cNvPr>
          <p:cNvGrpSpPr>
            <a:grpSpLocks/>
          </p:cNvGrpSpPr>
          <p:nvPr/>
        </p:nvGrpSpPr>
        <p:grpSpPr bwMode="auto">
          <a:xfrm>
            <a:off x="1358900" y="1524000"/>
            <a:ext cx="6946900" cy="4197350"/>
            <a:chOff x="1358900" y="1524000"/>
            <a:chExt cx="6946900" cy="4197350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2F0B65BB-8836-476A-8FE2-0A736EE977C9}"/>
                </a:ext>
              </a:extLst>
            </p:cNvPr>
            <p:cNvSpPr/>
            <p:nvPr/>
          </p:nvSpPr>
          <p:spPr>
            <a:xfrm>
              <a:off x="3194050" y="1524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1B90B704-D7B2-4AB5-9ED9-26E60FD76B2C}"/>
                </a:ext>
              </a:extLst>
            </p:cNvPr>
            <p:cNvSpPr/>
            <p:nvPr/>
          </p:nvSpPr>
          <p:spPr>
            <a:xfrm>
              <a:off x="1968500" y="2286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91BC9C53-95A1-43DE-B975-C8A9FBF01198}"/>
                </a:ext>
              </a:extLst>
            </p:cNvPr>
            <p:cNvSpPr/>
            <p:nvPr/>
          </p:nvSpPr>
          <p:spPr>
            <a:xfrm>
              <a:off x="1358900" y="32004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EADC4DF1-EE02-4511-9627-6FDAB5314584}"/>
                </a:ext>
              </a:extLst>
            </p:cNvPr>
            <p:cNvSpPr/>
            <p:nvPr/>
          </p:nvSpPr>
          <p:spPr>
            <a:xfrm>
              <a:off x="2584450" y="31940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F26BB966-2F51-4047-9491-9E578150E2BB}"/>
                </a:ext>
              </a:extLst>
            </p:cNvPr>
            <p:cNvSpPr/>
            <p:nvPr/>
          </p:nvSpPr>
          <p:spPr>
            <a:xfrm>
              <a:off x="220345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3E67B2D1-7872-45B1-8E53-730E59AA9403}"/>
                </a:ext>
              </a:extLst>
            </p:cNvPr>
            <p:cNvSpPr/>
            <p:nvPr/>
          </p:nvSpPr>
          <p:spPr>
            <a:xfrm>
              <a:off x="311150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AC67E4B3-3202-468C-9BFC-029913EE3336}"/>
                </a:ext>
              </a:extLst>
            </p:cNvPr>
            <p:cNvSpPr/>
            <p:nvPr/>
          </p:nvSpPr>
          <p:spPr>
            <a:xfrm>
              <a:off x="7004050" y="23558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922B6804-EE7A-44D1-90D9-AADAB6A103BB}"/>
                </a:ext>
              </a:extLst>
            </p:cNvPr>
            <p:cNvSpPr/>
            <p:nvPr/>
          </p:nvSpPr>
          <p:spPr>
            <a:xfrm>
              <a:off x="7766050" y="33464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</a:t>
              </a:r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1E7DF8A1-0795-4B60-B2C3-A60AF449C91A}"/>
                </a:ext>
              </a:extLst>
            </p:cNvPr>
            <p:cNvSpPr/>
            <p:nvPr/>
          </p:nvSpPr>
          <p:spPr>
            <a:xfrm>
              <a:off x="6235700" y="32766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09B46D6C-7957-4895-BDB7-912264037E35}"/>
                </a:ext>
              </a:extLst>
            </p:cNvPr>
            <p:cNvSpPr/>
            <p:nvPr/>
          </p:nvSpPr>
          <p:spPr>
            <a:xfrm>
              <a:off x="685165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A7489D2-6264-4225-9C0B-F77DDD2DAF9D}"/>
                </a:ext>
              </a:extLst>
            </p:cNvPr>
            <p:cNvSpPr/>
            <p:nvPr/>
          </p:nvSpPr>
          <p:spPr>
            <a:xfrm>
              <a:off x="570230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8135BF1E-D417-462F-AB10-F7D80C80F568}"/>
                </a:ext>
              </a:extLst>
            </p:cNvPr>
            <p:cNvSpPr/>
            <p:nvPr/>
          </p:nvSpPr>
          <p:spPr>
            <a:xfrm>
              <a:off x="5251450" y="51752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FDF5327A-126B-475E-88AB-86323047C42A}"/>
                </a:ext>
              </a:extLst>
            </p:cNvPr>
            <p:cNvSpPr/>
            <p:nvPr/>
          </p:nvSpPr>
          <p:spPr>
            <a:xfrm>
              <a:off x="6235700" y="51816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5D510AA4-B4C2-4D66-916C-D860E9D7D29D}"/>
                </a:ext>
              </a:extLst>
            </p:cNvPr>
            <p:cNvCxnSpPr>
              <a:stCxn id="70" idx="4"/>
              <a:endCxn id="71" idx="0"/>
            </p:cNvCxnSpPr>
            <p:nvPr/>
          </p:nvCxnSpPr>
          <p:spPr>
            <a:xfrm rot="5400000">
              <a:off x="2740025" y="1562100"/>
              <a:ext cx="222250" cy="1225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DF791D0D-6C64-4FC4-8551-8351A857FB65}"/>
                </a:ext>
              </a:extLst>
            </p:cNvPr>
            <p:cNvCxnSpPr>
              <a:stCxn id="70" idx="4"/>
              <a:endCxn id="76" idx="0"/>
            </p:cNvCxnSpPr>
            <p:nvPr/>
          </p:nvCxnSpPr>
          <p:spPr>
            <a:xfrm rot="16200000" flipH="1">
              <a:off x="5222875" y="304800"/>
              <a:ext cx="292100" cy="381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4EBCFCA2-2039-44F7-8948-DDFB76614077}"/>
                </a:ext>
              </a:extLst>
            </p:cNvPr>
            <p:cNvCxnSpPr>
              <a:stCxn id="71" idx="4"/>
              <a:endCxn id="72" idx="0"/>
            </p:cNvCxnSpPr>
            <p:nvPr/>
          </p:nvCxnSpPr>
          <p:spPr>
            <a:xfrm rot="5400000">
              <a:off x="1746250" y="2708275"/>
              <a:ext cx="37465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87D5D376-31F7-4C23-89FD-AB0B1D0AF2DC}"/>
                </a:ext>
              </a:extLst>
            </p:cNvPr>
            <p:cNvCxnSpPr>
              <a:stCxn id="71" idx="4"/>
              <a:endCxn id="73" idx="0"/>
            </p:cNvCxnSpPr>
            <p:nvPr/>
          </p:nvCxnSpPr>
          <p:spPr>
            <a:xfrm rot="16200000" flipH="1">
              <a:off x="2362200" y="2701925"/>
              <a:ext cx="368300" cy="615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A4ADC662-6B30-4737-9582-230A1A978EF5}"/>
                </a:ext>
              </a:extLst>
            </p:cNvPr>
            <p:cNvCxnSpPr>
              <a:stCxn id="73" idx="4"/>
              <a:endCxn id="74" idx="0"/>
            </p:cNvCxnSpPr>
            <p:nvPr/>
          </p:nvCxnSpPr>
          <p:spPr>
            <a:xfrm rot="5400000">
              <a:off x="2473325" y="3733800"/>
              <a:ext cx="381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1D012CA4-4D96-4C0F-B987-D131650B691E}"/>
                </a:ext>
              </a:extLst>
            </p:cNvPr>
            <p:cNvCxnSpPr>
              <a:stCxn id="73" idx="4"/>
              <a:endCxn id="75" idx="0"/>
            </p:cNvCxnSpPr>
            <p:nvPr/>
          </p:nvCxnSpPr>
          <p:spPr>
            <a:xfrm rot="16200000" flipH="1">
              <a:off x="2927350" y="3660775"/>
              <a:ext cx="381000" cy="527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BDD40C-C79F-4154-A98A-39F3A96DDCB4}"/>
                </a:ext>
              </a:extLst>
            </p:cNvPr>
            <p:cNvCxnSpPr>
              <a:stCxn id="76" idx="4"/>
              <a:endCxn id="78" idx="0"/>
            </p:cNvCxnSpPr>
            <p:nvPr/>
          </p:nvCxnSpPr>
          <p:spPr>
            <a:xfrm rot="5400000">
              <a:off x="6699250" y="2701925"/>
              <a:ext cx="381000" cy="768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81640E7C-0984-43FB-B147-F28D6F72EB96}"/>
                </a:ext>
              </a:extLst>
            </p:cNvPr>
            <p:cNvCxnSpPr>
              <a:stCxn id="76" idx="4"/>
              <a:endCxn id="77" idx="0"/>
            </p:cNvCxnSpPr>
            <p:nvPr/>
          </p:nvCxnSpPr>
          <p:spPr>
            <a:xfrm rot="16200000" flipH="1">
              <a:off x="7429500" y="2740025"/>
              <a:ext cx="45085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4BC58857-C3BE-458D-8306-B0901717DF60}"/>
                </a:ext>
              </a:extLst>
            </p:cNvPr>
            <p:cNvCxnSpPr>
              <a:stCxn id="78" idx="4"/>
              <a:endCxn id="80" idx="0"/>
            </p:cNvCxnSpPr>
            <p:nvPr/>
          </p:nvCxnSpPr>
          <p:spPr>
            <a:xfrm rot="5400000">
              <a:off x="6089650" y="3698875"/>
              <a:ext cx="29845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7B93A52A-C1A5-4677-B0B1-10082852D831}"/>
                </a:ext>
              </a:extLst>
            </p:cNvPr>
            <p:cNvCxnSpPr>
              <a:stCxn id="78" idx="4"/>
              <a:endCxn id="79" idx="0"/>
            </p:cNvCxnSpPr>
            <p:nvPr/>
          </p:nvCxnSpPr>
          <p:spPr>
            <a:xfrm rot="16200000" flipH="1">
              <a:off x="6664325" y="3657600"/>
              <a:ext cx="298450" cy="615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77E8C861-44F8-4B7D-926A-8D308E8DED39}"/>
                </a:ext>
              </a:extLst>
            </p:cNvPr>
            <p:cNvCxnSpPr>
              <a:stCxn id="80" idx="4"/>
              <a:endCxn id="81" idx="0"/>
            </p:cNvCxnSpPr>
            <p:nvPr/>
          </p:nvCxnSpPr>
          <p:spPr>
            <a:xfrm rot="5400000">
              <a:off x="5486400" y="4689475"/>
              <a:ext cx="520700" cy="450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6E5DBC80-B481-4162-9B8E-2475B1124197}"/>
                </a:ext>
              </a:extLst>
            </p:cNvPr>
            <p:cNvCxnSpPr>
              <a:stCxn id="80" idx="4"/>
              <a:endCxn id="82" idx="0"/>
            </p:cNvCxnSpPr>
            <p:nvPr/>
          </p:nvCxnSpPr>
          <p:spPr>
            <a:xfrm rot="16200000" flipH="1">
              <a:off x="5975350" y="4651375"/>
              <a:ext cx="52705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tângulo 3">
            <a:extLst>
              <a:ext uri="{FF2B5EF4-FFF2-40B4-BE49-F238E27FC236}">
                <a16:creationId xmlns:a16="http://schemas.microsoft.com/office/drawing/2014/main" id="{1593BC45-6E35-4EA6-881A-8422F8447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6183313"/>
            <a:ext cx="5070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3 4 5 6 7 8 9 10 11 12 14 15 16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9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aixaDeTexto 2">
            <a:extLst>
              <a:ext uri="{FF2B5EF4-FFF2-40B4-BE49-F238E27FC236}">
                <a16:creationId xmlns:a16="http://schemas.microsoft.com/office/drawing/2014/main" id="{4AD1FAB3-053C-4412-8ACA-DD55FB708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311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dirty="0">
                <a:latin typeface="Arial" panose="020B0604020202020204" pitchFamily="34" charset="0"/>
              </a:rPr>
              <a:t>Propriedades de Árvores Binárias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C45E667E-CF97-407B-9913-FAFA4116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4400"/>
            <a:ext cx="8763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 dirty="0">
                <a:latin typeface="Arial" panose="020B0604020202020204" pitchFamily="34" charset="0"/>
              </a:rPr>
              <a:t>A complexidade da maioria das operações em árvores é proporcional a profundidade da árvore.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 dirty="0">
                <a:latin typeface="Arial" panose="020B0604020202020204" pitchFamily="34" charset="0"/>
              </a:rPr>
              <a:t>Em geral as árvores binárias possuem profundidade menor do que 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 dirty="0">
                <a:latin typeface="Arial" panose="020B0604020202020204" pitchFamily="34" charset="0"/>
              </a:rPr>
              <a:t>No pior caso, a árvore possui profundidade n-1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 dirty="0">
                <a:latin typeface="Arial" panose="020B0604020202020204" pitchFamily="34" charset="0"/>
              </a:rPr>
              <a:t>Em média, a profundidade das árvores binárias é O(</a:t>
            </a:r>
            <a:r>
              <a:rPr lang="pt-BR" altLang="en-US" sz="2000" dirty="0">
                <a:latin typeface="OCR A Extended" panose="02010509020102010303" pitchFamily="50" charset="0"/>
              </a:rPr>
              <a:t>√n</a:t>
            </a:r>
            <a:r>
              <a:rPr lang="pt-BR" altLang="en-US" sz="2000" dirty="0">
                <a:latin typeface="Arial" panose="020B0604020202020204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 dirty="0">
                <a:latin typeface="Arial" panose="020B0604020202020204" pitchFamily="34" charset="0"/>
              </a:rPr>
              <a:t>Em alguns casos especiais (árvores binárias de busca) a profundidade é em média O(</a:t>
            </a:r>
            <a:r>
              <a:rPr lang="pt-BR" altLang="en-US" sz="2000" dirty="0" err="1">
                <a:latin typeface="Arial" panose="020B0604020202020204" pitchFamily="34" charset="0"/>
              </a:rPr>
              <a:t>logn</a:t>
            </a:r>
            <a:r>
              <a:rPr lang="pt-BR" altLang="en-US" sz="2000" dirty="0">
                <a:latin typeface="Arial" panose="020B0604020202020204" pitchFamily="34" charset="0"/>
              </a:rPr>
              <a:t>)</a:t>
            </a:r>
          </a:p>
        </p:txBody>
      </p:sp>
      <p:grpSp>
        <p:nvGrpSpPr>
          <p:cNvPr id="2" name="Grupo 67">
            <a:extLst>
              <a:ext uri="{FF2B5EF4-FFF2-40B4-BE49-F238E27FC236}">
                <a16:creationId xmlns:a16="http://schemas.microsoft.com/office/drawing/2014/main" id="{35C5D496-4AFF-4D97-8707-B9A0DC2F853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124200"/>
            <a:ext cx="3657600" cy="3648075"/>
            <a:chOff x="685800" y="3124200"/>
            <a:chExt cx="3657600" cy="3648356"/>
          </a:xfrm>
        </p:grpSpPr>
        <p:grpSp>
          <p:nvGrpSpPr>
            <p:cNvPr id="48149" name="Grupo 63">
              <a:extLst>
                <a:ext uri="{FF2B5EF4-FFF2-40B4-BE49-F238E27FC236}">
                  <a16:creationId xmlns:a16="http://schemas.microsoft.com/office/drawing/2014/main" id="{6C4AC39C-3911-4875-9D3D-0EB4A36C3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" y="3124200"/>
              <a:ext cx="3657600" cy="3648356"/>
              <a:chOff x="685800" y="3124200"/>
              <a:chExt cx="3657600" cy="3648356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89BD483A-6415-4B1E-8A97-DFDD324A00F1}"/>
                  </a:ext>
                </a:extLst>
              </p:cNvPr>
              <p:cNvSpPr/>
              <p:nvPr/>
            </p:nvSpPr>
            <p:spPr>
              <a:xfrm>
                <a:off x="685800" y="3124200"/>
                <a:ext cx="457200" cy="457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D80CC570-C3AA-4B4C-8033-DE2EDC3FD1EB}"/>
                  </a:ext>
                </a:extLst>
              </p:cNvPr>
              <p:cNvCxnSpPr>
                <a:stCxn id="14" idx="1"/>
                <a:endCxn id="4" idx="5"/>
              </p:cNvCxnSpPr>
              <p:nvPr/>
            </p:nvCxnSpPr>
            <p:spPr bwMode="auto">
              <a:xfrm rot="16200000" flipV="1">
                <a:off x="1076317" y="3514763"/>
                <a:ext cx="209566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F04A6456-82E8-4E6D-B81E-780491300F61}"/>
                  </a:ext>
                </a:extLst>
              </p:cNvPr>
              <p:cNvSpPr/>
              <p:nvPr/>
            </p:nvSpPr>
            <p:spPr>
              <a:xfrm>
                <a:off x="1219200" y="3657641"/>
                <a:ext cx="457200" cy="457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4282A7E0-6019-4A14-9257-AE2BC16C44E5}"/>
                  </a:ext>
                </a:extLst>
              </p:cNvPr>
              <p:cNvCxnSpPr>
                <a:stCxn id="24" idx="1"/>
                <a:endCxn id="14" idx="5"/>
              </p:cNvCxnSpPr>
              <p:nvPr/>
            </p:nvCxnSpPr>
            <p:spPr bwMode="auto">
              <a:xfrm rot="16200000" flipV="1">
                <a:off x="1609717" y="4048204"/>
                <a:ext cx="209566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7B6F7C08-6A00-470D-93E2-EB8D92EF1259}"/>
                  </a:ext>
                </a:extLst>
              </p:cNvPr>
              <p:cNvSpPr/>
              <p:nvPr/>
            </p:nvSpPr>
            <p:spPr>
              <a:xfrm>
                <a:off x="1752600" y="4191082"/>
                <a:ext cx="457200" cy="457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36855AEF-6CDA-4890-BB39-D5F579534D1F}"/>
                  </a:ext>
                </a:extLst>
              </p:cNvPr>
              <p:cNvCxnSpPr>
                <a:stCxn id="26" idx="1"/>
                <a:endCxn id="24" idx="5"/>
              </p:cNvCxnSpPr>
              <p:nvPr/>
            </p:nvCxnSpPr>
            <p:spPr bwMode="auto">
              <a:xfrm rot="16200000" flipV="1">
                <a:off x="2143117" y="4581645"/>
                <a:ext cx="209566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D419CC73-C20B-4AD1-8D75-8F67653566BB}"/>
                  </a:ext>
                </a:extLst>
              </p:cNvPr>
              <p:cNvSpPr/>
              <p:nvPr/>
            </p:nvSpPr>
            <p:spPr>
              <a:xfrm>
                <a:off x="2286000" y="4724523"/>
                <a:ext cx="457200" cy="457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B2F3D75E-02AC-41FB-BC69-E2CA8287C980}"/>
                  </a:ext>
                </a:extLst>
              </p:cNvPr>
              <p:cNvCxnSpPr>
                <a:stCxn id="28" idx="1"/>
                <a:endCxn id="26" idx="5"/>
              </p:cNvCxnSpPr>
              <p:nvPr/>
            </p:nvCxnSpPr>
            <p:spPr bwMode="auto">
              <a:xfrm rot="16200000" flipV="1">
                <a:off x="2676517" y="5115086"/>
                <a:ext cx="209566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0177820F-ACAD-42C4-B8C0-A00E6AFDE17F}"/>
                  </a:ext>
                </a:extLst>
              </p:cNvPr>
              <p:cNvSpPr/>
              <p:nvPr/>
            </p:nvSpPr>
            <p:spPr>
              <a:xfrm>
                <a:off x="2819400" y="5257964"/>
                <a:ext cx="457200" cy="457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F3F7D8BF-3F0D-40F7-8D05-82C499C33640}"/>
                  </a:ext>
                </a:extLst>
              </p:cNvPr>
              <p:cNvCxnSpPr>
                <a:stCxn id="29" idx="1"/>
              </p:cNvCxnSpPr>
              <p:nvPr/>
            </p:nvCxnSpPr>
            <p:spPr bwMode="auto">
              <a:xfrm rot="16200000" flipV="1">
                <a:off x="3209917" y="5639002"/>
                <a:ext cx="209566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F5C708EA-ED3D-4513-A1A9-21C464E99A85}"/>
                  </a:ext>
                </a:extLst>
              </p:cNvPr>
              <p:cNvSpPr/>
              <p:nvPr/>
            </p:nvSpPr>
            <p:spPr>
              <a:xfrm>
                <a:off x="3352800" y="5781880"/>
                <a:ext cx="457200" cy="457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6FC9E090-5A67-40DC-A65F-F6CE715CE066}"/>
                  </a:ext>
                </a:extLst>
              </p:cNvPr>
              <p:cNvCxnSpPr>
                <a:stCxn id="31" idx="1"/>
                <a:endCxn id="29" idx="5"/>
              </p:cNvCxnSpPr>
              <p:nvPr/>
            </p:nvCxnSpPr>
            <p:spPr bwMode="auto">
              <a:xfrm rot="16200000" flipV="1">
                <a:off x="3743317" y="6172443"/>
                <a:ext cx="209566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C475C762-EC8A-4077-98CB-AA69C63EED66}"/>
                  </a:ext>
                </a:extLst>
              </p:cNvPr>
              <p:cNvSpPr/>
              <p:nvPr/>
            </p:nvSpPr>
            <p:spPr>
              <a:xfrm>
                <a:off x="3886200" y="6315321"/>
                <a:ext cx="457200" cy="457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48150" name="CaixaDeTexto 65">
              <a:extLst>
                <a:ext uri="{FF2B5EF4-FFF2-40B4-BE49-F238E27FC236}">
                  <a16:creationId xmlns:a16="http://schemas.microsoft.com/office/drawing/2014/main" id="{397828EE-869E-42A2-A601-77B1E86E8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836" y="4800600"/>
              <a:ext cx="1261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en-US" sz="1800" b="1">
                  <a:latin typeface="Arial" panose="020B0604020202020204" pitchFamily="34" charset="0"/>
                </a:rPr>
                <a:t>Pior Caso</a:t>
              </a:r>
            </a:p>
          </p:txBody>
        </p:sp>
      </p:grpSp>
      <p:grpSp>
        <p:nvGrpSpPr>
          <p:cNvPr id="6" name="Grupo 68">
            <a:extLst>
              <a:ext uri="{FF2B5EF4-FFF2-40B4-BE49-F238E27FC236}">
                <a16:creationId xmlns:a16="http://schemas.microsoft.com/office/drawing/2014/main" id="{8252194E-E80F-4B21-BB52-B3D91A7398EF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124200"/>
            <a:ext cx="3200400" cy="2122488"/>
            <a:chOff x="4343400" y="3124200"/>
            <a:chExt cx="3200400" cy="2121932"/>
          </a:xfrm>
        </p:grpSpPr>
        <p:grpSp>
          <p:nvGrpSpPr>
            <p:cNvPr id="48134" name="Grupo 64">
              <a:extLst>
                <a:ext uri="{FF2B5EF4-FFF2-40B4-BE49-F238E27FC236}">
                  <a16:creationId xmlns:a16="http://schemas.microsoft.com/office/drawing/2014/main" id="{17AA353E-66D0-4375-A80B-09C6A48EB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400" y="3124200"/>
              <a:ext cx="3200400" cy="1676400"/>
              <a:chOff x="4343400" y="3124200"/>
              <a:chExt cx="3200400" cy="1676400"/>
            </a:xfrm>
          </p:grpSpPr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FECAB6AF-9046-436B-B911-50FA91504A07}"/>
                  </a:ext>
                </a:extLst>
              </p:cNvPr>
              <p:cNvSpPr/>
              <p:nvPr/>
            </p:nvSpPr>
            <p:spPr>
              <a:xfrm>
                <a:off x="5638800" y="3124200"/>
                <a:ext cx="457200" cy="457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145C70AE-700F-4D68-80B0-7A46F0389982}"/>
                  </a:ext>
                </a:extLst>
              </p:cNvPr>
              <p:cNvCxnSpPr>
                <a:stCxn id="34" idx="1"/>
                <a:endCxn id="32" idx="5"/>
              </p:cNvCxnSpPr>
              <p:nvPr/>
            </p:nvCxnSpPr>
            <p:spPr bwMode="auto">
              <a:xfrm rot="16200000" flipV="1">
                <a:off x="6176991" y="3366957"/>
                <a:ext cx="219018" cy="514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AE1BA75E-8D62-4EF8-931E-5D95C32CB137}"/>
                  </a:ext>
                </a:extLst>
              </p:cNvPr>
              <p:cNvSpPr/>
              <p:nvPr/>
            </p:nvSpPr>
            <p:spPr>
              <a:xfrm>
                <a:off x="6477000" y="3666983"/>
                <a:ext cx="457200" cy="457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95943D47-39BE-4DE2-A8F3-52053DAE01D1}"/>
                  </a:ext>
                </a:extLst>
              </p:cNvPr>
              <p:cNvCxnSpPr>
                <a:stCxn id="36" idx="7"/>
                <a:endCxn id="32" idx="3"/>
              </p:cNvCxnSpPr>
              <p:nvPr/>
            </p:nvCxnSpPr>
            <p:spPr bwMode="auto">
              <a:xfrm rot="5400000" flipH="1" flipV="1">
                <a:off x="5381652" y="3400295"/>
                <a:ext cx="209495" cy="438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06513B31-086C-4479-A300-753CCCF7E976}"/>
                  </a:ext>
                </a:extLst>
              </p:cNvPr>
              <p:cNvSpPr/>
              <p:nvPr/>
            </p:nvSpPr>
            <p:spPr>
              <a:xfrm>
                <a:off x="4876800" y="3657460"/>
                <a:ext cx="457200" cy="457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6AE84F43-EA88-4BF5-8019-A2739AD47E4F}"/>
                  </a:ext>
                </a:extLst>
              </p:cNvPr>
              <p:cNvCxnSpPr>
                <a:stCxn id="38" idx="7"/>
                <a:endCxn id="36" idx="3"/>
              </p:cNvCxnSpPr>
              <p:nvPr/>
            </p:nvCxnSpPr>
            <p:spPr bwMode="auto">
              <a:xfrm rot="5400000" flipH="1" flipV="1">
                <a:off x="4657772" y="4124036"/>
                <a:ext cx="361855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DA311C6B-4911-436A-999A-D93E10A520F5}"/>
                  </a:ext>
                </a:extLst>
              </p:cNvPr>
              <p:cNvSpPr/>
              <p:nvPr/>
            </p:nvSpPr>
            <p:spPr>
              <a:xfrm>
                <a:off x="4343400" y="4343081"/>
                <a:ext cx="457200" cy="457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4E1F0214-8900-450A-AA03-6C23DA1ED8A2}"/>
                  </a:ext>
                </a:extLst>
              </p:cNvPr>
              <p:cNvCxnSpPr>
                <a:stCxn id="40" idx="1"/>
                <a:endCxn id="36" idx="5"/>
              </p:cNvCxnSpPr>
              <p:nvPr/>
            </p:nvCxnSpPr>
            <p:spPr bwMode="auto">
              <a:xfrm rot="16200000" flipV="1">
                <a:off x="5191172" y="4124036"/>
                <a:ext cx="361855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4EFA9932-2C46-44D9-883D-6F020523663C}"/>
                  </a:ext>
                </a:extLst>
              </p:cNvPr>
              <p:cNvSpPr/>
              <p:nvPr/>
            </p:nvSpPr>
            <p:spPr>
              <a:xfrm>
                <a:off x="5410200" y="4343081"/>
                <a:ext cx="457200" cy="457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7C77B0B2-63F9-4231-8598-0A6E53A6B421}"/>
                  </a:ext>
                </a:extLst>
              </p:cNvPr>
              <p:cNvCxnSpPr>
                <a:stCxn id="42" idx="1"/>
                <a:endCxn id="34" idx="5"/>
              </p:cNvCxnSpPr>
              <p:nvPr/>
            </p:nvCxnSpPr>
            <p:spPr bwMode="auto">
              <a:xfrm rot="16200000" flipV="1">
                <a:off x="6834233" y="4090697"/>
                <a:ext cx="352333" cy="2857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B712825E-5265-476F-B458-DA23F81FD568}"/>
                  </a:ext>
                </a:extLst>
              </p:cNvPr>
              <p:cNvSpPr/>
              <p:nvPr/>
            </p:nvSpPr>
            <p:spPr>
              <a:xfrm>
                <a:off x="7086600" y="4343081"/>
                <a:ext cx="457200" cy="457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AFA2C407-F88C-4D92-BF52-CCA6C3E44B82}"/>
                  </a:ext>
                </a:extLst>
              </p:cNvPr>
              <p:cNvCxnSpPr>
                <a:stCxn id="44" idx="7"/>
                <a:endCxn id="34" idx="3"/>
              </p:cNvCxnSpPr>
              <p:nvPr/>
            </p:nvCxnSpPr>
            <p:spPr bwMode="auto">
              <a:xfrm rot="5400000" flipH="1" flipV="1">
                <a:off x="6262733" y="4128797"/>
                <a:ext cx="352333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E6111BED-45BE-4EDE-9AEE-AB3D3A0FDD51}"/>
                  </a:ext>
                </a:extLst>
              </p:cNvPr>
              <p:cNvSpPr/>
              <p:nvPr/>
            </p:nvSpPr>
            <p:spPr>
              <a:xfrm>
                <a:off x="5943600" y="4343081"/>
                <a:ext cx="457200" cy="457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sp>
          <p:nvSpPr>
            <p:cNvPr id="48135" name="CaixaDeTexto 66">
              <a:extLst>
                <a:ext uri="{FF2B5EF4-FFF2-40B4-BE49-F238E27FC236}">
                  <a16:creationId xmlns:a16="http://schemas.microsoft.com/office/drawing/2014/main" id="{5BA2C7F7-BD02-4CE6-B10E-43DA13102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4876800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en-US" sz="1800" b="1">
                  <a:latin typeface="Arial" panose="020B0604020202020204" pitchFamily="34" charset="0"/>
                </a:rPr>
                <a:t>Melhor Caso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ixaDeTexto 2">
            <a:extLst>
              <a:ext uri="{FF2B5EF4-FFF2-40B4-BE49-F238E27FC236}">
                <a16:creationId xmlns:a16="http://schemas.microsoft.com/office/drawing/2014/main" id="{1A5EDCBF-D433-4FF9-B32E-53F68B724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1259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Análise de Algoritmos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42F42C07-C012-4D8E-ADDE-527C20990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3058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O estudo da complexidade computacional envolve metodologias para avaliar o custo da execução de um determinado algoritmo</a:t>
            </a:r>
            <a:endParaRPr lang="pt-BR" altLang="pt-BR" sz="2000" baseline="30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627F4B3-6CE5-4079-B385-16E46E14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33600"/>
            <a:ext cx="83058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Como medir o custo de um algoritmo</a:t>
            </a:r>
            <a:r>
              <a:rPr lang="en-US" altLang="pt-BR" sz="2000">
                <a:latin typeface="Arial" panose="020B0604020202020204" pitchFamily="34" charset="0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Tempo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Quantidade de tempo utilizado no processamento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Espa</a:t>
            </a:r>
            <a:r>
              <a:rPr lang="pt-BR" altLang="pt-BR" sz="2000">
                <a:latin typeface="Arial" panose="020B0604020202020204" pitchFamily="34" charset="0"/>
              </a:rPr>
              <a:t>ço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Quantidade de memória necessária ao processamento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Operações</a:t>
            </a:r>
            <a:endParaRPr lang="pt-BR" altLang="pt-BR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Quantidade de operações realizadas no algoritmo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Outras Métricas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Depende do contexto (tamanho final de um arquivo, perda de informação,...)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</a:t>
            </a: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aixaDeTexto 2">
            <a:extLst>
              <a:ext uri="{FF2B5EF4-FFF2-40B4-BE49-F238E27FC236}">
                <a16:creationId xmlns:a16="http://schemas.microsoft.com/office/drawing/2014/main" id="{D378CC9C-876A-4686-8254-20CCF5A1D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165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O Tempo como Métrica de Custo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55907B1A-ED92-43BA-82B9-BACFBA8F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305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Qual o algoritmo mais eficiente, um algoritmo A que demande 1 segundo rodando no supercomputador Summit (EUA) ou um algoritmo B que demande 100 dias em um Pentium 4 de 1 GHz</a:t>
            </a:r>
            <a:r>
              <a:rPr lang="en-US" altLang="pt-BR" sz="2000">
                <a:latin typeface="Arial" panose="020B0604020202020204" pitchFamily="34" charset="0"/>
              </a:rPr>
              <a:t>?</a:t>
            </a: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6C996EF-F98C-4F68-95F5-B9B1F0770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3600"/>
            <a:ext cx="91440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Summit = 200 PetaFlops	-&gt; 	200x10</a:t>
            </a:r>
            <a:r>
              <a:rPr lang="pt-BR" altLang="pt-BR" sz="2000" baseline="30000">
                <a:latin typeface="Arial" panose="020B0604020202020204" pitchFamily="34" charset="0"/>
              </a:rPr>
              <a:t>15</a:t>
            </a:r>
            <a:r>
              <a:rPr lang="pt-BR" altLang="pt-BR" sz="2000">
                <a:latin typeface="Arial" panose="020B0604020202020204" pitchFamily="34" charset="0"/>
              </a:rPr>
              <a:t> = 2x10</a:t>
            </a:r>
            <a:r>
              <a:rPr lang="pt-BR" altLang="pt-BR" sz="2000" baseline="30000">
                <a:latin typeface="Arial" panose="020B0604020202020204" pitchFamily="34" charset="0"/>
              </a:rPr>
              <a:t>17</a:t>
            </a:r>
            <a:r>
              <a:rPr lang="pt-BR" altLang="pt-BR" sz="2000">
                <a:latin typeface="Arial" panose="020B0604020202020204" pitchFamily="34" charset="0"/>
              </a:rPr>
              <a:t> Flops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Pentium 4 (1GHz) = 2 GigaFlops-</a:t>
            </a:r>
            <a:r>
              <a:rPr lang="en-US" altLang="pt-BR" sz="2000">
                <a:latin typeface="Arial" panose="020B0604020202020204" pitchFamily="34" charset="0"/>
              </a:rPr>
              <a:t>&gt; 	2x10</a:t>
            </a:r>
            <a:r>
              <a:rPr lang="en-US" altLang="pt-BR" sz="2000" baseline="30000">
                <a:latin typeface="Arial" panose="020B0604020202020204" pitchFamily="34" charset="0"/>
              </a:rPr>
              <a:t>9</a:t>
            </a:r>
            <a:r>
              <a:rPr lang="en-US" altLang="pt-BR" sz="2000">
                <a:latin typeface="Arial" panose="020B0604020202020204" pitchFamily="34" charset="0"/>
              </a:rPr>
              <a:t> Flops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Rela</a:t>
            </a:r>
            <a:r>
              <a:rPr lang="pt-BR" altLang="pt-BR" sz="2000">
                <a:latin typeface="Arial" panose="020B0604020202020204" pitchFamily="34" charset="0"/>
              </a:rPr>
              <a:t>ção de Desempenho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Summit </a:t>
            </a:r>
            <a:r>
              <a:rPr lang="en-US" altLang="pt-BR" sz="2000">
                <a:latin typeface="Arial" panose="020B0604020202020204" pitchFamily="34" charset="0"/>
              </a:rPr>
              <a:t>/ Pentium 4 (1Ghz) = 1 x10</a:t>
            </a:r>
            <a:r>
              <a:rPr lang="en-US" altLang="pt-BR" sz="2000" baseline="30000">
                <a:latin typeface="Arial" panose="020B0604020202020204" pitchFamily="34" charset="0"/>
              </a:rPr>
              <a:t>8</a:t>
            </a:r>
            <a:r>
              <a:rPr lang="en-US" altLang="pt-BR" sz="2000">
                <a:latin typeface="Arial" panose="020B0604020202020204" pitchFamily="34" charset="0"/>
              </a:rPr>
              <a:t> -&gt; 100.000.000 vezes mais r</a:t>
            </a:r>
            <a:r>
              <a:rPr lang="pt-BR" altLang="pt-BR" sz="2000">
                <a:latin typeface="Arial" panose="020B0604020202020204" pitchFamily="34" charset="0"/>
              </a:rPr>
              <a:t>ápido!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Logo,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O algoritmo A é executado em 1 segundo (Summit) </a:t>
            </a:r>
            <a:r>
              <a:rPr lang="pt-BR" altLang="pt-BR" sz="1800">
                <a:latin typeface="Arial" panose="020B0604020202020204" pitchFamily="34" charset="0"/>
                <a:sym typeface="Symbol" panose="05050102010706020507" pitchFamily="18" charset="2"/>
              </a:rPr>
              <a:t></a:t>
            </a:r>
            <a:r>
              <a:rPr lang="pt-BR" altLang="pt-BR" sz="1800">
                <a:latin typeface="Arial" panose="020B0604020202020204" pitchFamily="34" charset="0"/>
              </a:rPr>
              <a:t> 1.157 dias (Pentium 4)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O algoritmo B é executado em 100 dias (Pentium 4) </a:t>
            </a:r>
            <a:r>
              <a:rPr lang="pt-BR" altLang="pt-BR" sz="1800">
                <a:latin typeface="Arial" panose="020B0604020202020204" pitchFamily="34" charset="0"/>
                <a:sym typeface="Symbol" panose="05050102010706020507" pitchFamily="18" charset="2"/>
              </a:rPr>
              <a:t> 0.0086 segundos (Summit)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499D3949-BA0C-4F5B-AC8F-025F1BFB536F}"/>
              </a:ext>
            </a:extLst>
          </p:cNvPr>
          <p:cNvGraphicFramePr>
            <a:graphicFrameLocks noGrp="1"/>
          </p:cNvGraphicFramePr>
          <p:nvPr/>
        </p:nvGraphicFramePr>
        <p:xfrm>
          <a:off x="1485900" y="5414963"/>
          <a:ext cx="6096000" cy="110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70">
                <a:tc>
                  <a:txBody>
                    <a:bodyPr/>
                    <a:lstStyle/>
                    <a:p>
                      <a:r>
                        <a:rPr lang="pt-BR" sz="1800" dirty="0"/>
                        <a:t>Computador</a:t>
                      </a:r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</a:t>
                      </a:r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B</a:t>
                      </a:r>
                    </a:p>
                  </a:txBody>
                  <a:tcPr marT="45746" marB="457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pt-BR" altLang="pt-BR" sz="1800" dirty="0" err="1">
                          <a:latin typeface="Arial" panose="020B0604020202020204" pitchFamily="34" charset="0"/>
                        </a:rPr>
                        <a:t>Summit</a:t>
                      </a:r>
                      <a:endParaRPr lang="pt-BR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 </a:t>
                      </a:r>
                      <a:r>
                        <a:rPr lang="pt-BR" sz="1800" dirty="0" err="1"/>
                        <a:t>seg</a:t>
                      </a:r>
                      <a:endParaRPr lang="pt-BR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0.0086 </a:t>
                      </a:r>
                      <a:r>
                        <a:rPr lang="pt-BR" sz="1800" dirty="0" err="1"/>
                        <a:t>seg</a:t>
                      </a:r>
                      <a:endParaRPr lang="pt-BR" sz="1800" dirty="0"/>
                    </a:p>
                  </a:txBody>
                  <a:tcPr marT="45746" marB="457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US" altLang="pt-BR" sz="1800" dirty="0">
                          <a:latin typeface="Arial" panose="020B0604020202020204" pitchFamily="34" charset="0"/>
                        </a:rPr>
                        <a:t>Pentium 4</a:t>
                      </a:r>
                      <a:endParaRPr lang="pt-BR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1.157 dias</a:t>
                      </a:r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100 dias</a:t>
                      </a:r>
                    </a:p>
                  </a:txBody>
                  <a:tcPr marT="45746" marB="457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aixaDeTexto 2">
            <a:extLst>
              <a:ext uri="{FF2B5EF4-FFF2-40B4-BE49-F238E27FC236}">
                <a16:creationId xmlns:a16="http://schemas.microsoft.com/office/drawing/2014/main" id="{EE368321-D1AD-4F03-9010-7CCAA9932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946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Outras Possíveis Comparações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6BDD41-4392-44BF-8F64-D3F7F4C8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3058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Comparar o mesmo algoritmo escrito em diferentes linguagens de programação (Java, C++, C,...)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Comparar o mesmo algoritmo rodando em diferentes Sistemas Operacionais</a:t>
            </a:r>
          </a:p>
          <a:p>
            <a:pPr eaLnBrk="1" hangingPunct="1">
              <a:spcBef>
                <a:spcPct val="0"/>
              </a:spcBef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Comparar o mesmo algoritmo rodando em máquinas com diferentes recursos de memória</a:t>
            </a:r>
          </a:p>
          <a:p>
            <a:pPr eaLnBrk="1" hangingPunct="1">
              <a:spcBef>
                <a:spcPct val="0"/>
              </a:spcBef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Comparar o mesmo algoritmo rodando em um supercomputador ou em Grid (computação distribuída) com milhões de computadores</a:t>
            </a:r>
          </a:p>
          <a:p>
            <a:pPr eaLnBrk="1" hangingPunct="1">
              <a:spcBef>
                <a:spcPct val="0"/>
              </a:spcBef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2">
            <a:extLst>
              <a:ext uri="{FF2B5EF4-FFF2-40B4-BE49-F238E27FC236}">
                <a16:creationId xmlns:a16="http://schemas.microsoft.com/office/drawing/2014/main" id="{5DCB5378-2D6D-44D0-A55B-2C4792CE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515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Operações como Métrica de Custo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DAA28D39-3828-4C3E-9335-088CF3B13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5344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000" dirty="0">
                <a:latin typeface="Arial" charset="0"/>
                <a:cs typeface="Arial" charset="0"/>
              </a:rPr>
              <a:t>Determinar uma função matemática que traduza o custo necessário para executar um determinado algoritmo em função do número de operações requeridas para obter o resultado desejado.</a:t>
            </a:r>
          </a:p>
          <a:p>
            <a:pPr eaLnBrk="1" hangingPunct="1"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Arial" charset="0"/>
                <a:cs typeface="Arial" charset="0"/>
              </a:rPr>
              <a:t>Tempo de Execução = f(n), onde n é número de operações</a:t>
            </a:r>
          </a:p>
          <a:p>
            <a:pPr eaLnBrk="1" hangingPunct="1"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Arial" charset="0"/>
                <a:cs typeface="Arial" charset="0"/>
              </a:rPr>
              <a:t>Para se determinar o número de operações, é necessário um modelo de computação independente de:</a:t>
            </a:r>
          </a:p>
          <a:p>
            <a:pPr eaLnBrk="1" hangingPunct="1"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marL="182880" indent="457200" eaLnBrk="1" hangingPunct="1">
              <a:buFont typeface="Arial" charset="0"/>
              <a:buChar char="•"/>
              <a:defRPr/>
            </a:pPr>
            <a:r>
              <a:rPr lang="pt-BR" sz="2000" dirty="0">
                <a:latin typeface="Arial" charset="0"/>
                <a:cs typeface="Arial" charset="0"/>
              </a:rPr>
              <a:t>Linguagens de Programação e Compiladores</a:t>
            </a:r>
          </a:p>
          <a:p>
            <a:pPr marL="182880" indent="457200" eaLnBrk="1" hangingPunct="1">
              <a:buFont typeface="Arial" charset="0"/>
              <a:buChar char="•"/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marL="182880" indent="457200" eaLnBrk="1" hangingPunct="1">
              <a:buFont typeface="Arial" charset="0"/>
              <a:buChar char="•"/>
              <a:defRPr/>
            </a:pPr>
            <a:r>
              <a:rPr lang="pt-BR" sz="2000" dirty="0">
                <a:latin typeface="Arial" charset="0"/>
                <a:cs typeface="Arial" charset="0"/>
              </a:rPr>
              <a:t>Sistemas Operacionais</a:t>
            </a:r>
          </a:p>
          <a:p>
            <a:pPr marL="182880" indent="457200" eaLnBrk="1" hangingPunct="1">
              <a:buFont typeface="Arial" charset="0"/>
              <a:buChar char="•"/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marL="182880" indent="457200" eaLnBrk="1" hangingPunct="1">
              <a:buFont typeface="Arial" charset="0"/>
              <a:buChar char="•"/>
              <a:defRPr/>
            </a:pPr>
            <a:r>
              <a:rPr lang="pt-BR" sz="2000" dirty="0">
                <a:latin typeface="Arial" charset="0"/>
                <a:cs typeface="Arial" charset="0"/>
              </a:rPr>
              <a:t>Condições locais de processamento (processadores, memória, </a:t>
            </a:r>
            <a:r>
              <a:rPr lang="pt-BR" sz="2000" dirty="0" err="1">
                <a:latin typeface="Arial" charset="0"/>
                <a:cs typeface="Arial" charset="0"/>
              </a:rPr>
              <a:t>etc</a:t>
            </a:r>
            <a:r>
              <a:rPr lang="pt-BR" sz="2000" dirty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defRPr/>
            </a:pPr>
            <a:endParaRPr lang="pt-BR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aixaDeTexto 2">
            <a:extLst>
              <a:ext uri="{FF2B5EF4-FFF2-40B4-BE49-F238E27FC236}">
                <a16:creationId xmlns:a16="http://schemas.microsoft.com/office/drawing/2014/main" id="{32565453-0432-4B60-8897-7CCA059D7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535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Modelo de Computação Ideal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E801F268-848C-4C34-BAC1-B3D52C7B1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305800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Considera que as instruções são executadas em sequência (não considera processamento paralelo)</a:t>
            </a:r>
          </a:p>
          <a:p>
            <a:pPr eaLnBrk="1" hangingPunct="1">
              <a:spcBef>
                <a:spcPct val="0"/>
              </a:spcBef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O modelo possui somente instruções simples como adição, multiplicação, comparação e atribuição (não existem operações complexas  do tipo inverter uma matriz ou ordenar um vetor)</a:t>
            </a:r>
          </a:p>
          <a:p>
            <a:pPr eaLnBrk="1" hangingPunct="1">
              <a:spcBef>
                <a:spcPct val="0"/>
              </a:spcBef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Cada Instrução requer o mesmo tempo de execução (a operação para ler uma informação em disco demanda o mesmo tempo que a soma de dois inteiros!)</a:t>
            </a:r>
          </a:p>
          <a:p>
            <a:pPr eaLnBrk="1" hangingPunct="1">
              <a:spcBef>
                <a:spcPct val="0"/>
              </a:spcBef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 Não existe limitação de memória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aixaDeTexto 2">
            <a:extLst>
              <a:ext uri="{FF2B5EF4-FFF2-40B4-BE49-F238E27FC236}">
                <a16:creationId xmlns:a16="http://schemas.microsoft.com/office/drawing/2014/main" id="{10701CF6-D39E-45E5-A1B2-521A01C90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856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 Notação O Grande (Big Ooh)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8D8D1D63-AAE5-46E6-823D-C75FF7B8B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3058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000" dirty="0">
                <a:latin typeface="Arial" charset="0"/>
                <a:cs typeface="Arial" charset="0"/>
              </a:rPr>
              <a:t>A notação O Grande estabelece um limite superior para o crescimento das funções. </a:t>
            </a:r>
          </a:p>
          <a:p>
            <a:pPr eaLnBrk="1" hangingPunct="1"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Arial" charset="0"/>
                <a:cs typeface="Arial" charset="0"/>
              </a:rPr>
              <a:t>Quando temos f(n)=O(g(n)) podemos afirmar que a função f(n) cresce a uma taxa nunca superior a função g(n)</a:t>
            </a:r>
          </a:p>
          <a:p>
            <a:pPr eaLnBrk="1" hangingPunct="1"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Arial" charset="0"/>
                <a:cs typeface="Arial" charset="0"/>
              </a:rPr>
              <a:t>Desta forma, ao invés de utilizarmos os métodos analíticos para expressar a complexidade de um algoritmo, utilizamos a notação O grande para expressar a sua complexidade assintótica.</a:t>
            </a:r>
          </a:p>
          <a:p>
            <a:pPr marL="457200" indent="-457200" eaLnBrk="1" hangingPunct="1">
              <a:defRPr/>
            </a:pPr>
            <a:endParaRPr lang="pt-BR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aixaDeTexto 2">
            <a:extLst>
              <a:ext uri="{FF2B5EF4-FFF2-40B4-BE49-F238E27FC236}">
                <a16:creationId xmlns:a16="http://schemas.microsoft.com/office/drawing/2014/main" id="{BBF7A161-C5EE-4DCC-909B-6F5440ECA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40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 Notação O na Complexidade de Algoritmos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BA7A1D0-C308-447C-9372-D6AD4B8E972E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944688"/>
          <a:ext cx="6096000" cy="296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Analítico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Assintótico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(n) = n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 +n -1 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(n) = 527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(n) = 5+2logn +3log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n 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O(log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n)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(n) = 1000n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f(n)=5*2</a:t>
                      </a:r>
                      <a:r>
                        <a:rPr lang="en-US" sz="1800" baseline="30000" dirty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+5*n</a:t>
                      </a:r>
                      <a:r>
                        <a:rPr lang="en-US" sz="1800" baseline="30000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O(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800" baseline="30000" dirty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)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7872</TotalTime>
  <Words>2040</Words>
  <Application>Microsoft Office PowerPoint</Application>
  <PresentationFormat>Apresentação na tela (4:3)</PresentationFormat>
  <Paragraphs>388</Paragraphs>
  <Slides>27</Slides>
  <Notes>10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OCR A Extended</vt:lpstr>
      <vt:lpstr>Symbol</vt:lpstr>
      <vt:lpstr>Tema do Office</vt:lpstr>
      <vt:lpstr>Equation</vt:lpstr>
      <vt:lpstr>Estrutura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Recursão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Percurso da arvores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Adriana</dc:creator>
  <cp:lastModifiedBy>ADRIANA MARIA PEREIRA DELGADO</cp:lastModifiedBy>
  <cp:revision>341</cp:revision>
  <dcterms:created xsi:type="dcterms:W3CDTF">2009-03-12T11:29:19Z</dcterms:created>
  <dcterms:modified xsi:type="dcterms:W3CDTF">2021-05-11T20:53:24Z</dcterms:modified>
</cp:coreProperties>
</file>