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a11728e6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a11728e6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a11728e6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a11728e6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a11728e66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a11728e66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a11728e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a11728e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a11728e6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a11728e6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84b212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84b212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84b2128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84b2128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84623eff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84623ef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84623eff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84623eff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84623ef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84623ef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84623ef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84623ef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84623eff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84623eff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84623eff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84623eff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84623ef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84623ef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84623ef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84623ef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84623eff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84623eff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4623ef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4623ef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slide" Target="/ppt/slid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slide" Target="/ppt/slid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slide" Target="/ppt/slid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slide" Target="/ppt/slid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slide" Target="/ppt/slid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slide" Target="/ppt/slid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   GUÍA PARA GITHUB</a:t>
            </a:r>
            <a:endParaRPr/>
          </a:p>
        </p:txBody>
      </p:sp>
      <p:sp>
        <p:nvSpPr>
          <p:cNvPr id="57" name="Google Shape;57;p13"/>
          <p:cNvSpPr txBox="1"/>
          <p:nvPr>
            <p:ph idx="1" type="subTitle"/>
          </p:nvPr>
        </p:nvSpPr>
        <p:spPr>
          <a:xfrm>
            <a:off x="311700" y="3853775"/>
            <a:ext cx="8520600" cy="9135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s-419"/>
              <a:t>POR: </a:t>
            </a:r>
            <a:endParaRPr/>
          </a:p>
          <a:p>
            <a:pPr indent="0" lvl="0" marL="0" rtl="0" algn="ctr">
              <a:spcBef>
                <a:spcPts val="0"/>
              </a:spcBef>
              <a:spcAft>
                <a:spcPts val="0"/>
              </a:spcAft>
              <a:buNone/>
            </a:pPr>
            <a:r>
              <a:rPr lang="es-419"/>
              <a:t>GUSTAVO GUEVARA</a:t>
            </a:r>
            <a:endParaRPr/>
          </a:p>
          <a:p>
            <a:pPr indent="0" lvl="0" marL="0" rtl="0" algn="ctr">
              <a:spcBef>
                <a:spcPts val="0"/>
              </a:spcBef>
              <a:spcAft>
                <a:spcPts val="0"/>
              </a:spcAft>
              <a:buNone/>
            </a:pPr>
            <a:r>
              <a:rPr lang="es-419"/>
              <a:t>FERNANDO GUTIERREZ</a:t>
            </a:r>
            <a:endParaRPr/>
          </a:p>
        </p:txBody>
      </p:sp>
      <p:pic>
        <p:nvPicPr>
          <p:cNvPr id="58" name="Google Shape;58;p13"/>
          <p:cNvPicPr preferRelativeResize="0"/>
          <p:nvPr/>
        </p:nvPicPr>
        <p:blipFill>
          <a:blip r:embed="rId3">
            <a:alphaModFix/>
          </a:blip>
          <a:stretch>
            <a:fillRect/>
          </a:stretch>
        </p:blipFill>
        <p:spPr>
          <a:xfrm>
            <a:off x="3862650" y="795750"/>
            <a:ext cx="4648750" cy="188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130500" y="413150"/>
            <a:ext cx="37617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INTERFACE DEL USUARIO</a:t>
            </a:r>
            <a:endParaRPr/>
          </a:p>
        </p:txBody>
      </p:sp>
      <p:sp>
        <p:nvSpPr>
          <p:cNvPr id="136" name="Google Shape;136;p22"/>
          <p:cNvSpPr txBox="1"/>
          <p:nvPr>
            <p:ph idx="1" type="body"/>
          </p:nvPr>
        </p:nvSpPr>
        <p:spPr>
          <a:xfrm>
            <a:off x="1921075" y="1228675"/>
            <a:ext cx="6911100" cy="3495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s-419" sz="2400" u="sng">
                <a:solidFill>
                  <a:schemeClr val="hlink"/>
                </a:solidFill>
                <a:hlinkClick action="ppaction://hlinkshowjump?jump=nextslide"/>
              </a:rPr>
              <a:t>YOUR PROFILE</a:t>
            </a:r>
            <a:endParaRPr sz="2400"/>
          </a:p>
          <a:p>
            <a:pPr indent="-381000" lvl="0" marL="457200" rtl="0" algn="l">
              <a:spcBef>
                <a:spcPts val="0"/>
              </a:spcBef>
              <a:spcAft>
                <a:spcPts val="0"/>
              </a:spcAft>
              <a:buSzPts val="2400"/>
              <a:buChar char="●"/>
            </a:pPr>
            <a:r>
              <a:rPr lang="es-419" sz="2400" u="sng">
                <a:solidFill>
                  <a:schemeClr val="hlink"/>
                </a:solidFill>
                <a:hlinkClick action="ppaction://hlinksldjump" r:id="rId3"/>
              </a:rPr>
              <a:t>YOUR REPOSITORIES</a:t>
            </a:r>
            <a:endParaRPr sz="2400"/>
          </a:p>
          <a:p>
            <a:pPr indent="-381000" lvl="0" marL="457200" rtl="0" algn="l">
              <a:spcBef>
                <a:spcPts val="0"/>
              </a:spcBef>
              <a:spcAft>
                <a:spcPts val="0"/>
              </a:spcAft>
              <a:buSzPts val="2400"/>
              <a:buChar char="●"/>
            </a:pPr>
            <a:r>
              <a:rPr lang="es-419" sz="2400" u="sng">
                <a:solidFill>
                  <a:schemeClr val="hlink"/>
                </a:solidFill>
                <a:hlinkClick action="ppaction://hlinksldjump" r:id="rId4"/>
              </a:rPr>
              <a:t>YOUR PROJECTS</a:t>
            </a:r>
            <a:endParaRPr sz="2400"/>
          </a:p>
          <a:p>
            <a:pPr indent="-381000" lvl="0" marL="457200" rtl="0" algn="l">
              <a:spcBef>
                <a:spcPts val="0"/>
              </a:spcBef>
              <a:spcAft>
                <a:spcPts val="0"/>
              </a:spcAft>
              <a:buSzPts val="2400"/>
              <a:buChar char="●"/>
            </a:pPr>
            <a:r>
              <a:rPr lang="es-419" sz="2400" u="sng">
                <a:solidFill>
                  <a:schemeClr val="hlink"/>
                </a:solidFill>
                <a:hlinkClick action="ppaction://hlinksldjump" r:id="rId5"/>
              </a:rPr>
              <a:t>YOUR STARS</a:t>
            </a:r>
            <a:endParaRPr sz="2400"/>
          </a:p>
          <a:p>
            <a:pPr indent="-381000" lvl="0" marL="457200" rtl="0" algn="l">
              <a:spcBef>
                <a:spcPts val="0"/>
              </a:spcBef>
              <a:spcAft>
                <a:spcPts val="0"/>
              </a:spcAft>
              <a:buSzPts val="2400"/>
              <a:buChar char="●"/>
            </a:pPr>
            <a:r>
              <a:rPr lang="es-419" sz="2400" u="sng">
                <a:solidFill>
                  <a:schemeClr val="hlink"/>
                </a:solidFill>
                <a:hlinkClick action="ppaction://hlinksldjump" r:id="rId6"/>
              </a:rPr>
              <a:t>YOUR GISTS</a:t>
            </a:r>
            <a:endParaRPr sz="2400"/>
          </a:p>
        </p:txBody>
      </p:sp>
      <p:pic>
        <p:nvPicPr>
          <p:cNvPr id="137" name="Google Shape;137;p22"/>
          <p:cNvPicPr preferRelativeResize="0"/>
          <p:nvPr/>
        </p:nvPicPr>
        <p:blipFill rotWithShape="1">
          <a:blip r:embed="rId7">
            <a:alphaModFix/>
          </a:blip>
          <a:srcRect b="19503" l="82545" r="1867" t="12515"/>
          <a:stretch/>
        </p:blipFill>
        <p:spPr>
          <a:xfrm>
            <a:off x="311700" y="1228675"/>
            <a:ext cx="1425325" cy="3495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p:nvPr/>
        </p:nvSpPr>
        <p:spPr>
          <a:xfrm>
            <a:off x="-130500" y="413150"/>
            <a:ext cx="23874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YOUR PROFILE</a:t>
            </a:r>
            <a:endParaRPr/>
          </a:p>
        </p:txBody>
      </p:sp>
      <p:sp>
        <p:nvSpPr>
          <p:cNvPr id="144" name="Google Shape;144;p23"/>
          <p:cNvSpPr txBox="1"/>
          <p:nvPr>
            <p:ph idx="1" type="body"/>
          </p:nvPr>
        </p:nvSpPr>
        <p:spPr>
          <a:xfrm>
            <a:off x="237325" y="1093850"/>
            <a:ext cx="8520600" cy="40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200"/>
              <a:t>En la pestaña de </a:t>
            </a:r>
            <a:endParaRPr sz="2200"/>
          </a:p>
          <a:p>
            <a:pPr indent="0" lvl="0" marL="0" rtl="0" algn="l">
              <a:spcBef>
                <a:spcPts val="1200"/>
              </a:spcBef>
              <a:spcAft>
                <a:spcPts val="0"/>
              </a:spcAft>
              <a:buNone/>
            </a:pPr>
            <a:r>
              <a:rPr b="1" lang="es-419" sz="2200"/>
              <a:t>overview </a:t>
            </a:r>
            <a:r>
              <a:rPr lang="es-419" sz="2200"/>
              <a:t>se encuentra </a:t>
            </a:r>
            <a:endParaRPr sz="2200"/>
          </a:p>
          <a:p>
            <a:pPr indent="0" lvl="0" marL="0" rtl="0" algn="l">
              <a:spcBef>
                <a:spcPts val="1200"/>
              </a:spcBef>
              <a:spcAft>
                <a:spcPts val="0"/>
              </a:spcAft>
              <a:buNone/>
            </a:pPr>
            <a:r>
              <a:rPr lang="es-419" sz="2200"/>
              <a:t>el historial del </a:t>
            </a:r>
            <a:endParaRPr sz="2200"/>
          </a:p>
          <a:p>
            <a:pPr indent="0" lvl="0" marL="0" rtl="0" algn="l">
              <a:spcBef>
                <a:spcPts val="1200"/>
              </a:spcBef>
              <a:spcAft>
                <a:spcPts val="0"/>
              </a:spcAft>
              <a:buNone/>
            </a:pPr>
            <a:r>
              <a:rPr lang="es-419" sz="2200"/>
              <a:t>usuario, </a:t>
            </a:r>
            <a:endParaRPr sz="2200"/>
          </a:p>
          <a:p>
            <a:pPr indent="0" lvl="0" marL="0" rtl="0" algn="l">
              <a:spcBef>
                <a:spcPts val="1200"/>
              </a:spcBef>
              <a:spcAft>
                <a:spcPts val="0"/>
              </a:spcAft>
              <a:buNone/>
            </a:pPr>
            <a:r>
              <a:rPr lang="es-419" sz="2200"/>
              <a:t>los movimientos que ha hecho desde que se creó la cuenta, además te permite personalizar tu perfil.</a:t>
            </a:r>
            <a:endParaRPr sz="2200"/>
          </a:p>
          <a:p>
            <a:pPr indent="0" lvl="0" marL="0" rtl="0" algn="l">
              <a:spcBef>
                <a:spcPts val="1200"/>
              </a:spcBef>
              <a:spcAft>
                <a:spcPts val="1200"/>
              </a:spcAft>
              <a:buNone/>
            </a:pPr>
            <a:r>
              <a:t/>
            </a:r>
            <a:endParaRPr/>
          </a:p>
        </p:txBody>
      </p:sp>
      <p:pic>
        <p:nvPicPr>
          <p:cNvPr id="145" name="Google Shape;145;p23"/>
          <p:cNvPicPr preferRelativeResize="0"/>
          <p:nvPr/>
        </p:nvPicPr>
        <p:blipFill rotWithShape="1">
          <a:blip r:embed="rId3">
            <a:alphaModFix/>
          </a:blip>
          <a:srcRect b="6556" l="0" r="0" t="9062"/>
          <a:stretch/>
        </p:blipFill>
        <p:spPr>
          <a:xfrm>
            <a:off x="4036375" y="669250"/>
            <a:ext cx="5107614" cy="2423050"/>
          </a:xfrm>
          <a:prstGeom prst="rect">
            <a:avLst/>
          </a:prstGeom>
          <a:noFill/>
          <a:ln>
            <a:noFill/>
          </a:ln>
        </p:spPr>
      </p:pic>
      <p:sp>
        <p:nvSpPr>
          <p:cNvPr id="146" name="Google Shape;146;p23">
            <a:hlinkClick action="ppaction://hlinksldjump" r:id="rId4"/>
          </p:cNvPr>
          <p:cNvSpPr/>
          <p:nvPr/>
        </p:nvSpPr>
        <p:spPr>
          <a:xfrm>
            <a:off x="7324800" y="4669775"/>
            <a:ext cx="1735200" cy="384300"/>
          </a:xfrm>
          <a:prstGeom prst="ribbon2">
            <a:avLst>
              <a:gd fmla="val 16667" name="adj1"/>
              <a:gd fmla="val 75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rPr>
              <a:t>REGRESAR</a:t>
            </a:r>
            <a:endParaRPr b="1">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4"/>
          <p:cNvSpPr txBox="1"/>
          <p:nvPr>
            <p:ph idx="1" type="body"/>
          </p:nvPr>
        </p:nvSpPr>
        <p:spPr>
          <a:xfrm>
            <a:off x="179800" y="3286100"/>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La pestaña de </a:t>
            </a:r>
            <a:r>
              <a:rPr b="1" lang="es-419"/>
              <a:t>repositories </a:t>
            </a:r>
            <a:r>
              <a:rPr lang="es-419"/>
              <a:t>te muestra todos los repositorios con los que cuenta el usuario, además te permite buscar cualquier repositorio con ayuda de los filtros de </a:t>
            </a:r>
            <a:r>
              <a:rPr lang="es-419"/>
              <a:t>búsqueda.</a:t>
            </a:r>
            <a:endParaRPr/>
          </a:p>
        </p:txBody>
      </p:sp>
      <p:pic>
        <p:nvPicPr>
          <p:cNvPr id="153" name="Google Shape;153;p24"/>
          <p:cNvPicPr preferRelativeResize="0"/>
          <p:nvPr/>
        </p:nvPicPr>
        <p:blipFill rotWithShape="1">
          <a:blip r:embed="rId3">
            <a:alphaModFix/>
          </a:blip>
          <a:srcRect b="18526" l="0" r="0" t="-11532"/>
          <a:stretch/>
        </p:blipFill>
        <p:spPr>
          <a:xfrm>
            <a:off x="850673" y="-203327"/>
            <a:ext cx="7442651" cy="3489425"/>
          </a:xfrm>
          <a:prstGeom prst="rect">
            <a:avLst/>
          </a:prstGeom>
          <a:noFill/>
          <a:ln>
            <a:noFill/>
          </a:ln>
        </p:spPr>
      </p:pic>
      <p:sp>
        <p:nvSpPr>
          <p:cNvPr id="154" name="Google Shape;154;p24">
            <a:hlinkClick action="ppaction://hlinksldjump" r:id="rId4"/>
          </p:cNvPr>
          <p:cNvSpPr/>
          <p:nvPr/>
        </p:nvSpPr>
        <p:spPr>
          <a:xfrm>
            <a:off x="7324800" y="4669775"/>
            <a:ext cx="1735200" cy="384300"/>
          </a:xfrm>
          <a:prstGeom prst="ribbon2">
            <a:avLst>
              <a:gd fmla="val 16667" name="adj1"/>
              <a:gd fmla="val 75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rPr>
              <a:t>REGRESAR</a:t>
            </a:r>
            <a:endParaRPr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5"/>
          <p:cNvSpPr txBox="1"/>
          <p:nvPr>
            <p:ph idx="1" type="body"/>
          </p:nvPr>
        </p:nvSpPr>
        <p:spPr>
          <a:xfrm>
            <a:off x="311700" y="2926600"/>
            <a:ext cx="8520600" cy="16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tablero de </a:t>
            </a:r>
            <a:r>
              <a:rPr b="1" lang="es-419"/>
              <a:t>proyectos </a:t>
            </a:r>
            <a:r>
              <a:rPr lang="es-419"/>
              <a:t>te ayuda a organizar tu trabajo. Estos están compuestos por issues, pull requests y notas que se categorizan como cartas en las columnas de elección. </a:t>
            </a:r>
            <a:endParaRPr/>
          </a:p>
        </p:txBody>
      </p:sp>
      <p:pic>
        <p:nvPicPr>
          <p:cNvPr id="161" name="Google Shape;161;p25"/>
          <p:cNvPicPr preferRelativeResize="0"/>
          <p:nvPr/>
        </p:nvPicPr>
        <p:blipFill rotWithShape="1">
          <a:blip r:embed="rId3">
            <a:alphaModFix/>
          </a:blip>
          <a:srcRect b="7284" l="0" r="0" t="10029"/>
          <a:stretch/>
        </p:blipFill>
        <p:spPr>
          <a:xfrm>
            <a:off x="4602775" y="336415"/>
            <a:ext cx="4541226" cy="2111259"/>
          </a:xfrm>
          <a:prstGeom prst="rect">
            <a:avLst/>
          </a:prstGeom>
          <a:noFill/>
          <a:ln>
            <a:noFill/>
          </a:ln>
        </p:spPr>
      </p:pic>
      <p:pic>
        <p:nvPicPr>
          <p:cNvPr id="162" name="Google Shape;162;p25"/>
          <p:cNvPicPr preferRelativeResize="0"/>
          <p:nvPr/>
        </p:nvPicPr>
        <p:blipFill rotWithShape="1">
          <a:blip r:embed="rId4">
            <a:alphaModFix/>
          </a:blip>
          <a:srcRect b="7834" l="0" r="0" t="9955"/>
          <a:stretch/>
        </p:blipFill>
        <p:spPr>
          <a:xfrm>
            <a:off x="0" y="348737"/>
            <a:ext cx="4541226" cy="2098950"/>
          </a:xfrm>
          <a:prstGeom prst="rect">
            <a:avLst/>
          </a:prstGeom>
          <a:noFill/>
          <a:ln>
            <a:noFill/>
          </a:ln>
        </p:spPr>
      </p:pic>
      <p:sp>
        <p:nvSpPr>
          <p:cNvPr id="163" name="Google Shape;163;p25">
            <a:hlinkClick action="ppaction://hlinksldjump" r:id="rId5"/>
          </p:cNvPr>
          <p:cNvSpPr/>
          <p:nvPr/>
        </p:nvSpPr>
        <p:spPr>
          <a:xfrm>
            <a:off x="7324800" y="4669775"/>
            <a:ext cx="1735200" cy="384300"/>
          </a:xfrm>
          <a:prstGeom prst="ribbon2">
            <a:avLst>
              <a:gd fmla="val 16667" name="adj1"/>
              <a:gd fmla="val 75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rPr>
              <a:t>REGRESAR</a:t>
            </a:r>
            <a:endParaRPr b="1">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26"/>
          <p:cNvSpPr txBox="1"/>
          <p:nvPr>
            <p:ph idx="1" type="body"/>
          </p:nvPr>
        </p:nvSpPr>
        <p:spPr>
          <a:xfrm>
            <a:off x="311700" y="3048925"/>
            <a:ext cx="8520600" cy="151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419" sz="2300"/>
              <a:t>Los </a:t>
            </a:r>
            <a:r>
              <a:rPr b="1" lang="es-419" sz="2300"/>
              <a:t>packages </a:t>
            </a:r>
            <a:r>
              <a:rPr lang="es-419" sz="2300"/>
              <a:t>son una forma de organizar grupos de clases, contienen conjuntos de clases relacionadas a un tema en específico que comparten una finalidad.</a:t>
            </a:r>
            <a:endParaRPr sz="2300"/>
          </a:p>
        </p:txBody>
      </p:sp>
      <p:pic>
        <p:nvPicPr>
          <p:cNvPr id="170" name="Google Shape;170;p26"/>
          <p:cNvPicPr preferRelativeResize="0"/>
          <p:nvPr/>
        </p:nvPicPr>
        <p:blipFill rotWithShape="1">
          <a:blip r:embed="rId3">
            <a:alphaModFix/>
          </a:blip>
          <a:srcRect b="5838" l="0" r="0" t="10028"/>
          <a:stretch/>
        </p:blipFill>
        <p:spPr>
          <a:xfrm>
            <a:off x="1765688" y="292850"/>
            <a:ext cx="5612624" cy="2655026"/>
          </a:xfrm>
          <a:prstGeom prst="rect">
            <a:avLst/>
          </a:prstGeom>
          <a:noFill/>
          <a:ln>
            <a:noFill/>
          </a:ln>
        </p:spPr>
      </p:pic>
      <p:sp>
        <p:nvSpPr>
          <p:cNvPr id="171" name="Google Shape;171;p26">
            <a:hlinkClick action="ppaction://hlinksldjump" r:id="rId4"/>
          </p:cNvPr>
          <p:cNvSpPr/>
          <p:nvPr/>
        </p:nvSpPr>
        <p:spPr>
          <a:xfrm>
            <a:off x="7324800" y="4669775"/>
            <a:ext cx="1735200" cy="384300"/>
          </a:xfrm>
          <a:prstGeom prst="ribbon2">
            <a:avLst>
              <a:gd fmla="val 16667" name="adj1"/>
              <a:gd fmla="val 75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rPr>
              <a:t>REGRESAR</a:t>
            </a:r>
            <a:endParaRPr b="1">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27"/>
          <p:cNvSpPr txBox="1"/>
          <p:nvPr>
            <p:ph idx="1" type="body"/>
          </p:nvPr>
        </p:nvSpPr>
        <p:spPr>
          <a:xfrm>
            <a:off x="397600" y="292850"/>
            <a:ext cx="8520600" cy="1083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s-419"/>
              <a:t>En esta pestaña puedes encontrar los repositorios que hayas marcado como favorito o destacado, para aquellos que sean más importante tener un acceso más rápido a él.</a:t>
            </a:r>
            <a:endParaRPr/>
          </a:p>
        </p:txBody>
      </p:sp>
      <p:pic>
        <p:nvPicPr>
          <p:cNvPr id="178" name="Google Shape;178;p27"/>
          <p:cNvPicPr preferRelativeResize="0"/>
          <p:nvPr/>
        </p:nvPicPr>
        <p:blipFill rotWithShape="1">
          <a:blip r:embed="rId3">
            <a:alphaModFix/>
          </a:blip>
          <a:srcRect b="21909" l="0" r="0" t="9793"/>
          <a:stretch/>
        </p:blipFill>
        <p:spPr>
          <a:xfrm>
            <a:off x="526150" y="1514075"/>
            <a:ext cx="7860224" cy="3018349"/>
          </a:xfrm>
          <a:prstGeom prst="rect">
            <a:avLst/>
          </a:prstGeom>
          <a:noFill/>
          <a:ln>
            <a:noFill/>
          </a:ln>
        </p:spPr>
      </p:pic>
      <p:sp>
        <p:nvSpPr>
          <p:cNvPr id="179" name="Google Shape;179;p27">
            <a:hlinkClick action="ppaction://hlinksldjump" r:id="rId4"/>
          </p:cNvPr>
          <p:cNvSpPr/>
          <p:nvPr/>
        </p:nvSpPr>
        <p:spPr>
          <a:xfrm>
            <a:off x="7324800" y="4669775"/>
            <a:ext cx="1735200" cy="384300"/>
          </a:xfrm>
          <a:prstGeom prst="ribbon2">
            <a:avLst>
              <a:gd fmla="val 16667" name="adj1"/>
              <a:gd fmla="val 75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rPr>
              <a:t>REGRESAR</a:t>
            </a:r>
            <a:endParaRPr b="1">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311700" y="5307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Un Gist es un repositorio Git, esto quiere decir que puede ser clonado. Puedes crear uno ya sea privado o público.</a:t>
            </a:r>
            <a:endParaRPr/>
          </a:p>
        </p:txBody>
      </p:sp>
      <p:pic>
        <p:nvPicPr>
          <p:cNvPr id="185" name="Google Shape;185;p28"/>
          <p:cNvPicPr preferRelativeResize="0"/>
          <p:nvPr/>
        </p:nvPicPr>
        <p:blipFill rotWithShape="1">
          <a:blip r:embed="rId3">
            <a:alphaModFix/>
          </a:blip>
          <a:srcRect b="22574" l="0" r="0" t="10378"/>
          <a:stretch/>
        </p:blipFill>
        <p:spPr>
          <a:xfrm>
            <a:off x="379850" y="1352950"/>
            <a:ext cx="8384300" cy="3160525"/>
          </a:xfrm>
          <a:prstGeom prst="rect">
            <a:avLst/>
          </a:prstGeom>
          <a:noFill/>
          <a:ln>
            <a:noFill/>
          </a:ln>
        </p:spPr>
      </p:pic>
      <p:sp>
        <p:nvSpPr>
          <p:cNvPr id="186" name="Google Shape;186;p28">
            <a:hlinkClick action="ppaction://hlinksldjump" r:id="rId4"/>
          </p:cNvPr>
          <p:cNvSpPr/>
          <p:nvPr/>
        </p:nvSpPr>
        <p:spPr>
          <a:xfrm>
            <a:off x="7324800" y="4669775"/>
            <a:ext cx="1735200" cy="384300"/>
          </a:xfrm>
          <a:prstGeom prst="ribbon2">
            <a:avLst>
              <a:gd fmla="val 16667" name="adj1"/>
              <a:gd fmla="val 75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rPr>
              <a:t>REGRESAR</a:t>
            </a:r>
            <a:endParaRPr b="1">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145850" y="413150"/>
            <a:ext cx="38844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Conclusión de Gustavo </a:t>
            </a:r>
            <a:endParaRPr/>
          </a:p>
        </p:txBody>
      </p:sp>
      <p:sp>
        <p:nvSpPr>
          <p:cNvPr id="193" name="Google Shape;19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GitHub es una gran herramienta sobre todo para compartir tu trabajo y trabajar en equipo, ya que todo se sube directamente a la plataforma y cualquiera que tenga el acceso permitido puede acceder a tu repositorio. Y para trabajar en equipo cada quien puede hacer su trabajo aparte en sus casas y subirlo a su repositorio para sus compañeros lo miren y puedan hacer cambios en sus programas.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p:nvPr/>
        </p:nvSpPr>
        <p:spPr>
          <a:xfrm>
            <a:off x="-145850" y="413150"/>
            <a:ext cx="41226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Conclusión de Fernando</a:t>
            </a:r>
            <a:endParaRPr/>
          </a:p>
        </p:txBody>
      </p:sp>
      <p:sp>
        <p:nvSpPr>
          <p:cNvPr id="200" name="Google Shape;20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GitHub es una plataforma ideal para aquellas personas interesadas en programar e incluso para los expertos en la materia. Algo que me gustó es el concepto que tiene de guardar diferentes versiones de un mismo trabajo, esto con la finalidad de no tener que copiar todo el programar y pegarlo en uno nuevo para hacer modificaciones. Y sin duda alguna, pienso que será muy </a:t>
            </a:r>
            <a:r>
              <a:rPr lang="es-419"/>
              <a:t>útil</a:t>
            </a:r>
            <a:r>
              <a:rPr lang="es-419"/>
              <a:t> para hacer trabajos en equipo porque se puede trabajar en un mismo archivo, de lo contrario es más </a:t>
            </a:r>
            <a:r>
              <a:rPr lang="es-419"/>
              <a:t>difícil organizarse o realizar un excelente programa.  </a:t>
            </a:r>
            <a:r>
              <a:rPr lang="es-419"/>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53525" y="413150"/>
            <a:ext cx="1865400" cy="5430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es?</a:t>
            </a:r>
            <a:endParaRPr/>
          </a:p>
        </p:txBody>
      </p:sp>
      <p:sp>
        <p:nvSpPr>
          <p:cNvPr id="65" name="Google Shape;65;p14"/>
          <p:cNvSpPr txBox="1"/>
          <p:nvPr>
            <p:ph idx="1" type="body"/>
          </p:nvPr>
        </p:nvSpPr>
        <p:spPr>
          <a:xfrm>
            <a:off x="311700" y="1228675"/>
            <a:ext cx="5169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Es una plataforma online que consolida repositorios de código de git. </a:t>
            </a:r>
            <a:endParaRPr/>
          </a:p>
          <a:p>
            <a:pPr indent="-342900" lvl="0" marL="457200" rtl="0" algn="l">
              <a:spcBef>
                <a:spcPts val="0"/>
              </a:spcBef>
              <a:spcAft>
                <a:spcPts val="0"/>
              </a:spcAft>
              <a:buSzPts val="1800"/>
              <a:buChar char="●"/>
            </a:pPr>
            <a:r>
              <a:rPr lang="es-419"/>
              <a:t>Es el lugar donde se almacena el código, se puede ver y acceder a todas las versiones de nuestros archivos de git.</a:t>
            </a:r>
            <a:endParaRPr/>
          </a:p>
          <a:p>
            <a:pPr indent="-342900" lvl="0" marL="457200" rtl="0" algn="l">
              <a:spcBef>
                <a:spcPts val="0"/>
              </a:spcBef>
              <a:spcAft>
                <a:spcPts val="0"/>
              </a:spcAft>
              <a:buSzPts val="1800"/>
              <a:buChar char="●"/>
            </a:pPr>
            <a:r>
              <a:rPr lang="es-419"/>
              <a:t>Múltiples</a:t>
            </a:r>
            <a:r>
              <a:rPr lang="es-419"/>
              <a:t> programadores pueden trabajar en el mismo código.  </a:t>
            </a:r>
            <a:endParaRPr/>
          </a:p>
        </p:txBody>
      </p:sp>
      <p:pic>
        <p:nvPicPr>
          <p:cNvPr id="66" name="Google Shape;66;p14"/>
          <p:cNvPicPr preferRelativeResize="0"/>
          <p:nvPr/>
        </p:nvPicPr>
        <p:blipFill>
          <a:blip r:embed="rId3">
            <a:alphaModFix/>
          </a:blip>
          <a:stretch>
            <a:fillRect/>
          </a:stretch>
        </p:blipFill>
        <p:spPr>
          <a:xfrm>
            <a:off x="5633700" y="956075"/>
            <a:ext cx="3133275" cy="329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130500" y="422225"/>
            <a:ext cx="4989900" cy="4914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agregar un repositorio?</a:t>
            </a:r>
            <a:endParaRPr/>
          </a:p>
        </p:txBody>
      </p:sp>
      <p:sp>
        <p:nvSpPr>
          <p:cNvPr id="73" name="Google Shape;73;p15"/>
          <p:cNvSpPr txBox="1"/>
          <p:nvPr>
            <p:ph idx="1" type="body"/>
          </p:nvPr>
        </p:nvSpPr>
        <p:spPr>
          <a:xfrm>
            <a:off x="311700" y="1228675"/>
            <a:ext cx="4440000" cy="1644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En la parte superior derecha se encuentra una flecha, al seleccionarla te aparece la opción </a:t>
            </a:r>
            <a:r>
              <a:rPr i="1" lang="es-419"/>
              <a:t>New repository.</a:t>
            </a:r>
            <a:endParaRPr/>
          </a:p>
        </p:txBody>
      </p:sp>
      <p:pic>
        <p:nvPicPr>
          <p:cNvPr id="74" name="Google Shape;74;p15"/>
          <p:cNvPicPr preferRelativeResize="0"/>
          <p:nvPr/>
        </p:nvPicPr>
        <p:blipFill rotWithShape="1">
          <a:blip r:embed="rId3">
            <a:alphaModFix/>
          </a:blip>
          <a:srcRect b="78497" l="82347" r="1187" t="8206"/>
          <a:stretch/>
        </p:blipFill>
        <p:spPr>
          <a:xfrm>
            <a:off x="1695638" y="2732750"/>
            <a:ext cx="1672123" cy="743124"/>
          </a:xfrm>
          <a:prstGeom prst="rect">
            <a:avLst/>
          </a:prstGeom>
          <a:noFill/>
          <a:ln>
            <a:noFill/>
          </a:ln>
          <a:effectLst>
            <a:outerShdw blurRad="57150" rotWithShape="0" algn="bl" dir="5400000" dist="19050">
              <a:srgbClr val="000000">
                <a:alpha val="50000"/>
              </a:srgbClr>
            </a:outerShdw>
          </a:effectLst>
        </p:spPr>
      </p:pic>
      <p:pic>
        <p:nvPicPr>
          <p:cNvPr id="75" name="Google Shape;75;p15"/>
          <p:cNvPicPr preferRelativeResize="0"/>
          <p:nvPr/>
        </p:nvPicPr>
        <p:blipFill rotWithShape="1">
          <a:blip r:embed="rId4">
            <a:alphaModFix/>
          </a:blip>
          <a:srcRect b="6838" l="26476" r="27819" t="8206"/>
          <a:stretch/>
        </p:blipFill>
        <p:spPr>
          <a:xfrm>
            <a:off x="4964900" y="386913"/>
            <a:ext cx="4179101" cy="4369675"/>
          </a:xfrm>
          <a:prstGeom prst="rect">
            <a:avLst/>
          </a:prstGeom>
          <a:noFill/>
          <a:ln>
            <a:noFill/>
          </a:ln>
          <a:effectLst>
            <a:outerShdw blurRad="57150" rotWithShape="0" algn="bl" dir="5400000" dist="19050">
              <a:srgbClr val="000000">
                <a:alpha val="50000"/>
              </a:srgbClr>
            </a:outerShdw>
          </a:effectLst>
        </p:spPr>
      </p:pic>
      <p:sp>
        <p:nvSpPr>
          <p:cNvPr id="76" name="Google Shape;76;p15"/>
          <p:cNvSpPr txBox="1"/>
          <p:nvPr/>
        </p:nvSpPr>
        <p:spPr>
          <a:xfrm>
            <a:off x="340200" y="3566300"/>
            <a:ext cx="44115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419" sz="1800">
                <a:solidFill>
                  <a:schemeClr val="dk2"/>
                </a:solidFill>
                <a:latin typeface="Source Code Pro"/>
                <a:ea typeface="Source Code Pro"/>
                <a:cs typeface="Source Code Pro"/>
                <a:sym typeface="Source Code Pro"/>
              </a:rPr>
              <a:t>Después se seleccionará el nombre del repositorio, si será público o privado.</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4699475" y="3114225"/>
            <a:ext cx="3837600" cy="121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45850" y="413150"/>
            <a:ext cx="16734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EXPLORE</a:t>
            </a:r>
            <a:endParaRPr/>
          </a:p>
        </p:txBody>
      </p:sp>
      <p:sp>
        <p:nvSpPr>
          <p:cNvPr id="84" name="Google Shape;8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Es un algoritmo en el que muestra una gran variedad de repositorios ya sean populares o del interés de cada persona.</a:t>
            </a:r>
            <a:endParaRPr/>
          </a:p>
        </p:txBody>
      </p:sp>
      <p:pic>
        <p:nvPicPr>
          <p:cNvPr id="85" name="Google Shape;85;p16"/>
          <p:cNvPicPr preferRelativeResize="0"/>
          <p:nvPr/>
        </p:nvPicPr>
        <p:blipFill rotWithShape="1">
          <a:blip r:embed="rId3">
            <a:alphaModFix/>
          </a:blip>
          <a:srcRect b="36718" l="27798" r="30236" t="15626"/>
          <a:stretch/>
        </p:blipFill>
        <p:spPr>
          <a:xfrm>
            <a:off x="432250" y="2471300"/>
            <a:ext cx="3837552" cy="2451200"/>
          </a:xfrm>
          <a:prstGeom prst="rect">
            <a:avLst/>
          </a:prstGeom>
          <a:noFill/>
          <a:ln>
            <a:noFill/>
          </a:ln>
          <a:effectLst>
            <a:outerShdw blurRad="57150" rotWithShape="0" algn="bl" dir="5400000" dist="19050">
              <a:srgbClr val="000000">
                <a:alpha val="50000"/>
              </a:srgbClr>
            </a:outerShdw>
          </a:effectLst>
        </p:spPr>
      </p:pic>
      <p:sp>
        <p:nvSpPr>
          <p:cNvPr id="86" name="Google Shape;86;p16"/>
          <p:cNvSpPr txBox="1"/>
          <p:nvPr/>
        </p:nvSpPr>
        <p:spPr>
          <a:xfrm>
            <a:off x="4781850" y="3147450"/>
            <a:ext cx="3576300" cy="109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s-419" sz="1800">
                <a:solidFill>
                  <a:schemeClr val="dk2"/>
                </a:solidFill>
                <a:latin typeface="Source Code Pro"/>
                <a:ea typeface="Source Code Pro"/>
                <a:cs typeface="Source Code Pro"/>
                <a:sym typeface="Source Code Pro"/>
              </a:rPr>
              <a:t>Se puede encontrar una gran variedad de código abierto o libre.</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145850" y="413150"/>
            <a:ext cx="15507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TOPICS</a:t>
            </a:r>
            <a:endParaRPr/>
          </a:p>
        </p:txBody>
      </p:sp>
      <p:sp>
        <p:nvSpPr>
          <p:cNvPr id="93" name="Google Shape;93;p17"/>
          <p:cNvSpPr txBox="1"/>
          <p:nvPr>
            <p:ph idx="1" type="body"/>
          </p:nvPr>
        </p:nvSpPr>
        <p:spPr>
          <a:xfrm>
            <a:off x="311700" y="1228675"/>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Te mostrará repositorios populares sobre algún tema </a:t>
            </a:r>
            <a:r>
              <a:rPr lang="es-419"/>
              <a:t>específico. Como se muestra en la siguiente imagen. </a:t>
            </a:r>
            <a:r>
              <a:rPr lang="es-419"/>
              <a:t> </a:t>
            </a:r>
            <a:endParaRPr/>
          </a:p>
        </p:txBody>
      </p:sp>
      <p:pic>
        <p:nvPicPr>
          <p:cNvPr id="94" name="Google Shape;94;p17"/>
          <p:cNvPicPr preferRelativeResize="0"/>
          <p:nvPr/>
        </p:nvPicPr>
        <p:blipFill rotWithShape="1">
          <a:blip r:embed="rId3">
            <a:alphaModFix/>
          </a:blip>
          <a:srcRect b="25783" l="16700" r="17600" t="15230"/>
          <a:stretch/>
        </p:blipFill>
        <p:spPr>
          <a:xfrm>
            <a:off x="1568275" y="2059375"/>
            <a:ext cx="6007450" cy="30338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145850" y="413150"/>
            <a:ext cx="20037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TRENDING </a:t>
            </a:r>
            <a:endParaRPr/>
          </a:p>
        </p:txBody>
      </p:sp>
      <p:sp>
        <p:nvSpPr>
          <p:cNvPr id="101" name="Google Shape;101;p18"/>
          <p:cNvSpPr txBox="1"/>
          <p:nvPr>
            <p:ph idx="1" type="body"/>
          </p:nvPr>
        </p:nvSpPr>
        <p:spPr>
          <a:xfrm>
            <a:off x="311700" y="1228675"/>
            <a:ext cx="8408100" cy="1654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Son aquellos repositorios que se encuentran en tendencia ya sea por día, semana o mes. Además, </a:t>
            </a:r>
            <a:r>
              <a:rPr lang="es-419"/>
              <a:t>aparece</a:t>
            </a:r>
            <a:r>
              <a:rPr lang="es-419"/>
              <a:t> el lenguaje en el que </a:t>
            </a:r>
            <a:r>
              <a:rPr lang="es-419"/>
              <a:t>está</a:t>
            </a:r>
            <a:r>
              <a:rPr lang="es-419"/>
              <a:t> escrito, la cantidad de estrellas (o popularidad) y de forks.</a:t>
            </a:r>
            <a:endParaRPr/>
          </a:p>
        </p:txBody>
      </p:sp>
      <p:pic>
        <p:nvPicPr>
          <p:cNvPr id="102" name="Google Shape;102;p18"/>
          <p:cNvPicPr preferRelativeResize="0"/>
          <p:nvPr/>
        </p:nvPicPr>
        <p:blipFill rotWithShape="1">
          <a:blip r:embed="rId3">
            <a:alphaModFix/>
          </a:blip>
          <a:srcRect b="53129" l="16919" r="18330" t="8792"/>
          <a:stretch/>
        </p:blipFill>
        <p:spPr>
          <a:xfrm>
            <a:off x="1231888" y="2743075"/>
            <a:ext cx="6680227" cy="2209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145850" y="413150"/>
            <a:ext cx="23184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COLLECTIONS</a:t>
            </a:r>
            <a:endParaRPr/>
          </a:p>
        </p:txBody>
      </p:sp>
      <p:sp>
        <p:nvSpPr>
          <p:cNvPr id="109" name="Google Shape;109;p19"/>
          <p:cNvSpPr txBox="1"/>
          <p:nvPr>
            <p:ph idx="1" type="body"/>
          </p:nvPr>
        </p:nvSpPr>
        <p:spPr>
          <a:xfrm>
            <a:off x="311700" y="1228675"/>
            <a:ext cx="8520600" cy="109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Aquí se encontrará listas e información sobre industrias, temas y comunidades. </a:t>
            </a:r>
            <a:endParaRPr/>
          </a:p>
          <a:p>
            <a:pPr indent="0" lvl="0" marL="0" rtl="0" algn="l">
              <a:spcBef>
                <a:spcPts val="1200"/>
              </a:spcBef>
              <a:spcAft>
                <a:spcPts val="1200"/>
              </a:spcAft>
              <a:buNone/>
            </a:pPr>
            <a:r>
              <a:t/>
            </a:r>
            <a:endParaRPr/>
          </a:p>
        </p:txBody>
      </p:sp>
      <p:pic>
        <p:nvPicPr>
          <p:cNvPr id="110" name="Google Shape;110;p19"/>
          <p:cNvPicPr preferRelativeResize="0"/>
          <p:nvPr/>
        </p:nvPicPr>
        <p:blipFill rotWithShape="1">
          <a:blip r:embed="rId3">
            <a:alphaModFix/>
          </a:blip>
          <a:srcRect b="51174" l="16037" r="17166" t="8028"/>
          <a:stretch/>
        </p:blipFill>
        <p:spPr>
          <a:xfrm>
            <a:off x="1496000" y="1859775"/>
            <a:ext cx="6107899" cy="2098324"/>
          </a:xfrm>
          <a:prstGeom prst="rect">
            <a:avLst/>
          </a:prstGeom>
          <a:noFill/>
          <a:ln>
            <a:noFill/>
          </a:ln>
          <a:effectLst>
            <a:outerShdw blurRad="57150" rotWithShape="0" algn="bl" dir="5400000" dist="19050">
              <a:srgbClr val="000000">
                <a:alpha val="50000"/>
              </a:srgbClr>
            </a:outerShdw>
          </a:effectLst>
        </p:spPr>
      </p:pic>
      <p:sp>
        <p:nvSpPr>
          <p:cNvPr id="111" name="Google Shape;111;p19"/>
          <p:cNvSpPr txBox="1"/>
          <p:nvPr/>
        </p:nvSpPr>
        <p:spPr>
          <a:xfrm>
            <a:off x="311700" y="4028400"/>
            <a:ext cx="84765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419" sz="1800">
                <a:solidFill>
                  <a:schemeClr val="dk2"/>
                </a:solidFill>
                <a:latin typeface="Source Code Pro"/>
                <a:ea typeface="Source Code Pro"/>
                <a:cs typeface="Source Code Pro"/>
                <a:sym typeface="Source Code Pro"/>
              </a:rPr>
              <a:t>Hay una colección llamada </a:t>
            </a:r>
            <a:r>
              <a:rPr i="1" lang="es-419" sz="1800">
                <a:solidFill>
                  <a:schemeClr val="dk2"/>
                </a:solidFill>
                <a:latin typeface="Source Code Pro"/>
                <a:ea typeface="Source Code Pro"/>
                <a:cs typeface="Source Code Pro"/>
                <a:sym typeface="Source Code Pro"/>
              </a:rPr>
              <a:t>Learn to code, </a:t>
            </a:r>
            <a:r>
              <a:rPr lang="es-419" sz="1800">
                <a:solidFill>
                  <a:schemeClr val="dk2"/>
                </a:solidFill>
                <a:latin typeface="Source Code Pro"/>
                <a:ea typeface="Source Code Pro"/>
                <a:cs typeface="Source Code Pro"/>
                <a:sym typeface="Source Code Pro"/>
              </a:rPr>
              <a:t>donde se brindan recursos para ayudar a las personas que están aprendiendo a programar.</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145850" y="413150"/>
            <a:ext cx="13203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FORK</a:t>
            </a:r>
            <a:endParaRPr/>
          </a:p>
        </p:txBody>
      </p:sp>
      <p:sp>
        <p:nvSpPr>
          <p:cNvPr id="118" name="Google Shape;11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Esta opción se encuentra al seleccionar un repositorio, y sirve para que el usuario pueda utilizarlo para agregar contenido. Por lo que el repositorio se copia a su cuenta.</a:t>
            </a:r>
            <a:endParaRPr/>
          </a:p>
        </p:txBody>
      </p:sp>
      <p:pic>
        <p:nvPicPr>
          <p:cNvPr id="119" name="Google Shape;119;p20"/>
          <p:cNvPicPr preferRelativeResize="0"/>
          <p:nvPr/>
        </p:nvPicPr>
        <p:blipFill rotWithShape="1">
          <a:blip r:embed="rId3">
            <a:alphaModFix/>
          </a:blip>
          <a:srcRect b="69140" l="1320" r="899" t="15286"/>
          <a:stretch/>
        </p:blipFill>
        <p:spPr>
          <a:xfrm>
            <a:off x="101575" y="2926025"/>
            <a:ext cx="8940850" cy="981825"/>
          </a:xfrm>
          <a:prstGeom prst="rect">
            <a:avLst/>
          </a:prstGeom>
          <a:noFill/>
          <a:ln>
            <a:noFill/>
          </a:ln>
        </p:spPr>
      </p:pic>
      <p:sp>
        <p:nvSpPr>
          <p:cNvPr id="120" name="Google Shape;120;p20"/>
          <p:cNvSpPr/>
          <p:nvPr/>
        </p:nvSpPr>
        <p:spPr>
          <a:xfrm>
            <a:off x="8258825" y="2812850"/>
            <a:ext cx="742200" cy="801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145850" y="413150"/>
            <a:ext cx="2402700" cy="485100"/>
          </a:xfrm>
          <a:prstGeom prst="parallelogram">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PULL REQUEST </a:t>
            </a:r>
            <a:endParaRPr/>
          </a:p>
        </p:txBody>
      </p:sp>
      <p:sp>
        <p:nvSpPr>
          <p:cNvPr id="127" name="Google Shape;127;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Funciona cuando se hace un cambio al repositorio y se puede sugerir  dicho cambio a las personas que mantienen el repositorio. Es decir, se revisa el cambio y se decide si conviene o no usarlo. </a:t>
            </a:r>
            <a:endParaRPr/>
          </a:p>
        </p:txBody>
      </p:sp>
      <p:pic>
        <p:nvPicPr>
          <p:cNvPr id="128" name="Google Shape;128;p21"/>
          <p:cNvPicPr preferRelativeResize="0"/>
          <p:nvPr/>
        </p:nvPicPr>
        <p:blipFill rotWithShape="1">
          <a:blip r:embed="rId3">
            <a:alphaModFix/>
          </a:blip>
          <a:srcRect b="51366" l="0" r="1448" t="14843"/>
          <a:stretch/>
        </p:blipFill>
        <p:spPr>
          <a:xfrm>
            <a:off x="66413" y="3064000"/>
            <a:ext cx="9011174" cy="1737925"/>
          </a:xfrm>
          <a:prstGeom prst="rect">
            <a:avLst/>
          </a:prstGeom>
          <a:noFill/>
          <a:ln>
            <a:noFill/>
          </a:ln>
        </p:spPr>
      </p:pic>
      <p:sp>
        <p:nvSpPr>
          <p:cNvPr id="129" name="Google Shape;129;p21"/>
          <p:cNvSpPr/>
          <p:nvPr/>
        </p:nvSpPr>
        <p:spPr>
          <a:xfrm>
            <a:off x="1555100" y="3234800"/>
            <a:ext cx="894000" cy="934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