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0" r:id="rId24"/>
    <p:sldId id="281" r:id="rId25"/>
    <p:sldId id="282" r:id="rId26"/>
    <p:sldId id="284" r:id="rId27"/>
    <p:sldId id="286" r:id="rId28"/>
    <p:sldId id="287" r:id="rId29"/>
    <p:sldId id="289" r:id="rId30"/>
    <p:sldId id="283" r:id="rId31"/>
    <p:sldId id="288" r:id="rId32"/>
    <p:sldId id="278" r:id="rId33"/>
    <p:sldId id="290" r:id="rId34"/>
    <p:sldId id="291" r:id="rId35"/>
    <p:sldId id="277"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Consolas" panose="020B0609020204030204" pitchFamily="49" charset="0"/>
      <p:regular r:id="rId42"/>
      <p:bold r:id="rId43"/>
      <p:italic r:id="rId44"/>
      <p:boldItalic r:id="rId45"/>
    </p:embeddedFont>
    <p:embeddedFont>
      <p:font typeface="Nunito" pitchFamily="2" charset="0"/>
      <p:regular r:id="rId46"/>
      <p:bold r:id="rId47"/>
      <p:italic r:id="rId48"/>
      <p:boldItalic r:id="rId49"/>
    </p:embeddedFont>
    <p:embeddedFont>
      <p:font typeface="Roboto" panose="02000000000000000000" pitchFamily="2" charset="0"/>
      <p:regular r:id="rId50"/>
      <p:bold r:id="rId51"/>
      <p:italic r:id="rId52"/>
      <p:boldItalic r:id="rId53"/>
    </p:embeddedFont>
    <p:embeddedFont>
      <p:font typeface="Roboto Mono"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39213-C089-49C8-AFDA-375A65ED8805}" v="2669" dt="2021-08-22T21:26:24.320"/>
    <p1510:client id="{1EBEBA5F-D4D3-4FEE-9D44-B6BC8B54AA9C}" v="1" dt="2021-08-22T18:17:14.180"/>
    <p1510:client id="{20BB6B3D-49AB-450C-BAEA-BB3217636526}" v="43" dt="2021-08-22T00:05:27.092"/>
    <p1510:client id="{2311CC04-9FFD-FCEE-E5DD-F08C515130B3}" v="221" dt="2021-08-22T19:39:49.379"/>
    <p1510:client id="{D8B11D38-7875-CA73-8702-BF20C734942D}" v="1978" dt="2021-08-22T21:27:34.809"/>
    <p1510:client id="{F8E74A9A-0379-9BD1-65E1-453364A36131}" v="131" dt="2021-08-22T19:50:06.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ead646c50d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ead646c50d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ead646c50d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ead646c50d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ad646c50d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ead646c50d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ad646c50d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ad646c50d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ad646c50d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ad646c50d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ead646c50d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ad646c50d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ad646c50d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ad646c50d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ead646c50d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ead646c50d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ad646c50d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ad646c50d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ad646c50d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ad646c50d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ad646c5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ad646c5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ead646c50d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ead646c50d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ad646c50d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ad646c50d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ad646c50d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ead646c50d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ad646c50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ad646c5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ad646c50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ad646c50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ead646c50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ead646c50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ad646c50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ad646c50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ad646c50d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ad646c50d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ad646c50d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ad646c50d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ad646c50d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ad646c50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anvas.iteso.mx/courses/18845/users/793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anvas.iteso.mx/courses/18845/users/22298" TargetMode="External"/><Relationship Id="rId4" Type="http://schemas.openxmlformats.org/officeDocument/2006/relationships/hyperlink" Target="https://canvas.iteso.mx/courses/18845/users/8168"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ropenspain.es/docs/issues_pull_requests/" TargetMode="External"/><Relationship Id="rId7" Type="http://schemas.openxmlformats.org/officeDocument/2006/relationships/hyperlink" Target="https://www.youtube.com/watch?v=HiXLkL42tMU&amp;t=0s"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www.freecodecamp.org/espanol/news/como-hacer-tu-primer-pull-request-en-github/" TargetMode="External"/><Relationship Id="rId5" Type="http://schemas.openxmlformats.org/officeDocument/2006/relationships/hyperlink" Target="https://docs.github.com/es/communities/documenting-your-project-with-wikis/about-wikis" TargetMode="External"/><Relationship Id="rId4" Type="http://schemas.openxmlformats.org/officeDocument/2006/relationships/hyperlink" Target="https://docs.github.com/es/enterprise-server@3.0/insights/installing-and-configuring-github-insights/installing-and-updating-github-insights/about-github-insight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Feryareli/Clase_Simulacion.gi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419"/>
              <a:t>GUIA DE GITHUB</a:t>
            </a:r>
            <a:endParaRPr/>
          </a:p>
        </p:txBody>
      </p:sp>
      <p:sp>
        <p:nvSpPr>
          <p:cNvPr id="129" name="Google Shape;129;p13"/>
          <p:cNvSpPr txBox="1">
            <a:spLocks noGrp="1"/>
          </p:cNvSpPr>
          <p:nvPr>
            <p:ph type="subTitle" idx="1"/>
          </p:nvPr>
        </p:nvSpPr>
        <p:spPr>
          <a:xfrm>
            <a:off x="5084100" y="3831075"/>
            <a:ext cx="3670500" cy="894600"/>
          </a:xfrm>
          <a:prstGeom prst="rect">
            <a:avLst/>
          </a:prstGeom>
        </p:spPr>
        <p:txBody>
          <a:bodyPr spcFirstLastPara="1" wrap="square" lIns="91425" tIns="91425" rIns="91425" bIns="91425" anchor="t" anchorCtr="0">
            <a:normAutofit fontScale="92500" lnSpcReduction="10000"/>
          </a:bodyPr>
          <a:lstStyle/>
          <a:p>
            <a:pPr marL="0" marR="0" lvl="0" indent="0" algn="l" rtl="0">
              <a:lnSpc>
                <a:spcPct val="100000"/>
              </a:lnSpc>
              <a:spcBef>
                <a:spcPts val="0"/>
              </a:spcBef>
              <a:spcAft>
                <a:spcPts val="0"/>
              </a:spcAft>
              <a:buNone/>
            </a:pPr>
            <a:r>
              <a:rPr lang="es-419">
                <a:uFill>
                  <a:noFill/>
                </a:uFill>
                <a:hlinkClick r:id="rId3"/>
              </a:rPr>
              <a:t>PAULINA ORTEGA NAVARRO</a:t>
            </a:r>
            <a:endParaRPr/>
          </a:p>
          <a:p>
            <a:pPr marL="0" marR="0" lvl="0" indent="0" algn="l" rtl="0">
              <a:lnSpc>
                <a:spcPct val="100000"/>
              </a:lnSpc>
              <a:spcBef>
                <a:spcPts val="0"/>
              </a:spcBef>
              <a:spcAft>
                <a:spcPts val="0"/>
              </a:spcAft>
              <a:buNone/>
            </a:pPr>
            <a:r>
              <a:rPr lang="es-419">
                <a:uFill>
                  <a:noFill/>
                </a:uFill>
                <a:hlinkClick r:id="rId4"/>
              </a:rPr>
              <a:t>CRUZ EDUARDO CABRERA BARCENA</a:t>
            </a:r>
            <a:endParaRPr/>
          </a:p>
          <a:p>
            <a:pPr marL="0" marR="0" lvl="0" indent="0" algn="l" rtl="0">
              <a:lnSpc>
                <a:spcPct val="100000"/>
              </a:lnSpc>
              <a:spcBef>
                <a:spcPts val="0"/>
              </a:spcBef>
              <a:spcAft>
                <a:spcPts val="0"/>
              </a:spcAft>
              <a:buNone/>
            </a:pPr>
            <a:r>
              <a:rPr lang="es-419">
                <a:uFill>
                  <a:noFill/>
                </a:uFill>
                <a:hlinkClick r:id="rId5"/>
              </a:rPr>
              <a:t>FERNANDA YARELI GONZALEZ VELAZQUEZ</a:t>
            </a:r>
            <a:endParaRPr/>
          </a:p>
        </p:txBody>
      </p:sp>
      <p:sp>
        <p:nvSpPr>
          <p:cNvPr id="130" name="Google Shape;130;p13"/>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body" idx="1"/>
          </p:nvPr>
        </p:nvSpPr>
        <p:spPr>
          <a:xfrm>
            <a:off x="819150" y="3064675"/>
            <a:ext cx="7505700" cy="1853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s-419"/>
              <a:t>Debes dar un título lo más descriptivo posible y un texto claro a la petición que se está haciendo. Algunas recomendaciones serían:</a:t>
            </a:r>
            <a:endParaRPr/>
          </a:p>
          <a:p>
            <a:pPr marL="457200" lvl="0" indent="-311150" algn="l" rtl="0">
              <a:spcBef>
                <a:spcPts val="1200"/>
              </a:spcBef>
              <a:spcAft>
                <a:spcPts val="0"/>
              </a:spcAft>
              <a:buSzPts val="1300"/>
              <a:buChar char="●"/>
            </a:pPr>
            <a:r>
              <a:rPr lang="es-419"/>
              <a:t>Explicar de que trata el problema, que se espera obtener y que es lo que en realidad tú estás obteniendo.</a:t>
            </a:r>
            <a:endParaRPr/>
          </a:p>
          <a:p>
            <a:pPr marL="457200" lvl="0" indent="-311150" algn="l" rtl="0">
              <a:spcBef>
                <a:spcPts val="0"/>
              </a:spcBef>
              <a:spcAft>
                <a:spcPts val="0"/>
              </a:spcAft>
              <a:buSzPts val="1300"/>
              <a:buChar char="●"/>
            </a:pPr>
            <a:r>
              <a:rPr lang="es-419"/>
              <a:t>Describir los pasos con los que ocurre el problema, y en esto incluir librerías utilizadas, navegador, sistema operativo, entre otros.</a:t>
            </a:r>
            <a:endParaRPr/>
          </a:p>
          <a:p>
            <a:pPr marL="457200" lvl="0" indent="-311150" algn="l" rtl="0">
              <a:spcBef>
                <a:spcPts val="0"/>
              </a:spcBef>
              <a:spcAft>
                <a:spcPts val="0"/>
              </a:spcAft>
              <a:buSzPts val="1300"/>
              <a:buChar char="●"/>
            </a:pPr>
            <a:r>
              <a:rPr lang="es-419"/>
              <a:t>Pegar los mensajes de error (recomendación: abrir y cerrar con 3 acentos franceses </a:t>
            </a:r>
            <a:r>
              <a:rPr lang="es-419" sz="1050">
                <a:solidFill>
                  <a:srgbClr val="555555"/>
                </a:solidFill>
                <a:highlight>
                  <a:srgbClr val="FFFFFF"/>
                </a:highlight>
                <a:latin typeface="Roboto"/>
                <a:ea typeface="Roboto"/>
                <a:cs typeface="Roboto"/>
                <a:sym typeface="Roboto"/>
              </a:rPr>
              <a:t>``` )</a:t>
            </a:r>
            <a:endParaRPr sz="1050">
              <a:solidFill>
                <a:srgbClr val="555555"/>
              </a:solidFill>
              <a:highlight>
                <a:srgbClr val="FFFFFF"/>
              </a:highlight>
              <a:latin typeface="Roboto"/>
              <a:ea typeface="Roboto"/>
              <a:cs typeface="Roboto"/>
              <a:sym typeface="Roboto"/>
            </a:endParaRPr>
          </a:p>
          <a:p>
            <a:pPr marL="457200" lvl="0" indent="-295275" algn="l" rtl="0">
              <a:spcBef>
                <a:spcPts val="0"/>
              </a:spcBef>
              <a:spcAft>
                <a:spcPts val="0"/>
              </a:spcAft>
              <a:buClr>
                <a:srgbClr val="555555"/>
              </a:buClr>
              <a:buSzPts val="1050"/>
              <a:buFont typeface="Roboto"/>
              <a:buChar char="●"/>
            </a:pPr>
            <a:r>
              <a:rPr lang="es-419"/>
              <a:t>Finalmente dar clic en submit new Issue</a:t>
            </a:r>
            <a:endParaRPr sz="1050">
              <a:solidFill>
                <a:srgbClr val="555555"/>
              </a:solidFill>
              <a:highlight>
                <a:srgbClr val="FFFFFF"/>
              </a:highlight>
              <a:latin typeface="Roboto"/>
              <a:ea typeface="Roboto"/>
              <a:cs typeface="Roboto"/>
              <a:sym typeface="Roboto"/>
            </a:endParaRPr>
          </a:p>
        </p:txBody>
      </p:sp>
      <p:pic>
        <p:nvPicPr>
          <p:cNvPr id="193" name="Google Shape;193;p22"/>
          <p:cNvPicPr preferRelativeResize="0"/>
          <p:nvPr/>
        </p:nvPicPr>
        <p:blipFill>
          <a:blip r:embed="rId3">
            <a:alphaModFix/>
          </a:blip>
          <a:stretch>
            <a:fillRect/>
          </a:stretch>
        </p:blipFill>
        <p:spPr>
          <a:xfrm>
            <a:off x="1055486" y="339925"/>
            <a:ext cx="7033024" cy="2565550"/>
          </a:xfrm>
          <a:prstGeom prst="rect">
            <a:avLst/>
          </a:prstGeom>
          <a:noFill/>
          <a:ln>
            <a:noFill/>
          </a:ln>
        </p:spPr>
      </p:pic>
      <p:sp>
        <p:nvSpPr>
          <p:cNvPr id="194" name="Google Shape;194;p22"/>
          <p:cNvSpPr/>
          <p:nvPr/>
        </p:nvSpPr>
        <p:spPr>
          <a:xfrm>
            <a:off x="5239925" y="2303850"/>
            <a:ext cx="975000" cy="396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rot="10800000">
            <a:off x="6375800" y="2378850"/>
            <a:ext cx="2057400" cy="2466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body" idx="1"/>
          </p:nvPr>
        </p:nvSpPr>
        <p:spPr>
          <a:xfrm>
            <a:off x="819150" y="3171825"/>
            <a:ext cx="7505700" cy="12669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s-419"/>
              <a:t>Un Pull request es una petición para que puedas agregar cambios o cosas nuevas a un proyecto grupal o de código abierto.</a:t>
            </a:r>
            <a:endParaRPr/>
          </a:p>
          <a:p>
            <a:pPr marL="0" lvl="0" indent="0" algn="ctr" rtl="0">
              <a:spcBef>
                <a:spcPts val="1200"/>
              </a:spcBef>
              <a:spcAft>
                <a:spcPts val="1200"/>
              </a:spcAft>
              <a:buNone/>
            </a:pPr>
            <a:r>
              <a:rPr lang="es-419"/>
              <a:t>Para poder hacer un Pull request, primero tenemos que realizar un Fork del repositorio al que queremos hacer el Pull request.</a:t>
            </a:r>
            <a:endParaRPr/>
          </a:p>
        </p:txBody>
      </p:sp>
      <p:pic>
        <p:nvPicPr>
          <p:cNvPr id="201" name="Google Shape;201;p23"/>
          <p:cNvPicPr preferRelativeResize="0"/>
          <p:nvPr/>
        </p:nvPicPr>
        <p:blipFill>
          <a:blip r:embed="rId3">
            <a:alphaModFix/>
          </a:blip>
          <a:stretch>
            <a:fillRect/>
          </a:stretch>
        </p:blipFill>
        <p:spPr>
          <a:xfrm>
            <a:off x="976913" y="413151"/>
            <a:ext cx="7190176" cy="2367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body" idx="1"/>
          </p:nvPr>
        </p:nvSpPr>
        <p:spPr>
          <a:xfrm>
            <a:off x="819150" y="3364700"/>
            <a:ext cx="7505700" cy="12882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s-419"/>
              <a:t>Hacer un fork es muy sencillo, simplemente tienes que encontrar un repositorio de tu agrado y dar clic en “fork”</a:t>
            </a:r>
            <a:endParaRPr/>
          </a:p>
          <a:p>
            <a:pPr marL="0" lvl="0" indent="0" algn="ctr" rtl="0">
              <a:spcBef>
                <a:spcPts val="1200"/>
              </a:spcBef>
              <a:spcAft>
                <a:spcPts val="1200"/>
              </a:spcAft>
              <a:buNone/>
            </a:pPr>
            <a:r>
              <a:rPr lang="es-419"/>
              <a:t>Hacer un fork es hacer una copia exacta del repositorio original, por lo que obtendrás un nuevo repositorio en tu cuenta con una URL diferente </a:t>
            </a:r>
            <a:endParaRPr/>
          </a:p>
        </p:txBody>
      </p:sp>
      <p:pic>
        <p:nvPicPr>
          <p:cNvPr id="207" name="Google Shape;207;p24"/>
          <p:cNvPicPr preferRelativeResize="0"/>
          <p:nvPr/>
        </p:nvPicPr>
        <p:blipFill>
          <a:blip r:embed="rId3">
            <a:alphaModFix/>
          </a:blip>
          <a:stretch>
            <a:fillRect/>
          </a:stretch>
        </p:blipFill>
        <p:spPr>
          <a:xfrm>
            <a:off x="1145375" y="403876"/>
            <a:ext cx="7179477" cy="2546550"/>
          </a:xfrm>
          <a:prstGeom prst="rect">
            <a:avLst/>
          </a:prstGeom>
          <a:noFill/>
          <a:ln>
            <a:noFill/>
          </a:ln>
        </p:spPr>
      </p:pic>
      <p:sp>
        <p:nvSpPr>
          <p:cNvPr id="208" name="Google Shape;208;p24"/>
          <p:cNvSpPr/>
          <p:nvPr/>
        </p:nvSpPr>
        <p:spPr>
          <a:xfrm>
            <a:off x="7735350" y="342875"/>
            <a:ext cx="589500" cy="353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rot="2577644">
            <a:off x="8036701" y="959087"/>
            <a:ext cx="846519" cy="193159"/>
          </a:xfrm>
          <a:prstGeom prst="lef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body" idx="1"/>
          </p:nvPr>
        </p:nvSpPr>
        <p:spPr>
          <a:xfrm>
            <a:off x="766775" y="3954075"/>
            <a:ext cx="7505700" cy="7527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s-419"/>
              <a:t>El segundo paso es clonar el repositorio, para hacerlo tenemos que dar clic en “Code”</a:t>
            </a:r>
            <a:endParaRPr/>
          </a:p>
        </p:txBody>
      </p:sp>
      <p:pic>
        <p:nvPicPr>
          <p:cNvPr id="215" name="Google Shape;215;p25"/>
          <p:cNvPicPr preferRelativeResize="0"/>
          <p:nvPr/>
        </p:nvPicPr>
        <p:blipFill>
          <a:blip r:embed="rId3">
            <a:alphaModFix/>
          </a:blip>
          <a:stretch>
            <a:fillRect/>
          </a:stretch>
        </p:blipFill>
        <p:spPr>
          <a:xfrm>
            <a:off x="871538" y="435898"/>
            <a:ext cx="7400926" cy="2570450"/>
          </a:xfrm>
          <a:prstGeom prst="rect">
            <a:avLst/>
          </a:prstGeom>
          <a:noFill/>
          <a:ln>
            <a:noFill/>
          </a:ln>
        </p:spPr>
      </p:pic>
      <p:sp>
        <p:nvSpPr>
          <p:cNvPr id="216" name="Google Shape;216;p25"/>
          <p:cNvSpPr/>
          <p:nvPr/>
        </p:nvSpPr>
        <p:spPr>
          <a:xfrm>
            <a:off x="2818200" y="1832375"/>
            <a:ext cx="1028700" cy="578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a:off x="3268275" y="353625"/>
            <a:ext cx="182100" cy="1371600"/>
          </a:xfrm>
          <a:prstGeom prst="down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body" idx="1"/>
          </p:nvPr>
        </p:nvSpPr>
        <p:spPr>
          <a:xfrm>
            <a:off x="5657850" y="535775"/>
            <a:ext cx="2688300" cy="3707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419"/>
              <a:t>Aparecerá algo así, solo tenemos que copiar el link.</a:t>
            </a:r>
            <a:endParaRPr/>
          </a:p>
          <a:p>
            <a:pPr marL="0" lvl="0" indent="0" algn="l" rtl="0">
              <a:spcBef>
                <a:spcPts val="1200"/>
              </a:spcBef>
              <a:spcAft>
                <a:spcPts val="0"/>
              </a:spcAft>
              <a:buNone/>
            </a:pPr>
            <a:r>
              <a:rPr lang="es-419"/>
              <a:t>Después se tiene que abrir la terminal y poner </a:t>
            </a:r>
            <a:r>
              <a:rPr lang="es-419" sz="1100">
                <a:solidFill>
                  <a:srgbClr val="000000"/>
                </a:solidFill>
                <a:latin typeface="Roboto Mono"/>
                <a:ea typeface="Roboto Mono"/>
                <a:cs typeface="Roboto Mono"/>
                <a:sym typeface="Roboto Mono"/>
              </a:rPr>
              <a:t>$ git clone [DIRECCIÓN HTTPS]</a:t>
            </a:r>
            <a:endParaRPr sz="1100">
              <a:solidFill>
                <a:srgbClr val="000000"/>
              </a:solidFill>
              <a:latin typeface="Roboto Mono"/>
              <a:ea typeface="Roboto Mono"/>
              <a:cs typeface="Roboto Mono"/>
              <a:sym typeface="Roboto Mono"/>
            </a:endParaRPr>
          </a:p>
          <a:p>
            <a:pPr marL="0" lvl="0" indent="0" algn="l" rtl="0">
              <a:spcBef>
                <a:spcPts val="1200"/>
              </a:spcBef>
              <a:spcAft>
                <a:spcPts val="0"/>
              </a:spcAft>
              <a:buNone/>
            </a:pPr>
            <a:r>
              <a:rPr lang="es-419"/>
              <a:t>(Eso hará que se clone localmente en la computadora)</a:t>
            </a:r>
            <a:endParaRPr/>
          </a:p>
          <a:p>
            <a:pPr marL="0" lvl="0" indent="0" algn="l" rtl="0">
              <a:spcBef>
                <a:spcPts val="1200"/>
              </a:spcBef>
              <a:spcAft>
                <a:spcPts val="0"/>
              </a:spcAft>
              <a:buNone/>
            </a:pPr>
            <a:r>
              <a:rPr lang="es-419"/>
              <a:t>Después tenemos que ir al directorio clonado con el comando </a:t>
            </a:r>
            <a:r>
              <a:rPr lang="es-419" sz="1100">
                <a:solidFill>
                  <a:srgbClr val="000000"/>
                </a:solidFill>
                <a:latin typeface="Roboto Mono"/>
                <a:ea typeface="Roboto Mono"/>
                <a:cs typeface="Roboto Mono"/>
                <a:sym typeface="Roboto Mono"/>
              </a:rPr>
              <a:t>$ cd [NOMBRE DEL REPOSITORIO]</a:t>
            </a:r>
            <a:endParaRPr sz="1100">
              <a:solidFill>
                <a:srgbClr val="000000"/>
              </a:solidFill>
              <a:latin typeface="Roboto Mono"/>
              <a:ea typeface="Roboto Mono"/>
              <a:cs typeface="Roboto Mono"/>
              <a:sym typeface="Roboto Mono"/>
            </a:endParaRPr>
          </a:p>
          <a:p>
            <a:pPr marL="0" lvl="0" indent="0" algn="l" rtl="0">
              <a:spcBef>
                <a:spcPts val="1200"/>
              </a:spcBef>
              <a:spcAft>
                <a:spcPts val="0"/>
              </a:spcAft>
              <a:buNone/>
            </a:pPr>
            <a:r>
              <a:rPr lang="es-419"/>
              <a:t>Y listo, ya se pueden realizar cambios editando el código y dar clic en “push” al terminar (los cambios están en el repositorio bifurcado, más no en el original).</a:t>
            </a:r>
            <a:r>
              <a:rPr lang="es-419" sz="1100">
                <a:solidFill>
                  <a:srgbClr val="000000"/>
                </a:solidFill>
                <a:latin typeface="Roboto Mono"/>
                <a:ea typeface="Roboto Mono"/>
                <a:cs typeface="Roboto Mono"/>
                <a:sym typeface="Roboto Mono"/>
              </a:rPr>
              <a:t> </a:t>
            </a:r>
            <a:endParaRPr sz="1100">
              <a:solidFill>
                <a:srgbClr val="000000"/>
              </a:solidFill>
              <a:latin typeface="Roboto Mono"/>
              <a:ea typeface="Roboto Mono"/>
              <a:cs typeface="Roboto Mono"/>
              <a:sym typeface="Roboto Mono"/>
            </a:endParaRPr>
          </a:p>
          <a:p>
            <a:pPr marL="0" lvl="0" indent="0" algn="l" rtl="0">
              <a:spcBef>
                <a:spcPts val="1200"/>
              </a:spcBef>
              <a:spcAft>
                <a:spcPts val="1200"/>
              </a:spcAft>
              <a:buNone/>
            </a:pPr>
            <a:endParaRPr/>
          </a:p>
        </p:txBody>
      </p:sp>
      <p:pic>
        <p:nvPicPr>
          <p:cNvPr id="223" name="Google Shape;223;p26"/>
          <p:cNvPicPr preferRelativeResize="0"/>
          <p:nvPr/>
        </p:nvPicPr>
        <p:blipFill>
          <a:blip r:embed="rId3">
            <a:alphaModFix/>
          </a:blip>
          <a:stretch>
            <a:fillRect/>
          </a:stretch>
        </p:blipFill>
        <p:spPr>
          <a:xfrm>
            <a:off x="334550" y="388150"/>
            <a:ext cx="4992850" cy="4123125"/>
          </a:xfrm>
          <a:prstGeom prst="rect">
            <a:avLst/>
          </a:prstGeom>
          <a:noFill/>
          <a:ln>
            <a:noFill/>
          </a:ln>
        </p:spPr>
      </p:pic>
      <p:sp>
        <p:nvSpPr>
          <p:cNvPr id="224" name="Google Shape;224;p26"/>
          <p:cNvSpPr/>
          <p:nvPr/>
        </p:nvSpPr>
        <p:spPr>
          <a:xfrm>
            <a:off x="4521975" y="2057375"/>
            <a:ext cx="642900" cy="578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6570503">
            <a:off x="4932357" y="1695650"/>
            <a:ext cx="739344" cy="218713"/>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body" idx="1"/>
          </p:nvPr>
        </p:nvSpPr>
        <p:spPr>
          <a:xfrm>
            <a:off x="819150" y="3536150"/>
            <a:ext cx="7505700" cy="12858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s-419"/>
              <a:t>Ahora podemos regresar a Github y dar clic en “Pull request”</a:t>
            </a:r>
            <a:endParaRPr/>
          </a:p>
          <a:p>
            <a:pPr marL="0" lvl="0" indent="0" algn="ctr" rtl="0">
              <a:spcBef>
                <a:spcPts val="1200"/>
              </a:spcBef>
              <a:spcAft>
                <a:spcPts val="0"/>
              </a:spcAft>
              <a:buNone/>
            </a:pPr>
            <a:r>
              <a:rPr lang="es-419"/>
              <a:t>Agregar todos los detalles y enviarlo.</a:t>
            </a:r>
            <a:endParaRPr/>
          </a:p>
          <a:p>
            <a:pPr marL="0" lvl="0" indent="0" algn="ctr" rtl="0">
              <a:spcBef>
                <a:spcPts val="1200"/>
              </a:spcBef>
              <a:spcAft>
                <a:spcPts val="1200"/>
              </a:spcAft>
              <a:buNone/>
            </a:pPr>
            <a:r>
              <a:rPr lang="es-419"/>
              <a:t>Debes tener en cuenta que la persona con el repositorio original serà la que acepte o rechace tu propuesta.</a:t>
            </a:r>
            <a:endParaRPr/>
          </a:p>
        </p:txBody>
      </p:sp>
      <p:pic>
        <p:nvPicPr>
          <p:cNvPr id="231" name="Google Shape;231;p27"/>
          <p:cNvPicPr preferRelativeResize="0"/>
          <p:nvPr/>
        </p:nvPicPr>
        <p:blipFill>
          <a:blip r:embed="rId3">
            <a:alphaModFix/>
          </a:blip>
          <a:stretch>
            <a:fillRect/>
          </a:stretch>
        </p:blipFill>
        <p:spPr>
          <a:xfrm>
            <a:off x="1897261" y="381000"/>
            <a:ext cx="5349475" cy="286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a:spLocks noGrp="1"/>
          </p:cNvSpPr>
          <p:nvPr>
            <p:ph type="body" idx="1"/>
          </p:nvPr>
        </p:nvSpPr>
        <p:spPr>
          <a:xfrm>
            <a:off x="819150" y="3589700"/>
            <a:ext cx="7505700" cy="1095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Estas son tareas que puedes combinar para hacer trabajos y personalizarlos</a:t>
            </a:r>
            <a:endParaRPr/>
          </a:p>
          <a:p>
            <a:pPr marL="0" lvl="0" indent="0" algn="ctr" rtl="0">
              <a:spcBef>
                <a:spcPts val="1200"/>
              </a:spcBef>
              <a:spcAft>
                <a:spcPts val="1200"/>
              </a:spcAft>
              <a:buNone/>
            </a:pPr>
            <a:r>
              <a:rPr lang="es-419"/>
              <a:t>Puedes crear tus propias tareas o usar algunas de la comunidad y solo personalizar aquello que quieras</a:t>
            </a:r>
            <a:endParaRPr/>
          </a:p>
        </p:txBody>
      </p:sp>
      <p:pic>
        <p:nvPicPr>
          <p:cNvPr id="237" name="Google Shape;237;p28"/>
          <p:cNvPicPr preferRelativeResize="0"/>
          <p:nvPr/>
        </p:nvPicPr>
        <p:blipFill>
          <a:blip r:embed="rId3">
            <a:alphaModFix/>
          </a:blip>
          <a:stretch>
            <a:fillRect/>
          </a:stretch>
        </p:blipFill>
        <p:spPr>
          <a:xfrm>
            <a:off x="1982150" y="274125"/>
            <a:ext cx="5179701" cy="30691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body" idx="1"/>
          </p:nvPr>
        </p:nvSpPr>
        <p:spPr>
          <a:xfrm>
            <a:off x="862025" y="3914875"/>
            <a:ext cx="7505700" cy="8667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endParaRPr/>
          </a:p>
          <a:p>
            <a:pPr marL="0" lvl="0" indent="0" algn="ctr" rtl="0">
              <a:spcBef>
                <a:spcPts val="1200"/>
              </a:spcBef>
              <a:spcAft>
                <a:spcPts val="1200"/>
              </a:spcAft>
              <a:buNone/>
            </a:pPr>
            <a:r>
              <a:rPr lang="es-419"/>
              <a:t>También se pueden crear proyectos, dando clic en “Create a project”</a:t>
            </a:r>
            <a:endParaRPr/>
          </a:p>
        </p:txBody>
      </p:sp>
      <p:pic>
        <p:nvPicPr>
          <p:cNvPr id="243" name="Google Shape;243;p29"/>
          <p:cNvPicPr preferRelativeResize="0"/>
          <p:nvPr/>
        </p:nvPicPr>
        <p:blipFill>
          <a:blip r:embed="rId3">
            <a:alphaModFix/>
          </a:blip>
          <a:stretch>
            <a:fillRect/>
          </a:stretch>
        </p:blipFill>
        <p:spPr>
          <a:xfrm>
            <a:off x="917975" y="380226"/>
            <a:ext cx="7308050" cy="3191751"/>
          </a:xfrm>
          <a:prstGeom prst="rect">
            <a:avLst/>
          </a:prstGeom>
          <a:noFill/>
          <a:ln>
            <a:noFill/>
          </a:ln>
        </p:spPr>
      </p:pic>
      <p:sp>
        <p:nvSpPr>
          <p:cNvPr id="244" name="Google Shape;244;p29"/>
          <p:cNvSpPr/>
          <p:nvPr/>
        </p:nvSpPr>
        <p:spPr>
          <a:xfrm>
            <a:off x="6933000" y="889400"/>
            <a:ext cx="900000" cy="482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rot="-1431572">
            <a:off x="7843923" y="846508"/>
            <a:ext cx="932272" cy="182123"/>
          </a:xfrm>
          <a:prstGeom prst="lef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a:spLocks noGrp="1"/>
          </p:cNvSpPr>
          <p:nvPr>
            <p:ph type="body" idx="1"/>
          </p:nvPr>
        </p:nvSpPr>
        <p:spPr>
          <a:xfrm>
            <a:off x="819150" y="3557600"/>
            <a:ext cx="5235300" cy="1200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s-419"/>
              <a:t>Estos son los pasos para crearlo:</a:t>
            </a:r>
            <a:endParaRPr/>
          </a:p>
          <a:p>
            <a:pPr marL="457200" lvl="0" indent="-298767" algn="l" rtl="0">
              <a:spcBef>
                <a:spcPts val="1200"/>
              </a:spcBef>
              <a:spcAft>
                <a:spcPts val="0"/>
              </a:spcAft>
              <a:buSzPct val="100000"/>
              <a:buChar char="●"/>
            </a:pPr>
            <a:r>
              <a:rPr lang="es-419"/>
              <a:t>Poner un nombre y descripción</a:t>
            </a:r>
            <a:endParaRPr/>
          </a:p>
          <a:p>
            <a:pPr marL="457200" lvl="0" indent="-298767" algn="l" rtl="0">
              <a:spcBef>
                <a:spcPts val="0"/>
              </a:spcBef>
              <a:spcAft>
                <a:spcPts val="0"/>
              </a:spcAft>
              <a:buSzPct val="100000"/>
              <a:buChar char="●"/>
            </a:pPr>
            <a:r>
              <a:rPr lang="es-419"/>
              <a:t>Puedes elegir o no una platilla en donde dice “</a:t>
            </a:r>
            <a:r>
              <a:rPr lang="es-419" err="1"/>
              <a:t>Template</a:t>
            </a:r>
            <a:r>
              <a:rPr lang="es-419"/>
              <a:t>”, las de la derecha son algunas opciones</a:t>
            </a:r>
            <a:endParaRPr/>
          </a:p>
          <a:p>
            <a:pPr marL="457200" lvl="0" indent="-298767" algn="l" rtl="0">
              <a:spcBef>
                <a:spcPts val="0"/>
              </a:spcBef>
              <a:spcAft>
                <a:spcPts val="0"/>
              </a:spcAft>
              <a:buSzPct val="100000"/>
              <a:buChar char="●"/>
            </a:pPr>
            <a:r>
              <a:rPr lang="es-419"/>
              <a:t>Dar clic en “</a:t>
            </a:r>
            <a:r>
              <a:rPr lang="es-419" err="1"/>
              <a:t>Create</a:t>
            </a:r>
            <a:r>
              <a:rPr lang="es-419"/>
              <a:t> </a:t>
            </a:r>
            <a:r>
              <a:rPr lang="es-419" err="1"/>
              <a:t>project</a:t>
            </a:r>
            <a:r>
              <a:rPr lang="es-419"/>
              <a:t>” </a:t>
            </a:r>
            <a:endParaRPr/>
          </a:p>
        </p:txBody>
      </p:sp>
      <p:pic>
        <p:nvPicPr>
          <p:cNvPr id="251" name="Google Shape;251;p30"/>
          <p:cNvPicPr preferRelativeResize="0"/>
          <p:nvPr/>
        </p:nvPicPr>
        <p:blipFill>
          <a:blip r:embed="rId3">
            <a:alphaModFix/>
          </a:blip>
          <a:stretch>
            <a:fillRect/>
          </a:stretch>
        </p:blipFill>
        <p:spPr>
          <a:xfrm>
            <a:off x="436054" y="346300"/>
            <a:ext cx="5764424" cy="3297000"/>
          </a:xfrm>
          <a:prstGeom prst="rect">
            <a:avLst/>
          </a:prstGeom>
          <a:noFill/>
          <a:ln>
            <a:noFill/>
          </a:ln>
        </p:spPr>
      </p:pic>
      <p:pic>
        <p:nvPicPr>
          <p:cNvPr id="252" name="Google Shape;252;p30"/>
          <p:cNvPicPr preferRelativeResize="0"/>
          <p:nvPr/>
        </p:nvPicPr>
        <p:blipFill>
          <a:blip r:embed="rId4">
            <a:alphaModFix/>
          </a:blip>
          <a:stretch>
            <a:fillRect/>
          </a:stretch>
        </p:blipFill>
        <p:spPr>
          <a:xfrm>
            <a:off x="5967100" y="264049"/>
            <a:ext cx="2583950" cy="3915050"/>
          </a:xfrm>
          <a:prstGeom prst="rect">
            <a:avLst/>
          </a:prstGeom>
          <a:noFill/>
          <a:ln>
            <a:noFill/>
          </a:ln>
        </p:spPr>
      </p:pic>
      <p:pic>
        <p:nvPicPr>
          <p:cNvPr id="253" name="Google Shape;253;p30"/>
          <p:cNvPicPr preferRelativeResize="0"/>
          <p:nvPr/>
        </p:nvPicPr>
        <p:blipFill>
          <a:blip r:embed="rId5">
            <a:alphaModFix/>
          </a:blip>
          <a:stretch>
            <a:fillRect/>
          </a:stretch>
        </p:blipFill>
        <p:spPr>
          <a:xfrm>
            <a:off x="6760200" y="4238100"/>
            <a:ext cx="1222950" cy="637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txBox="1">
            <a:spLocks noGrp="1"/>
          </p:cNvSpPr>
          <p:nvPr>
            <p:ph type="body" idx="1"/>
          </p:nvPr>
        </p:nvSpPr>
        <p:spPr>
          <a:xfrm>
            <a:off x="819150" y="3214700"/>
            <a:ext cx="7505700" cy="12240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s-419"/>
              <a:t>Un wiki es un lugar en donde se puede alojar la información del repositorio, esto con el propósito de que los demás puedan verlos y ayudar al proyecto. </a:t>
            </a:r>
            <a:endParaRPr/>
          </a:p>
          <a:p>
            <a:pPr marL="0" lvl="0" indent="0" algn="ctr" rtl="0">
              <a:spcBef>
                <a:spcPts val="1200"/>
              </a:spcBef>
              <a:spcAft>
                <a:spcPts val="0"/>
              </a:spcAft>
              <a:buNone/>
            </a:pPr>
            <a:r>
              <a:rPr lang="es-419"/>
              <a:t>Algunas cosas que se pueden compartir son: quién lo creó, cómo usarlo, quien lo diseñò, entre otros.</a:t>
            </a:r>
            <a:endParaRPr/>
          </a:p>
          <a:p>
            <a:pPr marL="0" lvl="0" indent="0" algn="ctr" rtl="0">
              <a:spcBef>
                <a:spcPts val="1200"/>
              </a:spcBef>
              <a:spcAft>
                <a:spcPts val="1200"/>
              </a:spcAft>
              <a:buNone/>
            </a:pPr>
            <a:r>
              <a:rPr lang="es-419"/>
              <a:t>Para crearlo hay que dar clic en “Create the first page”</a:t>
            </a:r>
            <a:endParaRPr/>
          </a:p>
        </p:txBody>
      </p:sp>
      <p:pic>
        <p:nvPicPr>
          <p:cNvPr id="259" name="Google Shape;259;p31"/>
          <p:cNvPicPr preferRelativeResize="0"/>
          <p:nvPr/>
        </p:nvPicPr>
        <p:blipFill>
          <a:blip r:embed="rId3">
            <a:alphaModFix/>
          </a:blip>
          <a:stretch>
            <a:fillRect/>
          </a:stretch>
        </p:blipFill>
        <p:spPr>
          <a:xfrm>
            <a:off x="939400" y="344252"/>
            <a:ext cx="7265199" cy="2511249"/>
          </a:xfrm>
          <a:prstGeom prst="rect">
            <a:avLst/>
          </a:prstGeom>
          <a:noFill/>
          <a:ln>
            <a:noFill/>
          </a:ln>
        </p:spPr>
      </p:pic>
      <p:sp>
        <p:nvSpPr>
          <p:cNvPr id="260" name="Google Shape;260;p31"/>
          <p:cNvSpPr/>
          <p:nvPr/>
        </p:nvSpPr>
        <p:spPr>
          <a:xfrm>
            <a:off x="3654025" y="2121700"/>
            <a:ext cx="1296600" cy="375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819150" y="2223400"/>
            <a:ext cx="2764800" cy="1716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4"/>
        <p:cNvGrpSpPr/>
        <p:nvPr/>
      </p:nvGrpSpPr>
      <p:grpSpPr>
        <a:xfrm>
          <a:off x="0" y="0"/>
          <a:ext cx="0" cy="0"/>
          <a:chOff x="0" y="0"/>
          <a:chExt cx="0" cy="0"/>
        </a:xfrm>
      </p:grpSpPr>
      <p:sp>
        <p:nvSpPr>
          <p:cNvPr id="135" name="Google Shape;135;p14"/>
          <p:cNvSpPr txBox="1">
            <a:spLocks noGrp="1"/>
          </p:cNvSpPr>
          <p:nvPr>
            <p:ph type="body" idx="1"/>
          </p:nvPr>
        </p:nvSpPr>
        <p:spPr>
          <a:xfrm>
            <a:off x="297013" y="4179100"/>
            <a:ext cx="8550000" cy="7221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s-419"/>
              <a:t>GitHub ofrece la posibilidad de hacer repositorios</a:t>
            </a:r>
            <a:endParaRPr/>
          </a:p>
        </p:txBody>
      </p:sp>
      <p:pic>
        <p:nvPicPr>
          <p:cNvPr id="136" name="Google Shape;136;p14"/>
          <p:cNvPicPr preferRelativeResize="0"/>
          <p:nvPr/>
        </p:nvPicPr>
        <p:blipFill>
          <a:blip r:embed="rId3">
            <a:alphaModFix/>
          </a:blip>
          <a:stretch>
            <a:fillRect/>
          </a:stretch>
        </p:blipFill>
        <p:spPr>
          <a:xfrm>
            <a:off x="656488" y="388225"/>
            <a:ext cx="7831025" cy="3633969"/>
          </a:xfrm>
          <a:prstGeom prst="rect">
            <a:avLst/>
          </a:prstGeom>
          <a:noFill/>
          <a:ln>
            <a:noFill/>
          </a:ln>
        </p:spPr>
      </p:pic>
      <p:sp>
        <p:nvSpPr>
          <p:cNvPr id="137" name="Google Shape;137;p14"/>
          <p:cNvSpPr/>
          <p:nvPr/>
        </p:nvSpPr>
        <p:spPr>
          <a:xfrm>
            <a:off x="7522350" y="621525"/>
            <a:ext cx="717900" cy="722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38" name="Google Shape;138;p14"/>
          <p:cNvSpPr/>
          <p:nvPr/>
        </p:nvSpPr>
        <p:spPr>
          <a:xfrm rot="9068583">
            <a:off x="8325724" y="552830"/>
            <a:ext cx="717950" cy="139108"/>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2"/>
          <p:cNvSpPr txBox="1">
            <a:spLocks noGrp="1"/>
          </p:cNvSpPr>
          <p:nvPr>
            <p:ph type="body" idx="1"/>
          </p:nvPr>
        </p:nvSpPr>
        <p:spPr>
          <a:xfrm>
            <a:off x="819150" y="3943325"/>
            <a:ext cx="7505700" cy="7632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s-419"/>
              <a:t>En esta parte puedes hacer todo tu texto con cosas mencionadas en la diapositiva pasada u algunas otras y al finalizar dar clic en “Save page”</a:t>
            </a:r>
            <a:endParaRPr/>
          </a:p>
        </p:txBody>
      </p:sp>
      <p:pic>
        <p:nvPicPr>
          <p:cNvPr id="267" name="Google Shape;267;p32"/>
          <p:cNvPicPr preferRelativeResize="0"/>
          <p:nvPr/>
        </p:nvPicPr>
        <p:blipFill>
          <a:blip r:embed="rId3">
            <a:alphaModFix/>
          </a:blip>
          <a:stretch>
            <a:fillRect/>
          </a:stretch>
        </p:blipFill>
        <p:spPr>
          <a:xfrm>
            <a:off x="864388" y="373951"/>
            <a:ext cx="7415224" cy="3188775"/>
          </a:xfrm>
          <a:prstGeom prst="rect">
            <a:avLst/>
          </a:prstGeom>
          <a:noFill/>
          <a:ln>
            <a:noFill/>
          </a:ln>
        </p:spPr>
      </p:pic>
      <p:pic>
        <p:nvPicPr>
          <p:cNvPr id="268" name="Google Shape;268;p32"/>
          <p:cNvPicPr preferRelativeResize="0"/>
          <p:nvPr/>
        </p:nvPicPr>
        <p:blipFill>
          <a:blip r:embed="rId4">
            <a:alphaModFix/>
          </a:blip>
          <a:stretch>
            <a:fillRect/>
          </a:stretch>
        </p:blipFill>
        <p:spPr>
          <a:xfrm>
            <a:off x="864400" y="2829402"/>
            <a:ext cx="7505698" cy="882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3"/>
          <p:cNvSpPr txBox="1">
            <a:spLocks noGrp="1"/>
          </p:cNvSpPr>
          <p:nvPr>
            <p:ph type="body" idx="1"/>
          </p:nvPr>
        </p:nvSpPr>
        <p:spPr>
          <a:xfrm>
            <a:off x="819150" y="3804050"/>
            <a:ext cx="7505700" cy="83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Insights muestra informes analíticos para ayudar al usuario a comprender su proceso de entrega de software</a:t>
            </a:r>
            <a:endParaRPr/>
          </a:p>
        </p:txBody>
      </p:sp>
      <p:pic>
        <p:nvPicPr>
          <p:cNvPr id="274" name="Google Shape;274;p33"/>
          <p:cNvPicPr preferRelativeResize="0"/>
          <p:nvPr/>
        </p:nvPicPr>
        <p:blipFill>
          <a:blip r:embed="rId3">
            <a:alphaModFix/>
          </a:blip>
          <a:stretch>
            <a:fillRect/>
          </a:stretch>
        </p:blipFill>
        <p:spPr>
          <a:xfrm>
            <a:off x="1544838" y="360074"/>
            <a:ext cx="6054326" cy="2862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8F094-5936-461A-BEF9-11C0680D0E53}"/>
              </a:ext>
            </a:extLst>
          </p:cNvPr>
          <p:cNvSpPr>
            <a:spLocks noGrp="1"/>
          </p:cNvSpPr>
          <p:nvPr>
            <p:ph type="title"/>
          </p:nvPr>
        </p:nvSpPr>
        <p:spPr>
          <a:xfrm>
            <a:off x="789842" y="252119"/>
            <a:ext cx="7769469" cy="595581"/>
          </a:xfrm>
        </p:spPr>
        <p:txBody>
          <a:bodyPr>
            <a:normAutofit/>
          </a:bodyPr>
          <a:lstStyle/>
          <a:p>
            <a:r>
              <a:rPr lang="es-MX" sz="1600" b="1"/>
              <a:t>Eliminar un repositorio.</a:t>
            </a:r>
          </a:p>
        </p:txBody>
      </p:sp>
      <p:pic>
        <p:nvPicPr>
          <p:cNvPr id="4" name="Imagen 4">
            <a:extLst>
              <a:ext uri="{FF2B5EF4-FFF2-40B4-BE49-F238E27FC236}">
                <a16:creationId xmlns:a16="http://schemas.microsoft.com/office/drawing/2014/main" id="{DCCA3E7C-1D37-4D46-AFF1-83FBD7110FA3}"/>
              </a:ext>
            </a:extLst>
          </p:cNvPr>
          <p:cNvPicPr>
            <a:picLocks noChangeAspect="1"/>
          </p:cNvPicPr>
          <p:nvPr/>
        </p:nvPicPr>
        <p:blipFill>
          <a:blip r:embed="rId2"/>
          <a:stretch>
            <a:fillRect/>
          </a:stretch>
        </p:blipFill>
        <p:spPr>
          <a:xfrm>
            <a:off x="1009650" y="781976"/>
            <a:ext cx="6875585" cy="3352412"/>
          </a:xfrm>
          <a:prstGeom prst="rect">
            <a:avLst/>
          </a:prstGeom>
        </p:spPr>
      </p:pic>
      <p:sp>
        <p:nvSpPr>
          <p:cNvPr id="3" name="Marcador de texto 2">
            <a:extLst>
              <a:ext uri="{FF2B5EF4-FFF2-40B4-BE49-F238E27FC236}">
                <a16:creationId xmlns:a16="http://schemas.microsoft.com/office/drawing/2014/main" id="{8F0163D9-C151-474F-AF2D-5BA458F058D3}"/>
              </a:ext>
            </a:extLst>
          </p:cNvPr>
          <p:cNvSpPr>
            <a:spLocks noGrp="1"/>
          </p:cNvSpPr>
          <p:nvPr>
            <p:ph type="body" idx="1"/>
          </p:nvPr>
        </p:nvSpPr>
        <p:spPr>
          <a:xfrm>
            <a:off x="819150" y="4130186"/>
            <a:ext cx="7505700" cy="711520"/>
          </a:xfrm>
        </p:spPr>
        <p:txBody>
          <a:bodyPr/>
          <a:lstStyle/>
          <a:p>
            <a:r>
              <a:rPr lang="es-MX"/>
              <a:t>Seleccionar la pestaña de "</a:t>
            </a:r>
            <a:r>
              <a:rPr lang="es-MX" err="1"/>
              <a:t>Settings</a:t>
            </a:r>
            <a:r>
              <a:rPr lang="es-MX"/>
              <a:t>" una vez abierto el repositorio que queremos eliminar</a:t>
            </a:r>
          </a:p>
        </p:txBody>
      </p:sp>
      <p:sp>
        <p:nvSpPr>
          <p:cNvPr id="5" name="Elipse 4">
            <a:extLst>
              <a:ext uri="{FF2B5EF4-FFF2-40B4-BE49-F238E27FC236}">
                <a16:creationId xmlns:a16="http://schemas.microsoft.com/office/drawing/2014/main" id="{14129CFE-204C-4DAA-B6F1-8E799E67D3D8}"/>
              </a:ext>
            </a:extLst>
          </p:cNvPr>
          <p:cNvSpPr/>
          <p:nvPr/>
        </p:nvSpPr>
        <p:spPr>
          <a:xfrm>
            <a:off x="4019549" y="1330568"/>
            <a:ext cx="527538" cy="256443"/>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Flecha: hacia la izquierda 5">
            <a:extLst>
              <a:ext uri="{FF2B5EF4-FFF2-40B4-BE49-F238E27FC236}">
                <a16:creationId xmlns:a16="http://schemas.microsoft.com/office/drawing/2014/main" id="{83E12681-690D-4C72-80DF-ED4C9A24BCDC}"/>
              </a:ext>
            </a:extLst>
          </p:cNvPr>
          <p:cNvSpPr/>
          <p:nvPr/>
        </p:nvSpPr>
        <p:spPr>
          <a:xfrm>
            <a:off x="4570035" y="1343964"/>
            <a:ext cx="571500" cy="234460"/>
          </a:xfrm>
          <a:prstGeom prst="leftArrow">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068240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85D669F9-DD35-45B9-A706-A646A3CA9F52}"/>
              </a:ext>
            </a:extLst>
          </p:cNvPr>
          <p:cNvPicPr>
            <a:picLocks noChangeAspect="1"/>
          </p:cNvPicPr>
          <p:nvPr/>
        </p:nvPicPr>
        <p:blipFill>
          <a:blip r:embed="rId2"/>
          <a:stretch>
            <a:fillRect/>
          </a:stretch>
        </p:blipFill>
        <p:spPr>
          <a:xfrm>
            <a:off x="306266" y="262149"/>
            <a:ext cx="4560276" cy="1497934"/>
          </a:xfrm>
          <a:prstGeom prst="rect">
            <a:avLst/>
          </a:prstGeom>
        </p:spPr>
      </p:pic>
      <p:pic>
        <p:nvPicPr>
          <p:cNvPr id="5" name="Imagen 5">
            <a:extLst>
              <a:ext uri="{FF2B5EF4-FFF2-40B4-BE49-F238E27FC236}">
                <a16:creationId xmlns:a16="http://schemas.microsoft.com/office/drawing/2014/main" id="{893DEFC9-1D4C-453A-A5C2-556BF5ED7860}"/>
              </a:ext>
            </a:extLst>
          </p:cNvPr>
          <p:cNvPicPr>
            <a:picLocks noChangeAspect="1"/>
          </p:cNvPicPr>
          <p:nvPr/>
        </p:nvPicPr>
        <p:blipFill>
          <a:blip r:embed="rId3"/>
          <a:stretch>
            <a:fillRect/>
          </a:stretch>
        </p:blipFill>
        <p:spPr>
          <a:xfrm>
            <a:off x="4343400" y="1621854"/>
            <a:ext cx="4450373" cy="1687311"/>
          </a:xfrm>
          <a:prstGeom prst="rect">
            <a:avLst/>
          </a:prstGeom>
        </p:spPr>
      </p:pic>
      <p:sp>
        <p:nvSpPr>
          <p:cNvPr id="3" name="Marcador de texto 2">
            <a:extLst>
              <a:ext uri="{FF2B5EF4-FFF2-40B4-BE49-F238E27FC236}">
                <a16:creationId xmlns:a16="http://schemas.microsoft.com/office/drawing/2014/main" id="{14EC3D8A-38AC-424A-8287-DFF5463C7943}"/>
              </a:ext>
            </a:extLst>
          </p:cNvPr>
          <p:cNvSpPr>
            <a:spLocks noGrp="1"/>
          </p:cNvSpPr>
          <p:nvPr>
            <p:ph type="body" idx="1"/>
          </p:nvPr>
        </p:nvSpPr>
        <p:spPr>
          <a:xfrm>
            <a:off x="4753707" y="349494"/>
            <a:ext cx="3798277" cy="660231"/>
          </a:xfrm>
        </p:spPr>
        <p:txBody>
          <a:bodyPr spcFirstLastPara="1" wrap="square" lIns="91425" tIns="91425" rIns="91425" bIns="91425" anchor="t" anchorCtr="0">
            <a:noAutofit/>
          </a:bodyPr>
          <a:lstStyle/>
          <a:p>
            <a:r>
              <a:rPr lang="es-MX" sz="1200"/>
              <a:t>Podemos cambiar el nombre del repositorio que estamos editando siempre y cuando no se repita el nombre con un repositorio ya hecho y finalmente hacemos clic en el botón de "</a:t>
            </a:r>
            <a:r>
              <a:rPr lang="es-MX" sz="1200" err="1"/>
              <a:t>Rename</a:t>
            </a:r>
            <a:r>
              <a:rPr lang="es-MX" sz="1200"/>
              <a:t>" .</a:t>
            </a:r>
          </a:p>
          <a:p>
            <a:pPr>
              <a:lnSpc>
                <a:spcPct val="114999"/>
              </a:lnSpc>
            </a:pPr>
            <a:endParaRPr lang="es-MX"/>
          </a:p>
          <a:p>
            <a:pPr>
              <a:lnSpc>
                <a:spcPct val="114999"/>
              </a:lnSpc>
            </a:pPr>
            <a:endParaRPr lang="es-MX"/>
          </a:p>
        </p:txBody>
      </p:sp>
      <p:sp>
        <p:nvSpPr>
          <p:cNvPr id="7" name="Marcador de texto 2">
            <a:extLst>
              <a:ext uri="{FF2B5EF4-FFF2-40B4-BE49-F238E27FC236}">
                <a16:creationId xmlns:a16="http://schemas.microsoft.com/office/drawing/2014/main" id="{33E6A792-86FC-4C43-A6ED-54D43D1EEDE7}"/>
              </a:ext>
            </a:extLst>
          </p:cNvPr>
          <p:cNvSpPr txBox="1">
            <a:spLocks/>
          </p:cNvSpPr>
          <p:nvPr/>
        </p:nvSpPr>
        <p:spPr>
          <a:xfrm>
            <a:off x="465992" y="1879355"/>
            <a:ext cx="3798277" cy="1942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a:lnSpc>
                <a:spcPct val="114999"/>
              </a:lnSpc>
            </a:pPr>
            <a:r>
              <a:rPr lang="es-MX" sz="1200"/>
              <a:t>En </a:t>
            </a:r>
            <a:r>
              <a:rPr lang="es-MX" sz="1200" err="1"/>
              <a:t>Danger</a:t>
            </a:r>
            <a:r>
              <a:rPr lang="es-MX" sz="1200"/>
              <a:t> </a:t>
            </a:r>
            <a:r>
              <a:rPr lang="es-MX" sz="1200" err="1"/>
              <a:t>Zone</a:t>
            </a:r>
            <a:r>
              <a:rPr lang="es-MX" sz="1200"/>
              <a:t> (se encuentra al final de la pestaña de </a:t>
            </a:r>
            <a:r>
              <a:rPr lang="es-MX" sz="1200" err="1"/>
              <a:t>settings</a:t>
            </a:r>
            <a:r>
              <a:rPr lang="es-MX" sz="1200"/>
              <a:t>) podemos cambiar la visibilidad del repositorio a público o privado. </a:t>
            </a:r>
          </a:p>
          <a:p>
            <a:pPr>
              <a:lnSpc>
                <a:spcPct val="114999"/>
              </a:lnSpc>
            </a:pPr>
            <a:r>
              <a:rPr lang="es-MX" sz="1200"/>
              <a:t>Puedes transferir el repositorio a otro usuario u organización.</a:t>
            </a:r>
          </a:p>
          <a:p>
            <a:pPr>
              <a:lnSpc>
                <a:spcPct val="114999"/>
              </a:lnSpc>
            </a:pPr>
            <a:r>
              <a:rPr lang="es-MX" sz="1200"/>
              <a:t>Archivar el repositorio para que este sea solo lectura.</a:t>
            </a:r>
          </a:p>
          <a:p>
            <a:pPr>
              <a:lnSpc>
                <a:spcPct val="114999"/>
              </a:lnSpc>
            </a:pPr>
            <a:r>
              <a:rPr lang="es-MX" sz="1200"/>
              <a:t>ELIMINAR EL REPOSITORIO, TE PEDIRÁ QUE ESCRIBAS EL NOMBRE DEL MISMO PARA CONFIRMAR LA ELIMINACIÓN. </a:t>
            </a:r>
          </a:p>
          <a:p>
            <a:pPr>
              <a:lnSpc>
                <a:spcPct val="114999"/>
              </a:lnSpc>
            </a:pPr>
            <a:r>
              <a:rPr lang="es-MX" sz="1200"/>
              <a:t>Si se elimina no se podrá recuperar el repositorio.</a:t>
            </a:r>
          </a:p>
          <a:p>
            <a:pPr>
              <a:lnSpc>
                <a:spcPct val="114999"/>
              </a:lnSpc>
            </a:pPr>
            <a:endParaRPr lang="es-MX" sz="1200"/>
          </a:p>
          <a:p>
            <a:pPr>
              <a:lnSpc>
                <a:spcPct val="114999"/>
              </a:lnSpc>
            </a:pPr>
            <a:endParaRPr lang="es-MX"/>
          </a:p>
          <a:p>
            <a:pPr>
              <a:lnSpc>
                <a:spcPct val="114999"/>
              </a:lnSpc>
            </a:pPr>
            <a:endParaRPr lang="es-MX"/>
          </a:p>
        </p:txBody>
      </p:sp>
      <p:pic>
        <p:nvPicPr>
          <p:cNvPr id="8" name="Imagen 8">
            <a:extLst>
              <a:ext uri="{FF2B5EF4-FFF2-40B4-BE49-F238E27FC236}">
                <a16:creationId xmlns:a16="http://schemas.microsoft.com/office/drawing/2014/main" id="{8F107045-073C-447B-B053-8B8606A1F76C}"/>
              </a:ext>
            </a:extLst>
          </p:cNvPr>
          <p:cNvPicPr>
            <a:picLocks noChangeAspect="1"/>
          </p:cNvPicPr>
          <p:nvPr/>
        </p:nvPicPr>
        <p:blipFill>
          <a:blip r:embed="rId4"/>
          <a:stretch>
            <a:fillRect/>
          </a:stretch>
        </p:blipFill>
        <p:spPr>
          <a:xfrm>
            <a:off x="5647592" y="3274527"/>
            <a:ext cx="1959220" cy="1525215"/>
          </a:xfrm>
          <a:prstGeom prst="rect">
            <a:avLst/>
          </a:prstGeom>
        </p:spPr>
      </p:pic>
    </p:spTree>
    <p:extLst>
      <p:ext uri="{BB962C8B-B14F-4D97-AF65-F5344CB8AC3E}">
        <p14:creationId xmlns:p14="http://schemas.microsoft.com/office/powerpoint/2010/main" val="1285296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 Texto, Aplicación&#10;&#10;Descripción generada automáticamente">
            <a:extLst>
              <a:ext uri="{FF2B5EF4-FFF2-40B4-BE49-F238E27FC236}">
                <a16:creationId xmlns:a16="http://schemas.microsoft.com/office/drawing/2014/main" id="{ECEE17DC-D764-46E7-A226-2CBCF11087DE}"/>
              </a:ext>
            </a:extLst>
          </p:cNvPr>
          <p:cNvPicPr>
            <a:picLocks noChangeAspect="1"/>
          </p:cNvPicPr>
          <p:nvPr/>
        </p:nvPicPr>
        <p:blipFill>
          <a:blip r:embed="rId2"/>
          <a:stretch>
            <a:fillRect/>
          </a:stretch>
        </p:blipFill>
        <p:spPr>
          <a:xfrm>
            <a:off x="4014788" y="1235579"/>
            <a:ext cx="4750593" cy="2629189"/>
          </a:xfrm>
          <a:prstGeom prst="rect">
            <a:avLst/>
          </a:prstGeom>
        </p:spPr>
      </p:pic>
      <p:sp>
        <p:nvSpPr>
          <p:cNvPr id="2" name="Título 1">
            <a:extLst>
              <a:ext uri="{FF2B5EF4-FFF2-40B4-BE49-F238E27FC236}">
                <a16:creationId xmlns:a16="http://schemas.microsoft.com/office/drawing/2014/main" id="{A4D65CA9-01DC-40D1-A867-70F51FED7854}"/>
              </a:ext>
            </a:extLst>
          </p:cNvPr>
          <p:cNvSpPr>
            <a:spLocks noGrp="1"/>
          </p:cNvSpPr>
          <p:nvPr>
            <p:ph type="title"/>
          </p:nvPr>
        </p:nvSpPr>
        <p:spPr/>
        <p:txBody>
          <a:bodyPr>
            <a:normAutofit fontScale="90000"/>
          </a:bodyPr>
          <a:lstStyle/>
          <a:p>
            <a:r>
              <a:rPr lang="es-ES"/>
              <a:t>Blog </a:t>
            </a:r>
            <a:r>
              <a:rPr lang="es-ES" err="1"/>
              <a:t>mode</a:t>
            </a:r>
            <a:r>
              <a:rPr lang="es-ES"/>
              <a:t> (Explore)</a:t>
            </a:r>
            <a:br>
              <a:rPr lang="es-ES"/>
            </a:br>
            <a:endParaRPr lang="es-MX"/>
          </a:p>
        </p:txBody>
      </p:sp>
      <p:sp>
        <p:nvSpPr>
          <p:cNvPr id="3" name="Marcador de texto 2">
            <a:extLst>
              <a:ext uri="{FF2B5EF4-FFF2-40B4-BE49-F238E27FC236}">
                <a16:creationId xmlns:a16="http://schemas.microsoft.com/office/drawing/2014/main" id="{07DC9FA5-990F-4B28-A734-52A4CFEC91C2}"/>
              </a:ext>
            </a:extLst>
          </p:cNvPr>
          <p:cNvSpPr>
            <a:spLocks noGrp="1"/>
          </p:cNvSpPr>
          <p:nvPr>
            <p:ph type="body" idx="1"/>
          </p:nvPr>
        </p:nvSpPr>
        <p:spPr>
          <a:xfrm>
            <a:off x="140494" y="1569244"/>
            <a:ext cx="4052888" cy="1352576"/>
          </a:xfrm>
        </p:spPr>
        <p:txBody>
          <a:bodyPr/>
          <a:lstStyle/>
          <a:p>
            <a:r>
              <a:rPr lang="es-ES"/>
              <a:t>En </a:t>
            </a:r>
            <a:r>
              <a:rPr lang="es-ES" err="1"/>
              <a:t>Github</a:t>
            </a:r>
            <a:r>
              <a:rPr lang="es-ES"/>
              <a:t> existe una pestaña llamada explore con la que puedes navegar en cientos de cuentas para ver códigos hechos por otros usuarios en los cuales puedes dar tu opinión  o inclusive poder editarlos.</a:t>
            </a:r>
          </a:p>
          <a:p>
            <a:endParaRPr lang="es-MX"/>
          </a:p>
        </p:txBody>
      </p:sp>
      <p:sp>
        <p:nvSpPr>
          <p:cNvPr id="6" name="Google Shape;261;p31">
            <a:extLst>
              <a:ext uri="{FF2B5EF4-FFF2-40B4-BE49-F238E27FC236}">
                <a16:creationId xmlns:a16="http://schemas.microsoft.com/office/drawing/2014/main" id="{5625BB7D-0A34-491F-8547-000B2EA337A5}"/>
              </a:ext>
            </a:extLst>
          </p:cNvPr>
          <p:cNvSpPr/>
          <p:nvPr/>
        </p:nvSpPr>
        <p:spPr>
          <a:xfrm rot="5400000">
            <a:off x="6550819" y="816051"/>
            <a:ext cx="490706" cy="34835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3818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EF1B1F0-FE52-4E84-B74D-4B02513ED4D4}"/>
              </a:ext>
            </a:extLst>
          </p:cNvPr>
          <p:cNvSpPr>
            <a:spLocks noGrp="1"/>
          </p:cNvSpPr>
          <p:nvPr>
            <p:ph type="body" idx="1"/>
          </p:nvPr>
        </p:nvSpPr>
        <p:spPr>
          <a:xfrm>
            <a:off x="5686425" y="1990725"/>
            <a:ext cx="2638425" cy="2448000"/>
          </a:xfrm>
        </p:spPr>
        <p:txBody>
          <a:bodyPr/>
          <a:lstStyle/>
          <a:p>
            <a:r>
              <a:rPr lang="es-ES"/>
              <a:t>En esta lista de opciones se da oportunidad de buscar por temas, las tendencias, colección y eventos que destacan en las comunidad de </a:t>
            </a:r>
            <a:r>
              <a:rPr lang="es-ES" err="1"/>
              <a:t>Github</a:t>
            </a:r>
            <a:r>
              <a:rPr lang="es-ES"/>
              <a:t>.</a:t>
            </a:r>
            <a:endParaRPr lang="es-MX"/>
          </a:p>
        </p:txBody>
      </p:sp>
      <p:pic>
        <p:nvPicPr>
          <p:cNvPr id="5" name="Imagen 4" descr="Interfaz de usuario gráfica, Texto, Aplicación&#10;&#10;Descripción generada automáticamente">
            <a:extLst>
              <a:ext uri="{FF2B5EF4-FFF2-40B4-BE49-F238E27FC236}">
                <a16:creationId xmlns:a16="http://schemas.microsoft.com/office/drawing/2014/main" id="{E296966A-D77D-4736-9210-517622019592}"/>
              </a:ext>
            </a:extLst>
          </p:cNvPr>
          <p:cNvPicPr>
            <a:picLocks noChangeAspect="1"/>
          </p:cNvPicPr>
          <p:nvPr/>
        </p:nvPicPr>
        <p:blipFill>
          <a:blip r:embed="rId2"/>
          <a:stretch>
            <a:fillRect/>
          </a:stretch>
        </p:blipFill>
        <p:spPr>
          <a:xfrm>
            <a:off x="257176" y="845600"/>
            <a:ext cx="5529103" cy="3060051"/>
          </a:xfrm>
          <a:prstGeom prst="rect">
            <a:avLst/>
          </a:prstGeom>
        </p:spPr>
      </p:pic>
      <p:sp>
        <p:nvSpPr>
          <p:cNvPr id="6" name="Elipse 5">
            <a:extLst>
              <a:ext uri="{FF2B5EF4-FFF2-40B4-BE49-F238E27FC236}">
                <a16:creationId xmlns:a16="http://schemas.microsoft.com/office/drawing/2014/main" id="{8F0A520B-922C-4429-9444-05A8956681ED}"/>
              </a:ext>
            </a:extLst>
          </p:cNvPr>
          <p:cNvSpPr/>
          <p:nvPr/>
        </p:nvSpPr>
        <p:spPr>
          <a:xfrm>
            <a:off x="2737168" y="1237849"/>
            <a:ext cx="2878931" cy="292894"/>
          </a:xfrm>
          <a:prstGeom prst="ellipse">
            <a:avLst/>
          </a:prstGeom>
          <a:noFill/>
          <a:ln>
            <a:solidFill>
              <a:srgbClr val="0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Título 1">
            <a:extLst>
              <a:ext uri="{FF2B5EF4-FFF2-40B4-BE49-F238E27FC236}">
                <a16:creationId xmlns:a16="http://schemas.microsoft.com/office/drawing/2014/main" id="{F222CDA2-AA9F-4E3B-AEFC-2113B319E4B4}"/>
              </a:ext>
            </a:extLst>
          </p:cNvPr>
          <p:cNvSpPr txBox="1">
            <a:spLocks/>
          </p:cNvSpPr>
          <p:nvPr/>
        </p:nvSpPr>
        <p:spPr>
          <a:xfrm>
            <a:off x="366633" y="312526"/>
            <a:ext cx="7505700" cy="954600"/>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ES"/>
              <a:t>Blog </a:t>
            </a:r>
            <a:r>
              <a:rPr lang="es-ES" err="1"/>
              <a:t>mode</a:t>
            </a:r>
            <a:r>
              <a:rPr lang="es-ES"/>
              <a:t> (Explore)</a:t>
            </a:r>
            <a:br>
              <a:rPr lang="es-ES"/>
            </a:br>
            <a:endParaRPr lang="es-MX"/>
          </a:p>
        </p:txBody>
      </p:sp>
    </p:spTree>
    <p:extLst>
      <p:ext uri="{BB962C8B-B14F-4D97-AF65-F5344CB8AC3E}">
        <p14:creationId xmlns:p14="http://schemas.microsoft.com/office/powerpoint/2010/main" val="788304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2F889-DF22-407A-85B1-D3D26721D1E8}"/>
              </a:ext>
            </a:extLst>
          </p:cNvPr>
          <p:cNvSpPr>
            <a:spLocks noGrp="1"/>
          </p:cNvSpPr>
          <p:nvPr>
            <p:ph type="title"/>
          </p:nvPr>
        </p:nvSpPr>
        <p:spPr>
          <a:xfrm>
            <a:off x="361950" y="378654"/>
            <a:ext cx="7505700" cy="954600"/>
          </a:xfrm>
        </p:spPr>
        <p:txBody>
          <a:bodyPr>
            <a:normAutofit fontScale="90000"/>
          </a:bodyPr>
          <a:lstStyle/>
          <a:p>
            <a:r>
              <a:rPr lang="es-ES"/>
              <a:t>Blog </a:t>
            </a:r>
            <a:r>
              <a:rPr lang="es-ES" err="1"/>
              <a:t>mode</a:t>
            </a:r>
            <a:r>
              <a:rPr lang="es-ES"/>
              <a:t> (Explore)</a:t>
            </a:r>
            <a:br>
              <a:rPr lang="es-ES"/>
            </a:br>
            <a:br>
              <a:rPr lang="es-MX"/>
            </a:br>
            <a:endParaRPr lang="es-MX"/>
          </a:p>
        </p:txBody>
      </p:sp>
      <p:sp>
        <p:nvSpPr>
          <p:cNvPr id="3" name="Marcador de texto 2">
            <a:extLst>
              <a:ext uri="{FF2B5EF4-FFF2-40B4-BE49-F238E27FC236}">
                <a16:creationId xmlns:a16="http://schemas.microsoft.com/office/drawing/2014/main" id="{3F8AC61A-B4B3-4ACE-8458-2AD3574FEDF4}"/>
              </a:ext>
            </a:extLst>
          </p:cNvPr>
          <p:cNvSpPr>
            <a:spLocks noGrp="1"/>
          </p:cNvSpPr>
          <p:nvPr>
            <p:ph type="body" idx="1"/>
          </p:nvPr>
        </p:nvSpPr>
        <p:spPr>
          <a:xfrm>
            <a:off x="1309687" y="4285558"/>
            <a:ext cx="6524625" cy="403599"/>
          </a:xfrm>
        </p:spPr>
        <p:txBody>
          <a:bodyPr>
            <a:normAutofit lnSpcReduction="10000"/>
          </a:bodyPr>
          <a:lstStyle/>
          <a:p>
            <a:r>
              <a:rPr lang="es-ES"/>
              <a:t>Esta la barra de búsqueda, en la que puedes encontrar algún tema en especifico.</a:t>
            </a:r>
            <a:endParaRPr lang="es-MX"/>
          </a:p>
        </p:txBody>
      </p:sp>
      <p:pic>
        <p:nvPicPr>
          <p:cNvPr id="5" name="Imagen 4" descr="Interfaz de usuario gráfica, Texto, Aplicación&#10;&#10;Descripción generada automáticamente">
            <a:extLst>
              <a:ext uri="{FF2B5EF4-FFF2-40B4-BE49-F238E27FC236}">
                <a16:creationId xmlns:a16="http://schemas.microsoft.com/office/drawing/2014/main" id="{F7FF1342-E3ED-4744-9B0C-8EA754F9111F}"/>
              </a:ext>
            </a:extLst>
          </p:cNvPr>
          <p:cNvPicPr>
            <a:picLocks noChangeAspect="1"/>
          </p:cNvPicPr>
          <p:nvPr/>
        </p:nvPicPr>
        <p:blipFill>
          <a:blip r:embed="rId2"/>
          <a:stretch>
            <a:fillRect/>
          </a:stretch>
        </p:blipFill>
        <p:spPr>
          <a:xfrm>
            <a:off x="604222" y="903869"/>
            <a:ext cx="7935554" cy="3335762"/>
          </a:xfrm>
          <a:prstGeom prst="rect">
            <a:avLst/>
          </a:prstGeom>
        </p:spPr>
      </p:pic>
      <p:sp>
        <p:nvSpPr>
          <p:cNvPr id="6" name="Elipse 5">
            <a:extLst>
              <a:ext uri="{FF2B5EF4-FFF2-40B4-BE49-F238E27FC236}">
                <a16:creationId xmlns:a16="http://schemas.microsoft.com/office/drawing/2014/main" id="{D09AC3DB-9A0C-48B2-BE45-44E73850E416}"/>
              </a:ext>
            </a:extLst>
          </p:cNvPr>
          <p:cNvSpPr/>
          <p:nvPr/>
        </p:nvSpPr>
        <p:spPr>
          <a:xfrm>
            <a:off x="921544" y="855954"/>
            <a:ext cx="2257425" cy="46457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1114381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a captura de pantalla de una computadora&#10;&#10;Descripción generada automáticamente">
            <a:extLst>
              <a:ext uri="{FF2B5EF4-FFF2-40B4-BE49-F238E27FC236}">
                <a16:creationId xmlns:a16="http://schemas.microsoft.com/office/drawing/2014/main" id="{1286730D-EAAF-4304-A136-EF41A4B933D6}"/>
              </a:ext>
            </a:extLst>
          </p:cNvPr>
          <p:cNvPicPr>
            <a:picLocks noChangeAspect="1"/>
          </p:cNvPicPr>
          <p:nvPr/>
        </p:nvPicPr>
        <p:blipFill>
          <a:blip r:embed="rId2"/>
          <a:stretch>
            <a:fillRect/>
          </a:stretch>
        </p:blipFill>
        <p:spPr>
          <a:xfrm>
            <a:off x="1457325" y="875538"/>
            <a:ext cx="6229350" cy="2953514"/>
          </a:xfrm>
          <a:prstGeom prst="rect">
            <a:avLst/>
          </a:prstGeom>
        </p:spPr>
      </p:pic>
      <p:sp>
        <p:nvSpPr>
          <p:cNvPr id="2" name="Título 1">
            <a:extLst>
              <a:ext uri="{FF2B5EF4-FFF2-40B4-BE49-F238E27FC236}">
                <a16:creationId xmlns:a16="http://schemas.microsoft.com/office/drawing/2014/main" id="{1F52F889-DF22-407A-85B1-D3D26721D1E8}"/>
              </a:ext>
            </a:extLst>
          </p:cNvPr>
          <p:cNvSpPr>
            <a:spLocks noGrp="1"/>
          </p:cNvSpPr>
          <p:nvPr>
            <p:ph type="title"/>
          </p:nvPr>
        </p:nvSpPr>
        <p:spPr>
          <a:xfrm>
            <a:off x="361950" y="378654"/>
            <a:ext cx="7505700" cy="954600"/>
          </a:xfrm>
        </p:spPr>
        <p:txBody>
          <a:bodyPr>
            <a:normAutofit fontScale="90000"/>
          </a:bodyPr>
          <a:lstStyle/>
          <a:p>
            <a:r>
              <a:rPr lang="es-ES"/>
              <a:t>Blog </a:t>
            </a:r>
            <a:r>
              <a:rPr lang="es-ES" err="1"/>
              <a:t>mode</a:t>
            </a:r>
            <a:r>
              <a:rPr lang="es-ES"/>
              <a:t> (Explore)</a:t>
            </a:r>
            <a:br>
              <a:rPr lang="es-ES"/>
            </a:br>
            <a:br>
              <a:rPr lang="es-MX"/>
            </a:br>
            <a:endParaRPr lang="es-MX"/>
          </a:p>
        </p:txBody>
      </p:sp>
      <p:sp>
        <p:nvSpPr>
          <p:cNvPr id="3" name="Marcador de texto 2">
            <a:extLst>
              <a:ext uri="{FF2B5EF4-FFF2-40B4-BE49-F238E27FC236}">
                <a16:creationId xmlns:a16="http://schemas.microsoft.com/office/drawing/2014/main" id="{3F8AC61A-B4B3-4ACE-8458-2AD3574FEDF4}"/>
              </a:ext>
            </a:extLst>
          </p:cNvPr>
          <p:cNvSpPr>
            <a:spLocks noGrp="1"/>
          </p:cNvSpPr>
          <p:nvPr>
            <p:ph type="body" idx="1"/>
          </p:nvPr>
        </p:nvSpPr>
        <p:spPr>
          <a:xfrm>
            <a:off x="614363" y="4029076"/>
            <a:ext cx="7686675" cy="660082"/>
          </a:xfrm>
        </p:spPr>
        <p:txBody>
          <a:bodyPr>
            <a:normAutofit/>
          </a:bodyPr>
          <a:lstStyle/>
          <a:p>
            <a:r>
              <a:rPr lang="es-ES"/>
              <a:t>Dependiendo de la búsqueda te da opción de encontrar por características del </a:t>
            </a:r>
            <a:r>
              <a:rPr lang="es-ES" err="1"/>
              <a:t>Github</a:t>
            </a:r>
            <a:r>
              <a:rPr lang="es-ES"/>
              <a:t> (</a:t>
            </a:r>
            <a:r>
              <a:rPr lang="es-ES" err="1"/>
              <a:t>code,issues,Users,etc</a:t>
            </a:r>
            <a:r>
              <a:rPr lang="es-ES"/>
              <a:t>) o se puede filtrar por lenguaje de programación.</a:t>
            </a:r>
            <a:endParaRPr lang="es-MX"/>
          </a:p>
        </p:txBody>
      </p:sp>
      <p:sp>
        <p:nvSpPr>
          <p:cNvPr id="9" name="Rectángulo: esquinas redondeadas 8">
            <a:extLst>
              <a:ext uri="{FF2B5EF4-FFF2-40B4-BE49-F238E27FC236}">
                <a16:creationId xmlns:a16="http://schemas.microsoft.com/office/drawing/2014/main" id="{D50550B3-5A44-43BC-A3F0-439E2842CB20}"/>
              </a:ext>
            </a:extLst>
          </p:cNvPr>
          <p:cNvSpPr/>
          <p:nvPr/>
        </p:nvSpPr>
        <p:spPr>
          <a:xfrm>
            <a:off x="2493169" y="1178719"/>
            <a:ext cx="1021556" cy="2786062"/>
          </a:xfrm>
          <a:prstGeom prst="round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908268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2F889-DF22-407A-85B1-D3D26721D1E8}"/>
              </a:ext>
            </a:extLst>
          </p:cNvPr>
          <p:cNvSpPr>
            <a:spLocks noGrp="1"/>
          </p:cNvSpPr>
          <p:nvPr>
            <p:ph type="title"/>
          </p:nvPr>
        </p:nvSpPr>
        <p:spPr>
          <a:xfrm>
            <a:off x="361950" y="378654"/>
            <a:ext cx="7505700" cy="954600"/>
          </a:xfrm>
        </p:spPr>
        <p:txBody>
          <a:bodyPr>
            <a:normAutofit fontScale="90000"/>
          </a:bodyPr>
          <a:lstStyle/>
          <a:p>
            <a:r>
              <a:rPr lang="es-ES"/>
              <a:t>Blog </a:t>
            </a:r>
            <a:r>
              <a:rPr lang="es-ES" err="1"/>
              <a:t>mode</a:t>
            </a:r>
            <a:r>
              <a:rPr lang="es-ES"/>
              <a:t> (Explore)</a:t>
            </a:r>
            <a:br>
              <a:rPr lang="es-ES"/>
            </a:br>
            <a:br>
              <a:rPr lang="es-MX"/>
            </a:br>
            <a:endParaRPr lang="es-MX"/>
          </a:p>
        </p:txBody>
      </p:sp>
      <p:sp>
        <p:nvSpPr>
          <p:cNvPr id="3" name="Marcador de texto 2">
            <a:extLst>
              <a:ext uri="{FF2B5EF4-FFF2-40B4-BE49-F238E27FC236}">
                <a16:creationId xmlns:a16="http://schemas.microsoft.com/office/drawing/2014/main" id="{3F8AC61A-B4B3-4ACE-8458-2AD3574FEDF4}"/>
              </a:ext>
            </a:extLst>
          </p:cNvPr>
          <p:cNvSpPr>
            <a:spLocks noGrp="1"/>
          </p:cNvSpPr>
          <p:nvPr>
            <p:ph type="body" idx="1"/>
          </p:nvPr>
        </p:nvSpPr>
        <p:spPr>
          <a:xfrm>
            <a:off x="614363" y="4029076"/>
            <a:ext cx="7686675" cy="660082"/>
          </a:xfrm>
        </p:spPr>
        <p:txBody>
          <a:bodyPr>
            <a:normAutofit/>
          </a:bodyPr>
          <a:lstStyle/>
          <a:p>
            <a:r>
              <a:rPr lang="es-ES"/>
              <a:t>Después de elegir algún documento, se abrirá una pagina como esta en la que dependiendo el usuario autor de permiso de modificación o de comenta en su código. </a:t>
            </a:r>
            <a:endParaRPr lang="es-MX"/>
          </a:p>
        </p:txBody>
      </p:sp>
      <p:pic>
        <p:nvPicPr>
          <p:cNvPr id="5" name="Imagen 4" descr="Interfaz de usuario gráfica, Aplicación, Word&#10;&#10;Descripción generada automáticamente">
            <a:extLst>
              <a:ext uri="{FF2B5EF4-FFF2-40B4-BE49-F238E27FC236}">
                <a16:creationId xmlns:a16="http://schemas.microsoft.com/office/drawing/2014/main" id="{25533BDF-DE12-44E0-8E37-2E230BD96EA2}"/>
              </a:ext>
            </a:extLst>
          </p:cNvPr>
          <p:cNvPicPr>
            <a:picLocks noChangeAspect="1"/>
          </p:cNvPicPr>
          <p:nvPr/>
        </p:nvPicPr>
        <p:blipFill>
          <a:blip r:embed="rId2"/>
          <a:stretch>
            <a:fillRect/>
          </a:stretch>
        </p:blipFill>
        <p:spPr>
          <a:xfrm>
            <a:off x="485775" y="989933"/>
            <a:ext cx="7943850" cy="3163634"/>
          </a:xfrm>
          <a:prstGeom prst="rect">
            <a:avLst/>
          </a:prstGeom>
        </p:spPr>
      </p:pic>
    </p:spTree>
    <p:extLst>
      <p:ext uri="{BB962C8B-B14F-4D97-AF65-F5344CB8AC3E}">
        <p14:creationId xmlns:p14="http://schemas.microsoft.com/office/powerpoint/2010/main" val="325074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2F889-DF22-407A-85B1-D3D26721D1E8}"/>
              </a:ext>
            </a:extLst>
          </p:cNvPr>
          <p:cNvSpPr>
            <a:spLocks noGrp="1"/>
          </p:cNvSpPr>
          <p:nvPr>
            <p:ph type="title"/>
          </p:nvPr>
        </p:nvSpPr>
        <p:spPr>
          <a:xfrm>
            <a:off x="361950" y="378654"/>
            <a:ext cx="7505700" cy="954600"/>
          </a:xfrm>
        </p:spPr>
        <p:txBody>
          <a:bodyPr>
            <a:normAutofit fontScale="90000"/>
          </a:bodyPr>
          <a:lstStyle/>
          <a:p>
            <a:r>
              <a:rPr lang="es-ES"/>
              <a:t>Blog </a:t>
            </a:r>
            <a:r>
              <a:rPr lang="es-ES" err="1"/>
              <a:t>mode</a:t>
            </a:r>
            <a:r>
              <a:rPr lang="es-ES"/>
              <a:t> (Explore)</a:t>
            </a:r>
            <a:br>
              <a:rPr lang="es-ES"/>
            </a:br>
            <a:br>
              <a:rPr lang="es-MX"/>
            </a:br>
            <a:endParaRPr lang="es-MX"/>
          </a:p>
        </p:txBody>
      </p:sp>
      <p:sp>
        <p:nvSpPr>
          <p:cNvPr id="3" name="Marcador de texto 2">
            <a:extLst>
              <a:ext uri="{FF2B5EF4-FFF2-40B4-BE49-F238E27FC236}">
                <a16:creationId xmlns:a16="http://schemas.microsoft.com/office/drawing/2014/main" id="{3F8AC61A-B4B3-4ACE-8458-2AD3574FEDF4}"/>
              </a:ext>
            </a:extLst>
          </p:cNvPr>
          <p:cNvSpPr>
            <a:spLocks noGrp="1"/>
          </p:cNvSpPr>
          <p:nvPr>
            <p:ph type="body" idx="1"/>
          </p:nvPr>
        </p:nvSpPr>
        <p:spPr>
          <a:xfrm>
            <a:off x="0" y="2743200"/>
            <a:ext cx="2736056" cy="1457324"/>
          </a:xfrm>
        </p:spPr>
        <p:txBody>
          <a:bodyPr>
            <a:normAutofit/>
          </a:bodyPr>
          <a:lstStyle/>
          <a:p>
            <a:r>
              <a:rPr lang="es-ES"/>
              <a:t>En </a:t>
            </a:r>
            <a:r>
              <a:rPr lang="es-ES" err="1"/>
              <a:t>Go</a:t>
            </a:r>
            <a:r>
              <a:rPr lang="es-ES"/>
              <a:t> </a:t>
            </a:r>
            <a:r>
              <a:rPr lang="es-ES" err="1"/>
              <a:t>to</a:t>
            </a:r>
            <a:r>
              <a:rPr lang="es-ES"/>
              <a:t> file podrás encontrar todos los archivos del programa o versiones que el usuario autor mantenga compartido en este apartado.</a:t>
            </a:r>
            <a:endParaRPr lang="es-MX"/>
          </a:p>
        </p:txBody>
      </p:sp>
      <p:pic>
        <p:nvPicPr>
          <p:cNvPr id="6" name="Imagen 5" descr="Interfaz de usuario gráfica, Aplicación, Word&#10;&#10;Descripción generada automáticamente">
            <a:extLst>
              <a:ext uri="{FF2B5EF4-FFF2-40B4-BE49-F238E27FC236}">
                <a16:creationId xmlns:a16="http://schemas.microsoft.com/office/drawing/2014/main" id="{D35D4894-9C6E-4546-BC44-D098FF2D0E8C}"/>
              </a:ext>
            </a:extLst>
          </p:cNvPr>
          <p:cNvPicPr>
            <a:picLocks noChangeAspect="1"/>
          </p:cNvPicPr>
          <p:nvPr/>
        </p:nvPicPr>
        <p:blipFill rotWithShape="1">
          <a:blip r:embed="rId2"/>
          <a:srcRect l="70192" b="57120"/>
          <a:stretch/>
        </p:blipFill>
        <p:spPr>
          <a:xfrm>
            <a:off x="528637" y="1207007"/>
            <a:ext cx="2681413" cy="1536193"/>
          </a:xfrm>
          <a:prstGeom prst="rect">
            <a:avLst/>
          </a:prstGeom>
        </p:spPr>
      </p:pic>
      <p:sp>
        <p:nvSpPr>
          <p:cNvPr id="7" name="Elipse 6">
            <a:extLst>
              <a:ext uri="{FF2B5EF4-FFF2-40B4-BE49-F238E27FC236}">
                <a16:creationId xmlns:a16="http://schemas.microsoft.com/office/drawing/2014/main" id="{5899C189-A5BD-4FF3-97CC-2B61FBDB47AF}"/>
              </a:ext>
            </a:extLst>
          </p:cNvPr>
          <p:cNvSpPr/>
          <p:nvPr/>
        </p:nvSpPr>
        <p:spPr>
          <a:xfrm>
            <a:off x="1368028" y="1907381"/>
            <a:ext cx="721519" cy="414338"/>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Imagen 10" descr="Interfaz de usuario gráfica, Texto, Aplicación, Correo electrónico&#10;&#10;Descripción generada automáticamente">
            <a:extLst>
              <a:ext uri="{FF2B5EF4-FFF2-40B4-BE49-F238E27FC236}">
                <a16:creationId xmlns:a16="http://schemas.microsoft.com/office/drawing/2014/main" id="{BAABC4A4-97E1-4CC7-98D3-C21479EA757D}"/>
              </a:ext>
            </a:extLst>
          </p:cNvPr>
          <p:cNvPicPr>
            <a:picLocks noChangeAspect="1"/>
          </p:cNvPicPr>
          <p:nvPr/>
        </p:nvPicPr>
        <p:blipFill>
          <a:blip r:embed="rId3"/>
          <a:stretch>
            <a:fillRect/>
          </a:stretch>
        </p:blipFill>
        <p:spPr>
          <a:xfrm>
            <a:off x="3815592" y="430982"/>
            <a:ext cx="4218745" cy="3367135"/>
          </a:xfrm>
          <a:prstGeom prst="rect">
            <a:avLst/>
          </a:prstGeom>
        </p:spPr>
      </p:pic>
      <p:sp>
        <p:nvSpPr>
          <p:cNvPr id="12" name="Marcador de texto 2">
            <a:extLst>
              <a:ext uri="{FF2B5EF4-FFF2-40B4-BE49-F238E27FC236}">
                <a16:creationId xmlns:a16="http://schemas.microsoft.com/office/drawing/2014/main" id="{6652571C-F35D-41C2-A981-179AF23A23A7}"/>
              </a:ext>
            </a:extLst>
          </p:cNvPr>
          <p:cNvSpPr txBox="1">
            <a:spLocks/>
          </p:cNvSpPr>
          <p:nvPr/>
        </p:nvSpPr>
        <p:spPr>
          <a:xfrm>
            <a:off x="4017168" y="3707573"/>
            <a:ext cx="4090987" cy="145732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r>
              <a:rPr lang="es-ES"/>
              <a:t>Aparecerán todos los archivos, documentos y versiones que el usuario autor mantenga en la carpeta predestinada del documento que se selecciono.</a:t>
            </a:r>
            <a:endParaRPr lang="es-MX"/>
          </a:p>
        </p:txBody>
      </p:sp>
    </p:spTree>
    <p:extLst>
      <p:ext uri="{BB962C8B-B14F-4D97-AF65-F5344CB8AC3E}">
        <p14:creationId xmlns:p14="http://schemas.microsoft.com/office/powerpoint/2010/main" val="6676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body" idx="1"/>
          </p:nvPr>
        </p:nvSpPr>
        <p:spPr>
          <a:xfrm>
            <a:off x="311700" y="3530425"/>
            <a:ext cx="8520600" cy="1295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419"/>
              <a:t>Al crear un repositorio te pedirá:</a:t>
            </a:r>
            <a:endParaRPr/>
          </a:p>
          <a:p>
            <a:pPr marL="457200" lvl="0" indent="-311150" algn="l" rtl="0">
              <a:spcBef>
                <a:spcPts val="1200"/>
              </a:spcBef>
              <a:spcAft>
                <a:spcPts val="0"/>
              </a:spcAft>
              <a:buSzPts val="1300"/>
              <a:buChar char="●"/>
            </a:pPr>
            <a:r>
              <a:rPr lang="es-419"/>
              <a:t>Ponerle un nombre al repositorio</a:t>
            </a:r>
            <a:endParaRPr/>
          </a:p>
          <a:p>
            <a:pPr marL="457200" lvl="0" indent="-311150" algn="l" rtl="0">
              <a:spcBef>
                <a:spcPts val="0"/>
              </a:spcBef>
              <a:spcAft>
                <a:spcPts val="0"/>
              </a:spcAft>
              <a:buSzPts val="1300"/>
              <a:buChar char="●"/>
            </a:pPr>
            <a:r>
              <a:rPr lang="es-419"/>
              <a:t>Descripción del repositorio (lo cual es opcional)</a:t>
            </a:r>
            <a:endParaRPr/>
          </a:p>
          <a:p>
            <a:pPr marL="457200" lvl="0" indent="-311150" algn="l" rtl="0">
              <a:spcBef>
                <a:spcPts val="0"/>
              </a:spcBef>
              <a:spcAft>
                <a:spcPts val="0"/>
              </a:spcAft>
              <a:buSzPts val="1300"/>
              <a:buChar char="●"/>
            </a:pPr>
            <a:r>
              <a:rPr lang="es-419"/>
              <a:t>Decidir si será público o privado</a:t>
            </a:r>
          </a:p>
          <a:p>
            <a:pPr>
              <a:lnSpc>
                <a:spcPct val="114999"/>
              </a:lnSpc>
            </a:pPr>
            <a:r>
              <a:rPr lang="es-419"/>
              <a:t>En caso de que sea privado, se debe dar información de pago. </a:t>
            </a:r>
          </a:p>
        </p:txBody>
      </p:sp>
      <p:pic>
        <p:nvPicPr>
          <p:cNvPr id="144" name="Google Shape;144;p15"/>
          <p:cNvPicPr preferRelativeResize="0"/>
          <p:nvPr/>
        </p:nvPicPr>
        <p:blipFill>
          <a:blip r:embed="rId3">
            <a:alphaModFix/>
          </a:blip>
          <a:stretch>
            <a:fillRect/>
          </a:stretch>
        </p:blipFill>
        <p:spPr>
          <a:xfrm>
            <a:off x="1516262" y="212400"/>
            <a:ext cx="6111476" cy="3318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AD1FBE-C134-4226-BAD5-7988C233C362}"/>
              </a:ext>
            </a:extLst>
          </p:cNvPr>
          <p:cNvSpPr>
            <a:spLocks noGrp="1"/>
          </p:cNvSpPr>
          <p:nvPr>
            <p:ph type="title"/>
          </p:nvPr>
        </p:nvSpPr>
        <p:spPr>
          <a:xfrm>
            <a:off x="342900" y="266773"/>
            <a:ext cx="7981949" cy="595581"/>
          </a:xfrm>
        </p:spPr>
        <p:txBody>
          <a:bodyPr>
            <a:normAutofit/>
          </a:bodyPr>
          <a:lstStyle/>
          <a:p>
            <a:r>
              <a:rPr lang="es-MX" sz="1800" dirty="0"/>
              <a:t>Agregar ramificaciones a un repositorio </a:t>
            </a:r>
            <a:r>
              <a:rPr lang="es-MX" sz="1800"/>
              <a:t>(Branches) para hacer cambios.</a:t>
            </a:r>
          </a:p>
        </p:txBody>
      </p:sp>
      <p:sp>
        <p:nvSpPr>
          <p:cNvPr id="3" name="Marcador de texto 2">
            <a:extLst>
              <a:ext uri="{FF2B5EF4-FFF2-40B4-BE49-F238E27FC236}">
                <a16:creationId xmlns:a16="http://schemas.microsoft.com/office/drawing/2014/main" id="{15C74796-F197-4CB7-9623-1556C7FED92F}"/>
              </a:ext>
            </a:extLst>
          </p:cNvPr>
          <p:cNvSpPr>
            <a:spLocks noGrp="1"/>
          </p:cNvSpPr>
          <p:nvPr>
            <p:ph type="body" idx="1"/>
          </p:nvPr>
        </p:nvSpPr>
        <p:spPr>
          <a:xfrm>
            <a:off x="342900" y="4196130"/>
            <a:ext cx="8348296" cy="1055886"/>
          </a:xfrm>
        </p:spPr>
        <p:txBody>
          <a:bodyPr>
            <a:normAutofit/>
          </a:bodyPr>
          <a:lstStyle/>
          <a:p>
            <a:r>
              <a:rPr lang="es-MX"/>
              <a:t>Los branches sirven para hacer modificaciones al repositorio sin cambiar el original antes de revisarlo y discutirlo.</a:t>
            </a:r>
          </a:p>
          <a:p>
            <a:pPr>
              <a:lnSpc>
                <a:spcPct val="114999"/>
              </a:lnSpc>
            </a:pPr>
            <a:r>
              <a:rPr lang="es-MX"/>
              <a:t>Son pull request para el propiertario del repositorio. </a:t>
            </a:r>
            <a:endParaRPr lang="es-MX" dirty="0"/>
          </a:p>
        </p:txBody>
      </p:sp>
      <p:pic>
        <p:nvPicPr>
          <p:cNvPr id="4" name="Imagen 4">
            <a:extLst>
              <a:ext uri="{FF2B5EF4-FFF2-40B4-BE49-F238E27FC236}">
                <a16:creationId xmlns:a16="http://schemas.microsoft.com/office/drawing/2014/main" id="{1D321860-A078-4B9B-A210-75951C60F88B}"/>
              </a:ext>
            </a:extLst>
          </p:cNvPr>
          <p:cNvPicPr>
            <a:picLocks noChangeAspect="1"/>
          </p:cNvPicPr>
          <p:nvPr/>
        </p:nvPicPr>
        <p:blipFill>
          <a:blip r:embed="rId2"/>
          <a:stretch>
            <a:fillRect/>
          </a:stretch>
        </p:blipFill>
        <p:spPr>
          <a:xfrm>
            <a:off x="298938" y="640533"/>
            <a:ext cx="4040063" cy="1591086"/>
          </a:xfrm>
          <a:prstGeom prst="rect">
            <a:avLst/>
          </a:prstGeom>
        </p:spPr>
      </p:pic>
      <p:sp>
        <p:nvSpPr>
          <p:cNvPr id="6" name="Marcador de texto 2">
            <a:extLst>
              <a:ext uri="{FF2B5EF4-FFF2-40B4-BE49-F238E27FC236}">
                <a16:creationId xmlns:a16="http://schemas.microsoft.com/office/drawing/2014/main" id="{05D8C38C-171D-439F-ADC5-40AA67D8C144}"/>
              </a:ext>
            </a:extLst>
          </p:cNvPr>
          <p:cNvSpPr txBox="1">
            <a:spLocks/>
          </p:cNvSpPr>
          <p:nvPr/>
        </p:nvSpPr>
        <p:spPr>
          <a:xfrm>
            <a:off x="4114800" y="838934"/>
            <a:ext cx="4003431" cy="989944"/>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488950" indent="-342900">
              <a:buAutoNum type="arabicPeriod"/>
            </a:pPr>
            <a:r>
              <a:rPr lang="es-MX"/>
              <a:t>Dentro del repositorio agregar el nombre del nuevo branch y crearlo.</a:t>
            </a:r>
          </a:p>
          <a:p>
            <a:pPr marL="488950" indent="-342900">
              <a:lnSpc>
                <a:spcPct val="114999"/>
              </a:lnSpc>
              <a:buAutoNum type="arabicPeriod"/>
            </a:pPr>
            <a:r>
              <a:rPr lang="es-MX"/>
              <a:t>Una vez dentro del nuevo branch, hacemos los cambios que queremos realizar, ya sea agregar archivos, cambiar el readme etc. </a:t>
            </a:r>
            <a:endParaRPr lang="es-MX" dirty="0"/>
          </a:p>
        </p:txBody>
      </p:sp>
      <p:sp>
        <p:nvSpPr>
          <p:cNvPr id="7" name="Elipse 6">
            <a:extLst>
              <a:ext uri="{FF2B5EF4-FFF2-40B4-BE49-F238E27FC236}">
                <a16:creationId xmlns:a16="http://schemas.microsoft.com/office/drawing/2014/main" id="{40D9C16A-7E71-482E-A1F8-08CFF9624C1F}"/>
              </a:ext>
            </a:extLst>
          </p:cNvPr>
          <p:cNvSpPr/>
          <p:nvPr/>
        </p:nvSpPr>
        <p:spPr>
          <a:xfrm>
            <a:off x="810357" y="1718895"/>
            <a:ext cx="1113691" cy="293077"/>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Imagen 8">
            <a:extLst>
              <a:ext uri="{FF2B5EF4-FFF2-40B4-BE49-F238E27FC236}">
                <a16:creationId xmlns:a16="http://schemas.microsoft.com/office/drawing/2014/main" id="{87CB5B03-E5F4-40BB-AB3D-C7F27D454D9D}"/>
              </a:ext>
            </a:extLst>
          </p:cNvPr>
          <p:cNvPicPr>
            <a:picLocks noChangeAspect="1"/>
          </p:cNvPicPr>
          <p:nvPr/>
        </p:nvPicPr>
        <p:blipFill>
          <a:blip r:embed="rId3"/>
          <a:stretch>
            <a:fillRect/>
          </a:stretch>
        </p:blipFill>
        <p:spPr>
          <a:xfrm>
            <a:off x="4438650" y="2011972"/>
            <a:ext cx="3930160" cy="1947495"/>
          </a:xfrm>
          <a:prstGeom prst="rect">
            <a:avLst/>
          </a:prstGeom>
        </p:spPr>
      </p:pic>
      <p:sp>
        <p:nvSpPr>
          <p:cNvPr id="9" name="Marcador de texto 2">
            <a:extLst>
              <a:ext uri="{FF2B5EF4-FFF2-40B4-BE49-F238E27FC236}">
                <a16:creationId xmlns:a16="http://schemas.microsoft.com/office/drawing/2014/main" id="{7AB8BB64-2BEC-4022-9D46-F7C42A333AA5}"/>
              </a:ext>
            </a:extLst>
          </p:cNvPr>
          <p:cNvSpPr txBox="1">
            <a:spLocks/>
          </p:cNvSpPr>
          <p:nvPr/>
        </p:nvSpPr>
        <p:spPr>
          <a:xfrm>
            <a:off x="341434" y="2656010"/>
            <a:ext cx="4113334" cy="98994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46050" indent="0">
              <a:buNone/>
            </a:pPr>
            <a:r>
              <a:rPr lang="es-MX"/>
              <a:t>3.    Ya con los cambios presionar "Commit changes".</a:t>
            </a:r>
          </a:p>
          <a:p>
            <a:pPr marL="146050" indent="0">
              <a:lnSpc>
                <a:spcPct val="114999"/>
              </a:lnSpc>
              <a:buNone/>
            </a:pPr>
            <a:r>
              <a:rPr lang="es-MX" dirty="0"/>
              <a:t>4.    El propietario del repositorio en pull request podrá </a:t>
            </a:r>
            <a:r>
              <a:rPr lang="es-MX"/>
              <a:t>ver los cambios con el nombre del Branch creado. </a:t>
            </a:r>
            <a:endParaRPr lang="es-MX" dirty="0"/>
          </a:p>
        </p:txBody>
      </p:sp>
    </p:spTree>
    <p:extLst>
      <p:ext uri="{BB962C8B-B14F-4D97-AF65-F5344CB8AC3E}">
        <p14:creationId xmlns:p14="http://schemas.microsoft.com/office/powerpoint/2010/main" val="4055447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8EE41B3-FAAA-497A-9BF1-6C35E082A7FB}"/>
              </a:ext>
            </a:extLst>
          </p:cNvPr>
          <p:cNvSpPr>
            <a:spLocks noGrp="1"/>
          </p:cNvSpPr>
          <p:nvPr>
            <p:ph type="body" idx="1"/>
          </p:nvPr>
        </p:nvSpPr>
        <p:spPr>
          <a:xfrm>
            <a:off x="789842" y="4071571"/>
            <a:ext cx="7139354" cy="880039"/>
          </a:xfrm>
        </p:spPr>
        <p:txBody>
          <a:bodyPr/>
          <a:lstStyle/>
          <a:p>
            <a:r>
              <a:rPr lang="es-MX"/>
              <a:t>Se pueden realizar comentarios sobre los cambios efectuados, finalmente si el propietario acepta los cambios, estos se agregan al branch "main" que es el principal, si no, el branch creado se elimina y no se ejecutan los cambios. </a:t>
            </a:r>
            <a:endParaRPr lang="es-MX" dirty="0"/>
          </a:p>
        </p:txBody>
      </p:sp>
      <p:pic>
        <p:nvPicPr>
          <p:cNvPr id="5" name="Imagen 5">
            <a:extLst>
              <a:ext uri="{FF2B5EF4-FFF2-40B4-BE49-F238E27FC236}">
                <a16:creationId xmlns:a16="http://schemas.microsoft.com/office/drawing/2014/main" id="{09F007A3-9EFF-4233-AE00-8C379B95E957}"/>
              </a:ext>
            </a:extLst>
          </p:cNvPr>
          <p:cNvPicPr>
            <a:picLocks noChangeAspect="1"/>
          </p:cNvPicPr>
          <p:nvPr/>
        </p:nvPicPr>
        <p:blipFill>
          <a:blip r:embed="rId2"/>
          <a:stretch>
            <a:fillRect/>
          </a:stretch>
        </p:blipFill>
        <p:spPr>
          <a:xfrm>
            <a:off x="306265" y="281363"/>
            <a:ext cx="4508989" cy="2001699"/>
          </a:xfrm>
          <a:prstGeom prst="rect">
            <a:avLst/>
          </a:prstGeom>
        </p:spPr>
      </p:pic>
      <p:pic>
        <p:nvPicPr>
          <p:cNvPr id="6" name="Imagen 6">
            <a:extLst>
              <a:ext uri="{FF2B5EF4-FFF2-40B4-BE49-F238E27FC236}">
                <a16:creationId xmlns:a16="http://schemas.microsoft.com/office/drawing/2014/main" id="{B4C29BF2-E600-46B7-B0B4-20FEE6D81C0B}"/>
              </a:ext>
            </a:extLst>
          </p:cNvPr>
          <p:cNvPicPr>
            <a:picLocks noChangeAspect="1"/>
          </p:cNvPicPr>
          <p:nvPr/>
        </p:nvPicPr>
        <p:blipFill>
          <a:blip r:embed="rId3"/>
          <a:stretch>
            <a:fillRect/>
          </a:stretch>
        </p:blipFill>
        <p:spPr>
          <a:xfrm>
            <a:off x="4812323" y="1597141"/>
            <a:ext cx="4091353" cy="2425471"/>
          </a:xfrm>
          <a:prstGeom prst="rect">
            <a:avLst/>
          </a:prstGeom>
        </p:spPr>
      </p:pic>
      <p:sp>
        <p:nvSpPr>
          <p:cNvPr id="8" name="Marcador de texto 2">
            <a:extLst>
              <a:ext uri="{FF2B5EF4-FFF2-40B4-BE49-F238E27FC236}">
                <a16:creationId xmlns:a16="http://schemas.microsoft.com/office/drawing/2014/main" id="{18689A56-34A4-46B4-82BC-A6A8E24E0BCD}"/>
              </a:ext>
            </a:extLst>
          </p:cNvPr>
          <p:cNvSpPr txBox="1">
            <a:spLocks/>
          </p:cNvSpPr>
          <p:nvPr/>
        </p:nvSpPr>
        <p:spPr>
          <a:xfrm>
            <a:off x="4620358" y="589817"/>
            <a:ext cx="4721470" cy="95330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r>
              <a:rPr lang="es-MX"/>
              <a:t>CREATE PULL REQUEST: generar comentarios sobre los cambios efectuados al repositorio. </a:t>
            </a:r>
            <a:endParaRPr lang="es-MX" dirty="0"/>
          </a:p>
        </p:txBody>
      </p:sp>
    </p:spTree>
    <p:extLst>
      <p:ext uri="{BB962C8B-B14F-4D97-AF65-F5344CB8AC3E}">
        <p14:creationId xmlns:p14="http://schemas.microsoft.com/office/powerpoint/2010/main" val="146573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7EA6F-FCB3-4B63-88D1-F9E3DDB6556B}"/>
              </a:ext>
            </a:extLst>
          </p:cNvPr>
          <p:cNvSpPr>
            <a:spLocks noGrp="1"/>
          </p:cNvSpPr>
          <p:nvPr>
            <p:ph type="title"/>
          </p:nvPr>
        </p:nvSpPr>
        <p:spPr/>
        <p:txBody>
          <a:bodyPr/>
          <a:lstStyle/>
          <a:p>
            <a:r>
              <a:rPr lang="es-ES"/>
              <a:t>Conclusiones</a:t>
            </a:r>
          </a:p>
        </p:txBody>
      </p:sp>
      <p:sp>
        <p:nvSpPr>
          <p:cNvPr id="3" name="Marcador de texto 2">
            <a:extLst>
              <a:ext uri="{FF2B5EF4-FFF2-40B4-BE49-F238E27FC236}">
                <a16:creationId xmlns:a16="http://schemas.microsoft.com/office/drawing/2014/main" id="{ECFB400B-7DDD-465A-80A0-5B5A1EB3344F}"/>
              </a:ext>
            </a:extLst>
          </p:cNvPr>
          <p:cNvSpPr>
            <a:spLocks noGrp="1"/>
          </p:cNvSpPr>
          <p:nvPr>
            <p:ph type="body" idx="1"/>
          </p:nvPr>
        </p:nvSpPr>
        <p:spPr>
          <a:xfrm>
            <a:off x="819150" y="1463874"/>
            <a:ext cx="7505700" cy="2974851"/>
          </a:xfrm>
        </p:spPr>
        <p:txBody>
          <a:bodyPr>
            <a:normAutofit fontScale="92500" lnSpcReduction="10000"/>
          </a:bodyPr>
          <a:lstStyle/>
          <a:p>
            <a:pPr algn="just"/>
            <a:r>
              <a:rPr lang="es-ES" b="1"/>
              <a:t>Fernanda: </a:t>
            </a:r>
            <a:r>
              <a:rPr lang="es-ES"/>
              <a:t>Me pareció una excelente idea el que existan los repositorios y que con </a:t>
            </a:r>
            <a:r>
              <a:rPr lang="es-ES" err="1"/>
              <a:t>git</a:t>
            </a:r>
            <a:r>
              <a:rPr lang="es-ES"/>
              <a:t> podamos tener un control de versiones. Creo que es fundamental tener un historial de los cambios que realizamos y poder regresar a versiones anteriores en cualquier momento. Además, por la situación en la que nos encontramos, el que no podamos ver físicamente a nuestros compañeros de equipo hace un poco complicado el trabajar (ya sea por falta de comunicación, el no conocerse, tener diferentes horarios y por lo tanto es complicado el coincidir en un día u hora en el que todos puedan trabajar, etc.), pero gracias a este tipo de herramientas hace que todo sea posible y que cada quien pueda trabajar tranquilamente desde su casa, oficina, en otro país, entre otros. Me parece una herramienta muy útil para poder trabajar todos al mismo tiempo, y en el que además puedes ver códigos de otras personas, seguirlos, crear </a:t>
            </a:r>
            <a:r>
              <a:rPr lang="es-ES" err="1"/>
              <a:t>forks</a:t>
            </a:r>
            <a:r>
              <a:rPr lang="es-ES"/>
              <a:t>, aprender muchas cosas, enviar </a:t>
            </a:r>
            <a:r>
              <a:rPr lang="es-ES" err="1"/>
              <a:t>pull</a:t>
            </a:r>
            <a:r>
              <a:rPr lang="es-ES"/>
              <a:t> </a:t>
            </a:r>
            <a:r>
              <a:rPr lang="es-ES" err="1"/>
              <a:t>requests</a:t>
            </a:r>
            <a:r>
              <a:rPr lang="es-ES"/>
              <a:t> que como decíamos en diapositivas pasadas es dar una sugerencia sobre un posible cambio o mejora que también podrían hacerte a ti, entre muchos otros usos. Estoy ansiosa de aprender mucho más de esta página y sacarle el mayor provecho posible, ya que otra de sus ventajas es que es gratuita. Finalmente, esta actividad me gustó mucho para poderme dar cuenta de algunas de las tantas cosas con las que cuenta la página, saber de sus alcances y de todo lo que podría lograr hacer con ella. </a:t>
            </a:r>
            <a:endParaRPr lang="es-MX"/>
          </a:p>
        </p:txBody>
      </p:sp>
    </p:spTree>
    <p:extLst>
      <p:ext uri="{BB962C8B-B14F-4D97-AF65-F5344CB8AC3E}">
        <p14:creationId xmlns:p14="http://schemas.microsoft.com/office/powerpoint/2010/main" val="2542510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7EA6F-FCB3-4B63-88D1-F9E3DDB6556B}"/>
              </a:ext>
            </a:extLst>
          </p:cNvPr>
          <p:cNvSpPr>
            <a:spLocks noGrp="1"/>
          </p:cNvSpPr>
          <p:nvPr>
            <p:ph type="title"/>
          </p:nvPr>
        </p:nvSpPr>
        <p:spPr/>
        <p:txBody>
          <a:bodyPr/>
          <a:lstStyle/>
          <a:p>
            <a:r>
              <a:rPr lang="es-ES"/>
              <a:t>Conclusiones</a:t>
            </a:r>
          </a:p>
        </p:txBody>
      </p:sp>
      <p:sp>
        <p:nvSpPr>
          <p:cNvPr id="3" name="Marcador de texto 2">
            <a:extLst>
              <a:ext uri="{FF2B5EF4-FFF2-40B4-BE49-F238E27FC236}">
                <a16:creationId xmlns:a16="http://schemas.microsoft.com/office/drawing/2014/main" id="{ECFB400B-7DDD-465A-80A0-5B5A1EB3344F}"/>
              </a:ext>
            </a:extLst>
          </p:cNvPr>
          <p:cNvSpPr>
            <a:spLocks noGrp="1"/>
          </p:cNvSpPr>
          <p:nvPr>
            <p:ph type="body" idx="1"/>
          </p:nvPr>
        </p:nvSpPr>
        <p:spPr>
          <a:xfrm>
            <a:off x="819150" y="1463874"/>
            <a:ext cx="7505700" cy="2974851"/>
          </a:xfrm>
        </p:spPr>
        <p:txBody>
          <a:bodyPr>
            <a:normAutofit/>
          </a:bodyPr>
          <a:lstStyle/>
          <a:p>
            <a:pPr algn="just"/>
            <a:r>
              <a:rPr lang="es-ES" b="1"/>
              <a:t>Eduardo:  </a:t>
            </a:r>
            <a:r>
              <a:rPr lang="es-ES" sz="1200"/>
              <a:t>El poco tiempo que eh estado con esta herramienta considero que para la primera impresión o interacción entre usuario y herramienta no es muy amable, provocando que el usuario pueda perderse un poco por el programa, así que considero que es necesaria una introducción para conocer lo básico de la herramienta. Por otro lado después de foguearse por la pagina ya empiezas a ver que alcance puedes tener con ella, me parece que para la materia y para expertos en la materia de programación, es demasiado completa ya a que te ayuda a respaldar todos tus archivos de forma casi automática además de que no depende de un espacio en tu computadora. Me parece excelente que la herramienta te de una opción a blog en la cual puedes interactuar con programadores y de cierta forma escuchar sus opiniones y criterios sobre tus programas u archivos y de mismo modo tu como usuario compartir tus conocimientos con diversas persona que no puedas conocer.</a:t>
            </a:r>
          </a:p>
          <a:p>
            <a:pPr algn="just"/>
            <a:endParaRPr lang="es-MX" sz="1200"/>
          </a:p>
        </p:txBody>
      </p:sp>
    </p:spTree>
    <p:extLst>
      <p:ext uri="{BB962C8B-B14F-4D97-AF65-F5344CB8AC3E}">
        <p14:creationId xmlns:p14="http://schemas.microsoft.com/office/powerpoint/2010/main" val="4054739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7EA6F-FCB3-4B63-88D1-F9E3DDB6556B}"/>
              </a:ext>
            </a:extLst>
          </p:cNvPr>
          <p:cNvSpPr>
            <a:spLocks noGrp="1"/>
          </p:cNvSpPr>
          <p:nvPr>
            <p:ph type="title"/>
          </p:nvPr>
        </p:nvSpPr>
        <p:spPr/>
        <p:txBody>
          <a:bodyPr/>
          <a:lstStyle/>
          <a:p>
            <a:r>
              <a:rPr lang="es-ES"/>
              <a:t>Conclusiones</a:t>
            </a:r>
          </a:p>
        </p:txBody>
      </p:sp>
      <p:sp>
        <p:nvSpPr>
          <p:cNvPr id="3" name="Marcador de texto 2">
            <a:extLst>
              <a:ext uri="{FF2B5EF4-FFF2-40B4-BE49-F238E27FC236}">
                <a16:creationId xmlns:a16="http://schemas.microsoft.com/office/drawing/2014/main" id="{ECFB400B-7DDD-465A-80A0-5B5A1EB3344F}"/>
              </a:ext>
            </a:extLst>
          </p:cNvPr>
          <p:cNvSpPr>
            <a:spLocks noGrp="1"/>
          </p:cNvSpPr>
          <p:nvPr>
            <p:ph type="body" idx="1"/>
          </p:nvPr>
        </p:nvSpPr>
        <p:spPr>
          <a:xfrm>
            <a:off x="819150" y="1463874"/>
            <a:ext cx="7505700" cy="2974851"/>
          </a:xfrm>
        </p:spPr>
        <p:txBody>
          <a:bodyPr>
            <a:normAutofit/>
          </a:bodyPr>
          <a:lstStyle/>
          <a:p>
            <a:pPr marL="146050" indent="0" algn="just">
              <a:buNone/>
            </a:pPr>
            <a:r>
              <a:rPr lang="es-ES" b="1"/>
              <a:t>Paulina: </a:t>
            </a:r>
            <a:r>
              <a:rPr lang="es-ES"/>
              <a:t>Github es una herramienta muy buena para realizar los trabajos en equipo, pues los repositorios nos ayudan a ir agregando ideas, documentos, códigos etc. A un tema en específico, lo cual genera que el repositorio esté más completo. El trabajo en equipo es escencial, pues entre más personas trabajen juntas, es más fácil de resolver una problemática o crear un trabajo, por lo tanto,</a:t>
            </a:r>
            <a:r>
              <a:rPr lang="es-ES" dirty="0"/>
              <a:t> </a:t>
            </a:r>
            <a:r>
              <a:rPr lang="es-ES"/>
              <a:t>creo que es una plataforma muy útil, ya que puedes ir observando los cambios que cada persona va generando y discutir los mismos para al final tener la mejor versión de nuestro trabajo.</a:t>
            </a:r>
            <a:endParaRPr lang="es-ES" dirty="0"/>
          </a:p>
          <a:p>
            <a:pPr marL="146050" indent="0" algn="just">
              <a:lnSpc>
                <a:spcPct val="114999"/>
              </a:lnSpc>
              <a:buNone/>
            </a:pPr>
            <a:r>
              <a:rPr lang="es-ES" dirty="0"/>
              <a:t>La plataforma en lo personal me pareció un poco complicada de entender y manejar, pero con el uso </a:t>
            </a:r>
            <a:r>
              <a:rPr lang="es-ES"/>
              <a:t>continuo creo que podré adaptarme y darle el mejor uso y provecho a la plataforma.</a:t>
            </a:r>
            <a:endParaRPr lang="es-ES" dirty="0"/>
          </a:p>
          <a:p>
            <a:pPr marL="146050" indent="0" algn="just">
              <a:lnSpc>
                <a:spcPct val="114999"/>
              </a:lnSpc>
              <a:buNone/>
            </a:pPr>
            <a:r>
              <a:rPr lang="es-ES" dirty="0"/>
              <a:t>La actividad me ayudó a conocer mejor la plataforma, ya que anteriormente no sabía nada de la misma, </a:t>
            </a:r>
            <a:r>
              <a:rPr lang="es-ES"/>
              <a:t>pero como lo mencioné antes, me pareció difícil de manejar, sin embargo, es muy útil para la vida profesional como para la educativa.</a:t>
            </a:r>
            <a:endParaRPr lang="es-ES" dirty="0"/>
          </a:p>
          <a:p>
            <a:pPr marL="146050" indent="0" algn="just">
              <a:lnSpc>
                <a:spcPct val="114999"/>
              </a:lnSpc>
              <a:buNone/>
            </a:pPr>
            <a:endParaRPr lang="es-ES" dirty="0"/>
          </a:p>
        </p:txBody>
      </p:sp>
    </p:spTree>
    <p:extLst>
      <p:ext uri="{BB962C8B-B14F-4D97-AF65-F5344CB8AC3E}">
        <p14:creationId xmlns:p14="http://schemas.microsoft.com/office/powerpoint/2010/main" val="2237816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4"/>
          <p:cNvSpPr txBox="1">
            <a:spLocks noGrp="1"/>
          </p:cNvSpPr>
          <p:nvPr>
            <p:ph type="title"/>
          </p:nvPr>
        </p:nvSpPr>
        <p:spPr>
          <a:xfrm>
            <a:off x="776275" y="534875"/>
            <a:ext cx="75057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419"/>
              <a:t>Páginas usadas en la elaboración de la guía</a:t>
            </a:r>
            <a:endParaRPr/>
          </a:p>
        </p:txBody>
      </p:sp>
      <p:sp>
        <p:nvSpPr>
          <p:cNvPr id="280" name="Google Shape;280;p34"/>
          <p:cNvSpPr txBox="1">
            <a:spLocks noGrp="1"/>
          </p:cNvSpPr>
          <p:nvPr>
            <p:ph type="body" idx="1"/>
          </p:nvPr>
        </p:nvSpPr>
        <p:spPr>
          <a:xfrm>
            <a:off x="819150" y="1489475"/>
            <a:ext cx="7505700" cy="326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u="sng" dirty="0">
                <a:solidFill>
                  <a:schemeClr val="hlink"/>
                </a:solidFill>
                <a:hlinkClick r:id="rId3">
                  <a:extLst>
                    <a:ext uri="{A12FA001-AC4F-418D-AE19-62706E023703}">
                      <ahyp:hlinkClr xmlns:ahyp="http://schemas.microsoft.com/office/drawing/2018/hyperlinkcolor" val="tx"/>
                    </a:ext>
                  </a:extLst>
                </a:hlinkClick>
              </a:rPr>
              <a:t>https://ropenspain.es/docs/issues_pull_requests/</a:t>
            </a:r>
            <a:endParaRPr dirty="0">
              <a:solidFill>
                <a:schemeClr val="hlink"/>
              </a:solidFill>
            </a:endParaRPr>
          </a:p>
          <a:p>
            <a:pPr marL="0" lvl="0" indent="0" algn="l" rtl="0">
              <a:spcBef>
                <a:spcPts val="1200"/>
              </a:spcBef>
              <a:spcAft>
                <a:spcPts val="0"/>
              </a:spcAft>
              <a:buNone/>
            </a:pPr>
            <a:r>
              <a:rPr lang="es-419" u="sng" dirty="0">
                <a:solidFill>
                  <a:schemeClr val="hlink"/>
                </a:solidFill>
                <a:hlinkClick r:id="rId4">
                  <a:extLst>
                    <a:ext uri="{A12FA001-AC4F-418D-AE19-62706E023703}">
                      <ahyp:hlinkClr xmlns:ahyp="http://schemas.microsoft.com/office/drawing/2018/hyperlinkcolor" val="tx"/>
                    </a:ext>
                  </a:extLst>
                </a:hlinkClick>
              </a:rPr>
              <a:t>https://docs.github.com/es/enterprise-server@3.0/insights/installing-and-configuring-github-insights/installing-and-updating-github-insights/about-github-insights</a:t>
            </a:r>
            <a:endParaRPr dirty="0">
              <a:solidFill>
                <a:schemeClr val="hlink"/>
              </a:solidFill>
            </a:endParaRPr>
          </a:p>
          <a:p>
            <a:pPr marL="0" lvl="0" indent="0" algn="l" rtl="0">
              <a:spcBef>
                <a:spcPts val="1200"/>
              </a:spcBef>
              <a:spcAft>
                <a:spcPts val="0"/>
              </a:spcAft>
              <a:buNone/>
            </a:pPr>
            <a:r>
              <a:rPr lang="es-419" u="sng" dirty="0">
                <a:solidFill>
                  <a:schemeClr val="hlink"/>
                </a:solidFill>
                <a:hlinkClick r:id="rId5">
                  <a:extLst>
                    <a:ext uri="{A12FA001-AC4F-418D-AE19-62706E023703}">
                      <ahyp:hlinkClr xmlns:ahyp="http://schemas.microsoft.com/office/drawing/2018/hyperlinkcolor" val="tx"/>
                    </a:ext>
                  </a:extLst>
                </a:hlinkClick>
              </a:rPr>
              <a:t>https://docs.github.com/es/communities/documenting-your-project-with-wikis/about-wikis</a:t>
            </a:r>
            <a:endParaRPr dirty="0">
              <a:solidFill>
                <a:schemeClr val="hlink"/>
              </a:solidFill>
            </a:endParaRPr>
          </a:p>
          <a:p>
            <a:pPr marL="0" lvl="0" indent="0" algn="l" rtl="0">
              <a:spcBef>
                <a:spcPts val="1200"/>
              </a:spcBef>
              <a:spcAft>
                <a:spcPts val="0"/>
              </a:spcAft>
              <a:buNone/>
            </a:pPr>
            <a:r>
              <a:rPr lang="es-419" u="sng" dirty="0">
                <a:solidFill>
                  <a:schemeClr val="hlink"/>
                </a:solidFill>
                <a:hlinkClick r:id="rId6">
                  <a:extLst>
                    <a:ext uri="{A12FA001-AC4F-418D-AE19-62706E023703}">
                      <ahyp:hlinkClr xmlns:ahyp="http://schemas.microsoft.com/office/drawing/2018/hyperlinkcolor" val="tx"/>
                    </a:ext>
                  </a:extLst>
                </a:hlinkClick>
              </a:rPr>
              <a:t>https://www.freecodecamp.org/espanol/news/como-hacer-tu-primer-pull-request-en-github/</a:t>
            </a:r>
            <a:endParaRPr dirty="0">
              <a:solidFill>
                <a:schemeClr val="hlink"/>
              </a:solidFill>
            </a:endParaRPr>
          </a:p>
          <a:p>
            <a:pPr marL="0" lvl="0" indent="0" algn="l" rtl="0">
              <a:spcBef>
                <a:spcPts val="1200"/>
              </a:spcBef>
              <a:spcAft>
                <a:spcPts val="0"/>
              </a:spcAft>
              <a:buNone/>
            </a:pPr>
            <a:r>
              <a:rPr lang="es-419" u="sng" dirty="0">
                <a:solidFill>
                  <a:schemeClr val="hlink"/>
                </a:solidFill>
                <a:hlinkClick r:id="rId7">
                  <a:extLst>
                    <a:ext uri="{A12FA001-AC4F-418D-AE19-62706E023703}">
                      <ahyp:hlinkClr xmlns:ahyp="http://schemas.microsoft.com/office/drawing/2018/hyperlinkcolor" val="tx"/>
                    </a:ext>
                  </a:extLst>
                </a:hlinkClick>
              </a:rPr>
              <a:t>https://www.youtube.com/watch?v=HiXLkL42tMU&amp;t=0s</a:t>
            </a:r>
            <a:endParaRPr dirty="0">
              <a:solidFill>
                <a:schemeClr val="hlink"/>
              </a:solidFill>
            </a:endParaRPr>
          </a:p>
          <a:p>
            <a:pPr marL="0" lvl="0" indent="0" algn="l">
              <a:lnSpc>
                <a:spcPct val="114999"/>
              </a:lnSpc>
              <a:spcBef>
                <a:spcPts val="1200"/>
              </a:spcBef>
              <a:spcAft>
                <a:spcPts val="0"/>
              </a:spcAft>
              <a:buNone/>
            </a:pPr>
            <a:r>
              <a:rPr lang="es-419" u="sng" dirty="0">
                <a:solidFill>
                  <a:schemeClr val="hlink"/>
                </a:solidFill>
              </a:rPr>
              <a:t>https://guides.github.com/activities/hello-world/</a:t>
            </a:r>
          </a:p>
          <a:p>
            <a:pPr marL="0" lvl="0" indent="0" algn="l" rtl="0">
              <a:spcBef>
                <a:spcPts val="1200"/>
              </a:spcBef>
              <a:buNone/>
            </a:pPr>
            <a:endParaRPr/>
          </a:p>
          <a:p>
            <a:pPr marL="0" indent="0">
              <a:spcBef>
                <a:spcPts val="1200"/>
              </a:spcBef>
              <a:spcAft>
                <a:spcPts val="1200"/>
              </a:spcAft>
              <a:buNone/>
            </a:pPr>
            <a:endParaRPr lang="es-MX"/>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body" idx="1"/>
          </p:nvPr>
        </p:nvSpPr>
        <p:spPr>
          <a:xfrm>
            <a:off x="311700" y="4029075"/>
            <a:ext cx="8517900" cy="5145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1200"/>
              </a:spcAft>
              <a:buNone/>
            </a:pPr>
            <a:r>
              <a:rPr lang="es-419"/>
              <a:t>Tener cuidado de elegir un nombre de repositorio que no hayas usado antes en esa cuenta </a:t>
            </a:r>
            <a:endParaRPr/>
          </a:p>
        </p:txBody>
      </p:sp>
      <p:pic>
        <p:nvPicPr>
          <p:cNvPr id="150" name="Google Shape;150;p16"/>
          <p:cNvPicPr preferRelativeResize="0"/>
          <p:nvPr/>
        </p:nvPicPr>
        <p:blipFill rotWithShape="1">
          <a:blip r:embed="rId3">
            <a:alphaModFix/>
          </a:blip>
          <a:srcRect b="6314"/>
          <a:stretch/>
        </p:blipFill>
        <p:spPr>
          <a:xfrm>
            <a:off x="733800" y="663175"/>
            <a:ext cx="7676401" cy="1404950"/>
          </a:xfrm>
          <a:prstGeom prst="rect">
            <a:avLst/>
          </a:prstGeom>
          <a:noFill/>
          <a:ln>
            <a:noFill/>
          </a:ln>
        </p:spPr>
      </p:pic>
      <p:pic>
        <p:nvPicPr>
          <p:cNvPr id="151" name="Google Shape;151;p16"/>
          <p:cNvPicPr preferRelativeResize="0"/>
          <p:nvPr/>
        </p:nvPicPr>
        <p:blipFill>
          <a:blip r:embed="rId4">
            <a:alphaModFix/>
          </a:blip>
          <a:stretch>
            <a:fillRect/>
          </a:stretch>
        </p:blipFill>
        <p:spPr>
          <a:xfrm>
            <a:off x="762000" y="2363375"/>
            <a:ext cx="7620000" cy="146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body" idx="1"/>
          </p:nvPr>
        </p:nvSpPr>
        <p:spPr>
          <a:xfrm>
            <a:off x="819150" y="4130325"/>
            <a:ext cx="7505700" cy="672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s-419"/>
              <a:t>Dar clic en “Create repository” </a:t>
            </a:r>
            <a:endParaRPr/>
          </a:p>
        </p:txBody>
      </p:sp>
      <p:pic>
        <p:nvPicPr>
          <p:cNvPr id="157" name="Google Shape;157;p17"/>
          <p:cNvPicPr preferRelativeResize="0"/>
          <p:nvPr/>
        </p:nvPicPr>
        <p:blipFill>
          <a:blip r:embed="rId3">
            <a:alphaModFix/>
          </a:blip>
          <a:stretch>
            <a:fillRect/>
          </a:stretch>
        </p:blipFill>
        <p:spPr>
          <a:xfrm>
            <a:off x="1915725" y="341525"/>
            <a:ext cx="6576949" cy="3601825"/>
          </a:xfrm>
          <a:prstGeom prst="rect">
            <a:avLst/>
          </a:prstGeom>
          <a:noFill/>
          <a:ln>
            <a:noFill/>
          </a:ln>
        </p:spPr>
      </p:pic>
      <p:sp>
        <p:nvSpPr>
          <p:cNvPr id="158" name="Google Shape;158;p17"/>
          <p:cNvSpPr/>
          <p:nvPr/>
        </p:nvSpPr>
        <p:spPr>
          <a:xfrm>
            <a:off x="1928825" y="3375425"/>
            <a:ext cx="1628700" cy="672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332200" y="3609875"/>
            <a:ext cx="1446600" cy="2037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body" idx="1"/>
          </p:nvPr>
        </p:nvSpPr>
        <p:spPr>
          <a:xfrm>
            <a:off x="819150" y="3064675"/>
            <a:ext cx="7505700" cy="1374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Aparecerá una nueva dirección de internet en donde vamos a poder alojar y almacenar el código</a:t>
            </a:r>
            <a:endParaRPr/>
          </a:p>
          <a:p>
            <a:pPr marL="0" lvl="0" indent="0" algn="ctr" rtl="0">
              <a:spcBef>
                <a:spcPts val="1200"/>
              </a:spcBef>
              <a:spcAft>
                <a:spcPts val="1200"/>
              </a:spcAft>
              <a:buNone/>
            </a:pPr>
            <a:r>
              <a:rPr lang="es-419"/>
              <a:t>Además, aparecerá un menú en la parte de arriba en donde viene: code, Issues, Pull requests, Actions, Projects, Wiki, Security, Insights y Settings.</a:t>
            </a:r>
            <a:endParaRPr/>
          </a:p>
        </p:txBody>
      </p:sp>
      <p:pic>
        <p:nvPicPr>
          <p:cNvPr id="165" name="Google Shape;165;p18"/>
          <p:cNvPicPr preferRelativeResize="0"/>
          <p:nvPr/>
        </p:nvPicPr>
        <p:blipFill>
          <a:blip r:embed="rId3">
            <a:alphaModFix/>
          </a:blip>
          <a:stretch>
            <a:fillRect/>
          </a:stretch>
        </p:blipFill>
        <p:spPr>
          <a:xfrm>
            <a:off x="912600" y="846427"/>
            <a:ext cx="7318775" cy="2135400"/>
          </a:xfrm>
          <a:prstGeom prst="rect">
            <a:avLst/>
          </a:prstGeom>
          <a:noFill/>
          <a:ln>
            <a:noFill/>
          </a:ln>
        </p:spPr>
      </p:pic>
      <p:sp>
        <p:nvSpPr>
          <p:cNvPr id="166" name="Google Shape;166;p18"/>
          <p:cNvSpPr/>
          <p:nvPr/>
        </p:nvSpPr>
        <p:spPr>
          <a:xfrm>
            <a:off x="1906400" y="771550"/>
            <a:ext cx="2379000" cy="364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rot="9494752">
            <a:off x="4297073" y="535375"/>
            <a:ext cx="675077" cy="192808"/>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body" idx="1"/>
          </p:nvPr>
        </p:nvSpPr>
        <p:spPr>
          <a:xfrm>
            <a:off x="819150" y="3806775"/>
            <a:ext cx="7505700" cy="632100"/>
          </a:xfrm>
          <a:prstGeom prst="rect">
            <a:avLst/>
          </a:prstGeom>
        </p:spPr>
        <p:txBody>
          <a:bodyPr spcFirstLastPara="1" wrap="square" lIns="91425" tIns="91425" rIns="91425" bIns="91425" anchor="t" anchorCtr="0">
            <a:normAutofit fontScale="85000" lnSpcReduction="10000"/>
          </a:bodyPr>
          <a:lstStyle/>
          <a:p>
            <a:pPr marL="0" lvl="0" indent="0" algn="ctr" rtl="0">
              <a:spcBef>
                <a:spcPts val="0"/>
              </a:spcBef>
              <a:spcAft>
                <a:spcPts val="1200"/>
              </a:spcAft>
              <a:buNone/>
            </a:pPr>
            <a:r>
              <a:rPr lang="es-419"/>
              <a:t>En la parte de code aparecerán una serie de comandos básicos, en la siguiente diapositiva se explicará para que sirve cada uno</a:t>
            </a:r>
            <a:endParaRPr/>
          </a:p>
        </p:txBody>
      </p:sp>
      <p:pic>
        <p:nvPicPr>
          <p:cNvPr id="173" name="Google Shape;173;p19"/>
          <p:cNvPicPr preferRelativeResize="0"/>
          <p:nvPr/>
        </p:nvPicPr>
        <p:blipFill>
          <a:blip r:embed="rId3">
            <a:alphaModFix/>
          </a:blip>
          <a:stretch>
            <a:fillRect/>
          </a:stretch>
        </p:blipFill>
        <p:spPr>
          <a:xfrm>
            <a:off x="482200" y="417900"/>
            <a:ext cx="8021501" cy="3388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79" name="Google Shape;179;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git init = Crea un nuevo repositorio de Git.</a:t>
            </a:r>
            <a:endParaRPr/>
          </a:p>
          <a:p>
            <a:pPr marL="0" lvl="0" indent="0" algn="l" rtl="0">
              <a:spcBef>
                <a:spcPts val="1200"/>
              </a:spcBef>
              <a:spcAft>
                <a:spcPts val="0"/>
              </a:spcAft>
              <a:buNone/>
            </a:pPr>
            <a:r>
              <a:rPr lang="es-419"/>
              <a:t>git remote = Nos indica cual es el origen o en donde podemos almacenar el código, en el caso del ejemplo es: “</a:t>
            </a:r>
            <a:r>
              <a:rPr lang="es-419" sz="1050" u="sng">
                <a:solidFill>
                  <a:schemeClr val="hlink"/>
                </a:solidFill>
                <a:latin typeface="Consolas"/>
                <a:ea typeface="Consolas"/>
                <a:cs typeface="Consolas"/>
                <a:sym typeface="Consolas"/>
                <a:hlinkClick r:id="rId3"/>
              </a:rPr>
              <a:t>https://github.com/Feryareli/Clase_Simulacion.git</a:t>
            </a:r>
            <a:r>
              <a:rPr lang="es-419" sz="1050">
                <a:solidFill>
                  <a:srgbClr val="24292E"/>
                </a:solidFill>
                <a:latin typeface="Consolas"/>
                <a:ea typeface="Consolas"/>
                <a:cs typeface="Consolas"/>
                <a:sym typeface="Consolas"/>
              </a:rPr>
              <a:t>”</a:t>
            </a:r>
            <a:endParaRPr sz="1050">
              <a:solidFill>
                <a:srgbClr val="24292E"/>
              </a:solidFill>
              <a:latin typeface="Consolas"/>
              <a:ea typeface="Consolas"/>
              <a:cs typeface="Consolas"/>
              <a:sym typeface="Consolas"/>
            </a:endParaRPr>
          </a:p>
          <a:p>
            <a:pPr marL="0" lvl="0" indent="0" algn="l" rtl="0">
              <a:spcBef>
                <a:spcPts val="1200"/>
              </a:spcBef>
              <a:spcAft>
                <a:spcPts val="0"/>
              </a:spcAft>
              <a:buNone/>
            </a:pPr>
            <a:r>
              <a:rPr lang="es-419"/>
              <a:t>git push -u origin main = Para que ingresen los archivos a ese repositorio</a:t>
            </a:r>
            <a:endParaRPr sz="1050">
              <a:solidFill>
                <a:srgbClr val="24292E"/>
              </a:solidFill>
              <a:latin typeface="Consolas"/>
              <a:ea typeface="Consolas"/>
              <a:cs typeface="Consolas"/>
              <a:sym typeface="Consolas"/>
            </a:endParaRPr>
          </a:p>
          <a:p>
            <a:pPr marL="0" lvl="0" indent="0" algn="l" rtl="0">
              <a:spcBef>
                <a:spcPts val="0"/>
              </a:spcBef>
              <a:spcAft>
                <a:spcPts val="0"/>
              </a:spcAft>
              <a:buNone/>
            </a:pPr>
            <a:endParaRPr sz="1050">
              <a:solidFill>
                <a:srgbClr val="24292E"/>
              </a:solidFill>
              <a:latin typeface="Consolas"/>
              <a:ea typeface="Consolas"/>
              <a:cs typeface="Consolas"/>
              <a:sym typeface="Consolas"/>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body" idx="1"/>
          </p:nvPr>
        </p:nvSpPr>
        <p:spPr>
          <a:xfrm>
            <a:off x="819150" y="3643325"/>
            <a:ext cx="7505700" cy="924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s-419"/>
              <a:t>En Issues puedes agregar notas para llamar la atención sobre un problema. Para crear uno, hay que dar clic en “New Issue”</a:t>
            </a:r>
            <a:endParaRPr/>
          </a:p>
        </p:txBody>
      </p:sp>
      <p:pic>
        <p:nvPicPr>
          <p:cNvPr id="185" name="Google Shape;185;p21"/>
          <p:cNvPicPr preferRelativeResize="0"/>
          <p:nvPr/>
        </p:nvPicPr>
        <p:blipFill>
          <a:blip r:embed="rId3">
            <a:alphaModFix/>
          </a:blip>
          <a:stretch>
            <a:fillRect/>
          </a:stretch>
        </p:blipFill>
        <p:spPr>
          <a:xfrm>
            <a:off x="310000" y="385775"/>
            <a:ext cx="8524000" cy="2865901"/>
          </a:xfrm>
          <a:prstGeom prst="rect">
            <a:avLst/>
          </a:prstGeom>
          <a:noFill/>
          <a:ln>
            <a:noFill/>
          </a:ln>
        </p:spPr>
      </p:pic>
      <p:sp>
        <p:nvSpPr>
          <p:cNvPr id="186" name="Google Shape;186;p21"/>
          <p:cNvSpPr/>
          <p:nvPr/>
        </p:nvSpPr>
        <p:spPr>
          <a:xfrm>
            <a:off x="7468800" y="1703775"/>
            <a:ext cx="782100" cy="632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rot="-8746238">
            <a:off x="8180574" y="2300201"/>
            <a:ext cx="707191" cy="233402"/>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35</Slides>
  <Notes>22</Notes>
  <HiddenSlides>0</HiddenSlide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Shift</vt:lpstr>
      <vt:lpstr>GUIA DE GITHUB</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Eliminar un repositorio.</vt:lpstr>
      <vt:lpstr>Presentación de PowerPoint</vt:lpstr>
      <vt:lpstr>Blog mode (Explore) </vt:lpstr>
      <vt:lpstr>Presentación de PowerPoint</vt:lpstr>
      <vt:lpstr>Blog mode (Explore)  </vt:lpstr>
      <vt:lpstr>Blog mode (Explore)  </vt:lpstr>
      <vt:lpstr>Blog mode (Explore)  </vt:lpstr>
      <vt:lpstr>Blog mode (Explore)  </vt:lpstr>
      <vt:lpstr>Agregar ramificaciones a un repositorio (Branches) para hacer cambios.</vt:lpstr>
      <vt:lpstr>Presentación de PowerPoint</vt:lpstr>
      <vt:lpstr>Conclusiones</vt:lpstr>
      <vt:lpstr>Conclusiones</vt:lpstr>
      <vt:lpstr>Conclusiones</vt:lpstr>
      <vt:lpstr>Páginas usadas en la elaboración de la guía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GUIA DE GITHUB</dc:title>
  <dc:creator>Paulina Ortega</dc:creator>
  <cp:revision>441</cp:revision>
  <dcterms:modified xsi:type="dcterms:W3CDTF">2021-08-22T21:29:48Z</dcterms:modified>
</cp:coreProperties>
</file>