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7442-07FE-43F5-BEC8-BF45B08C8378}" type="datetimeFigureOut">
              <a:rPr lang="es-ES" smtClean="0"/>
              <a:t>23/02/2016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600F-7AFA-45D2-B400-DFF95EBB78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358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7442-07FE-43F5-BEC8-BF45B08C8378}" type="datetimeFigureOut">
              <a:rPr lang="es-ES" smtClean="0"/>
              <a:t>23/02/2016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600F-7AFA-45D2-B400-DFF95EBB78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15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7442-07FE-43F5-BEC8-BF45B08C8378}" type="datetimeFigureOut">
              <a:rPr lang="es-ES" smtClean="0"/>
              <a:t>23/02/2016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600F-7AFA-45D2-B400-DFF95EBB78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335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7442-07FE-43F5-BEC8-BF45B08C8378}" type="datetimeFigureOut">
              <a:rPr lang="es-ES" smtClean="0"/>
              <a:t>23/02/2016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600F-7AFA-45D2-B400-DFF95EBB78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348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7442-07FE-43F5-BEC8-BF45B08C8378}" type="datetimeFigureOut">
              <a:rPr lang="es-ES" smtClean="0"/>
              <a:t>23/02/2016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600F-7AFA-45D2-B400-DFF95EBB78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51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7442-07FE-43F5-BEC8-BF45B08C8378}" type="datetimeFigureOut">
              <a:rPr lang="es-ES" smtClean="0"/>
              <a:t>23/02/2016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600F-7AFA-45D2-B400-DFF95EBB78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73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7442-07FE-43F5-BEC8-BF45B08C8378}" type="datetimeFigureOut">
              <a:rPr lang="es-ES" smtClean="0"/>
              <a:t>23/02/2016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600F-7AFA-45D2-B400-DFF95EBB78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93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7442-07FE-43F5-BEC8-BF45B08C8378}" type="datetimeFigureOut">
              <a:rPr lang="es-ES" smtClean="0"/>
              <a:t>23/02/2016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600F-7AFA-45D2-B400-DFF95EBB78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01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7442-07FE-43F5-BEC8-BF45B08C8378}" type="datetimeFigureOut">
              <a:rPr lang="es-ES" smtClean="0"/>
              <a:t>23/02/2016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600F-7AFA-45D2-B400-DFF95EBB78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91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7442-07FE-43F5-BEC8-BF45B08C8378}" type="datetimeFigureOut">
              <a:rPr lang="es-ES" smtClean="0"/>
              <a:t>23/02/2016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600F-7AFA-45D2-B400-DFF95EBB78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029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7442-07FE-43F5-BEC8-BF45B08C8378}" type="datetimeFigureOut">
              <a:rPr lang="es-ES" smtClean="0"/>
              <a:t>23/02/2016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600F-7AFA-45D2-B400-DFF95EBB78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97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47442-07FE-43F5-BEC8-BF45B08C8378}" type="datetimeFigureOut">
              <a:rPr lang="es-ES" smtClean="0"/>
              <a:t>23/02/2016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E600F-7AFA-45D2-B400-DFF95EBB78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816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PROYECTO 1. REACCIÓN CATALÍTICA HETEROGÉNEA.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s-ES" dirty="0" smtClean="0"/>
              <a:t>Por </a:t>
            </a:r>
            <a:r>
              <a:rPr lang="es-ES" dirty="0" smtClean="0"/>
              <a:t>Adrián </a:t>
            </a:r>
            <a:r>
              <a:rPr lang="es-ES" dirty="0" smtClean="0"/>
              <a:t>Amat </a:t>
            </a:r>
            <a:r>
              <a:rPr lang="es-ES" dirty="0" smtClean="0"/>
              <a:t>Bernabéu y Federico </a:t>
            </a:r>
            <a:r>
              <a:rPr lang="es-ES" dirty="0" err="1" smtClean="0"/>
              <a:t>Chiatti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19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texto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987425"/>
                <a:ext cx="3932237" cy="4881563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2800" u="sng" dirty="0" smtClean="0"/>
                  <a:t>Para nuestro proyecto</a:t>
                </a:r>
                <a:r>
                  <a:rPr lang="es-ES" sz="2800" dirty="0" smtClean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2800" dirty="0" smtClean="0"/>
                  <a:t>Para un mismo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s-ES" sz="2800" dirty="0" smtClean="0"/>
                  <a:t>, conversión respecto el tiempo de reacción (</a:t>
                </a:r>
                <a:r>
                  <a:rPr lang="el-GR" sz="2800" dirty="0" smtClean="0"/>
                  <a:t>τ</a:t>
                </a:r>
                <a:r>
                  <a:rPr lang="es-ES" sz="2800" dirty="0"/>
                  <a:t>)</a:t>
                </a:r>
                <a:r>
                  <a:rPr lang="es-ES" sz="28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2800" dirty="0"/>
              </a:p>
            </p:txBody>
          </p:sp>
        </mc:Choice>
        <mc:Fallback>
          <p:sp>
            <p:nvSpPr>
              <p:cNvPr id="4" name="Marcador de tex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987425"/>
                <a:ext cx="3932237" cy="4881563"/>
              </a:xfrm>
              <a:blipFill rotWithShape="0">
                <a:blip r:embed="rId2"/>
                <a:stretch>
                  <a:fillRect l="-2791" t="-212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04011" y="987425"/>
            <a:ext cx="5957047" cy="38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3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smtClean="0"/>
              <a:t>Desde que se introduce el catalizador hasta que se desactiva por completo.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smtClean="0"/>
              <a:t>Conversión respecto tiempo de desactivación (t).</a:t>
            </a:r>
            <a:endParaRPr lang="es-ES" sz="2800" dirty="0"/>
          </a:p>
        </p:txBody>
      </p:sp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4694" y="987426"/>
            <a:ext cx="5701553" cy="38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9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texto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987425"/>
                <a:ext cx="3932237" cy="4881563"/>
              </a:xfrm>
            </p:spPr>
            <p:txBody>
              <a:bodyPr>
                <a:normAutofit lnSpcReduction="1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2800" dirty="0" smtClean="0"/>
                  <a:t>Actividad respecto el tiempo de desactivación para diferentes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s-ES" sz="28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2800" dirty="0" smtClean="0"/>
                  <a:t>Mayor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s-ES" sz="2800" dirty="0" smtClean="0"/>
                  <a:t> implica menor duración del catalizador.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2800" dirty="0" smtClean="0"/>
                  <a:t>Hablaremos de minutos, horas o días según el caso.</a:t>
                </a:r>
                <a:endParaRPr lang="es-ES" sz="2800" dirty="0"/>
              </a:p>
            </p:txBody>
          </p:sp>
        </mc:Choice>
        <mc:Fallback>
          <p:sp>
            <p:nvSpPr>
              <p:cNvPr id="4" name="Marcador de tex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987425"/>
                <a:ext cx="3932237" cy="4881563"/>
              </a:xfrm>
              <a:blipFill rotWithShape="0">
                <a:blip r:embed="rId2"/>
                <a:stretch>
                  <a:fillRect l="-2791" t="-28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2025" y="987425"/>
            <a:ext cx="6040438" cy="398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smtClean="0"/>
              <a:t>Para velocidades de difusión interna.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smtClean="0"/>
              <a:t>Igual que antes pero con conversiones más bajas.</a:t>
            </a:r>
            <a:endParaRPr lang="es-ES" sz="2800" dirty="0"/>
          </a:p>
        </p:txBody>
      </p:sp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0" y="987426"/>
            <a:ext cx="6199094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6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7782" y="987425"/>
            <a:ext cx="6346460" cy="38146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texto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987425"/>
                <a:ext cx="3932237" cy="4881563"/>
              </a:xfrm>
            </p:spPr>
            <p:txBody>
              <a:bodyPr>
                <a:normAutofit lnSpcReduction="1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2800" dirty="0" smtClean="0"/>
                  <a:t>No confundir eficacia con eficiencia.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2800" dirty="0" smtClean="0"/>
                  <a:t>Como vemos por la tabla, a mayor factor de eficacia mayor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s-ES" sz="2800" dirty="0" smtClean="0"/>
                  <a:t> y eso implica menor actividad.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2800" dirty="0"/>
              </a:p>
            </p:txBody>
          </p:sp>
        </mc:Choice>
        <mc:Fallback>
          <p:sp>
            <p:nvSpPr>
              <p:cNvPr id="4" name="Marcador de tex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987425"/>
                <a:ext cx="3932237" cy="4881563"/>
              </a:xfrm>
              <a:blipFill rotWithShape="0">
                <a:blip r:embed="rId3"/>
                <a:stretch>
                  <a:fillRect l="-2791" t="-2871" r="-43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8538548"/>
                  </p:ext>
                </p:extLst>
              </p:nvPr>
            </p:nvGraphicFramePr>
            <p:xfrm>
              <a:off x="1501586" y="1949029"/>
              <a:ext cx="2451848" cy="152031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25924"/>
                    <a:gridCol w="1225924"/>
                  </a:tblGrid>
                  <a:tr h="35084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s-ES" sz="1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 dirty="0">
                              <a:effectLst/>
                            </a:rPr>
                            <a:t>ή</a:t>
                          </a:r>
                          <a:endParaRPr lang="es-E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</a:tr>
                  <a:tr h="38982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>
                                        <a:effectLst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s-ES" sz="1100">
                                        <a:effectLst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s-ES" sz="1100">
                                    <a:effectLst/>
                                  </a:rPr>
                                  <m:t>=0,01</m:t>
                                </m:r>
                              </m:oMath>
                            </m:oMathPara>
                          </a14:m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0,4132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</a:tr>
                  <a:tr h="38982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>
                                        <a:effectLst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s-ES" sz="1100">
                                        <a:effectLst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s-ES" sz="1100">
                                    <a:effectLst/>
                                  </a:rPr>
                                  <m:t>=0,1</m:t>
                                </m:r>
                              </m:oMath>
                            </m:oMathPara>
                          </a14:m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0,4648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</a:tr>
                  <a:tr h="38982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>
                                        <a:effectLst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s-ES" sz="1100">
                                        <a:effectLst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s-ES" sz="1100">
                                    <a:effectLst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 dirty="0">
                              <a:effectLst/>
                            </a:rPr>
                            <a:t>0,6294</a:t>
                          </a:r>
                          <a:endParaRPr lang="es-E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8538548"/>
                  </p:ext>
                </p:extLst>
              </p:nvPr>
            </p:nvGraphicFramePr>
            <p:xfrm>
              <a:off x="1501586" y="1949029"/>
              <a:ext cx="2451848" cy="152031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25924"/>
                    <a:gridCol w="1225924"/>
                  </a:tblGrid>
                  <a:tr h="35084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s-ES" sz="1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 dirty="0">
                              <a:effectLst/>
                            </a:rPr>
                            <a:t>ή</a:t>
                          </a:r>
                          <a:endParaRPr lang="es-E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</a:tr>
                  <a:tr h="389824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4450" marR="44450" marT="0" marB="0" anchor="b">
                        <a:blipFill rotWithShape="0">
                          <a:blip r:embed="rId4"/>
                          <a:stretch>
                            <a:fillRect l="-495" t="-92188" r="-101485" b="-2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0,4132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</a:tr>
                  <a:tr h="389824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4450" marR="44450" marT="0" marB="0" anchor="b">
                        <a:blipFill rotWithShape="0">
                          <a:blip r:embed="rId4"/>
                          <a:stretch>
                            <a:fillRect l="-495" t="-189231" r="-101485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0,4648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</a:tr>
                  <a:tr h="389824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4450" marR="44450" marT="0" marB="0" anchor="b">
                        <a:blipFill rotWithShape="0">
                          <a:blip r:embed="rId4"/>
                          <a:stretch>
                            <a:fillRect l="-495" t="-293750" r="-101485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 dirty="0">
                              <a:effectLst/>
                            </a:rPr>
                            <a:t>0,6294</a:t>
                          </a:r>
                          <a:endParaRPr lang="es-E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826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Conclusión principal comparativa:</a:t>
            </a:r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importante tener claro cómo son los resultados para el caso sin desactivación para condiciones adiabáticas e isotermas.</a:t>
            </a:r>
          </a:p>
          <a:p>
            <a:endParaRPr lang="es-ES" dirty="0"/>
          </a:p>
          <a:p>
            <a:pPr marL="0" indent="0" algn="ctr">
              <a:buNone/>
            </a:pPr>
            <a:r>
              <a:rPr lang="es-ES" dirty="0" smtClean="0"/>
              <a:t>Ya que considerando desactivación obtendremos lo mismo pero con conversiones más bajas debido a los factores comentados anteriormente.</a:t>
            </a:r>
            <a:endParaRPr lang="es-ES" dirty="0"/>
          </a:p>
          <a:p>
            <a:endParaRPr lang="es-ES" dirty="0" smtClean="0"/>
          </a:p>
        </p:txBody>
      </p:sp>
      <p:sp>
        <p:nvSpPr>
          <p:cNvPr id="9" name="Flecha abajo 8"/>
          <p:cNvSpPr/>
          <p:nvPr/>
        </p:nvSpPr>
        <p:spPr>
          <a:xfrm>
            <a:off x="5652247" y="2608729"/>
            <a:ext cx="887506" cy="766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3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FIN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26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Objetivo.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472745"/>
            <a:ext cx="10515600" cy="2875164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Según el proyecto hecho en clase.</a:t>
            </a:r>
          </a:p>
          <a:p>
            <a:endParaRPr lang="es-ES" dirty="0"/>
          </a:p>
          <a:p>
            <a:r>
              <a:rPr lang="es-ES" dirty="0" smtClean="0"/>
              <a:t>Comparamos y analizamos nuestro proyecto introduciendo el concepto de desactivación independiente.</a:t>
            </a:r>
          </a:p>
          <a:p>
            <a:endParaRPr lang="es-ES" dirty="0"/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1957589" y="3309870"/>
            <a:ext cx="1171977" cy="81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3129566" y="3335627"/>
            <a:ext cx="1210614" cy="75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24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Introducción y conceptos teóricos: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Estudio de la cinética y diseño de un reactor con reacción catalítica heterogénea.</a:t>
            </a:r>
            <a:endParaRPr lang="es-ES" dirty="0"/>
          </a:p>
          <a:p>
            <a:r>
              <a:rPr lang="es-ES" dirty="0" smtClean="0"/>
              <a:t>Reactor tubular empacado.</a:t>
            </a:r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4" name="Imagen 3" descr="C:\Users\fedec_000\Desktop\UA15-16\2o cuatrimestre\Reactores II\Proyecto 1\balances-molares-en-sistemas-de-reaccion-20-63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817" y="3335628"/>
            <a:ext cx="4031087" cy="2150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17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08338"/>
                <a:ext cx="10515600" cy="592428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𝐸𝑛𝑡𝑟𝑎𝑑𝑎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𝑆𝑎𝑙𝑖𝑑𝑎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𝐺𝑒𝑛𝑒𝑟𝑎𝑐𝑖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𝐴𝑐𝑢𝑚𝑢𝑙𝑎𝑐𝑖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ES" dirty="0" smtClean="0"/>
              </a:p>
              <a:p>
                <a:pPr marL="0" indent="0">
                  <a:buNone/>
                </a:pPr>
                <a:r>
                  <a:rPr lang="es-ES" dirty="0" smtClean="0"/>
                  <a:t> </a:t>
                </a:r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𝑐𝑎𝑡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:endParaRPr lang="es-ES" dirty="0" smtClean="0"/>
              </a:p>
              <a:p>
                <a:r>
                  <a:rPr lang="es-ES" dirty="0" smtClean="0"/>
                  <a:t>Constante cinética (unidades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𝑐𝑎𝑡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s-ES" dirty="0" smtClean="0"/>
                  <a:t> e intervención de la temperatura).</a:t>
                </a:r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08338"/>
                <a:ext cx="10515600" cy="5924282"/>
              </a:xfrm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7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2124"/>
                <a:ext cx="10515600" cy="5764839"/>
              </a:xfrm>
            </p:spPr>
            <p:txBody>
              <a:bodyPr>
                <a:normAutofit fontScale="92500"/>
              </a:bodyPr>
              <a:lstStyle/>
              <a:p>
                <a:r>
                  <a:rPr lang="es-ES" dirty="0" smtClean="0"/>
                  <a:t>En cuenta los fenómenos de transporte:</a:t>
                </a:r>
              </a:p>
              <a:p>
                <a:pPr marL="571500" indent="-571500">
                  <a:buFont typeface="+mj-lt"/>
                  <a:buAutoNum type="romanUcPeriod"/>
                </a:pPr>
                <a:r>
                  <a:rPr lang="es-ES" dirty="0"/>
                  <a:t>Difusión externa.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𝑠𝑢𝑝</m:t>
                            </m:r>
                          </m:sub>
                        </m:sSub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ES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es-ES" dirty="0"/>
                  <a:t>Difusión interna.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l-GR" dirty="0"/>
                  <a:t>η</a:t>
                </a:r>
                <a:r>
                  <a:rPr lang="es-ES" dirty="0"/>
                  <a:t> </a:t>
                </a:r>
                <a:endParaRPr lang="es-ES" dirty="0" smtClean="0"/>
              </a:p>
              <a:p>
                <a:pPr marL="0" indent="0">
                  <a:buNone/>
                </a:pPr>
                <a:endParaRPr lang="es-ES" dirty="0" smtClean="0"/>
              </a:p>
              <a:p>
                <a:r>
                  <a:rPr lang="es-ES" dirty="0" smtClean="0"/>
                  <a:t>Para nuestro caso, desactivación independiente del catalizador:</a:t>
                </a:r>
              </a:p>
              <a:p>
                <a:endParaRPr lang="es-E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𝑑𝑎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ES" dirty="0" smtClean="0"/>
                  <a:t>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𝑐𝑎𝑡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s-ES" dirty="0"/>
              </a:p>
              <a:p>
                <a:pPr marL="0" indent="0">
                  <a:buNone/>
                </a:pPr>
                <a:endParaRPr lang="es-ES" dirty="0" smtClean="0"/>
              </a:p>
              <a:p>
                <a:r>
                  <a:rPr lang="es-ES" dirty="0"/>
                  <a:t>C</a:t>
                </a:r>
                <a:r>
                  <a:rPr lang="es-ES" dirty="0" smtClean="0"/>
                  <a:t>aso </a:t>
                </a:r>
                <a:r>
                  <a:rPr lang="es-ES" dirty="0"/>
                  <a:t>en el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𝑝𝑎𝑟𝑎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𝑒𝑙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𝑞𝑢𝑒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𝑒𝑙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𝑐𝑎𝑡𝑎𝑙𝑖𝑧𝑎𝑑𝑜𝑟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𝑑𝑒𝑠𝑎𝑐𝑡𝑖𝑣𝑎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≫≫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𝑡𝑖𝑒𝑚𝑝𝑜𝑑𝑒𝑟𝑒𝑎𝑐𝑐𝑖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ó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s-ES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2124"/>
                <a:ext cx="10515600" cy="5764839"/>
              </a:xfrm>
              <a:blipFill rotWithShape="0">
                <a:blip r:embed="rId2"/>
                <a:stretch>
                  <a:fillRect l="-1101" t="-1693" b="-243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61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92428"/>
                <a:ext cx="10515600" cy="5584535"/>
              </a:xfrm>
            </p:spPr>
            <p:txBody>
              <a:bodyPr/>
              <a:lstStyle/>
              <a:p>
                <a:r>
                  <a:rPr lang="es-ES" dirty="0" smtClean="0"/>
                  <a:t>Como introducir el tiempo de reacción:</a:t>
                </a:r>
              </a:p>
              <a:p>
                <a:pPr marL="0" indent="0">
                  <a:buNone/>
                </a:pPr>
                <a:r>
                  <a:rPr lang="es-E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𝑑𝐿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𝑑𝐿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𝑣𝑑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s-ES" dirty="0"/>
              </a:p>
              <a:p>
                <a:endParaRPr lang="es-E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ES" dirty="0" smtClean="0"/>
                  <a:t>     </a:t>
                </a:r>
                <a:r>
                  <a:rPr lang="es-ES" i="1" dirty="0" smtClean="0"/>
                  <a:t>siendo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 smtClean="0"/>
                  <a:t>distinta según el caso.</a:t>
                </a:r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92428"/>
                <a:ext cx="10515600" cy="5584535"/>
              </a:xfrm>
              <a:blipFill rotWithShape="0">
                <a:blip r:embed="rId3"/>
                <a:stretch>
                  <a:fillRect l="-1043" t="-17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52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0608"/>
            <a:ext cx="3932237" cy="839832"/>
          </a:xfrm>
        </p:spPr>
        <p:txBody>
          <a:bodyPr>
            <a:normAutofit/>
          </a:bodyPr>
          <a:lstStyle/>
          <a:p>
            <a:r>
              <a:rPr lang="es-ES" sz="4400" dirty="0" smtClean="0"/>
              <a:t>3. Resultados:</a:t>
            </a:r>
            <a:endParaRPr lang="es-ES" sz="44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692" y="1522412"/>
            <a:ext cx="5650535" cy="342737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Marcador de texto 5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1522412"/>
                <a:ext cx="3932237" cy="263272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u="sng" dirty="0" smtClean="0">
                    <a:latin typeface="Cambria Math" panose="02040503050406030204" pitchFamily="18" charset="0"/>
                  </a:rPr>
                  <a:t>Para el proyecto común</a:t>
                </a:r>
                <a:r>
                  <a:rPr lang="es-ES" sz="280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algn="ctr"/>
                <a:endParaRPr lang="es-ES" sz="2800" i="1" dirty="0">
                  <a:latin typeface="Cambria Math" panose="02040503050406030204" pitchFamily="18" charset="0"/>
                </a:endParaRPr>
              </a:p>
              <a:p>
                <a:pPr marL="457200" indent="-45720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𝑎𝑑𝑖𝑎𝑏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𝑡𝑖𝑐𝑜</m:t>
                        </m:r>
                      </m:sub>
                    </m:sSub>
                    <m:r>
                      <a:rPr lang="es-ES" sz="2800" i="1">
                        <a:latin typeface="Cambria Math" panose="02040503050406030204" pitchFamily="18" charset="0"/>
                      </a:rPr>
                      <m:t>=0,9906</m:t>
                    </m:r>
                  </m:oMath>
                </a14:m>
                <a:endParaRPr lang="es-E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𝑖𝑠𝑜𝑡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𝑟𝑚𝑜</m:t>
                          </m:r>
                        </m:sub>
                      </m:sSub>
                      <m:r>
                        <a:rPr lang="es-ES" sz="2800" i="1">
                          <a:latin typeface="Cambria Math" panose="02040503050406030204" pitchFamily="18" charset="0"/>
                        </a:rPr>
                        <m:t>=0,9236</m:t>
                      </m:r>
                    </m:oMath>
                  </m:oMathPara>
                </a14:m>
                <a:endParaRPr lang="es-E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2800" dirty="0"/>
              </a:p>
            </p:txBody>
          </p:sp>
        </mc:Choice>
        <mc:Fallback>
          <p:sp>
            <p:nvSpPr>
              <p:cNvPr id="6" name="Marcador de tex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1522412"/>
                <a:ext cx="3932237" cy="2632729"/>
              </a:xfrm>
              <a:blipFill rotWithShape="0">
                <a:blip r:embed="rId3"/>
                <a:stretch>
                  <a:fillRect l="-2791" t="-41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1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smtClean="0"/>
              <a:t>Condiciones adiabáticas (podemos deducir la etapa limitante).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smtClean="0"/>
              <a:t>En este caso la difusión interna.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7004823"/>
                  </p:ext>
                </p:extLst>
              </p:nvPr>
            </p:nvGraphicFramePr>
            <p:xfrm>
              <a:off x="1196788" y="3321425"/>
              <a:ext cx="3455894" cy="239357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47125"/>
                    <a:gridCol w="1047125"/>
                    <a:gridCol w="570572"/>
                    <a:gridCol w="791072"/>
                  </a:tblGrid>
                  <a:tr h="63676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s-ES" sz="1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>
                                        <a:effectLst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100">
                                        <a:effectLst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s-ES" sz="1100">
                                    <a:effectLst/>
                                  </a:rPr>
                                  <m:t> (</m:t>
                                </m:r>
                                <m:f>
                                  <m:fPr>
                                    <m:ctrlPr>
                                      <a:rPr lang="es-ES" sz="1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1100">
                                        <a:effectLst/>
                                      </a:rPr>
                                      <m:t>𝑚𝑜𝑙</m:t>
                                    </m:r>
                                  </m:num>
                                  <m:den>
                                    <m:r>
                                      <a:rPr lang="es-ES" sz="1100">
                                        <a:effectLst/>
                                      </a:rPr>
                                      <m:t>𝑘𝑔𝑐𝑎𝑡</m:t>
                                    </m:r>
                                    <m:r>
                                      <a:rPr lang="es-ES" sz="1100">
                                        <a:effectLst/>
                                      </a:rPr>
                                      <m:t>. </m:t>
                                    </m:r>
                                    <m:r>
                                      <a:rPr lang="es-ES" sz="1100">
                                        <a:effectLst/>
                                      </a:rPr>
                                      <m:t>𝑠</m:t>
                                    </m:r>
                                  </m:den>
                                </m:f>
                                <m:r>
                                  <a:rPr lang="es-ES" sz="110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E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>
                                    <a:effectLst/>
                                  </a:rPr>
                                  <m:t>𝑇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(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𝐾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>
                                        <a:effectLst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s-ES" sz="1100">
                                        <a:effectLst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</a:tr>
                  <a:tr h="58560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>
                                    <a:effectLst/>
                                  </a:rPr>
                                  <m:t>𝑟𝑒𝑎𝑐𝑐𝑖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ó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𝑛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 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𝑞𝑢𝑖𝑚𝑖𝑐𝑎</m:t>
                                </m:r>
                              </m:oMath>
                            </m:oMathPara>
                          </a14:m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-0,0980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622,06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0,9906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</a:tr>
                  <a:tr h="58560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>
                                    <a:effectLst/>
                                  </a:rPr>
                                  <m:t>𝑑𝑖𝑓𝑢𝑠𝑖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ó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𝑛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 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𝑒𝑥𝑡𝑒𝑟𝑛𝑎</m:t>
                                </m:r>
                              </m:oMath>
                            </m:oMathPara>
                          </a14:m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-0,1298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531,81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0,0881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</a:tr>
                  <a:tr h="58560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>
                                    <a:effectLst/>
                                  </a:rPr>
                                  <m:t>𝑑𝑖𝑓𝑢𝑠𝑖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ó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𝑛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 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𝑖𝑛𝑡𝑒𝑟𝑛𝑎</m:t>
                                </m:r>
                              </m:oMath>
                            </m:oMathPara>
                          </a14:m>
                          <a:endParaRPr lang="es-E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-0,0151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523,92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 dirty="0">
                              <a:effectLst/>
                            </a:rPr>
                            <a:t>0,0092</a:t>
                          </a:r>
                          <a:endParaRPr lang="es-E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7004823"/>
                  </p:ext>
                </p:extLst>
              </p:nvPr>
            </p:nvGraphicFramePr>
            <p:xfrm>
              <a:off x="1196788" y="3321425"/>
              <a:ext cx="3455894" cy="239357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47125"/>
                    <a:gridCol w="1047125"/>
                    <a:gridCol w="570572"/>
                    <a:gridCol w="791072"/>
                  </a:tblGrid>
                  <a:tr h="63676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s-ES" sz="1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4450" marR="44450" marT="0" marB="0" anchor="b">
                        <a:blipFill rotWithShape="0">
                          <a:blip r:embed="rId2"/>
                          <a:stretch>
                            <a:fillRect l="-100581" t="-952" r="-132558" b="-2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4450" marR="44450" marT="0" marB="0" anchor="b">
                        <a:blipFill rotWithShape="0">
                          <a:blip r:embed="rId2"/>
                          <a:stretch>
                            <a:fillRect l="-367021" t="-952" r="-142553" b="-2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4450" marR="44450" marT="0" marB="0" anchor="b">
                        <a:blipFill rotWithShape="0">
                          <a:blip r:embed="rId2"/>
                          <a:stretch>
                            <a:fillRect l="-337692" t="-952" r="-3077" b="-288571"/>
                          </a:stretch>
                        </a:blipFill>
                      </a:tcPr>
                    </a:tc>
                  </a:tr>
                  <a:tr h="585604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4450" marR="44450" marT="0" marB="0" anchor="b">
                        <a:blipFill rotWithShape="0">
                          <a:blip r:embed="rId2"/>
                          <a:stretch>
                            <a:fillRect l="-581" t="-110417" r="-232558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-0,0980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622,06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0,9906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</a:tr>
                  <a:tr h="585604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4450" marR="44450" marT="0" marB="0" anchor="b">
                        <a:blipFill rotWithShape="0">
                          <a:blip r:embed="rId2"/>
                          <a:stretch>
                            <a:fillRect l="-581" t="-208247" r="-232558" b="-113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-0,1298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531,81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0,0881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</a:tr>
                  <a:tr h="585604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4450" marR="44450" marT="0" marB="0" anchor="b">
                        <a:blipFill rotWithShape="0">
                          <a:blip r:embed="rId2"/>
                          <a:stretch>
                            <a:fillRect l="-581" t="-311458" r="-232558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-0,0151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523,92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 dirty="0">
                              <a:effectLst/>
                            </a:rPr>
                            <a:t>0,0092</a:t>
                          </a:r>
                          <a:endParaRPr lang="es-E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</a:tr>
                </a:tbl>
              </a:graphicData>
            </a:graphic>
          </p:graphicFrame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79768"/>
            <a:ext cx="5862918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0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texto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987425"/>
                <a:ext cx="3932237" cy="5332693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2800" dirty="0" smtClean="0"/>
                  <a:t>Condiciones isotermas. (razonamos con el factor de eficacia).</a:t>
                </a:r>
                <a:endParaRPr lang="es-ES" sz="2800" i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2800" i="1"/>
                      <m:t>𝜙</m:t>
                    </m:r>
                    <m:r>
                      <a:rPr lang="es-ES" sz="2800" i="1"/>
                      <m:t>=</m:t>
                    </m:r>
                    <m:r>
                      <a:rPr lang="es-ES" sz="2800" i="1"/>
                      <m:t>𝐿</m:t>
                    </m:r>
                    <m:rad>
                      <m:radPr>
                        <m:degHide m:val="on"/>
                        <m:ctrlPr>
                          <a:rPr lang="es-ES" sz="2800" i="1"/>
                        </m:ctrlPr>
                      </m:radPr>
                      <m:deg/>
                      <m:e>
                        <m:f>
                          <m:fPr>
                            <m:ctrlPr>
                              <a:rPr lang="es-ES" sz="2800" i="1"/>
                            </m:ctrlPr>
                          </m:fPr>
                          <m:num>
                            <m:r>
                              <a:rPr lang="es-ES" sz="2800" i="1"/>
                              <m:t>3</m:t>
                            </m:r>
                          </m:num>
                          <m:den>
                            <m:r>
                              <a:rPr lang="es-ES" sz="2800" i="1"/>
                              <m:t>2</m:t>
                            </m:r>
                          </m:den>
                        </m:f>
                        <m:r>
                          <a:rPr lang="es-ES" sz="2800" i="1"/>
                          <m:t>∙</m:t>
                        </m:r>
                        <m:r>
                          <a:rPr lang="es-ES" sz="2800" i="1"/>
                          <m:t>𝑘</m:t>
                        </m:r>
                        <m:r>
                          <a:rPr lang="es-ES" sz="2800" i="1"/>
                          <m:t>∙</m:t>
                        </m:r>
                        <m:f>
                          <m:fPr>
                            <m:ctrlPr>
                              <a:rPr lang="es-ES" sz="2800" i="1"/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ES" sz="2800" i="1"/>
                                </m:ctrlPr>
                              </m:sSubPr>
                              <m:e>
                                <m:r>
                                  <a:rPr lang="es-ES" sz="2800" i="1"/>
                                  <m:t>𝐶</m:t>
                                </m:r>
                              </m:e>
                              <m:sub>
                                <m:r>
                                  <a:rPr lang="es-ES" sz="2800" i="1"/>
                                  <m:t>𝐴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ES" sz="2800" i="1"/>
                                </m:ctrlPr>
                              </m:sSubPr>
                              <m:e>
                                <m:r>
                                  <a:rPr lang="es-ES" sz="2800" i="1"/>
                                  <m:t>𝐷</m:t>
                                </m:r>
                              </m:e>
                              <m:sub>
                                <m:r>
                                  <a:rPr lang="es-ES" sz="2800" i="1"/>
                                  <m:t>𝑒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s-ES" sz="2800" i="1"/>
                      <m:t>∙</m:t>
                    </m:r>
                    <m:sSub>
                      <m:sSubPr>
                        <m:ctrlPr>
                          <a:rPr lang="es-ES" sz="2800" i="1"/>
                        </m:ctrlPr>
                      </m:sSubPr>
                      <m:e>
                        <m:r>
                          <a:rPr lang="es-ES" sz="2800" i="1"/>
                          <m:t>𝜌</m:t>
                        </m:r>
                      </m:e>
                      <m:sub>
                        <m:r>
                          <a:rPr lang="es-ES" sz="2800" i="1"/>
                          <m:t>𝑐𝑎𝑡</m:t>
                        </m:r>
                        <m:r>
                          <a:rPr lang="es-ES" sz="2800" i="1"/>
                          <m:t>.</m:t>
                        </m:r>
                      </m:sub>
                    </m:sSub>
                  </m:oMath>
                </a14:m>
                <a:endParaRPr lang="es-E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sz="2800" dirty="0"/>
                  <a:t>η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800">
                            <a:latin typeface="Cambria Math" panose="02040503050406030204" pitchFamily="18" charset="0"/>
                          </a:rPr>
                          <m:t>tanh</m:t>
                        </m:r>
                        <m:r>
                          <a:rPr lang="es-ES" sz="280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𝜙</m:t>
                        </m:r>
                      </m:den>
                    </m:f>
                  </m:oMath>
                </a14:m>
                <a:endParaRPr lang="es-E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2800" dirty="0"/>
              </a:p>
            </p:txBody>
          </p:sp>
        </mc:Choice>
        <mc:Fallback>
          <p:sp>
            <p:nvSpPr>
              <p:cNvPr id="4" name="Marcador de tex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987425"/>
                <a:ext cx="3932237" cy="5332693"/>
              </a:xfrm>
              <a:blipFill rotWithShape="0">
                <a:blip r:embed="rId2"/>
                <a:stretch>
                  <a:fillRect l="-2791" t="-1943" r="-21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a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8564418"/>
                  </p:ext>
                </p:extLst>
              </p:nvPr>
            </p:nvGraphicFramePr>
            <p:xfrm>
              <a:off x="1032323" y="3872752"/>
              <a:ext cx="3564890" cy="244736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9670"/>
                    <a:gridCol w="871220"/>
                    <a:gridCol w="762000"/>
                    <a:gridCol w="762000"/>
                  </a:tblGrid>
                  <a:tr h="96491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s-ES" sz="1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>
                                        <a:effectLst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100">
                                        <a:effectLst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s-ES" sz="1100">
                                    <a:effectLst/>
                                  </a:rPr>
                                  <m:t> (</m:t>
                                </m:r>
                                <m:f>
                                  <m:fPr>
                                    <m:ctrlPr>
                                      <a:rPr lang="es-ES" sz="1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1100">
                                        <a:effectLst/>
                                      </a:rPr>
                                      <m:t>𝑚𝑜𝑙</m:t>
                                    </m:r>
                                  </m:num>
                                  <m:den>
                                    <m:r>
                                      <a:rPr lang="es-ES" sz="1100">
                                        <a:effectLst/>
                                      </a:rPr>
                                      <m:t>𝑘𝑔𝑐𝑎𝑡</m:t>
                                    </m:r>
                                    <m:r>
                                      <a:rPr lang="es-ES" sz="1100">
                                        <a:effectLst/>
                                      </a:rPr>
                                      <m:t>. </m:t>
                                    </m:r>
                                    <m:r>
                                      <a:rPr lang="es-ES" sz="1100">
                                        <a:effectLst/>
                                      </a:rPr>
                                      <m:t>𝑠</m:t>
                                    </m:r>
                                  </m:den>
                                </m:f>
                                <m:r>
                                  <a:rPr lang="es-ES" sz="110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>
                                    <a:effectLst/>
                                  </a:rPr>
                                  <m:t>𝑇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(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𝐾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E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>
                                    <a:effectLst/>
                                  </a:rPr>
                                  <m:t>𝑇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(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𝐾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</a:tr>
                  <a:tr h="4941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>
                                    <a:effectLst/>
                                  </a:rPr>
                                  <m:t>𝑟𝑒𝑎𝑐𝑐𝑖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ó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𝑛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 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𝑞𝑢𝑖𝑚𝑖𝑐𝑎</m:t>
                                </m:r>
                              </m:oMath>
                            </m:oMathPara>
                          </a14:m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-0,0141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523,15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0,9236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</a:tr>
                  <a:tr h="4941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>
                                    <a:effectLst/>
                                  </a:rPr>
                                  <m:t>𝑑𝑖𝑓𝑢𝑠𝑖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ó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𝑛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 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𝑒𝑥𝑡𝑒𝑟𝑛𝑎</m:t>
                                </m:r>
                              </m:oMath>
                            </m:oMathPara>
                          </a14:m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-0,1298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523,15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0,0881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</a:tr>
                  <a:tr h="4941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100">
                                    <a:effectLst/>
                                  </a:rPr>
                                  <m:t>𝑑𝑖𝑓𝑢𝑠𝑖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ó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𝑛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 </m:t>
                                </m:r>
                                <m:r>
                                  <a:rPr lang="es-ES" sz="1100">
                                    <a:effectLst/>
                                  </a:rPr>
                                  <m:t>𝑖𝑛𝑡𝑒𝑟𝑛𝑎</m:t>
                                </m:r>
                              </m:oMath>
                            </m:oMathPara>
                          </a14:m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-0,1776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523,15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 dirty="0">
                              <a:effectLst/>
                            </a:rPr>
                            <a:t>0,0905</a:t>
                          </a:r>
                          <a:endParaRPr lang="es-E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a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8564418"/>
                  </p:ext>
                </p:extLst>
              </p:nvPr>
            </p:nvGraphicFramePr>
            <p:xfrm>
              <a:off x="1032323" y="3872752"/>
              <a:ext cx="3564890" cy="244736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69670"/>
                    <a:gridCol w="871220"/>
                    <a:gridCol w="762000"/>
                    <a:gridCol w="762000"/>
                  </a:tblGrid>
                  <a:tr h="96491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s-ES" sz="1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4450" marR="44450" marT="0" marB="0" anchor="b">
                        <a:blipFill rotWithShape="0">
                          <a:blip r:embed="rId3"/>
                          <a:stretch>
                            <a:fillRect l="-134965" t="-633" r="-178322" b="-1632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4450" marR="44450" marT="0" marB="0" anchor="b">
                        <a:blipFill rotWithShape="0">
                          <a:blip r:embed="rId3"/>
                          <a:stretch>
                            <a:fillRect l="-266667" t="-633" r="-102381" b="-1632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4450" marR="44450" marT="0" marB="0" anchor="b">
                        <a:blipFill rotWithShape="0">
                          <a:blip r:embed="rId3"/>
                          <a:stretch>
                            <a:fillRect l="-369600" t="-633" r="-3200" b="-163291"/>
                          </a:stretch>
                        </a:blipFill>
                      </a:tcPr>
                    </a:tc>
                  </a:tr>
                  <a:tr h="4941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4450" marR="44450" marT="0" marB="0" anchor="b">
                        <a:blipFill rotWithShape="0">
                          <a:blip r:embed="rId3"/>
                          <a:stretch>
                            <a:fillRect l="-521" t="-193902" r="-207292" b="-2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-0,0141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523,15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0,9236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</a:tr>
                  <a:tr h="4941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4450" marR="44450" marT="0" marB="0" anchor="b">
                        <a:blipFill rotWithShape="0">
                          <a:blip r:embed="rId3"/>
                          <a:stretch>
                            <a:fillRect l="-521" t="-297531" r="-207292" b="-1172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-0,1298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523,15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0,0881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</a:tr>
                  <a:tr h="494152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44450" marR="44450" marT="0" marB="0" anchor="b">
                        <a:blipFill rotWithShape="0">
                          <a:blip r:embed="rId3"/>
                          <a:stretch>
                            <a:fillRect l="-521" t="-397531" r="-207292" b="-172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-0,1776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</a:rPr>
                            <a:t>523,15</a:t>
                          </a:r>
                          <a:endParaRPr lang="es-E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 dirty="0">
                              <a:effectLst/>
                            </a:rPr>
                            <a:t>0,0905</a:t>
                          </a:r>
                          <a:endParaRPr lang="es-E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/>
                    </a:tc>
                  </a:tr>
                </a:tbl>
              </a:graphicData>
            </a:graphic>
          </p:graphicFrame>
        </mc:Fallback>
      </mc:AlternateContent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988" y="987425"/>
            <a:ext cx="5889812" cy="418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317</Words>
  <Application>Microsoft Office PowerPoint</Application>
  <PresentationFormat>Panorámica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Tema de Office</vt:lpstr>
      <vt:lpstr>PROYECTO 1. REACCIÓN CATALÍTICA HETEROGÉNEA. </vt:lpstr>
      <vt:lpstr>1. Objetivo.</vt:lpstr>
      <vt:lpstr>2. Introducción y conceptos teóricos:</vt:lpstr>
      <vt:lpstr>Presentación de PowerPoint</vt:lpstr>
      <vt:lpstr>Presentación de PowerPoint</vt:lpstr>
      <vt:lpstr>Presentación de PowerPoint</vt:lpstr>
      <vt:lpstr>3. Resultados: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4. Conclusión principal comparativa:</vt:lpstr>
      <vt:lpstr>FIN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1. REACCIÓN CATALÍTICA HETEROGÉNEA.</dc:title>
  <dc:creator>FEDE CHIATTI</dc:creator>
  <cp:lastModifiedBy>FEDE CHIATTI</cp:lastModifiedBy>
  <cp:revision>19</cp:revision>
  <dcterms:created xsi:type="dcterms:W3CDTF">2016-02-19T11:53:11Z</dcterms:created>
  <dcterms:modified xsi:type="dcterms:W3CDTF">2016-02-23T20:49:36Z</dcterms:modified>
</cp:coreProperties>
</file>