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1" r:id="rId4"/>
    <p:sldId id="257" r:id="rId5"/>
    <p:sldId id="258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4" r:id="rId14"/>
    <p:sldId id="272" r:id="rId15"/>
    <p:sldId id="271" r:id="rId16"/>
    <p:sldId id="289" r:id="rId17"/>
    <p:sldId id="275" r:id="rId18"/>
    <p:sldId id="276" r:id="rId19"/>
    <p:sldId id="279" r:id="rId20"/>
    <p:sldId id="278" r:id="rId21"/>
    <p:sldId id="280" r:id="rId22"/>
    <p:sldId id="281" r:id="rId23"/>
    <p:sldId id="282" r:id="rId24"/>
    <p:sldId id="284" r:id="rId25"/>
    <p:sldId id="285" r:id="rId26"/>
    <p:sldId id="287" r:id="rId27"/>
    <p:sldId id="286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refour" initials="c" lastIdx="1" clrIdx="0">
    <p:extLst>
      <p:ext uri="{19B8F6BF-5375-455C-9EA6-DF929625EA0E}">
        <p15:presenceInfo xmlns:p15="http://schemas.microsoft.com/office/powerpoint/2012/main" userId="carrefo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97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ster\Desktop\UNIVERSIDAD\3&#186;\2&#186;\DISE&#209;O%20REACTORES%20II\Scripts\proyecto%202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ster\Desktop\UNIVERSIDAD\3&#186;\2&#186;\DISE&#209;O%20REACTORES%20II\Scripts\proyecto%202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03938011572643"/>
          <c:y val="9.7222182727892556E-2"/>
          <c:w val="0.81862729658792655"/>
          <c:h val="0.7435032079323418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Hoja1!$B$4:$B$13</c:f>
              <c:numCache>
                <c:formatCode>General</c:formatCode>
                <c:ptCount val="10"/>
                <c:pt idx="0">
                  <c:v>600</c:v>
                </c:pt>
                <c:pt idx="1">
                  <c:v>650</c:v>
                </c:pt>
                <c:pt idx="2">
                  <c:v>700</c:v>
                </c:pt>
                <c:pt idx="3">
                  <c:v>750</c:v>
                </c:pt>
                <c:pt idx="4">
                  <c:v>800</c:v>
                </c:pt>
                <c:pt idx="5">
                  <c:v>850</c:v>
                </c:pt>
                <c:pt idx="6">
                  <c:v>900</c:v>
                </c:pt>
                <c:pt idx="7">
                  <c:v>950</c:v>
                </c:pt>
                <c:pt idx="8">
                  <c:v>1000</c:v>
                </c:pt>
                <c:pt idx="9">
                  <c:v>1100</c:v>
                </c:pt>
              </c:numCache>
            </c:numRef>
          </c:xVal>
          <c:yVal>
            <c:numRef>
              <c:f>Hoja1!$E$4:$E$13</c:f>
              <c:numCache>
                <c:formatCode>General</c:formatCode>
                <c:ptCount val="10"/>
                <c:pt idx="0">
                  <c:v>18.666666666666668</c:v>
                </c:pt>
                <c:pt idx="1">
                  <c:v>15.277777777777779</c:v>
                </c:pt>
                <c:pt idx="2">
                  <c:v>13.611111111111111</c:v>
                </c:pt>
                <c:pt idx="3">
                  <c:v>12.777777777777779</c:v>
                </c:pt>
                <c:pt idx="4">
                  <c:v>12.222222222222221</c:v>
                </c:pt>
                <c:pt idx="5">
                  <c:v>11.888888888888889</c:v>
                </c:pt>
                <c:pt idx="6">
                  <c:v>11.666666666666666</c:v>
                </c:pt>
                <c:pt idx="7">
                  <c:v>11.444444444444445</c:v>
                </c:pt>
                <c:pt idx="8">
                  <c:v>11.111111111111111</c:v>
                </c:pt>
                <c:pt idx="9">
                  <c:v>11.027777777777779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Hoja1!$B$18:$B$27</c:f>
              <c:numCache>
                <c:formatCode>General</c:formatCode>
                <c:ptCount val="10"/>
                <c:pt idx="0">
                  <c:v>600</c:v>
                </c:pt>
                <c:pt idx="1">
                  <c:v>650</c:v>
                </c:pt>
                <c:pt idx="2">
                  <c:v>700</c:v>
                </c:pt>
                <c:pt idx="3">
                  <c:v>750</c:v>
                </c:pt>
                <c:pt idx="4">
                  <c:v>800</c:v>
                </c:pt>
                <c:pt idx="5">
                  <c:v>850</c:v>
                </c:pt>
                <c:pt idx="6">
                  <c:v>900</c:v>
                </c:pt>
                <c:pt idx="7">
                  <c:v>950</c:v>
                </c:pt>
                <c:pt idx="8">
                  <c:v>1000</c:v>
                </c:pt>
                <c:pt idx="9">
                  <c:v>1100</c:v>
                </c:pt>
              </c:numCache>
            </c:numRef>
          </c:xVal>
          <c:yVal>
            <c:numRef>
              <c:f>Hoja1!$E$18:$E$27</c:f>
              <c:numCache>
                <c:formatCode>General</c:formatCode>
                <c:ptCount val="10"/>
                <c:pt idx="0">
                  <c:v>2.5</c:v>
                </c:pt>
                <c:pt idx="1">
                  <c:v>1.6388888888888888</c:v>
                </c:pt>
                <c:pt idx="2">
                  <c:v>1.2222222222222223</c:v>
                </c:pt>
                <c:pt idx="3">
                  <c:v>1.0138888888888888</c:v>
                </c:pt>
                <c:pt idx="4">
                  <c:v>0.9044444444444445</c:v>
                </c:pt>
                <c:pt idx="5">
                  <c:v>0.80555555555555558</c:v>
                </c:pt>
                <c:pt idx="6">
                  <c:v>0.74805555555555558</c:v>
                </c:pt>
                <c:pt idx="7">
                  <c:v>0.71388888888888891</c:v>
                </c:pt>
                <c:pt idx="8">
                  <c:v>0.64944444444444449</c:v>
                </c:pt>
                <c:pt idx="9">
                  <c:v>0.59861111111111109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Hoja1!$A$33:$A$42</c:f>
              <c:numCache>
                <c:formatCode>General</c:formatCode>
                <c:ptCount val="10"/>
                <c:pt idx="0">
                  <c:v>600</c:v>
                </c:pt>
                <c:pt idx="1">
                  <c:v>650</c:v>
                </c:pt>
                <c:pt idx="2">
                  <c:v>700</c:v>
                </c:pt>
                <c:pt idx="3">
                  <c:v>750</c:v>
                </c:pt>
                <c:pt idx="4">
                  <c:v>800</c:v>
                </c:pt>
                <c:pt idx="5">
                  <c:v>850</c:v>
                </c:pt>
                <c:pt idx="6">
                  <c:v>900</c:v>
                </c:pt>
                <c:pt idx="7">
                  <c:v>950</c:v>
                </c:pt>
                <c:pt idx="8">
                  <c:v>1000</c:v>
                </c:pt>
                <c:pt idx="9">
                  <c:v>1100</c:v>
                </c:pt>
              </c:numCache>
            </c:numRef>
          </c:xVal>
          <c:yVal>
            <c:numRef>
              <c:f>Hoja1!$D$33:$D$42</c:f>
              <c:numCache>
                <c:formatCode>General</c:formatCode>
                <c:ptCount val="10"/>
                <c:pt idx="0">
                  <c:v>6.6944444444444446</c:v>
                </c:pt>
                <c:pt idx="1">
                  <c:v>5.0277777777777777</c:v>
                </c:pt>
                <c:pt idx="2">
                  <c:v>4.166666666666667</c:v>
                </c:pt>
                <c:pt idx="3">
                  <c:v>3.75</c:v>
                </c:pt>
                <c:pt idx="4">
                  <c:v>3.5</c:v>
                </c:pt>
                <c:pt idx="5">
                  <c:v>3.3333333333333335</c:v>
                </c:pt>
                <c:pt idx="6">
                  <c:v>3.2222222222222223</c:v>
                </c:pt>
                <c:pt idx="7">
                  <c:v>3.1388888888888888</c:v>
                </c:pt>
                <c:pt idx="8">
                  <c:v>3.0555555555555554</c:v>
                </c:pt>
                <c:pt idx="9">
                  <c:v>2.9444444444444446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722368"/>
        <c:axId val="1888915776"/>
      </c:scatterChart>
      <c:valAx>
        <c:axId val="1748722368"/>
        <c:scaling>
          <c:orientation val="minMax"/>
          <c:min val="5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T(ºC)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88915776"/>
        <c:crosses val="autoZero"/>
        <c:crossBetween val="midCat"/>
      </c:valAx>
      <c:valAx>
        <c:axId val="18889157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Tiempo(h)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48722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616588025273886E-2"/>
          <c:y val="0.10131367350151399"/>
          <c:w val="0.90426227759904731"/>
          <c:h val="0.88695345557122707"/>
        </c:manualLayout>
      </c:layout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Hoja1!$B$4:$B$13</c:f>
              <c:numCache>
                <c:formatCode>General</c:formatCode>
                <c:ptCount val="10"/>
                <c:pt idx="0">
                  <c:v>600</c:v>
                </c:pt>
                <c:pt idx="1">
                  <c:v>650</c:v>
                </c:pt>
                <c:pt idx="2">
                  <c:v>700</c:v>
                </c:pt>
                <c:pt idx="3">
                  <c:v>750</c:v>
                </c:pt>
                <c:pt idx="4">
                  <c:v>800</c:v>
                </c:pt>
                <c:pt idx="5">
                  <c:v>850</c:v>
                </c:pt>
                <c:pt idx="6">
                  <c:v>900</c:v>
                </c:pt>
                <c:pt idx="7">
                  <c:v>950</c:v>
                </c:pt>
                <c:pt idx="8">
                  <c:v>1000</c:v>
                </c:pt>
                <c:pt idx="9">
                  <c:v>1100</c:v>
                </c:pt>
              </c:numCache>
            </c:numRef>
          </c:xVal>
          <c:yVal>
            <c:numRef>
              <c:f>Hoja1!$E$4:$E$13</c:f>
              <c:numCache>
                <c:formatCode>General</c:formatCode>
                <c:ptCount val="10"/>
                <c:pt idx="0">
                  <c:v>18.666666666666668</c:v>
                </c:pt>
                <c:pt idx="1">
                  <c:v>15.277777777777779</c:v>
                </c:pt>
                <c:pt idx="2">
                  <c:v>13.611111111111111</c:v>
                </c:pt>
                <c:pt idx="3">
                  <c:v>12.777777777777779</c:v>
                </c:pt>
                <c:pt idx="4">
                  <c:v>12.222222222222221</c:v>
                </c:pt>
                <c:pt idx="5">
                  <c:v>11.888888888888889</c:v>
                </c:pt>
                <c:pt idx="6">
                  <c:v>11.666666666666666</c:v>
                </c:pt>
                <c:pt idx="7">
                  <c:v>11.444444444444445</c:v>
                </c:pt>
                <c:pt idx="8">
                  <c:v>11.111111111111111</c:v>
                </c:pt>
                <c:pt idx="9">
                  <c:v>11.027777777777779</c:v>
                </c:pt>
              </c:numCache>
            </c:numRef>
          </c:yVal>
          <c:smooth val="1"/>
        </c:ser>
        <c:ser>
          <c:idx val="1"/>
          <c:order val="1"/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Hoja1!$G$4:$G$13</c:f>
              <c:numCache>
                <c:formatCode>General</c:formatCode>
                <c:ptCount val="10"/>
                <c:pt idx="0">
                  <c:v>600</c:v>
                </c:pt>
                <c:pt idx="1">
                  <c:v>650</c:v>
                </c:pt>
                <c:pt idx="2">
                  <c:v>700</c:v>
                </c:pt>
                <c:pt idx="3">
                  <c:v>750</c:v>
                </c:pt>
                <c:pt idx="4">
                  <c:v>800</c:v>
                </c:pt>
                <c:pt idx="5">
                  <c:v>850</c:v>
                </c:pt>
                <c:pt idx="6">
                  <c:v>900</c:v>
                </c:pt>
                <c:pt idx="7">
                  <c:v>950</c:v>
                </c:pt>
                <c:pt idx="8">
                  <c:v>1000</c:v>
                </c:pt>
                <c:pt idx="9">
                  <c:v>1100</c:v>
                </c:pt>
              </c:numCache>
            </c:numRef>
          </c:xVal>
          <c:yVal>
            <c:numRef>
              <c:f>Hoja1!$J$4:$J$13</c:f>
              <c:numCache>
                <c:formatCode>General</c:formatCode>
                <c:ptCount val="10"/>
                <c:pt idx="0">
                  <c:v>13.666666666666666</c:v>
                </c:pt>
                <c:pt idx="1">
                  <c:v>10.277777777777779</c:v>
                </c:pt>
                <c:pt idx="2">
                  <c:v>8.6666666666666661</c:v>
                </c:pt>
                <c:pt idx="3">
                  <c:v>7.7777777777777777</c:v>
                </c:pt>
                <c:pt idx="4">
                  <c:v>7.3611111111111107</c:v>
                </c:pt>
                <c:pt idx="5">
                  <c:v>7.0555555555555554</c:v>
                </c:pt>
                <c:pt idx="6">
                  <c:v>6.8611111111111107</c:v>
                </c:pt>
                <c:pt idx="7">
                  <c:v>6.7222222222222223</c:v>
                </c:pt>
                <c:pt idx="8">
                  <c:v>6.6111111111111107</c:v>
                </c:pt>
                <c:pt idx="9">
                  <c:v>6.4722222222222223</c:v>
                </c:pt>
              </c:numCache>
            </c:numRef>
          </c:yVal>
          <c:smooth val="1"/>
        </c:ser>
        <c:ser>
          <c:idx val="2"/>
          <c:order val="2"/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Hoja1!$L$4:$L$13</c:f>
              <c:numCache>
                <c:formatCode>General</c:formatCode>
                <c:ptCount val="10"/>
                <c:pt idx="0">
                  <c:v>600</c:v>
                </c:pt>
                <c:pt idx="1">
                  <c:v>650</c:v>
                </c:pt>
                <c:pt idx="2">
                  <c:v>700</c:v>
                </c:pt>
                <c:pt idx="3">
                  <c:v>750</c:v>
                </c:pt>
                <c:pt idx="4">
                  <c:v>800</c:v>
                </c:pt>
                <c:pt idx="5">
                  <c:v>850</c:v>
                </c:pt>
                <c:pt idx="6">
                  <c:v>900</c:v>
                </c:pt>
                <c:pt idx="7">
                  <c:v>950</c:v>
                </c:pt>
                <c:pt idx="8">
                  <c:v>1000</c:v>
                </c:pt>
                <c:pt idx="9">
                  <c:v>1100</c:v>
                </c:pt>
              </c:numCache>
            </c:numRef>
          </c:xVal>
          <c:yVal>
            <c:numRef>
              <c:f>Hoja1!$O$4:$O$13</c:f>
              <c:numCache>
                <c:formatCode>General</c:formatCode>
                <c:ptCount val="10"/>
                <c:pt idx="0">
                  <c:v>11.694444444444445</c:v>
                </c:pt>
                <c:pt idx="1">
                  <c:v>8.2777777777777786</c:v>
                </c:pt>
                <c:pt idx="2">
                  <c:v>6.666666666666667</c:v>
                </c:pt>
                <c:pt idx="3">
                  <c:v>5.8166666666666664</c:v>
                </c:pt>
                <c:pt idx="4">
                  <c:v>5.3055555555555554</c:v>
                </c:pt>
                <c:pt idx="5">
                  <c:v>5</c:v>
                </c:pt>
                <c:pt idx="6">
                  <c:v>4.8055555555555554</c:v>
                </c:pt>
                <c:pt idx="7">
                  <c:v>4.6388888888888893</c:v>
                </c:pt>
                <c:pt idx="8">
                  <c:v>4.5277777777777777</c:v>
                </c:pt>
                <c:pt idx="9">
                  <c:v>4.4444444444444446</c:v>
                </c:pt>
              </c:numCache>
            </c:numRef>
          </c:yVal>
          <c:smooth val="1"/>
        </c:ser>
        <c:ser>
          <c:idx val="3"/>
          <c:order val="3"/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Hoja1!$B$18:$B$27</c:f>
              <c:numCache>
                <c:formatCode>General</c:formatCode>
                <c:ptCount val="10"/>
                <c:pt idx="0">
                  <c:v>600</c:v>
                </c:pt>
                <c:pt idx="1">
                  <c:v>650</c:v>
                </c:pt>
                <c:pt idx="2">
                  <c:v>700</c:v>
                </c:pt>
                <c:pt idx="3">
                  <c:v>750</c:v>
                </c:pt>
                <c:pt idx="4">
                  <c:v>800</c:v>
                </c:pt>
                <c:pt idx="5">
                  <c:v>850</c:v>
                </c:pt>
                <c:pt idx="6">
                  <c:v>900</c:v>
                </c:pt>
                <c:pt idx="7">
                  <c:v>950</c:v>
                </c:pt>
                <c:pt idx="8">
                  <c:v>1000</c:v>
                </c:pt>
                <c:pt idx="9">
                  <c:v>1100</c:v>
                </c:pt>
              </c:numCache>
            </c:numRef>
          </c:xVal>
          <c:yVal>
            <c:numRef>
              <c:f>Hoja1!$E$18:$E$27</c:f>
              <c:numCache>
                <c:formatCode>General</c:formatCode>
                <c:ptCount val="10"/>
                <c:pt idx="0">
                  <c:v>2.5</c:v>
                </c:pt>
                <c:pt idx="1">
                  <c:v>1.6388888888888888</c:v>
                </c:pt>
                <c:pt idx="2">
                  <c:v>1.2222222222222223</c:v>
                </c:pt>
                <c:pt idx="3">
                  <c:v>1.0138888888888888</c:v>
                </c:pt>
                <c:pt idx="4">
                  <c:v>0.9044444444444445</c:v>
                </c:pt>
                <c:pt idx="5">
                  <c:v>0.80555555555555558</c:v>
                </c:pt>
                <c:pt idx="6">
                  <c:v>0.74805555555555558</c:v>
                </c:pt>
                <c:pt idx="7">
                  <c:v>0.71388888888888891</c:v>
                </c:pt>
                <c:pt idx="8">
                  <c:v>0.64944444444444449</c:v>
                </c:pt>
                <c:pt idx="9">
                  <c:v>0.59861111111111109</c:v>
                </c:pt>
              </c:numCache>
            </c:numRef>
          </c:yVal>
          <c:smooth val="1"/>
        </c:ser>
        <c:ser>
          <c:idx val="4"/>
          <c:order val="4"/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Hoja1!$L$19:$L$28</c:f>
              <c:numCache>
                <c:formatCode>General</c:formatCode>
                <c:ptCount val="10"/>
                <c:pt idx="0">
                  <c:v>600</c:v>
                </c:pt>
                <c:pt idx="1">
                  <c:v>650</c:v>
                </c:pt>
                <c:pt idx="2">
                  <c:v>700</c:v>
                </c:pt>
                <c:pt idx="3">
                  <c:v>750</c:v>
                </c:pt>
                <c:pt idx="4">
                  <c:v>800</c:v>
                </c:pt>
                <c:pt idx="5">
                  <c:v>850</c:v>
                </c:pt>
                <c:pt idx="6">
                  <c:v>900</c:v>
                </c:pt>
                <c:pt idx="7">
                  <c:v>950</c:v>
                </c:pt>
                <c:pt idx="8">
                  <c:v>1000</c:v>
                </c:pt>
                <c:pt idx="9">
                  <c:v>1100</c:v>
                </c:pt>
              </c:numCache>
            </c:numRef>
          </c:xVal>
          <c:yVal>
            <c:numRef>
              <c:f>Hoja1!$O$19:$O$28</c:f>
              <c:numCache>
                <c:formatCode>General</c:formatCode>
                <c:ptCount val="10"/>
                <c:pt idx="0">
                  <c:v>2.0277777777777777</c:v>
                </c:pt>
                <c:pt idx="1">
                  <c:v>1.1947222222222222</c:v>
                </c:pt>
                <c:pt idx="2">
                  <c:v>0.82250000000000001</c:v>
                </c:pt>
                <c:pt idx="3">
                  <c:v>0.61444444444444446</c:v>
                </c:pt>
                <c:pt idx="4">
                  <c:v>0.50361111111111112</c:v>
                </c:pt>
                <c:pt idx="5">
                  <c:v>0.44750000000000001</c:v>
                </c:pt>
                <c:pt idx="6">
                  <c:v>0.41055555555555556</c:v>
                </c:pt>
                <c:pt idx="7">
                  <c:v>0.38611111111111113</c:v>
                </c:pt>
                <c:pt idx="8">
                  <c:v>0.38250000000000001</c:v>
                </c:pt>
                <c:pt idx="9">
                  <c:v>0.3477777777777778</c:v>
                </c:pt>
              </c:numCache>
            </c:numRef>
          </c:yVal>
          <c:smooth val="1"/>
        </c:ser>
        <c:ser>
          <c:idx val="5"/>
          <c:order val="5"/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Hoja1!$G$19:$G$28</c:f>
              <c:numCache>
                <c:formatCode>General</c:formatCode>
                <c:ptCount val="10"/>
                <c:pt idx="0">
                  <c:v>600</c:v>
                </c:pt>
                <c:pt idx="1">
                  <c:v>650</c:v>
                </c:pt>
                <c:pt idx="2">
                  <c:v>700</c:v>
                </c:pt>
                <c:pt idx="3">
                  <c:v>750</c:v>
                </c:pt>
                <c:pt idx="4">
                  <c:v>800</c:v>
                </c:pt>
                <c:pt idx="5">
                  <c:v>850</c:v>
                </c:pt>
                <c:pt idx="6">
                  <c:v>900</c:v>
                </c:pt>
                <c:pt idx="7">
                  <c:v>950</c:v>
                </c:pt>
                <c:pt idx="8">
                  <c:v>1000</c:v>
                </c:pt>
                <c:pt idx="9">
                  <c:v>1100</c:v>
                </c:pt>
              </c:numCache>
            </c:numRef>
          </c:xVal>
          <c:yVal>
            <c:numRef>
              <c:f>Hoja1!$J$19:$J$28</c:f>
              <c:numCache>
                <c:formatCode>General</c:formatCode>
                <c:ptCount val="10"/>
                <c:pt idx="0">
                  <c:v>2.2602777777777776</c:v>
                </c:pt>
                <c:pt idx="1">
                  <c:v>1.4297222222222221</c:v>
                </c:pt>
                <c:pt idx="2">
                  <c:v>1.0430555555555556</c:v>
                </c:pt>
                <c:pt idx="3">
                  <c:v>0.84833333333333338</c:v>
                </c:pt>
                <c:pt idx="4">
                  <c:v>0.74250000000000005</c:v>
                </c:pt>
                <c:pt idx="5">
                  <c:v>0.68194444444444446</c:v>
                </c:pt>
                <c:pt idx="6">
                  <c:v>0.64249999999999996</c:v>
                </c:pt>
                <c:pt idx="7">
                  <c:v>0.62055555555555553</c:v>
                </c:pt>
                <c:pt idx="8">
                  <c:v>0.60388888888888892</c:v>
                </c:pt>
                <c:pt idx="9">
                  <c:v>0.58333333333333337</c:v>
                </c:pt>
              </c:numCache>
            </c:numRef>
          </c:yVal>
          <c:smooth val="1"/>
        </c:ser>
        <c:ser>
          <c:idx val="6"/>
          <c:order val="6"/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Hoja1!$A$33:$A$42</c:f>
              <c:numCache>
                <c:formatCode>General</c:formatCode>
                <c:ptCount val="10"/>
                <c:pt idx="0">
                  <c:v>600</c:v>
                </c:pt>
                <c:pt idx="1">
                  <c:v>650</c:v>
                </c:pt>
                <c:pt idx="2">
                  <c:v>700</c:v>
                </c:pt>
                <c:pt idx="3">
                  <c:v>750</c:v>
                </c:pt>
                <c:pt idx="4">
                  <c:v>800</c:v>
                </c:pt>
                <c:pt idx="5">
                  <c:v>850</c:v>
                </c:pt>
                <c:pt idx="6">
                  <c:v>900</c:v>
                </c:pt>
                <c:pt idx="7">
                  <c:v>950</c:v>
                </c:pt>
                <c:pt idx="8">
                  <c:v>1000</c:v>
                </c:pt>
                <c:pt idx="9">
                  <c:v>1100</c:v>
                </c:pt>
              </c:numCache>
            </c:numRef>
          </c:xVal>
          <c:yVal>
            <c:numRef>
              <c:f>Hoja1!$D$33:$D$42</c:f>
              <c:numCache>
                <c:formatCode>General</c:formatCode>
                <c:ptCount val="10"/>
                <c:pt idx="0">
                  <c:v>6.6944444444444446</c:v>
                </c:pt>
                <c:pt idx="1">
                  <c:v>5.0277777777777777</c:v>
                </c:pt>
                <c:pt idx="2">
                  <c:v>4.166666666666667</c:v>
                </c:pt>
                <c:pt idx="3">
                  <c:v>3.75</c:v>
                </c:pt>
                <c:pt idx="4">
                  <c:v>3.5</c:v>
                </c:pt>
                <c:pt idx="5">
                  <c:v>3.3333333333333335</c:v>
                </c:pt>
                <c:pt idx="6">
                  <c:v>3.2222222222222223</c:v>
                </c:pt>
                <c:pt idx="7">
                  <c:v>3.1388888888888888</c:v>
                </c:pt>
                <c:pt idx="8">
                  <c:v>3.0555555555555554</c:v>
                </c:pt>
                <c:pt idx="9">
                  <c:v>2.9444444444444446</c:v>
                </c:pt>
              </c:numCache>
            </c:numRef>
          </c:yVal>
          <c:smooth val="1"/>
        </c:ser>
        <c:ser>
          <c:idx val="7"/>
          <c:order val="7"/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Hoja1!$G$34:$G$43</c:f>
              <c:numCache>
                <c:formatCode>General</c:formatCode>
                <c:ptCount val="10"/>
                <c:pt idx="0">
                  <c:v>600</c:v>
                </c:pt>
                <c:pt idx="1">
                  <c:v>650</c:v>
                </c:pt>
                <c:pt idx="2">
                  <c:v>700</c:v>
                </c:pt>
                <c:pt idx="3">
                  <c:v>750</c:v>
                </c:pt>
                <c:pt idx="4">
                  <c:v>800</c:v>
                </c:pt>
                <c:pt idx="5">
                  <c:v>850</c:v>
                </c:pt>
                <c:pt idx="6">
                  <c:v>900</c:v>
                </c:pt>
                <c:pt idx="7">
                  <c:v>950</c:v>
                </c:pt>
                <c:pt idx="8">
                  <c:v>1000</c:v>
                </c:pt>
                <c:pt idx="9">
                  <c:v>1100</c:v>
                </c:pt>
              </c:numCache>
            </c:numRef>
          </c:xVal>
          <c:yVal>
            <c:numRef>
              <c:f>Hoja1!$J$34:$J$43</c:f>
              <c:numCache>
                <c:formatCode>General</c:formatCode>
                <c:ptCount val="10"/>
                <c:pt idx="0">
                  <c:v>5.3611111111111107</c:v>
                </c:pt>
                <c:pt idx="1">
                  <c:v>3.6944444444444446</c:v>
                </c:pt>
                <c:pt idx="2">
                  <c:v>2.8944444444444444</c:v>
                </c:pt>
                <c:pt idx="3">
                  <c:v>2.5</c:v>
                </c:pt>
                <c:pt idx="4">
                  <c:v>2.2891666666666666</c:v>
                </c:pt>
                <c:pt idx="5">
                  <c:v>2.160277777777778</c:v>
                </c:pt>
                <c:pt idx="6">
                  <c:v>2.0788888888888888</c:v>
                </c:pt>
                <c:pt idx="7">
                  <c:v>2.0244444444444443</c:v>
                </c:pt>
                <c:pt idx="8">
                  <c:v>1.9855555555555555</c:v>
                </c:pt>
                <c:pt idx="9">
                  <c:v>1.933888888888889</c:v>
                </c:pt>
              </c:numCache>
            </c:numRef>
          </c:yVal>
          <c:smooth val="1"/>
        </c:ser>
        <c:ser>
          <c:idx val="8"/>
          <c:order val="8"/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Hoja1!$L$34:$L$43</c:f>
              <c:numCache>
                <c:formatCode>General</c:formatCode>
                <c:ptCount val="10"/>
                <c:pt idx="0">
                  <c:v>600</c:v>
                </c:pt>
                <c:pt idx="1">
                  <c:v>650</c:v>
                </c:pt>
                <c:pt idx="2">
                  <c:v>700</c:v>
                </c:pt>
                <c:pt idx="3">
                  <c:v>750</c:v>
                </c:pt>
                <c:pt idx="4">
                  <c:v>800</c:v>
                </c:pt>
                <c:pt idx="5">
                  <c:v>850</c:v>
                </c:pt>
                <c:pt idx="6">
                  <c:v>900</c:v>
                </c:pt>
                <c:pt idx="7">
                  <c:v>950</c:v>
                </c:pt>
                <c:pt idx="8">
                  <c:v>1000</c:v>
                </c:pt>
                <c:pt idx="9">
                  <c:v>1100</c:v>
                </c:pt>
              </c:numCache>
            </c:numRef>
          </c:xVal>
          <c:yVal>
            <c:numRef>
              <c:f>Hoja1!$O$34:$O$43</c:f>
              <c:numCache>
                <c:formatCode>General</c:formatCode>
                <c:ptCount val="10"/>
                <c:pt idx="0">
                  <c:v>4.6725000000000003</c:v>
                </c:pt>
                <c:pt idx="1">
                  <c:v>2.9963888888888888</c:v>
                </c:pt>
                <c:pt idx="2">
                  <c:v>2.2094444444444443</c:v>
                </c:pt>
                <c:pt idx="3">
                  <c:v>1.8069444444444445</c:v>
                </c:pt>
                <c:pt idx="4">
                  <c:v>1.5844444444444445</c:v>
                </c:pt>
                <c:pt idx="5">
                  <c:v>1.4519444444444445</c:v>
                </c:pt>
                <c:pt idx="6">
                  <c:v>1.3677777777777778</c:v>
                </c:pt>
                <c:pt idx="7">
                  <c:v>1.31</c:v>
                </c:pt>
                <c:pt idx="8">
                  <c:v>1.2686111111111111</c:v>
                </c:pt>
                <c:pt idx="9">
                  <c:v>1.2116666666666667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8918496"/>
        <c:axId val="1888922304"/>
      </c:scatterChart>
      <c:valAx>
        <c:axId val="1888918496"/>
        <c:scaling>
          <c:orientation val="minMax"/>
          <c:min val="5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88922304"/>
        <c:crosses val="autoZero"/>
        <c:crossBetween val="midCat"/>
      </c:valAx>
      <c:valAx>
        <c:axId val="1888922304"/>
        <c:scaling>
          <c:logBase val="10"/>
          <c:orientation val="minMax"/>
          <c:max val="40"/>
          <c:min val="0.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88918496"/>
        <c:crossesAt val="10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18T12:31:13.13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0.38588</cdr:x>
      <cdr:y>0.30613</cdr:y>
    </cdr:from>
    <cdr:to>
      <cdr:x>0.55755</cdr:x>
      <cdr:y>0.38668</cdr:y>
    </cdr:to>
    <cdr:sp macro="" textlink="">
      <cdr:nvSpPr>
        <cdr:cNvPr id="2" name="Cuadro de texto 1"/>
        <cdr:cNvSpPr txBox="1"/>
      </cdr:nvSpPr>
      <cdr:spPr>
        <a:xfrm xmlns:a="http://schemas.openxmlformats.org/drawingml/2006/main" rot="377952">
          <a:off x="3075659" y="1399516"/>
          <a:ext cx="1368300" cy="3682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ES" sz="1600" dirty="0" err="1"/>
            <a:t>dp</a:t>
          </a:r>
          <a:r>
            <a:rPr lang="es-ES" sz="1600" dirty="0"/>
            <a:t>=10mm</a:t>
          </a:r>
        </a:p>
      </cdr:txBody>
    </cdr:sp>
  </cdr:relSizeAnchor>
  <cdr:relSizeAnchor xmlns:cdr="http://schemas.openxmlformats.org/drawingml/2006/chartDrawing">
    <cdr:from>
      <cdr:x>0.48611</cdr:x>
      <cdr:y>0.2963</cdr:y>
    </cdr:from>
    <cdr:to>
      <cdr:x>0.65778</cdr:x>
      <cdr:y>0.37685</cdr:y>
    </cdr:to>
    <cdr:sp macro="" textlink="">
      <cdr:nvSpPr>
        <cdr:cNvPr id="3" name="Cuadro de texto 1"/>
        <cdr:cNvSpPr txBox="1"/>
      </cdr:nvSpPr>
      <cdr:spPr>
        <a:xfrm xmlns:a="http://schemas.openxmlformats.org/drawingml/2006/main" rot="296022">
          <a:off x="2222500" y="812800"/>
          <a:ext cx="784860" cy="220980"/>
        </a:xfrm>
        <a:prstGeom xmlns:a="http://schemas.openxmlformats.org/drawingml/2006/main" prst="rect">
          <a:avLst/>
        </a:prstGeom>
      </cdr:spPr>
    </cdr:sp>
  </cdr:relSizeAnchor>
  <cdr:relSizeAnchor xmlns:cdr="http://schemas.openxmlformats.org/drawingml/2006/chartDrawing">
    <cdr:from>
      <cdr:x>0.45503</cdr:x>
      <cdr:y>0.745</cdr:y>
    </cdr:from>
    <cdr:to>
      <cdr:x>0.64503</cdr:x>
      <cdr:y>0.81722</cdr:y>
    </cdr:to>
    <cdr:sp macro="" textlink="">
      <cdr:nvSpPr>
        <cdr:cNvPr id="4" name="Cuadro de texto 3"/>
        <cdr:cNvSpPr txBox="1"/>
      </cdr:nvSpPr>
      <cdr:spPr>
        <a:xfrm xmlns:a="http://schemas.openxmlformats.org/drawingml/2006/main" rot="190938">
          <a:off x="3626841" y="3405919"/>
          <a:ext cx="1514398" cy="3301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ES" sz="1600" dirty="0" err="1"/>
            <a:t>dp</a:t>
          </a:r>
          <a:r>
            <a:rPr lang="es-ES" sz="1600" dirty="0"/>
            <a:t>=2.5mm</a:t>
          </a:r>
        </a:p>
      </cdr:txBody>
    </cdr:sp>
  </cdr:relSizeAnchor>
  <cdr:relSizeAnchor xmlns:cdr="http://schemas.openxmlformats.org/drawingml/2006/chartDrawing">
    <cdr:from>
      <cdr:x>0.44078</cdr:x>
      <cdr:y>0.64889</cdr:y>
    </cdr:from>
    <cdr:to>
      <cdr:x>0.60912</cdr:x>
      <cdr:y>0.72945</cdr:y>
    </cdr:to>
    <cdr:sp macro="" textlink="">
      <cdr:nvSpPr>
        <cdr:cNvPr id="5" name="Cuadro de texto 4"/>
        <cdr:cNvSpPr txBox="1"/>
      </cdr:nvSpPr>
      <cdr:spPr>
        <a:xfrm xmlns:a="http://schemas.openxmlformats.org/drawingml/2006/main" rot="198365">
          <a:off x="3513251" y="2966513"/>
          <a:ext cx="1341757" cy="3682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ES" sz="1600" dirty="0" err="1"/>
            <a:t>dp</a:t>
          </a:r>
          <a:r>
            <a:rPr lang="es-ES" sz="1600" dirty="0"/>
            <a:t>=5mm</a:t>
          </a:r>
        </a:p>
      </cdr:txBody>
    </cdr:sp>
  </cdr:relSizeAnchor>
  <cdr:relSizeAnchor xmlns:cdr="http://schemas.openxmlformats.org/drawingml/2006/chartDrawing">
    <cdr:from>
      <cdr:x>0.65167</cdr:x>
      <cdr:y>0.49167</cdr:y>
    </cdr:from>
    <cdr:to>
      <cdr:x>0.97167</cdr:x>
      <cdr:y>0.66111</cdr:y>
    </cdr:to>
    <cdr:sp macro="" textlink="">
      <cdr:nvSpPr>
        <cdr:cNvPr id="6" name="Cuadro de texto 5"/>
        <cdr:cNvSpPr txBox="1"/>
      </cdr:nvSpPr>
      <cdr:spPr>
        <a:xfrm xmlns:a="http://schemas.openxmlformats.org/drawingml/2006/main">
          <a:off x="2979420" y="1348740"/>
          <a:ext cx="1463040" cy="4648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ES" sz="1600" dirty="0"/>
            <a:t>Etapa controlante. Difusion</a:t>
          </a:r>
          <a:r>
            <a:rPr lang="es-ES" sz="1600" baseline="0" dirty="0"/>
            <a:t> a </a:t>
          </a:r>
          <a:r>
            <a:rPr lang="es-ES" sz="1600" baseline="0" dirty="0" smtClean="0"/>
            <a:t>través </a:t>
          </a:r>
          <a:r>
            <a:rPr lang="es-ES" sz="1600" baseline="0" dirty="0"/>
            <a:t>de la </a:t>
          </a:r>
          <a:r>
            <a:rPr lang="es-ES" sz="1600" baseline="0" dirty="0" smtClean="0"/>
            <a:t>película </a:t>
          </a:r>
          <a:r>
            <a:rPr lang="es-ES" sz="1600" baseline="0" dirty="0"/>
            <a:t>gaseosa</a:t>
          </a:r>
          <a:endParaRPr lang="es-ES" sz="1600" dirty="0"/>
        </a:p>
      </cdr:txBody>
    </cdr:sp>
  </cdr:relSizeAnchor>
  <cdr:relSizeAnchor xmlns:cdr="http://schemas.openxmlformats.org/drawingml/2006/chartDrawing">
    <cdr:from>
      <cdr:x>0.35309</cdr:x>
      <cdr:y>0.12056</cdr:y>
    </cdr:from>
    <cdr:to>
      <cdr:x>0.74697</cdr:x>
      <cdr:y>0.25113</cdr:y>
    </cdr:to>
    <cdr:sp macro="" textlink="">
      <cdr:nvSpPr>
        <cdr:cNvPr id="7" name="Cuadro de texto 6"/>
        <cdr:cNvSpPr txBox="1"/>
      </cdr:nvSpPr>
      <cdr:spPr>
        <a:xfrm xmlns:a="http://schemas.openxmlformats.org/drawingml/2006/main">
          <a:off x="2814320" y="551155"/>
          <a:ext cx="3139440" cy="596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ES" sz="1600" dirty="0"/>
            <a:t>Etapa</a:t>
          </a:r>
          <a:r>
            <a:rPr lang="es-ES" sz="1600" baseline="0" dirty="0"/>
            <a:t> controlante. </a:t>
          </a:r>
          <a:r>
            <a:rPr lang="es-ES" sz="1600" baseline="0" dirty="0" smtClean="0"/>
            <a:t>Reacción química</a:t>
          </a:r>
          <a:endParaRPr lang="es-ES" sz="1600" dirty="0"/>
        </a:p>
      </cdr:txBody>
    </cdr:sp>
  </cdr:relSizeAnchor>
  <cdr:relSizeAnchor xmlns:cdr="http://schemas.openxmlformats.org/drawingml/2006/chartDrawing">
    <cdr:from>
      <cdr:x>0.30687</cdr:x>
      <cdr:y>0.18389</cdr:y>
    </cdr:from>
    <cdr:to>
      <cdr:x>0.35353</cdr:x>
      <cdr:y>0.26167</cdr:y>
    </cdr:to>
    <cdr:cxnSp macro="">
      <cdr:nvCxnSpPr>
        <cdr:cNvPr id="9" name="Conector recto de flecha 8"/>
        <cdr:cNvCxnSpPr/>
      </cdr:nvCxnSpPr>
      <cdr:spPr>
        <a:xfrm xmlns:a="http://schemas.openxmlformats.org/drawingml/2006/main" flipH="1">
          <a:off x="2445894" y="840676"/>
          <a:ext cx="371905" cy="355585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0.635</cdr:x>
      <cdr:y>0.42778</cdr:y>
    </cdr:from>
    <cdr:to>
      <cdr:x>0.64778</cdr:x>
      <cdr:y>0.53241</cdr:y>
    </cdr:to>
    <cdr:cxnSp macro="">
      <cdr:nvCxnSpPr>
        <cdr:cNvPr id="10" name="Conector recto de flecha 9"/>
        <cdr:cNvCxnSpPr/>
      </cdr:nvCxnSpPr>
      <cdr:spPr>
        <a:xfrm xmlns:a="http://schemas.openxmlformats.org/drawingml/2006/main" flipH="1" flipV="1">
          <a:off x="2903220" y="1173480"/>
          <a:ext cx="58420" cy="28702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0.1635</cdr:x>
      <cdr:y>0.20388</cdr:y>
    </cdr:from>
    <cdr:to>
      <cdr:x>0.31909</cdr:x>
      <cdr:y>0.24634</cdr:y>
    </cdr:to>
    <cdr:sp macro="" textlink="">
      <cdr:nvSpPr>
        <cdr:cNvPr id="2" name="CuadroTexto 1"/>
        <cdr:cNvSpPr txBox="1"/>
      </cdr:nvSpPr>
      <cdr:spPr>
        <a:xfrm xmlns:a="http://schemas.openxmlformats.org/drawingml/2006/main" rot="577578">
          <a:off x="882930" y="1321045"/>
          <a:ext cx="840169" cy="2751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ES" sz="1100" dirty="0"/>
            <a:t>u=0.1cm/s</a:t>
          </a:r>
        </a:p>
      </cdr:txBody>
    </cdr:sp>
  </cdr:relSizeAnchor>
  <cdr:relSizeAnchor xmlns:cdr="http://schemas.openxmlformats.org/drawingml/2006/chartDrawing">
    <cdr:from>
      <cdr:x>0.17919</cdr:x>
      <cdr:y>0.2703</cdr:y>
    </cdr:from>
    <cdr:to>
      <cdr:x>0.32801</cdr:x>
      <cdr:y>0.31582</cdr:y>
    </cdr:to>
    <cdr:sp macro="" textlink="">
      <cdr:nvSpPr>
        <cdr:cNvPr id="3" name="CuadroTexto 1"/>
        <cdr:cNvSpPr txBox="1"/>
      </cdr:nvSpPr>
      <cdr:spPr>
        <a:xfrm xmlns:a="http://schemas.openxmlformats.org/drawingml/2006/main" rot="967704">
          <a:off x="967644" y="1751437"/>
          <a:ext cx="803634" cy="294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100" dirty="0"/>
            <a:t>u=1cm/s</a:t>
          </a:r>
        </a:p>
      </cdr:txBody>
    </cdr:sp>
  </cdr:relSizeAnchor>
  <cdr:relSizeAnchor xmlns:cdr="http://schemas.openxmlformats.org/drawingml/2006/chartDrawing">
    <cdr:from>
      <cdr:x>0.2093</cdr:x>
      <cdr:y>0.31585</cdr:y>
    </cdr:from>
    <cdr:to>
      <cdr:x>0.34867</cdr:x>
      <cdr:y>0.35816</cdr:y>
    </cdr:to>
    <cdr:sp macro="" textlink="">
      <cdr:nvSpPr>
        <cdr:cNvPr id="4" name="CuadroTexto 1"/>
        <cdr:cNvSpPr txBox="1"/>
      </cdr:nvSpPr>
      <cdr:spPr>
        <a:xfrm xmlns:a="http://schemas.openxmlformats.org/drawingml/2006/main" rot="894011">
          <a:off x="1218500" y="2007269"/>
          <a:ext cx="811373" cy="26888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100"/>
            <a:t>u=10cm/s</a:t>
          </a:r>
        </a:p>
      </cdr:txBody>
    </cdr:sp>
  </cdr:relSizeAnchor>
  <cdr:relSizeAnchor xmlns:cdr="http://schemas.openxmlformats.org/drawingml/2006/chartDrawing">
    <cdr:from>
      <cdr:x>0.29048</cdr:x>
      <cdr:y>0.51767</cdr:y>
    </cdr:from>
    <cdr:to>
      <cdr:x>0.43235</cdr:x>
      <cdr:y>0.56395</cdr:y>
    </cdr:to>
    <cdr:sp macro="" textlink="">
      <cdr:nvSpPr>
        <cdr:cNvPr id="5" name="CuadroTexto 1"/>
        <cdr:cNvSpPr txBox="1"/>
      </cdr:nvSpPr>
      <cdr:spPr>
        <a:xfrm xmlns:a="http://schemas.openxmlformats.org/drawingml/2006/main" rot="891104">
          <a:off x="1568626" y="3354237"/>
          <a:ext cx="766064" cy="2998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100" dirty="0"/>
            <a:t>u=10cm/s</a:t>
          </a:r>
        </a:p>
      </cdr:txBody>
    </cdr:sp>
  </cdr:relSizeAnchor>
  <cdr:relSizeAnchor xmlns:cdr="http://schemas.openxmlformats.org/drawingml/2006/chartDrawing">
    <cdr:from>
      <cdr:x>0.27541</cdr:x>
      <cdr:y>0.46364</cdr:y>
    </cdr:from>
    <cdr:to>
      <cdr:x>0.41138</cdr:x>
      <cdr:y>0.495</cdr:y>
    </cdr:to>
    <cdr:sp macro="" textlink="">
      <cdr:nvSpPr>
        <cdr:cNvPr id="6" name="CuadroTexto 1"/>
        <cdr:cNvSpPr txBox="1"/>
      </cdr:nvSpPr>
      <cdr:spPr>
        <a:xfrm xmlns:a="http://schemas.openxmlformats.org/drawingml/2006/main" rot="913994">
          <a:off x="1487224" y="3004151"/>
          <a:ext cx="734234" cy="2032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100" dirty="0"/>
            <a:t>u=1cm/s</a:t>
          </a:r>
        </a:p>
      </cdr:txBody>
    </cdr:sp>
  </cdr:relSizeAnchor>
  <cdr:relSizeAnchor xmlns:cdr="http://schemas.openxmlformats.org/drawingml/2006/chartDrawing">
    <cdr:from>
      <cdr:x>0.23454</cdr:x>
      <cdr:y>0.39712</cdr:y>
    </cdr:from>
    <cdr:to>
      <cdr:x>0.4026</cdr:x>
      <cdr:y>0.44295</cdr:y>
    </cdr:to>
    <cdr:sp macro="" textlink="">
      <cdr:nvSpPr>
        <cdr:cNvPr id="7" name="CuadroTexto 1"/>
        <cdr:cNvSpPr txBox="1"/>
      </cdr:nvSpPr>
      <cdr:spPr>
        <a:xfrm xmlns:a="http://schemas.openxmlformats.org/drawingml/2006/main" rot="751380">
          <a:off x="1266516" y="2573154"/>
          <a:ext cx="907534" cy="2969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100" dirty="0"/>
            <a:t>u=0.1cm/s</a:t>
          </a:r>
        </a:p>
      </cdr:txBody>
    </cdr:sp>
  </cdr:relSizeAnchor>
  <cdr:relSizeAnchor xmlns:cdr="http://schemas.openxmlformats.org/drawingml/2006/chartDrawing">
    <cdr:from>
      <cdr:x>0.34611</cdr:x>
      <cdr:y>0.67483</cdr:y>
    </cdr:from>
    <cdr:to>
      <cdr:x>0.47747</cdr:x>
      <cdr:y>0.73145</cdr:y>
    </cdr:to>
    <cdr:sp macro="" textlink="">
      <cdr:nvSpPr>
        <cdr:cNvPr id="8" name="CuadroTexto 1"/>
        <cdr:cNvSpPr txBox="1"/>
      </cdr:nvSpPr>
      <cdr:spPr>
        <a:xfrm xmlns:a="http://schemas.openxmlformats.org/drawingml/2006/main" rot="920834">
          <a:off x="1868992" y="4372589"/>
          <a:ext cx="709346" cy="3668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100" dirty="0"/>
            <a:t>u=1cm/s</a:t>
          </a:r>
        </a:p>
      </cdr:txBody>
    </cdr:sp>
  </cdr:relSizeAnchor>
  <cdr:relSizeAnchor xmlns:cdr="http://schemas.openxmlformats.org/drawingml/2006/chartDrawing">
    <cdr:from>
      <cdr:x>0.4292</cdr:x>
      <cdr:y>0.72475</cdr:y>
    </cdr:from>
    <cdr:to>
      <cdr:x>0.5708</cdr:x>
      <cdr:y>0.76511</cdr:y>
    </cdr:to>
    <cdr:sp macro="" textlink="">
      <cdr:nvSpPr>
        <cdr:cNvPr id="9" name="CuadroTexto 1"/>
        <cdr:cNvSpPr txBox="1"/>
      </cdr:nvSpPr>
      <cdr:spPr>
        <a:xfrm xmlns:a="http://schemas.openxmlformats.org/drawingml/2006/main" rot="690101">
          <a:off x="2317687" y="4696029"/>
          <a:ext cx="764668" cy="2615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100" dirty="0"/>
            <a:t>u=10cm/s</a:t>
          </a:r>
        </a:p>
      </cdr:txBody>
    </cdr:sp>
  </cdr:relSizeAnchor>
  <cdr:relSizeAnchor xmlns:cdr="http://schemas.openxmlformats.org/drawingml/2006/chartDrawing">
    <cdr:from>
      <cdr:x>0.28841</cdr:x>
      <cdr:y>0.60209</cdr:y>
    </cdr:from>
    <cdr:to>
      <cdr:x>0.44014</cdr:x>
      <cdr:y>0.65167</cdr:y>
    </cdr:to>
    <cdr:sp macro="" textlink="">
      <cdr:nvSpPr>
        <cdr:cNvPr id="10" name="CuadroTexto 1"/>
        <cdr:cNvSpPr txBox="1"/>
      </cdr:nvSpPr>
      <cdr:spPr>
        <a:xfrm xmlns:a="http://schemas.openxmlformats.org/drawingml/2006/main" rot="1241135">
          <a:off x="1557449" y="3901283"/>
          <a:ext cx="819321" cy="3212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100" dirty="0"/>
            <a:t>u=0.1cm/s</a:t>
          </a:r>
        </a:p>
      </cdr:txBody>
    </cdr:sp>
  </cdr:relSizeAnchor>
  <cdr:relSizeAnchor xmlns:cdr="http://schemas.openxmlformats.org/drawingml/2006/chartDrawing">
    <cdr:from>
      <cdr:x>0.90075</cdr:x>
      <cdr:y>0.33108</cdr:y>
    </cdr:from>
    <cdr:to>
      <cdr:x>1</cdr:x>
      <cdr:y>0.42786</cdr:y>
    </cdr:to>
    <cdr:sp macro="" textlink="">
      <cdr:nvSpPr>
        <cdr:cNvPr id="11" name="CuadroTexto 10"/>
        <cdr:cNvSpPr txBox="1"/>
      </cdr:nvSpPr>
      <cdr:spPr>
        <a:xfrm xmlns:a="http://schemas.openxmlformats.org/drawingml/2006/main">
          <a:off x="4864100" y="2145246"/>
          <a:ext cx="535940" cy="6270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ES" sz="1100" b="0" i="0" dirty="0">
              <a:latin typeface="Cambria Math" panose="02040503050406030204" pitchFamily="18" charset="0"/>
            </a:rPr>
            <a:t> </a:t>
          </a:r>
          <a:r>
            <a:rPr lang="es-ES" sz="1100" b="0" i="0" dirty="0" smtClean="0">
              <a:latin typeface="Cambria Math" panose="02040503050406030204" pitchFamily="18" charset="0"/>
            </a:rPr>
            <a:t>𝑑𝑝</a:t>
          </a:r>
          <a:r>
            <a:rPr lang="es-ES" sz="1000" i="1" dirty="0">
              <a:latin typeface="Cambria Math" panose="02040503050406030204" pitchFamily="18" charset="0"/>
            </a:rPr>
            <a:t>=</a:t>
          </a:r>
          <a:r>
            <a:rPr lang="es-ES" sz="1000" b="0" i="0" dirty="0">
              <a:latin typeface="Cambria Math" panose="02040503050406030204" pitchFamily="18" charset="0"/>
            </a:rPr>
            <a:t> 10</a:t>
          </a:r>
          <a:r>
            <a:rPr lang="es-ES" sz="1000" i="0" dirty="0"/>
            <a:t>mm</a:t>
          </a:r>
          <a:endParaRPr lang="es-ES" sz="1000" i="1" dirty="0"/>
        </a:p>
      </cdr:txBody>
    </cdr:sp>
  </cdr:relSizeAnchor>
  <cdr:relSizeAnchor xmlns:cdr="http://schemas.openxmlformats.org/drawingml/2006/chartDrawing">
    <cdr:from>
      <cdr:x>0.89699</cdr:x>
      <cdr:y>0.72405</cdr:y>
    </cdr:from>
    <cdr:to>
      <cdr:x>1</cdr:x>
      <cdr:y>0.82916</cdr:y>
    </cdr:to>
    <cdr:sp macro="" textlink="">
      <cdr:nvSpPr>
        <cdr:cNvPr id="13" name="CuadroTexto 12"/>
        <cdr:cNvSpPr txBox="1"/>
      </cdr:nvSpPr>
      <cdr:spPr>
        <a:xfrm xmlns:a="http://schemas.openxmlformats.org/drawingml/2006/main">
          <a:off x="4843780" y="4691540"/>
          <a:ext cx="556260" cy="6810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ES" sz="1000" b="0" i="0" dirty="0" err="1" smtClean="0">
              <a:latin typeface="Cambria Math" panose="02040503050406030204" pitchFamily="18" charset="0"/>
            </a:rPr>
            <a:t>dp</a:t>
          </a:r>
          <a:r>
            <a:rPr lang="es-ES" sz="1000" b="0" i="0" dirty="0" smtClean="0">
              <a:latin typeface="Cambria Math" panose="02040503050406030204" pitchFamily="18" charset="0"/>
            </a:rPr>
            <a:t>=</a:t>
          </a:r>
        </a:p>
        <a:p xmlns:a="http://schemas.openxmlformats.org/drawingml/2006/main">
          <a:r>
            <a:rPr lang="es-ES" sz="1000" b="0" i="0" dirty="0" smtClean="0">
              <a:latin typeface="Cambria Math" panose="02040503050406030204" pitchFamily="18" charset="0"/>
            </a:rPr>
            <a:t>2.5</a:t>
          </a:r>
          <a:r>
            <a:rPr lang="es-ES" sz="1000" dirty="0" smtClean="0"/>
            <a:t>mm</a:t>
          </a:r>
          <a:endParaRPr lang="es-ES" sz="1000" dirty="0"/>
        </a:p>
      </cdr:txBody>
    </cdr:sp>
  </cdr:relSizeAnchor>
  <cdr:relSizeAnchor xmlns:cdr="http://schemas.openxmlformats.org/drawingml/2006/chartDrawing">
    <cdr:from>
      <cdr:x>0.91099</cdr:x>
      <cdr:y>0.53405</cdr:y>
    </cdr:from>
    <cdr:to>
      <cdr:x>1</cdr:x>
      <cdr:y>0.62291</cdr:y>
    </cdr:to>
    <cdr:sp macro="" textlink="">
      <cdr:nvSpPr>
        <cdr:cNvPr id="14" name="CuadroTexto 1"/>
        <cdr:cNvSpPr txBox="1"/>
      </cdr:nvSpPr>
      <cdr:spPr>
        <a:xfrm xmlns:a="http://schemas.openxmlformats.org/drawingml/2006/main">
          <a:off x="5483988" y="3857836"/>
          <a:ext cx="535812" cy="6419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000" b="0" i="0" dirty="0" smtClean="0">
              <a:latin typeface="Cambria Math" panose="02040503050406030204" pitchFamily="18" charset="0"/>
            </a:rPr>
            <a:t>d𝑝</a:t>
          </a:r>
          <a:r>
            <a:rPr lang="es-ES" sz="1000" b="0" i="0" dirty="0">
              <a:latin typeface="Cambria Math" panose="02040503050406030204" pitchFamily="18" charset="0"/>
            </a:rPr>
            <a:t>= 5</a:t>
          </a:r>
          <a:r>
            <a:rPr lang="es-ES" sz="1000" dirty="0"/>
            <a:t>mm</a:t>
          </a:r>
        </a:p>
      </cdr:txBody>
    </cdr:sp>
  </cdr:relSizeAnchor>
  <cdr:relSizeAnchor xmlns:cdr="http://schemas.openxmlformats.org/drawingml/2006/chartDrawing">
    <cdr:from>
      <cdr:x>0.89083</cdr:x>
      <cdr:y>0.27362</cdr:y>
    </cdr:from>
    <cdr:to>
      <cdr:x>0.91743</cdr:x>
      <cdr:y>0.44993</cdr:y>
    </cdr:to>
    <cdr:sp macro="" textlink="">
      <cdr:nvSpPr>
        <cdr:cNvPr id="15" name="Cerrar llave 14"/>
        <cdr:cNvSpPr/>
      </cdr:nvSpPr>
      <cdr:spPr>
        <a:xfrm xmlns:a="http://schemas.openxmlformats.org/drawingml/2006/main">
          <a:off x="7399020" y="1478280"/>
          <a:ext cx="220980" cy="952500"/>
        </a:xfrm>
        <a:prstGeom xmlns:a="http://schemas.openxmlformats.org/drawingml/2006/main" prst="rightBrace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s-ES"/>
        </a:p>
      </cdr:txBody>
    </cdr:sp>
  </cdr:relSizeAnchor>
  <cdr:relSizeAnchor xmlns:cdr="http://schemas.openxmlformats.org/drawingml/2006/chartDrawing">
    <cdr:from>
      <cdr:x>0.89327</cdr:x>
      <cdr:y>0.46921</cdr:y>
    </cdr:from>
    <cdr:to>
      <cdr:x>0.91988</cdr:x>
      <cdr:y>0.64551</cdr:y>
    </cdr:to>
    <cdr:sp macro="" textlink="">
      <cdr:nvSpPr>
        <cdr:cNvPr id="16" name="Cerrar llave 15"/>
        <cdr:cNvSpPr/>
      </cdr:nvSpPr>
      <cdr:spPr>
        <a:xfrm xmlns:a="http://schemas.openxmlformats.org/drawingml/2006/main">
          <a:off x="7419340" y="2534920"/>
          <a:ext cx="220980" cy="952500"/>
        </a:xfrm>
        <a:prstGeom xmlns:a="http://schemas.openxmlformats.org/drawingml/2006/main" prst="rightBrace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s-ES"/>
        </a:p>
      </cdr:txBody>
    </cdr:sp>
  </cdr:relSizeAnchor>
  <cdr:relSizeAnchor xmlns:cdr="http://schemas.openxmlformats.org/drawingml/2006/chartDrawing">
    <cdr:from>
      <cdr:x>0.89144</cdr:x>
      <cdr:y>0.68547</cdr:y>
    </cdr:from>
    <cdr:to>
      <cdr:x>0.91835</cdr:x>
      <cdr:y>0.83451</cdr:y>
    </cdr:to>
    <cdr:sp macro="" textlink="">
      <cdr:nvSpPr>
        <cdr:cNvPr id="18" name="Cerrar llave 17"/>
        <cdr:cNvSpPr/>
      </cdr:nvSpPr>
      <cdr:spPr>
        <a:xfrm xmlns:a="http://schemas.openxmlformats.org/drawingml/2006/main">
          <a:off x="7404100" y="3703320"/>
          <a:ext cx="223520" cy="805180"/>
        </a:xfrm>
        <a:prstGeom xmlns:a="http://schemas.openxmlformats.org/drawingml/2006/main" prst="rightBrace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s-ES"/>
        </a:p>
      </cdr:txBody>
    </cdr:sp>
  </cdr:relSizeAnchor>
  <cdr:relSizeAnchor xmlns:cdr="http://schemas.openxmlformats.org/drawingml/2006/chartDrawing">
    <cdr:from>
      <cdr:x>0.37023</cdr:x>
      <cdr:y>0.87165</cdr:y>
    </cdr:from>
    <cdr:to>
      <cdr:x>0.59772</cdr:x>
      <cdr:y>0.99577</cdr:y>
    </cdr:to>
    <cdr:sp macro="" textlink="">
      <cdr:nvSpPr>
        <cdr:cNvPr id="19" name="CuadroTexto 18"/>
        <cdr:cNvSpPr txBox="1"/>
      </cdr:nvSpPr>
      <cdr:spPr>
        <a:xfrm xmlns:a="http://schemas.openxmlformats.org/drawingml/2006/main">
          <a:off x="3464374" y="4709160"/>
          <a:ext cx="2128706" cy="6705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s-ES" sz="1200" b="0"/>
            <a:t>Temperatura</a:t>
          </a:r>
        </a:p>
        <a:p xmlns:a="http://schemas.openxmlformats.org/drawingml/2006/main">
          <a:pPr algn="ctr"/>
          <a:r>
            <a:rPr lang="es-ES" sz="1200" b="0"/>
            <a:t> (ºC)</a:t>
          </a:r>
        </a:p>
      </cdr:txBody>
    </cdr:sp>
  </cdr:relSizeAnchor>
  <cdr:relSizeAnchor xmlns:cdr="http://schemas.openxmlformats.org/drawingml/2006/chartDrawing">
    <cdr:from>
      <cdr:x>0.00092</cdr:x>
      <cdr:y>0.35637</cdr:y>
    </cdr:from>
    <cdr:to>
      <cdr:x>0.0682</cdr:x>
      <cdr:y>0.7165</cdr:y>
    </cdr:to>
    <cdr:sp macro="" textlink="">
      <cdr:nvSpPr>
        <cdr:cNvPr id="21" name="CuadroTexto 1"/>
        <cdr:cNvSpPr txBox="1"/>
      </cdr:nvSpPr>
      <cdr:spPr>
        <a:xfrm xmlns:a="http://schemas.openxmlformats.org/drawingml/2006/main" rot="16200000">
          <a:off x="-685800" y="2618740"/>
          <a:ext cx="1945640" cy="558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ES" sz="1200"/>
            <a:t>Tiempo</a:t>
          </a:r>
          <a:r>
            <a:rPr lang="es-ES" sz="1200" baseline="0"/>
            <a:t> conversion completa </a:t>
          </a:r>
          <a:r>
            <a:rPr lang="es-ES" sz="1100" baseline="0"/>
            <a:t>(h)</a:t>
          </a:r>
          <a:endParaRPr lang="es-E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D9CCA-5CD7-45D9-A883-363FBE2223D7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0006-5672-4A76-9DBE-64EB5AD489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09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F0006-5672-4A76-9DBE-64EB5AD4896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77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F0006-5672-4A76-9DBE-64EB5AD4896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55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F0006-5672-4A76-9DBE-64EB5AD48960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91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A5D-80EA-4AF5-8050-DF6E36AF2EE2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C4C-C27B-42B8-A869-65A05FA54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27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A5D-80EA-4AF5-8050-DF6E36AF2EE2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C4C-C27B-42B8-A869-65A05FA54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39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A5D-80EA-4AF5-8050-DF6E36AF2EE2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C4C-C27B-42B8-A869-65A05FA54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07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A5D-80EA-4AF5-8050-DF6E36AF2EE2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C4C-C27B-42B8-A869-65A05FA54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898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A5D-80EA-4AF5-8050-DF6E36AF2EE2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C4C-C27B-42B8-A869-65A05FA54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40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A5D-80EA-4AF5-8050-DF6E36AF2EE2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C4C-C27B-42B8-A869-65A05FA54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23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A5D-80EA-4AF5-8050-DF6E36AF2EE2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C4C-C27B-42B8-A869-65A05FA54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97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A5D-80EA-4AF5-8050-DF6E36AF2EE2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C4C-C27B-42B8-A869-65A05FA54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85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A5D-80EA-4AF5-8050-DF6E36AF2EE2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C4C-C27B-42B8-A869-65A05FA54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5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A5D-80EA-4AF5-8050-DF6E36AF2EE2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C4C-C27B-42B8-A869-65A05FA54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32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A5D-80EA-4AF5-8050-DF6E36AF2EE2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8C4C-C27B-42B8-A869-65A05FA54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71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6A5D-80EA-4AF5-8050-DF6E36AF2EE2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18C4C-C27B-42B8-A869-65A05FA54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17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2. Reacción de sólido-fluido no catalítica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s-ES" dirty="0" smtClean="0"/>
              <a:t>Adrián Amat Bernabéu</a:t>
            </a:r>
          </a:p>
          <a:p>
            <a:r>
              <a:rPr lang="es-ES" dirty="0" smtClean="0"/>
              <a:t>Sergio López Rodríguez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91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Proyecto individual.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540" y="2199697"/>
            <a:ext cx="3946095" cy="2995576"/>
          </a:xfrm>
          <a:prstGeom prst="rect">
            <a:avLst/>
          </a:prstGeom>
        </p:spPr>
      </p:pic>
      <p:pic>
        <p:nvPicPr>
          <p:cNvPr id="20" name="Marcador de contenido 1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4295" y="1784494"/>
            <a:ext cx="3416245" cy="4341761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470" y="2199697"/>
            <a:ext cx="4838765" cy="36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Resultados. Proyecto común.</a:t>
            </a:r>
            <a:endParaRPr lang="es-ES" dirty="0"/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16" y="1273822"/>
            <a:ext cx="9638846" cy="563366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228" y="4692464"/>
            <a:ext cx="3305578" cy="114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Contribución de las resistencias.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064"/>
            <a:ext cx="9889901" cy="4572474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9259910" y="1120462"/>
            <a:ext cx="209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855" y="1926912"/>
            <a:ext cx="16287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 </a:t>
            </a:r>
            <a:r>
              <a:rPr lang="es-ES" dirty="0" smtClean="0"/>
              <a:t>individual. 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838200" y="1893194"/>
            <a:ext cx="467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 Efecto de la variación de la temperatura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54" y="4185634"/>
            <a:ext cx="490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2. Efecto de la variación del diámetro de partícula. 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490952" y="365125"/>
            <a:ext cx="3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Globalmente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99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 </a:t>
            </a:r>
            <a:r>
              <a:rPr lang="es-ES" dirty="0" smtClean="0"/>
              <a:t>individual. 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838200" y="1893194"/>
            <a:ext cx="467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 Efecto de la variación de la temperatura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754" y="4185634"/>
            <a:ext cx="490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2. Efecto de la variación del diámetro de partícula. 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534" y="3423812"/>
            <a:ext cx="4661616" cy="3434188"/>
          </a:xfrm>
          <a:prstGeom prst="rect">
            <a:avLst/>
          </a:prstGeom>
        </p:spPr>
      </p:pic>
      <p:pic>
        <p:nvPicPr>
          <p:cNvPr id="13" name="Marcador de contenido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2625" y="867113"/>
            <a:ext cx="5591175" cy="279082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6490952" y="365125"/>
            <a:ext cx="3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Globalmente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446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Efecto de la temperatura.</a:t>
            </a:r>
            <a:endParaRPr lang="es-E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9755" y="1690687"/>
            <a:ext cx="11786546" cy="3898743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H="1" flipV="1">
            <a:off x="7791718" y="5254581"/>
            <a:ext cx="425003" cy="579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V="1">
            <a:off x="8731875" y="5154767"/>
            <a:ext cx="257578" cy="714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791718" y="5834130"/>
            <a:ext cx="249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Adquiere importancia con la 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0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Efecto de la temperatura.</a:t>
            </a:r>
            <a:endParaRPr lang="es-E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9755" y="1690687"/>
            <a:ext cx="11786546" cy="3898743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H="1" flipV="1">
            <a:off x="7791718" y="5254581"/>
            <a:ext cx="425003" cy="579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V="1">
            <a:off x="8731875" y="5154767"/>
            <a:ext cx="257578" cy="714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791718" y="5834130"/>
            <a:ext cx="249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Adquiere importancia con la T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76" y="2731352"/>
            <a:ext cx="10330104" cy="18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8216"/>
            <a:ext cx="8796270" cy="497874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242479" y="2743200"/>
            <a:ext cx="257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Importancia del fenómeno de transporte.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2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 de la variación del diámetro de partícula. </a:t>
            </a:r>
          </a:p>
        </p:txBody>
      </p:sp>
      <p:graphicFrame>
        <p:nvGraphicFramePr>
          <p:cNvPr id="12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027053"/>
              </p:ext>
            </p:extLst>
          </p:nvPr>
        </p:nvGraphicFramePr>
        <p:xfrm>
          <a:off x="1711960" y="1605280"/>
          <a:ext cx="7970520" cy="4571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75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 de la variación de la temperatura y del radio conjuntamente.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025747" y="1994041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Temperatura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638521" y="1979974"/>
            <a:ext cx="23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Diámetro de partícula </a:t>
            </a:r>
            <a:endParaRPr lang="es-ES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026533" y="2641155"/>
            <a:ext cx="0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6894909" y="3282529"/>
            <a:ext cx="22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Transporte de materia</a:t>
            </a:r>
            <a:endParaRPr lang="es-ES" dirty="0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8026533" y="3886769"/>
            <a:ext cx="0" cy="4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7386710" y="4720224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Turbulencia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8814324" y="4904890"/>
            <a:ext cx="60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9567203" y="4443225"/>
            <a:ext cx="178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Velocidad superficial del gas.</a:t>
            </a:r>
            <a:endParaRPr lang="es-ES" dirty="0"/>
          </a:p>
        </p:txBody>
      </p:sp>
      <p:pic>
        <p:nvPicPr>
          <p:cNvPr id="15" name="Marcador de contenido 1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618" y="2416073"/>
            <a:ext cx="3069048" cy="415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Enunciado proyecto común.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4 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→4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)+3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𝐹𝑒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r>
                  <a:rPr lang="es-ES" dirty="0" smtClean="0"/>
                  <a:t>Combinación de resistencias.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=3∙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=1939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100000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sup>
                    </m:sSup>
                    <m:r>
                      <m:rPr>
                        <m:nor/>
                      </m:rPr>
                      <a:rPr lang="es-ES"/>
                      <m:t>     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=7∙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84" y="3806377"/>
            <a:ext cx="1365172" cy="66308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443989" y="3806377"/>
            <a:ext cx="287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Tiempo de conversión completa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493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 de la variación de la temperatura y del radio conjuntamente.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025" y="2548731"/>
            <a:ext cx="5695950" cy="29051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63" y="2067951"/>
            <a:ext cx="7493641" cy="37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 de la variación de la temperatura y del radio conjuntamente.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89" y="2194560"/>
            <a:ext cx="7360553" cy="375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097950671"/>
              </p:ext>
            </p:extLst>
          </p:nvPr>
        </p:nvGraphicFramePr>
        <p:xfrm>
          <a:off x="3487420" y="365125"/>
          <a:ext cx="5400040" cy="6479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67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776287"/>
            <a:ext cx="62579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776287"/>
            <a:ext cx="6257925" cy="530542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4012443" y="526399"/>
            <a:ext cx="1269242" cy="5555313"/>
          </a:xfrm>
          <a:prstGeom prst="line">
            <a:avLst/>
          </a:prstGeom>
          <a:ln cmpd="sng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T=f(etapa química)  a T bajas</a:t>
            </a:r>
          </a:p>
          <a:p>
            <a:r>
              <a:rPr lang="es-ES" dirty="0" err="1" smtClean="0"/>
              <a:t>Dp</a:t>
            </a:r>
            <a:r>
              <a:rPr lang="es-ES" dirty="0" smtClean="0"/>
              <a:t>=f(etapas físicas) a T altas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Cerrar llave 3"/>
          <p:cNvSpPr/>
          <p:nvPr/>
        </p:nvSpPr>
        <p:spPr>
          <a:xfrm>
            <a:off x="5513696" y="1690688"/>
            <a:ext cx="45719" cy="14482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665" y="1690688"/>
            <a:ext cx="1885879" cy="933218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8393373" y="1690688"/>
            <a:ext cx="668740" cy="46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440" y="1311521"/>
            <a:ext cx="1216712" cy="514104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8355687" y="2157297"/>
            <a:ext cx="740107" cy="36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9298440" y="2414836"/>
            <a:ext cx="157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Dp</a:t>
            </a:r>
            <a:r>
              <a:rPr lang="es-ES" dirty="0" smtClean="0"/>
              <a:t> pequeños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76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T=f(etapa química)  a T bajas</a:t>
            </a:r>
          </a:p>
          <a:p>
            <a:r>
              <a:rPr lang="es-ES" dirty="0" err="1" smtClean="0"/>
              <a:t>Dp</a:t>
            </a:r>
            <a:r>
              <a:rPr lang="es-ES" dirty="0" smtClean="0"/>
              <a:t>=f(etapas físicas) a T altas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Molino de bolas.</a:t>
            </a:r>
          </a:p>
        </p:txBody>
      </p:sp>
      <p:sp>
        <p:nvSpPr>
          <p:cNvPr id="4" name="Cerrar llave 3"/>
          <p:cNvSpPr/>
          <p:nvPr/>
        </p:nvSpPr>
        <p:spPr>
          <a:xfrm>
            <a:off x="5513696" y="1690688"/>
            <a:ext cx="45719" cy="14482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195" y="1198652"/>
            <a:ext cx="4362480" cy="211996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070" y="2932931"/>
            <a:ext cx="3568891" cy="370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FIN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1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Enunciado proyecto individual.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4 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→4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)+3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𝐹𝑒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r>
                  <a:rPr lang="es-ES" dirty="0" smtClean="0"/>
                  <a:t>Combinación de resistencias.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/>
                  <a:t>=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3∙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𝑐𝑡𝑒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=1939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100000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sup>
                    </m:sSup>
                    <m:r>
                      <m:rPr>
                        <m:nor/>
                      </m:rPr>
                      <a:rPr lang="es-ES"/>
                      <m:t>     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)≠7∙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28" y="3789624"/>
            <a:ext cx="1365172" cy="66308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443989" y="3806377"/>
            <a:ext cx="287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Efecto de la Temperatura y de la variación del radio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6843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Objetivo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Comparar y analizar los resultados y conceptos obtenidos al analizar el efecto de la variación del radio y de la temperatura sobre cada una de las tres </a:t>
            </a:r>
            <a:r>
              <a:rPr lang="es-ES" dirty="0" smtClean="0"/>
              <a:t>resistencias.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13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0629" y="712854"/>
            <a:ext cx="10515600" cy="1325563"/>
          </a:xfrm>
        </p:spPr>
        <p:txBody>
          <a:bodyPr/>
          <a:lstStyle/>
          <a:p>
            <a:r>
              <a:rPr lang="es-ES" dirty="0" smtClean="0"/>
              <a:t>Fundamento teórico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del núcleo sin reaccionar.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24" y="2532062"/>
            <a:ext cx="5805756" cy="15756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0810" y="4814174"/>
            <a:ext cx="242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Partícula inicial no ha reaccionado</a:t>
            </a:r>
            <a:endParaRPr lang="es-ES" dirty="0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1231591" y="3616845"/>
            <a:ext cx="475444" cy="1281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4180502" y="3360678"/>
            <a:ext cx="0" cy="1134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120499" y="4814174"/>
            <a:ext cx="267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 que ha</a:t>
            </a:r>
          </a:p>
          <a:p>
            <a:r>
              <a:rPr lang="es-ES" dirty="0" smtClean="0"/>
              <a:t> reaccionado parcialmente</a:t>
            </a:r>
            <a:endParaRPr lang="es-ES" dirty="0"/>
          </a:p>
        </p:txBody>
      </p:sp>
      <p:cxnSp>
        <p:nvCxnSpPr>
          <p:cNvPr id="15" name="Conector recto de flecha 14"/>
          <p:cNvCxnSpPr/>
          <p:nvPr/>
        </p:nvCxnSpPr>
        <p:spPr>
          <a:xfrm flipH="1" flipV="1">
            <a:off x="6477069" y="3156475"/>
            <a:ext cx="649544" cy="1444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688429" y="4629508"/>
            <a:ext cx="2946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 que ha reaccionado</a:t>
            </a:r>
          </a:p>
          <a:p>
            <a:r>
              <a:rPr lang="es-ES" dirty="0" smtClean="0"/>
              <a:t> totalmente </a:t>
            </a:r>
            <a:endParaRPr lang="es-ES" dirty="0"/>
          </a:p>
        </p:txBody>
      </p:sp>
      <p:cxnSp>
        <p:nvCxnSpPr>
          <p:cNvPr id="20" name="Conector recto de flecha 19"/>
          <p:cNvCxnSpPr/>
          <p:nvPr/>
        </p:nvCxnSpPr>
        <p:spPr>
          <a:xfrm flipH="1">
            <a:off x="6415997" y="2283885"/>
            <a:ext cx="2109817" cy="789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8628845" y="2145072"/>
            <a:ext cx="222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hay variación del tamaño.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343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9" t="6165" r="7646" b="16358"/>
          <a:stretch/>
        </p:blipFill>
        <p:spPr bwMode="auto">
          <a:xfrm rot="5171228">
            <a:off x="945796" y="528196"/>
            <a:ext cx="5553467" cy="63148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7660244" y="1779916"/>
                <a:ext cx="3693555" cy="377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𝑟𝑅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𝑠𝑆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 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244" y="1779916"/>
                <a:ext cx="3693555" cy="377659"/>
              </a:xfrm>
              <a:prstGeom prst="rect">
                <a:avLst/>
              </a:prstGeom>
              <a:blipFill rotWithShape="0"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7109136" y="3198623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Tres resistencias  </a:t>
            </a:r>
            <a:endParaRPr lang="es-ES" dirty="0"/>
          </a:p>
        </p:txBody>
      </p:sp>
      <p:sp>
        <p:nvSpPr>
          <p:cNvPr id="7" name="Abrir llave 6"/>
          <p:cNvSpPr/>
          <p:nvPr/>
        </p:nvSpPr>
        <p:spPr>
          <a:xfrm>
            <a:off x="8848851" y="2477913"/>
            <a:ext cx="260265" cy="18158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9109116" y="2477913"/>
            <a:ext cx="1990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600" dirty="0" smtClean="0"/>
              <a:t>Difusión externa </a:t>
            </a:r>
          </a:p>
          <a:p>
            <a:pPr marL="285750" indent="-285750">
              <a:buFontTx/>
              <a:buChar char="-"/>
            </a:pPr>
            <a:endParaRPr lang="es-ES" sz="1600" dirty="0"/>
          </a:p>
          <a:p>
            <a:pPr marL="285750" indent="-285750">
              <a:buFontTx/>
              <a:buChar char="-"/>
            </a:pPr>
            <a:endParaRPr lang="es-ES" sz="1600" dirty="0" smtClean="0"/>
          </a:p>
          <a:p>
            <a:pPr marL="285750" indent="-285750">
              <a:buFontTx/>
              <a:buChar char="-"/>
            </a:pPr>
            <a:r>
              <a:rPr lang="es-ES" sz="1600" dirty="0" smtClean="0"/>
              <a:t>Difusión interna</a:t>
            </a:r>
          </a:p>
          <a:p>
            <a:pPr marL="285750" indent="-285750">
              <a:buFontTx/>
              <a:buChar char="-"/>
            </a:pPr>
            <a:endParaRPr lang="es-ES" sz="1600" dirty="0"/>
          </a:p>
          <a:p>
            <a:pPr marL="285750" indent="-285750">
              <a:buFontTx/>
              <a:buChar char="-"/>
            </a:pPr>
            <a:endParaRPr lang="es-ES" sz="1600" dirty="0" smtClean="0"/>
          </a:p>
          <a:p>
            <a:r>
              <a:rPr lang="es-ES" sz="1600" dirty="0" smtClean="0"/>
              <a:t>-  Reacción química.</a:t>
            </a:r>
            <a:endParaRPr lang="es-ES" sz="16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20066" y="4618305"/>
            <a:ext cx="782803" cy="38021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409904" y="5666704"/>
            <a:ext cx="3292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 estudia ETAPA CONTROLANTE </a:t>
            </a:r>
          </a:p>
          <a:p>
            <a:r>
              <a:rPr lang="es-ES" dirty="0" smtClean="0"/>
              <a:t>Conjuntamente.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70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Procedimiento matemático.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Conocemos R partícula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                                      </a:t>
            </a:r>
            <a:r>
              <a:rPr lang="es-ES" sz="2000" dirty="0" smtClean="0"/>
              <a:t>Relación entre radio y tiempo. </a:t>
            </a: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820" y="1825625"/>
            <a:ext cx="782803" cy="380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100005" y="1623218"/>
                <a:ext cx="9272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3600" b="0" i="1" smtClean="0">
                        <a:latin typeface="Cambria Math" panose="02040503050406030204" pitchFamily="18" charset="0"/>
                      </a:rPr>
                      <m:t>¿</m:t>
                    </m:r>
                    <m:r>
                      <a:rPr lang="es-ES" sz="36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s-ES" sz="3600" dirty="0" smtClean="0"/>
                  <a:t>?</a:t>
                </a:r>
                <a:endParaRPr lang="es-ES" sz="36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005" y="1623218"/>
                <a:ext cx="927279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14151" r="-14474" b="-3490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26544" y="2435723"/>
            <a:ext cx="474200" cy="230326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7225416" y="3100841"/>
            <a:ext cx="926911" cy="49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5533593" y="3292457"/>
            <a:ext cx="4293" cy="47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3769535" y="3292457"/>
            <a:ext cx="524546" cy="45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95" y="3827679"/>
            <a:ext cx="3805213" cy="2271553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808" y="3990172"/>
            <a:ext cx="4025034" cy="2407497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2326" y="3827678"/>
            <a:ext cx="3867131" cy="186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977" y="2704353"/>
            <a:ext cx="3808660" cy="19871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Ecuación general para  modelo del núcleo sin reaccionar.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i="1" dirty="0" smtClean="0"/>
          </a:p>
          <a:p>
            <a:pPr marL="0" indent="0">
              <a:buNone/>
            </a:pPr>
            <a:r>
              <a:rPr lang="es-ES" i="1" dirty="0" smtClean="0"/>
              <a:t> - </a:t>
            </a:r>
            <a:r>
              <a:rPr lang="es-ES" sz="2400" i="1" dirty="0" smtClean="0"/>
              <a:t>Película gaseosa</a:t>
            </a:r>
          </a:p>
          <a:p>
            <a:pPr marL="0" indent="0">
              <a:buNone/>
            </a:pPr>
            <a:r>
              <a:rPr lang="es-ES" sz="2400" i="1" dirty="0" smtClean="0"/>
              <a:t> - Capa de cenizas </a:t>
            </a:r>
          </a:p>
          <a:p>
            <a:pPr marL="0" indent="0">
              <a:buNone/>
            </a:pPr>
            <a:r>
              <a:rPr lang="es-ES" sz="2400" i="1" dirty="0" smtClean="0"/>
              <a:t>-  Reacción química</a:t>
            </a:r>
            <a:endParaRPr lang="es-ES" dirty="0"/>
          </a:p>
          <a:p>
            <a:endParaRPr lang="es-ES" dirty="0"/>
          </a:p>
        </p:txBody>
      </p:sp>
      <p:sp>
        <p:nvSpPr>
          <p:cNvPr id="4" name="Cerrar llave 3"/>
          <p:cNvSpPr/>
          <p:nvPr/>
        </p:nvSpPr>
        <p:spPr>
          <a:xfrm>
            <a:off x="3515933" y="2434106"/>
            <a:ext cx="115909" cy="12234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275" y="2698118"/>
            <a:ext cx="951695" cy="69546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666704" y="2009265"/>
            <a:ext cx="276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Combinando las diferentes resistencias.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11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977" y="2704353"/>
            <a:ext cx="3808660" cy="19871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Ecuación general para  modelo del núcleo sin reaccionar.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i="1" dirty="0" smtClean="0"/>
          </a:p>
          <a:p>
            <a:pPr marL="0" indent="0">
              <a:buNone/>
            </a:pPr>
            <a:r>
              <a:rPr lang="es-ES" i="1" dirty="0" smtClean="0"/>
              <a:t> - </a:t>
            </a:r>
            <a:r>
              <a:rPr lang="es-ES" sz="2400" i="1" dirty="0" smtClean="0"/>
              <a:t>Película gaseosa</a:t>
            </a:r>
          </a:p>
          <a:p>
            <a:pPr marL="0" indent="0">
              <a:buNone/>
            </a:pPr>
            <a:r>
              <a:rPr lang="es-ES" sz="2400" i="1" dirty="0" smtClean="0"/>
              <a:t> - Capa de cenizas </a:t>
            </a:r>
          </a:p>
          <a:p>
            <a:pPr marL="0" indent="0">
              <a:buNone/>
            </a:pPr>
            <a:r>
              <a:rPr lang="es-ES" sz="2400" i="1" dirty="0" smtClean="0"/>
              <a:t>-  Reacción química</a:t>
            </a:r>
            <a:endParaRPr lang="es-ES" dirty="0"/>
          </a:p>
          <a:p>
            <a:endParaRPr lang="es-ES" dirty="0"/>
          </a:p>
        </p:txBody>
      </p:sp>
      <p:sp>
        <p:nvSpPr>
          <p:cNvPr id="4" name="Cerrar llave 3"/>
          <p:cNvSpPr/>
          <p:nvPr/>
        </p:nvSpPr>
        <p:spPr>
          <a:xfrm>
            <a:off x="3515933" y="2434106"/>
            <a:ext cx="115909" cy="12234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275" y="2698118"/>
            <a:ext cx="951695" cy="69546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666704" y="2009265"/>
            <a:ext cx="276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Combinando las diferentes resistencias.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663" y="2790533"/>
            <a:ext cx="3696974" cy="2010635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 flipV="1">
            <a:off x="5164428" y="4327301"/>
            <a:ext cx="1378040" cy="56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8331795" y="4585534"/>
            <a:ext cx="401391" cy="97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 flipV="1">
            <a:off x="9255888" y="3983953"/>
            <a:ext cx="1136290" cy="7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573887" y="4893972"/>
            <a:ext cx="2331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Resistencia difusión externa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278307" y="5624191"/>
            <a:ext cx="275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Resistencia difusión interna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0042192" y="4692292"/>
            <a:ext cx="207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Resistencia reacción</a:t>
            </a:r>
          </a:p>
          <a:p>
            <a:r>
              <a:rPr lang="es-ES" dirty="0" smtClean="0"/>
              <a:t> química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441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431</Words>
  <Application>Microsoft Office PowerPoint</Application>
  <PresentationFormat>Panorámica</PresentationFormat>
  <Paragraphs>123</Paragraphs>
  <Slides>27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Tema de Office</vt:lpstr>
      <vt:lpstr>Proyecto 2. Reacción de sólido-fluido no catalítica</vt:lpstr>
      <vt:lpstr>Enunciado proyecto común.</vt:lpstr>
      <vt:lpstr>Enunciado proyecto individual.</vt:lpstr>
      <vt:lpstr> Objetivo</vt:lpstr>
      <vt:lpstr>Fundamento teórico</vt:lpstr>
      <vt:lpstr>Presentación de PowerPoint</vt:lpstr>
      <vt:lpstr>Procedimiento matemático.</vt:lpstr>
      <vt:lpstr>Ecuación general para  modelo del núcleo sin reaccionar. </vt:lpstr>
      <vt:lpstr>Ecuación general para  modelo del núcleo sin reaccionar. </vt:lpstr>
      <vt:lpstr>Proyecto individual.</vt:lpstr>
      <vt:lpstr>Resultados. Proyecto común.</vt:lpstr>
      <vt:lpstr>Contribución de las resistencias.</vt:lpstr>
      <vt:lpstr>Proyecto individual.  </vt:lpstr>
      <vt:lpstr>Proyecto individual.  </vt:lpstr>
      <vt:lpstr>Efecto de la temperatura.</vt:lpstr>
      <vt:lpstr>Efecto de la temperatura.</vt:lpstr>
      <vt:lpstr>Presentación de PowerPoint</vt:lpstr>
      <vt:lpstr>Efecto de la variación del diámetro de partícula. </vt:lpstr>
      <vt:lpstr>Efecto de la variación de la temperatura y del radio conjuntamente.</vt:lpstr>
      <vt:lpstr>Efecto de la variación de la temperatura y del radio conjuntamente.</vt:lpstr>
      <vt:lpstr>Efecto de la variación de la temperatura y del radio conjuntamente.</vt:lpstr>
      <vt:lpstr>Presentación de PowerPoint</vt:lpstr>
      <vt:lpstr>Presentación de PowerPoint</vt:lpstr>
      <vt:lpstr>Presentación de PowerPoint</vt:lpstr>
      <vt:lpstr>Conclusiones.</vt:lpstr>
      <vt:lpstr>Conclusiones.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2. Reacción de sólido-fluido no catalítica</dc:title>
  <dc:creator>carrefour</dc:creator>
  <cp:lastModifiedBy>carrefour</cp:lastModifiedBy>
  <cp:revision>41</cp:revision>
  <dcterms:created xsi:type="dcterms:W3CDTF">2016-03-18T11:18:51Z</dcterms:created>
  <dcterms:modified xsi:type="dcterms:W3CDTF">2016-03-22T18:13:10Z</dcterms:modified>
</cp:coreProperties>
</file>