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Fira Code" panose="020B0809050000020004" pitchFamily="49" charset="0"/>
      <p:regular r:id="rId28"/>
      <p:bold r:id="rId29"/>
    </p:embeddedFont>
    <p:embeddedFont>
      <p:font typeface="Fira Code Light" panose="020B0809050000020004" pitchFamily="49" charset="0"/>
      <p:regular r:id="rId30"/>
      <p:bold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swald" panose="00000500000000000000" pitchFamily="2" charset="0"/>
      <p:regular r:id="rId36"/>
      <p:bold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Mundo" userId="1baf92e210670a36" providerId="LiveId" clId="{E3F748BA-A1DE-42C8-8BF6-8CB9BBA8B668}"/>
    <pc:docChg chg="undo redo custSel addSld modSld">
      <pc:chgData name="Adriana Mundo" userId="1baf92e210670a36" providerId="LiveId" clId="{E3F748BA-A1DE-42C8-8BF6-8CB9BBA8B668}" dt="2022-04-29T01:17:16.257" v="820" actId="20577"/>
      <pc:docMkLst>
        <pc:docMk/>
      </pc:docMkLst>
      <pc:sldChg chg="modNotesTx">
        <pc:chgData name="Adriana Mundo" userId="1baf92e210670a36" providerId="LiveId" clId="{E3F748BA-A1DE-42C8-8BF6-8CB9BBA8B668}" dt="2022-04-29T01:11:27.972" v="141" actId="20577"/>
        <pc:sldMkLst>
          <pc:docMk/>
          <pc:sldMk cId="0" sldId="267"/>
        </pc:sldMkLst>
      </pc:sldChg>
      <pc:sldChg chg="modNotesTx">
        <pc:chgData name="Adriana Mundo" userId="1baf92e210670a36" providerId="LiveId" clId="{E3F748BA-A1DE-42C8-8BF6-8CB9BBA8B668}" dt="2022-04-29T01:12:29.299" v="325" actId="20577"/>
        <pc:sldMkLst>
          <pc:docMk/>
          <pc:sldMk cId="0" sldId="268"/>
        </pc:sldMkLst>
      </pc:sldChg>
      <pc:sldChg chg="addSp delSp modSp mod">
        <pc:chgData name="Adriana Mundo" userId="1baf92e210670a36" providerId="LiveId" clId="{E3F748BA-A1DE-42C8-8BF6-8CB9BBA8B668}" dt="2022-04-28T03:45:05.509" v="11" actId="1076"/>
        <pc:sldMkLst>
          <pc:docMk/>
          <pc:sldMk cId="0" sldId="271"/>
        </pc:sldMkLst>
        <pc:picChg chg="add mod modCrop">
          <ac:chgData name="Adriana Mundo" userId="1baf92e210670a36" providerId="LiveId" clId="{E3F748BA-A1DE-42C8-8BF6-8CB9BBA8B668}" dt="2022-04-28T03:45:05.509" v="11" actId="1076"/>
          <ac:picMkLst>
            <pc:docMk/>
            <pc:sldMk cId="0" sldId="271"/>
            <ac:picMk id="3" creationId="{2B65A84A-F837-4563-9D50-487394A99FD0}"/>
          </ac:picMkLst>
        </pc:picChg>
        <pc:picChg chg="del">
          <ac:chgData name="Adriana Mundo" userId="1baf92e210670a36" providerId="LiveId" clId="{E3F748BA-A1DE-42C8-8BF6-8CB9BBA8B668}" dt="2022-04-28T03:44:50.848" v="8" actId="478"/>
          <ac:picMkLst>
            <pc:docMk/>
            <pc:sldMk cId="0" sldId="271"/>
            <ac:picMk id="1010" creationId="{00000000-0000-0000-0000-000000000000}"/>
          </ac:picMkLst>
        </pc:picChg>
      </pc:sldChg>
      <pc:sldChg chg="addSp delSp modSp mod">
        <pc:chgData name="Adriana Mundo" userId="1baf92e210670a36" providerId="LiveId" clId="{E3F748BA-A1DE-42C8-8BF6-8CB9BBA8B668}" dt="2022-04-28T03:28:22.022" v="7" actId="122"/>
        <pc:sldMkLst>
          <pc:docMk/>
          <pc:sldMk cId="0" sldId="272"/>
        </pc:sldMkLst>
        <pc:spChg chg="add del mod">
          <ac:chgData name="Adriana Mundo" userId="1baf92e210670a36" providerId="LiveId" clId="{E3F748BA-A1DE-42C8-8BF6-8CB9BBA8B668}" dt="2022-04-28T03:27:55.212" v="3" actId="478"/>
          <ac:spMkLst>
            <pc:docMk/>
            <pc:sldMk cId="0" sldId="272"/>
            <ac:spMk id="3" creationId="{29F93AFC-ABD9-4F06-B86E-CC75F61D85F4}"/>
          </ac:spMkLst>
        </pc:spChg>
        <pc:spChg chg="add del mod">
          <ac:chgData name="Adriana Mundo" userId="1baf92e210670a36" providerId="LiveId" clId="{E3F748BA-A1DE-42C8-8BF6-8CB9BBA8B668}" dt="2022-04-28T03:27:53.210" v="2" actId="478"/>
          <ac:spMkLst>
            <pc:docMk/>
            <pc:sldMk cId="0" sldId="272"/>
            <ac:spMk id="5" creationId="{4B55E2E9-291F-4570-ADB8-63DF9BC75593}"/>
          </ac:spMkLst>
        </pc:spChg>
        <pc:spChg chg="del">
          <ac:chgData name="Adriana Mundo" userId="1baf92e210670a36" providerId="LiveId" clId="{E3F748BA-A1DE-42C8-8BF6-8CB9BBA8B668}" dt="2022-04-28T03:27:49.489" v="1" actId="478"/>
          <ac:spMkLst>
            <pc:docMk/>
            <pc:sldMk cId="0" sldId="272"/>
            <ac:spMk id="1015" creationId="{00000000-0000-0000-0000-000000000000}"/>
          </ac:spMkLst>
        </pc:spChg>
        <pc:spChg chg="del">
          <ac:chgData name="Adriana Mundo" userId="1baf92e210670a36" providerId="LiveId" clId="{E3F748BA-A1DE-42C8-8BF6-8CB9BBA8B668}" dt="2022-04-28T03:27:42.207" v="0" actId="478"/>
          <ac:spMkLst>
            <pc:docMk/>
            <pc:sldMk cId="0" sldId="272"/>
            <ac:spMk id="1016" creationId="{00000000-0000-0000-0000-000000000000}"/>
          </ac:spMkLst>
        </pc:spChg>
        <pc:spChg chg="mod">
          <ac:chgData name="Adriana Mundo" userId="1baf92e210670a36" providerId="LiveId" clId="{E3F748BA-A1DE-42C8-8BF6-8CB9BBA8B668}" dt="2022-04-28T03:28:22.022" v="7" actId="122"/>
          <ac:spMkLst>
            <pc:docMk/>
            <pc:sldMk cId="0" sldId="272"/>
            <ac:spMk id="1031" creationId="{00000000-0000-0000-0000-000000000000}"/>
          </ac:spMkLst>
        </pc:spChg>
      </pc:sldChg>
      <pc:sldChg chg="modNotesTx">
        <pc:chgData name="Adriana Mundo" userId="1baf92e210670a36" providerId="LiveId" clId="{E3F748BA-A1DE-42C8-8BF6-8CB9BBA8B668}" dt="2022-04-29T01:14:06.115" v="411" actId="20577"/>
        <pc:sldMkLst>
          <pc:docMk/>
          <pc:sldMk cId="0" sldId="275"/>
        </pc:sldMkLst>
      </pc:sldChg>
      <pc:sldChg chg="modNotesTx">
        <pc:chgData name="Adriana Mundo" userId="1baf92e210670a36" providerId="LiveId" clId="{E3F748BA-A1DE-42C8-8BF6-8CB9BBA8B668}" dt="2022-04-29T01:14:35.987" v="495" actId="5793"/>
        <pc:sldMkLst>
          <pc:docMk/>
          <pc:sldMk cId="0" sldId="276"/>
        </pc:sldMkLst>
      </pc:sldChg>
      <pc:sldChg chg="add modNotesTx">
        <pc:chgData name="Adriana Mundo" userId="1baf92e210670a36" providerId="LiveId" clId="{E3F748BA-A1DE-42C8-8BF6-8CB9BBA8B668}" dt="2022-04-29T01:16:09" v="705" actId="20577"/>
        <pc:sldMkLst>
          <pc:docMk/>
          <pc:sldMk cId="2729245164" sldId="278"/>
        </pc:sldMkLst>
      </pc:sldChg>
      <pc:sldChg chg="modSp add mod modNotesTx">
        <pc:chgData name="Adriana Mundo" userId="1baf92e210670a36" providerId="LiveId" clId="{E3F748BA-A1DE-42C8-8BF6-8CB9BBA8B668}" dt="2022-04-29T01:17:16.257" v="820" actId="20577"/>
        <pc:sldMkLst>
          <pc:docMk/>
          <pc:sldMk cId="3625647134" sldId="279"/>
        </pc:sldMkLst>
        <pc:spChg chg="mod">
          <ac:chgData name="Adriana Mundo" userId="1baf92e210670a36" providerId="LiveId" clId="{E3F748BA-A1DE-42C8-8BF6-8CB9BBA8B668}" dt="2022-04-29T01:16:37.250" v="718" actId="20577"/>
          <ac:spMkLst>
            <pc:docMk/>
            <pc:sldMk cId="3625647134" sldId="279"/>
            <ac:spMk id="1129" creationId="{00000000-0000-0000-0000-000000000000}"/>
          </ac:spMkLst>
        </pc:spChg>
        <pc:spChg chg="mod">
          <ac:chgData name="Adriana Mundo" userId="1baf92e210670a36" providerId="LiveId" clId="{E3F748BA-A1DE-42C8-8BF6-8CB9BBA8B668}" dt="2022-04-29T01:15:25.158" v="531" actId="20577"/>
          <ac:spMkLst>
            <pc:docMk/>
            <pc:sldMk cId="3625647134" sldId="279"/>
            <ac:spMk id="11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22838480a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22838480a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22838480a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22838480a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- Crea 5000 en lugar de 1000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factores externos a nosotros: CPU caliente, Docker tiene sistema operativo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2838480a3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2838480a3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No afecta cuantos </a:t>
            </a:r>
            <a:r>
              <a:rPr lang="es-MX" dirty="0" err="1"/>
              <a:t>cores</a:t>
            </a:r>
            <a:r>
              <a:rPr lang="es-MX" dirty="0"/>
              <a:t> y </a:t>
            </a:r>
            <a:r>
              <a:rPr lang="es-MX" dirty="0" err="1"/>
              <a:t>threads</a:t>
            </a:r>
            <a:r>
              <a:rPr lang="es-MX" dirty="0"/>
              <a:t> tengamos porque siempre va a correr en un </a:t>
            </a:r>
            <a:r>
              <a:rPr lang="es-MX" dirty="0" err="1"/>
              <a:t>core</a:t>
            </a:r>
            <a:r>
              <a:rPr lang="es-MX" dirty="0"/>
              <a:t>, debería ser prácticamente lo mismo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 se observa una diferencia por factores externos.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2838480a3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22838480a3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2838480a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22838480a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fad8134ee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fad8134ee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22838480a3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22838480a3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2657801c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2657801c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22838480a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22838480a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2657801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2657801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Porcentaje del serial es porque nuestro código se esta repitiendo. 1/1000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2657801c9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2657801c9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1/5 porque tenemos 5 funciones entonces ese es el código que se esta pidiendo 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2657801c9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2657801c9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1/5 porque tenemos 5 funciones, código se divide en 5 partes entonces 1 para cada función, entonces ese es el código que se esta pidiendo.  Como es </a:t>
            </a:r>
            <a:r>
              <a:rPr lang="es-MX" dirty="0" err="1"/>
              <a:t>teoríco</a:t>
            </a:r>
            <a:r>
              <a:rPr lang="es-MX" dirty="0"/>
              <a:t>, es difícil contar cuantas líneas de código es cada cosa.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56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2657801c9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2657801c9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 que tenemos </a:t>
            </a:r>
            <a:r>
              <a:rPr lang="es-MX" dirty="0" err="1"/>
              <a:t>dde</a:t>
            </a:r>
            <a:r>
              <a:rPr lang="es-MX" dirty="0"/>
              <a:t> archivos, se parte en 5 entonces en lugar de 1000, lo tenemos 5 diferentes.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512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2838480a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22838480a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fb17d5872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fb17d5872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2838480a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22838480a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2838480a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22838480a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Pierre Mejicanos, Adriana Mundo,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Velasquez</a:t>
            </a:r>
            <a:endParaRPr/>
          </a:p>
        </p:txBody>
      </p:sp>
      <p:sp>
        <p:nvSpPr>
          <p:cNvPr id="392" name="Google Shape;392;p28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9671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/PROCESAMIENTO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PARALELO </a:t>
            </a:r>
            <a:endParaRPr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95" name="Google Shape;395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5655485" y="1438266"/>
            <a:ext cx="3066617" cy="2266953"/>
            <a:chOff x="5055410" y="1435741"/>
            <a:chExt cx="3066617" cy="2266953"/>
          </a:xfrm>
        </p:grpSpPr>
        <p:grpSp>
          <p:nvGrpSpPr>
            <p:cNvPr id="399" name="Google Shape;399;p28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0" name="Google Shape;400;p28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2" name="Google Shape;412;p28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3" name="Google Shape;413;p28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4" name="Google Shape;414;p28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8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8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8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8" name="Google Shape;418;p28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19" name="Google Shape;419;p28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0" name="Google Shape;420;p28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1" name="Google Shape;421;p28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2" name="Google Shape;422;p28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8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8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5" name="Google Shape;425;p28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26" name="Google Shape;426;p28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E3BBE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8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E3BBE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8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E3BBE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9" name="Google Shape;429;p28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0" name="Google Shape;430;p28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8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4" name="Google Shape;434;p28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0" name="Google Shape;440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2" name="Google Shape;442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3" name="Google Shape;443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4" name="Google Shape;444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445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46" name="Google Shape;446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7" name="Google Shape;447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9" name="Google Shape;449;p28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2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99" name="Google Shape;799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00" name="Google Shape;800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3" name="Google Shape;803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04" name="Google Shape;804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06" name="Google Shape;806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8" name="Google Shape;808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0" name="Google Shape;810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1" name="Google Shape;811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3" name="Google Shape;813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7" name="Google Shape;8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26475"/>
            <a:ext cx="9144001" cy="1659673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/POR ARCHIVOS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8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24" name="Google Shape;824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5" name="Google Shape;825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8" name="Google Shape;828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9" name="Google Shape;829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0" name="Google Shape;830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31" name="Google Shape;831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2" name="Google Shape;832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3" name="Google Shape;833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4" name="Google Shape;834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5" name="Google Shape;835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6" name="Google Shape;836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8" name="Google Shape;838;p3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/POR FUNCIONES</a:t>
            </a:r>
            <a:endParaRPr/>
          </a:p>
        </p:txBody>
      </p:sp>
      <p:pic>
        <p:nvPicPr>
          <p:cNvPr id="843" name="Google Shape;8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88220"/>
            <a:ext cx="9143998" cy="196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9" name="Google Shape;849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50" name="Google Shape;850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3" name="Google Shape;853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4" name="Google Shape;854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56" name="Google Shape;856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7" name="Google Shape;857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8" name="Google Shape;858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9" name="Google Shape;859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60" name="Google Shape;860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61" name="Google Shape;861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3" name="Google Shape;863;p3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/POR ARCHIVOS Y FUNCIONES</a:t>
            </a:r>
            <a:endParaRPr/>
          </a:p>
        </p:txBody>
      </p:sp>
      <p:pic>
        <p:nvPicPr>
          <p:cNvPr id="868" name="Google Shape;8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06177"/>
            <a:ext cx="9144000" cy="173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74" name="Google Shape;8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5" name="Google Shape;8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8" name="Google Shape;8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9" name="Google Shape;8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0" name="Google Shape;8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1" name="Google Shape;8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2" name="Google Shape;8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3" name="Google Shape;8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5" name="Google Shape;8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6" name="Google Shape;8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8" name="Google Shape;88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/SEQUENTIAL</a:t>
            </a:r>
            <a:endParaRPr/>
          </a:p>
        </p:txBody>
      </p:sp>
      <p:pic>
        <p:nvPicPr>
          <p:cNvPr id="893" name="Google Shape;8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55454"/>
            <a:ext cx="9144002" cy="1832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9" name="Google Shape;899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00" name="Google Shape;900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3" name="Google Shape;903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4" name="Google Shape;904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6" name="Google Shape;906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7" name="Google Shape;907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8" name="Google Shape;908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0" name="Google Shape;910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1" name="Google Shape;911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3" name="Google Shape;913;p4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/COMPARACIÓN DE TODOS</a:t>
            </a:r>
            <a:endParaRPr/>
          </a:p>
        </p:txBody>
      </p:sp>
      <p:pic>
        <p:nvPicPr>
          <p:cNvPr id="918" name="Google Shape;9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78071"/>
            <a:ext cx="9143998" cy="158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24" name="Google Shape;924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25" name="Google Shape;925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8" name="Google Shape;928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29" name="Google Shape;929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0" name="Google Shape;930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31" name="Google Shape;931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2" name="Google Shape;932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3" name="Google Shape;933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5" name="Google Shape;935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36" name="Google Shape;936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8" name="Google Shape;938;p42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/PREGUNTAS</a:t>
            </a:r>
            <a:endParaRPr/>
          </a:p>
        </p:txBody>
      </p:sp>
      <p:sp>
        <p:nvSpPr>
          <p:cNvPr id="939" name="Google Shape;939;p42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940" name="Google Shape;940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1" name="Google Shape;941;p42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2" name="Google Shape;942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42"/>
          <p:cNvGrpSpPr/>
          <p:nvPr/>
        </p:nvGrpSpPr>
        <p:grpSpPr>
          <a:xfrm rot="5400000">
            <a:off x="5729698" y="1550003"/>
            <a:ext cx="2376289" cy="1933510"/>
            <a:chOff x="6007752" y="1813287"/>
            <a:chExt cx="2279633" cy="1173460"/>
          </a:xfrm>
        </p:grpSpPr>
        <p:sp>
          <p:nvSpPr>
            <p:cNvPr id="946" name="Google Shape;946;p42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42"/>
          <p:cNvSpPr/>
          <p:nvPr/>
        </p:nvSpPr>
        <p:spPr>
          <a:xfrm>
            <a:off x="5395800" y="144827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2"/>
          <p:cNvSpPr/>
          <p:nvPr/>
        </p:nvSpPr>
        <p:spPr>
          <a:xfrm>
            <a:off x="5569912" y="153859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2"/>
          <p:cNvSpPr/>
          <p:nvPr/>
        </p:nvSpPr>
        <p:spPr>
          <a:xfrm>
            <a:off x="5679305" y="158615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2"/>
          <p:cNvSpPr/>
          <p:nvPr/>
        </p:nvSpPr>
        <p:spPr>
          <a:xfrm>
            <a:off x="5620299" y="173311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42"/>
          <p:cNvGrpSpPr/>
          <p:nvPr/>
        </p:nvGrpSpPr>
        <p:grpSpPr>
          <a:xfrm>
            <a:off x="5569908" y="1905331"/>
            <a:ext cx="1007698" cy="131347"/>
            <a:chOff x="1397158" y="2606681"/>
            <a:chExt cx="1007698" cy="131347"/>
          </a:xfrm>
        </p:grpSpPr>
        <p:sp>
          <p:nvSpPr>
            <p:cNvPr id="956" name="Google Shape;956;p42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2"/>
          <p:cNvSpPr/>
          <p:nvPr/>
        </p:nvSpPr>
        <p:spPr>
          <a:xfrm>
            <a:off x="6001600" y="159380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2"/>
          <p:cNvSpPr/>
          <p:nvPr/>
        </p:nvSpPr>
        <p:spPr>
          <a:xfrm>
            <a:off x="6001600" y="168220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2"/>
          <p:cNvSpPr/>
          <p:nvPr/>
        </p:nvSpPr>
        <p:spPr>
          <a:xfrm>
            <a:off x="6001600" y="177037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42"/>
          <p:cNvGrpSpPr/>
          <p:nvPr/>
        </p:nvGrpSpPr>
        <p:grpSpPr>
          <a:xfrm>
            <a:off x="6240000" y="2592425"/>
            <a:ext cx="1355700" cy="262500"/>
            <a:chOff x="1884725" y="2724775"/>
            <a:chExt cx="1355700" cy="262500"/>
          </a:xfrm>
        </p:grpSpPr>
        <p:sp>
          <p:nvSpPr>
            <p:cNvPr id="965" name="Google Shape;965;p42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42"/>
          <p:cNvGrpSpPr/>
          <p:nvPr/>
        </p:nvGrpSpPr>
        <p:grpSpPr>
          <a:xfrm>
            <a:off x="5607195" y="3320193"/>
            <a:ext cx="694832" cy="494692"/>
            <a:chOff x="3336290" y="764021"/>
            <a:chExt cx="810300" cy="576900"/>
          </a:xfrm>
        </p:grpSpPr>
        <p:sp>
          <p:nvSpPr>
            <p:cNvPr id="970" name="Google Shape;970;p42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2"/>
          <p:cNvGrpSpPr/>
          <p:nvPr/>
        </p:nvGrpSpPr>
        <p:grpSpPr>
          <a:xfrm>
            <a:off x="7250277" y="3320194"/>
            <a:ext cx="767672" cy="251306"/>
            <a:chOff x="6394925" y="2541508"/>
            <a:chExt cx="736800" cy="241200"/>
          </a:xfrm>
        </p:grpSpPr>
        <p:sp>
          <p:nvSpPr>
            <p:cNvPr id="974" name="Google Shape;974;p42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8" name="Google Shape;978;p42"/>
          <p:cNvSpPr/>
          <p:nvPr/>
        </p:nvSpPr>
        <p:spPr>
          <a:xfrm>
            <a:off x="7688574" y="156720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2"/>
          <p:cNvSpPr/>
          <p:nvPr/>
        </p:nvSpPr>
        <p:spPr>
          <a:xfrm>
            <a:off x="7790667" y="168002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2"/>
          <p:cNvSpPr/>
          <p:nvPr/>
        </p:nvSpPr>
        <p:spPr>
          <a:xfrm>
            <a:off x="7474158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2"/>
          <p:cNvSpPr/>
          <p:nvPr/>
        </p:nvSpPr>
        <p:spPr>
          <a:xfrm>
            <a:off x="7259749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7" name="Google Shape;987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88" name="Google Shape;988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1" name="Google Shape;991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2" name="Google Shape;992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3" name="Google Shape;993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6" name="Google Shape;996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7" name="Google Shape;997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8" name="Google Shape;998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99" name="Google Shape;999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1" name="Google Shape;1001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/¿Cuál es el modelo de paralelismo más rápido en los 6 escenarios?</a:t>
            </a:r>
            <a:endParaRPr/>
          </a:p>
        </p:txBody>
      </p:sp>
      <p:sp>
        <p:nvSpPr>
          <p:cNvPr id="1002" name="Google Shape;1002;p4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4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07" name="Google Shape;1007;p4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65A84A-F837-4563-9D50-487394A99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6"/>
          <a:stretch/>
        </p:blipFill>
        <p:spPr>
          <a:xfrm>
            <a:off x="286625" y="1804455"/>
            <a:ext cx="8643257" cy="1939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18" name="Google Shape;1018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1" name="Google Shape;1021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2" name="Google Shape;1022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24" name="Google Shape;1024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5" name="Google Shape;1025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6" name="Google Shape;1026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7" name="Google Shape;1027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28" name="Google Shape;1028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9" name="Google Shape;1029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1" name="Google Shape;1031;p44"/>
          <p:cNvSpPr txBox="1">
            <a:spLocks noGrp="1"/>
          </p:cNvSpPr>
          <p:nvPr>
            <p:ph type="title"/>
          </p:nvPr>
        </p:nvSpPr>
        <p:spPr>
          <a:xfrm>
            <a:off x="853817" y="2382747"/>
            <a:ext cx="734158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/¿Cuál opción modelo de paralelismo tomaría usted y por qué?</a:t>
            </a:r>
            <a:endParaRPr dirty="0"/>
          </a:p>
        </p:txBody>
      </p:sp>
      <p:sp>
        <p:nvSpPr>
          <p:cNvPr id="1032" name="Google Shape;1032;p4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37" name="Google Shape;1037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5"/>
          <p:cNvSpPr txBox="1">
            <a:spLocks noGrp="1"/>
          </p:cNvSpPr>
          <p:nvPr>
            <p:ph type="body" idx="1"/>
          </p:nvPr>
        </p:nvSpPr>
        <p:spPr>
          <a:xfrm>
            <a:off x="1862400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Como se mencionó anteriormente: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de combinacion se utilizaría si se tiene más de un archivo. Adicional a esto, por lo menos un core por cada función por archivo o si se tuviera suficientes funciones para compensar el delay de cargar el csv de nuevo junto a un core por función.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Es decir: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No se recomendaría por lo general, a menos de que se cumplan los requerimientos mencionados anteriormente.</a:t>
            </a:r>
            <a:endParaRPr/>
          </a:p>
        </p:txBody>
      </p:sp>
      <p:sp>
        <p:nvSpPr>
          <p:cNvPr id="1045" name="Google Shape;1045;p4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46" name="Google Shape;1046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47" name="Google Shape;1047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0" name="Google Shape;1050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1" name="Google Shape;1051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2" name="Google Shape;1052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53" name="Google Shape;1053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4" name="Google Shape;1054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5" name="Google Shape;1055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6" name="Google Shape;1056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7" name="Google Shape;1057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58" name="Google Shape;1058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0" name="Google Shape;1060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¿Recomendaría paralelizar tanto archivos y funciones al mismo tiempo?</a:t>
            </a:r>
            <a:endParaRPr/>
          </a:p>
        </p:txBody>
      </p:sp>
      <p:sp>
        <p:nvSpPr>
          <p:cNvPr id="1061" name="Google Shape;1061;p4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4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66" name="Google Shape;1066;p4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6"/>
          <p:cNvSpPr txBox="1">
            <a:spLocks noGrp="1"/>
          </p:cNvSpPr>
          <p:nvPr>
            <p:ph type="body" idx="1"/>
          </p:nvPr>
        </p:nvSpPr>
        <p:spPr>
          <a:xfrm>
            <a:off x="1346375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Al pasar de 1 core a 2 core se mejora considerablemente el rendimiento, teniendo como resultado una disminución de casi la mitad de segundos en el tiempo al procesar los archivos.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teórico sería: 1.998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obtenido sería: 2.0514 con un aumento a comparación del teórico de: 0.053 por factores externos a nuestro control. </a:t>
            </a:r>
            <a:endParaRPr/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75" name="Google Shape;1075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8" name="Google Shape;1078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79" name="Google Shape;1079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81" name="Google Shape;1081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2" name="Google Shape;1082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3" name="Google Shape;1083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4" name="Google Shape;1084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85" name="Google Shape;1085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6" name="Google Shape;1086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/¿Cuál es el factor de mejora de pasar de 1 Core a 2 Core para el proceso que paraleliza los archivos?</a:t>
            </a:r>
            <a:endParaRPr/>
          </a:p>
        </p:txBody>
      </p:sp>
      <p:sp>
        <p:nvSpPr>
          <p:cNvPr id="1089" name="Google Shape;1089;p4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6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4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94" name="Google Shape;1094;p4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59" name="Google Shape;459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0" name="Google Shape;460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3" name="Google Shape;463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4" name="Google Shape;464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5" name="Google Shape;465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6" name="Google Shape;466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7" name="Google Shape;467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8" name="Google Shape;468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0" name="Google Shape;470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1" name="Google Shape;471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2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title"/>
          </p:nvPr>
        </p:nvSpPr>
        <p:spPr>
          <a:xfrm>
            <a:off x="1442700" y="1266475"/>
            <a:ext cx="62586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&lt;OBJETIVO&gt;</a:t>
            </a:r>
            <a:endParaRPr/>
          </a:p>
        </p:txBody>
      </p:sp>
      <p:sp>
        <p:nvSpPr>
          <p:cNvPr id="476" name="Google Shape;476;p29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505400" cy="10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programa que permita calcular en concurrencia la media, la desviación estándar, el conteo, el valor mínimo y máximo de datos de 1,000 archivos con diferente data.</a:t>
            </a:r>
            <a:endParaRPr/>
          </a:p>
        </p:txBody>
      </p:sp>
      <p:grpSp>
        <p:nvGrpSpPr>
          <p:cNvPr id="477" name="Google Shape;477;p29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478" name="Google Shape;478;p29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9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481" name="Google Shape;481;p29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" name="Google Shape;482;p29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483" name="Google Shape;483;p29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4" name="Google Shape;484;p29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5" name="Google Shape;485;p2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7"/>
          <p:cNvSpPr txBox="1">
            <a:spLocks noGrp="1"/>
          </p:cNvSpPr>
          <p:nvPr>
            <p:ph type="body" idx="1"/>
          </p:nvPr>
        </p:nvSpPr>
        <p:spPr>
          <a:xfrm>
            <a:off x="1346375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Amadahl's Law es una formula que identifica las posibles ganancias de rendimientos al agregar núcleos informáticos adicionales a una aplicación.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principio fundamental detrás de esta ley es que la parte serial de una aplicación puede tener un efecto desproporcionado en el rendimiento que obtenemos al agregar núcleos informáticos.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Speedup &lt;= 1.998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Serial 0.001</a:t>
            </a:r>
            <a:endParaRPr/>
          </a:p>
        </p:txBody>
      </p:sp>
      <p:grpSp>
        <p:nvGrpSpPr>
          <p:cNvPr id="1102" name="Google Shape;1102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03" name="Google Shape;1103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6" name="Google Shape;1106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07" name="Google Shape;1107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8" name="Google Shape;1108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09" name="Google Shape;1109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0" name="Google Shape;1110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11" name="Google Shape;1111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2" name="Google Shape;1112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13" name="Google Shape;1113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4" name="Google Shape;1114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6" name="Google Shape;1116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/Determine el factor teórico de mejora para el escenario de 2 Core (amdahl's law) al paralelizar por archivo</a:t>
            </a:r>
            <a:endParaRPr/>
          </a:p>
        </p:txBody>
      </p:sp>
      <p:sp>
        <p:nvSpPr>
          <p:cNvPr id="1117" name="Google Shape;1117;p4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22" name="Google Shape;1122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8"/>
          <p:cNvSpPr txBox="1">
            <a:spLocks noGrp="1"/>
          </p:cNvSpPr>
          <p:nvPr>
            <p:ph type="body" idx="1"/>
          </p:nvPr>
        </p:nvSpPr>
        <p:spPr>
          <a:xfrm>
            <a:off x="1346375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Speedup &lt;= 1.666666667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Serial 0.2</a:t>
            </a:r>
            <a:endParaRPr/>
          </a:p>
        </p:txBody>
      </p:sp>
      <p:grpSp>
        <p:nvGrpSpPr>
          <p:cNvPr id="1130" name="Google Shape;1130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31" name="Google Shape;1131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4" name="Google Shape;1134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5" name="Google Shape;1135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37" name="Google Shape;1137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8" name="Google Shape;1138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9" name="Google Shape;1139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0" name="Google Shape;1140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41" name="Google Shape;1141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2" name="Google Shape;1142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4" name="Google Shape;114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/Determine el factor teórico de mejora para el escenario de 2 Core (amdahl's law) por función estadística</a:t>
            </a:r>
            <a:endParaRPr/>
          </a:p>
        </p:txBody>
      </p:sp>
      <p:sp>
        <p:nvSpPr>
          <p:cNvPr id="1145" name="Google Shape;1145;p4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50" name="Google Shape;1150;p4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8"/>
          <p:cNvSpPr txBox="1">
            <a:spLocks noGrp="1"/>
          </p:cNvSpPr>
          <p:nvPr>
            <p:ph type="body" idx="1"/>
          </p:nvPr>
        </p:nvSpPr>
        <p:spPr>
          <a:xfrm>
            <a:off x="1346375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Speedup &lt;= 1.666666667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Serial 0.2</a:t>
            </a:r>
            <a:endParaRPr/>
          </a:p>
        </p:txBody>
      </p:sp>
      <p:grpSp>
        <p:nvGrpSpPr>
          <p:cNvPr id="1130" name="Google Shape;1130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31" name="Google Shape;1131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4" name="Google Shape;1134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5" name="Google Shape;1135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37" name="Google Shape;1137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8" name="Google Shape;1138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9" name="Google Shape;1139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0" name="Google Shape;1140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41" name="Google Shape;1141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2" name="Google Shape;1142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4" name="Google Shape;114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/Determine el factor teórico de mejora para el escenario de 2 Core (amdahl's law) por función estadística</a:t>
            </a:r>
            <a:endParaRPr/>
          </a:p>
        </p:txBody>
      </p:sp>
      <p:sp>
        <p:nvSpPr>
          <p:cNvPr id="1145" name="Google Shape;1145;p4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50" name="Google Shape;1150;p4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924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8"/>
          <p:cNvSpPr txBox="1">
            <a:spLocks noGrp="1"/>
          </p:cNvSpPr>
          <p:nvPr>
            <p:ph type="body" idx="1"/>
          </p:nvPr>
        </p:nvSpPr>
        <p:spPr>
          <a:xfrm>
            <a:off x="1346375" y="1636500"/>
            <a:ext cx="6910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/>
              <a:t>Speedup &lt;= 1.99960008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/>
              <a:t>Serial 0.0002</a:t>
            </a:r>
          </a:p>
        </p:txBody>
      </p:sp>
      <p:grpSp>
        <p:nvGrpSpPr>
          <p:cNvPr id="1130" name="Google Shape;1130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31" name="Google Shape;1131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4" name="Google Shape;1134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5" name="Google Shape;1135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37" name="Google Shape;1137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8" name="Google Shape;1138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9" name="Google Shape;1139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0" name="Google Shape;1140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41" name="Google Shape;1141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2" name="Google Shape;1142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4" name="Google Shape;114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/Determine el factor teórico de mejora para el escenario de 2 Core (amdahl's law) por función estadística y archivos</a:t>
            </a:r>
            <a:endParaRPr dirty="0"/>
          </a:p>
        </p:txBody>
      </p:sp>
      <p:sp>
        <p:nvSpPr>
          <p:cNvPr id="1145" name="Google Shape;1145;p48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50" name="Google Shape;1150;p4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564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58" name="Google Shape;1158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1" name="Google Shape;1161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2" name="Google Shape;1162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64" name="Google Shape;1164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5" name="Google Shape;1165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66" name="Google Shape;1166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7" name="Google Shape;1167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8" name="Google Shape;1168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69" name="Google Shape;1169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1" name="Google Shape;1171;p49"/>
          <p:cNvSpPr txBox="1">
            <a:spLocks noGrp="1"/>
          </p:cNvSpPr>
          <p:nvPr>
            <p:ph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&lt;DEMO&gt;</a:t>
            </a:r>
            <a:endParaRPr/>
          </a:p>
        </p:txBody>
      </p:sp>
      <p:sp>
        <p:nvSpPr>
          <p:cNvPr id="1172" name="Google Shape;1172;p49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</a:t>
            </a:r>
            <a:endParaRPr/>
          </a:p>
        </p:txBody>
      </p:sp>
      <p:grpSp>
        <p:nvGrpSpPr>
          <p:cNvPr id="1173" name="Google Shape;1173;p49"/>
          <p:cNvGrpSpPr/>
          <p:nvPr/>
        </p:nvGrpSpPr>
        <p:grpSpPr>
          <a:xfrm>
            <a:off x="6675738" y="1222273"/>
            <a:ext cx="879178" cy="692069"/>
            <a:chOff x="6792900" y="1385785"/>
            <a:chExt cx="879178" cy="692069"/>
          </a:xfrm>
        </p:grpSpPr>
        <p:sp>
          <p:nvSpPr>
            <p:cNvPr id="1174" name="Google Shape;1174;p49"/>
            <p:cNvSpPr/>
            <p:nvPr/>
          </p:nvSpPr>
          <p:spPr>
            <a:xfrm>
              <a:off x="6792900" y="1385785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6853881" y="1514031"/>
              <a:ext cx="296446" cy="38931"/>
            </a:xfrm>
            <a:custGeom>
              <a:avLst/>
              <a:gdLst/>
              <a:ahLst/>
              <a:cxnLst/>
              <a:rect l="l" t="t" r="r" b="b"/>
              <a:pathLst>
                <a:path w="9861" h="1295" extrusionOk="0">
                  <a:moveTo>
                    <a:pt x="647" y="1"/>
                  </a:moveTo>
                  <a:cubicBezTo>
                    <a:pt x="286" y="1"/>
                    <a:pt x="0" y="288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9215" y="1294"/>
                  </a:lnTo>
                  <a:cubicBezTo>
                    <a:pt x="9570" y="1294"/>
                    <a:pt x="9861" y="1002"/>
                    <a:pt x="9861" y="648"/>
                  </a:cubicBezTo>
                  <a:cubicBezTo>
                    <a:pt x="9861" y="288"/>
                    <a:pt x="9570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6853881" y="1604488"/>
              <a:ext cx="657046" cy="38931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6853881" y="1692901"/>
              <a:ext cx="657046" cy="38871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6853881" y="1781073"/>
              <a:ext cx="549212" cy="38901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49"/>
          <p:cNvCxnSpPr/>
          <p:nvPr/>
        </p:nvCxnSpPr>
        <p:spPr>
          <a:xfrm>
            <a:off x="4049113" y="3921225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80" name="Google Shape;1180;p49"/>
          <p:cNvSpPr/>
          <p:nvPr/>
        </p:nvSpPr>
        <p:spPr>
          <a:xfrm>
            <a:off x="2730496" y="321950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1" name="Google Shape;1181;p49"/>
          <p:cNvSpPr/>
          <p:nvPr/>
        </p:nvSpPr>
        <p:spPr>
          <a:xfrm rot="10800000">
            <a:off x="6031521" y="321950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2" name="Google Shape;1182;p4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/COMANDOS</a:t>
            </a:r>
            <a:endParaRPr/>
          </a:p>
        </p:txBody>
      </p:sp>
      <p:sp>
        <p:nvSpPr>
          <p:cNvPr id="493" name="Google Shape;493;p30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94" name="Google Shape;494;p30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para ejecutar.</a:t>
            </a:r>
            <a:endParaRPr/>
          </a:p>
        </p:txBody>
      </p:sp>
      <p:sp>
        <p:nvSpPr>
          <p:cNvPr id="495" name="Google Shape;495;p30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/EJECUCIÓN EN TERMINAL</a:t>
            </a:r>
            <a:endParaRPr/>
          </a:p>
        </p:txBody>
      </p:sp>
      <p:sp>
        <p:nvSpPr>
          <p:cNvPr id="496" name="Google Shape;496;p30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97" name="Google Shape;497;p30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por cores.</a:t>
            </a:r>
            <a:endParaRPr/>
          </a:p>
        </p:txBody>
      </p:sp>
      <p:sp>
        <p:nvSpPr>
          <p:cNvPr id="498" name="Google Shape;498;p30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/GRÁFICAS</a:t>
            </a:r>
            <a:endParaRPr/>
          </a:p>
        </p:txBody>
      </p:sp>
      <p:sp>
        <p:nvSpPr>
          <p:cNvPr id="499" name="Google Shape;499;p30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00" name="Google Shape;500;p30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Gráficas por cada modelo.</a:t>
            </a:r>
            <a:endParaRPr/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/PREGUNTAS</a:t>
            </a:r>
            <a:endParaRPr/>
          </a:p>
        </p:txBody>
      </p:sp>
      <p:sp>
        <p:nvSpPr>
          <p:cNvPr id="502" name="Google Shape;502;p30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03" name="Google Shape;503;p30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resueltas</a:t>
            </a:r>
            <a:endParaRPr/>
          </a:p>
        </p:txBody>
      </p:sp>
      <p:sp>
        <p:nvSpPr>
          <p:cNvPr id="504" name="Google Shape;504;p3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6" name="Google Shape;506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07" name="Google Shape;507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0" name="Google Shape;510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11" name="Google Shape;511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5" name="Google Shape;515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6" name="Google Shape;516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8" name="Google Shape;518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20" name="Google Shape;520;p30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1" name="Google Shape;521;p30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Google Shape;522;p30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" name="Google Shape;523;p30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4" name="Google Shape;524;p30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5" name="Google Shape;525;p3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30" name="Google Shape;530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38" name="Google Shape;538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39" name="Google Shape;539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2" name="Google Shape;542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3" name="Google Shape;543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544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45" name="Google Shape;545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6" name="Google Shape;546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47" name="Google Shape;547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9" name="Google Shape;549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0" name="Google Shape;550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2" name="Google Shape;552;p31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/COMANDOS</a:t>
            </a:r>
            <a:endParaRPr/>
          </a:p>
        </p:txBody>
      </p:sp>
      <p:sp>
        <p:nvSpPr>
          <p:cNvPr id="553" name="Google Shape;553;p31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54" name="Google Shape;554;p31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del programa</a:t>
            </a:r>
            <a:endParaRPr/>
          </a:p>
        </p:txBody>
      </p:sp>
      <p:sp>
        <p:nvSpPr>
          <p:cNvPr id="555" name="Google Shape;555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6" name="Google Shape;556;p31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7" name="Google Shape;5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1"/>
          <p:cNvGrpSpPr/>
          <p:nvPr/>
        </p:nvGrpSpPr>
        <p:grpSpPr>
          <a:xfrm rot="5400000">
            <a:off x="5729698" y="1550003"/>
            <a:ext cx="2376289" cy="1933510"/>
            <a:chOff x="6007752" y="1813287"/>
            <a:chExt cx="2279633" cy="1173460"/>
          </a:xfrm>
        </p:grpSpPr>
        <p:sp>
          <p:nvSpPr>
            <p:cNvPr id="561" name="Google Shape;561;p31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1"/>
          <p:cNvSpPr/>
          <p:nvPr/>
        </p:nvSpPr>
        <p:spPr>
          <a:xfrm>
            <a:off x="5395800" y="144827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5569912" y="153859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5679305" y="158615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5620299" y="173311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5569908" y="1905331"/>
            <a:ext cx="1007698" cy="131347"/>
            <a:chOff x="1397158" y="2606681"/>
            <a:chExt cx="1007698" cy="131347"/>
          </a:xfrm>
        </p:grpSpPr>
        <p:sp>
          <p:nvSpPr>
            <p:cNvPr id="571" name="Google Shape;571;p31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1"/>
          <p:cNvSpPr/>
          <p:nvPr/>
        </p:nvSpPr>
        <p:spPr>
          <a:xfrm>
            <a:off x="6001600" y="159380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6001600" y="168220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6001600" y="177037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31"/>
          <p:cNvGrpSpPr/>
          <p:nvPr/>
        </p:nvGrpSpPr>
        <p:grpSpPr>
          <a:xfrm>
            <a:off x="6240000" y="2592425"/>
            <a:ext cx="1355700" cy="262500"/>
            <a:chOff x="1884725" y="2724775"/>
            <a:chExt cx="1355700" cy="262500"/>
          </a:xfrm>
        </p:grpSpPr>
        <p:sp>
          <p:nvSpPr>
            <p:cNvPr id="580" name="Google Shape;580;p31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1"/>
          <p:cNvGrpSpPr/>
          <p:nvPr/>
        </p:nvGrpSpPr>
        <p:grpSpPr>
          <a:xfrm>
            <a:off x="5607195" y="3320193"/>
            <a:ext cx="694832" cy="494692"/>
            <a:chOff x="3336290" y="764021"/>
            <a:chExt cx="810300" cy="576900"/>
          </a:xfrm>
        </p:grpSpPr>
        <p:sp>
          <p:nvSpPr>
            <p:cNvPr id="585" name="Google Shape;58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1"/>
          <p:cNvGrpSpPr/>
          <p:nvPr/>
        </p:nvGrpSpPr>
        <p:grpSpPr>
          <a:xfrm>
            <a:off x="7250277" y="3320194"/>
            <a:ext cx="767672" cy="251306"/>
            <a:chOff x="6394925" y="2541508"/>
            <a:chExt cx="736800" cy="241200"/>
          </a:xfrm>
        </p:grpSpPr>
        <p:sp>
          <p:nvSpPr>
            <p:cNvPr id="589" name="Google Shape;589;p31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1"/>
          <p:cNvSpPr/>
          <p:nvPr/>
        </p:nvSpPr>
        <p:spPr>
          <a:xfrm>
            <a:off x="7688574" y="156720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7790667" y="168002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/>
          <p:cNvSpPr/>
          <p:nvPr/>
        </p:nvSpPr>
        <p:spPr>
          <a:xfrm>
            <a:off x="7474158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7259749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02" name="Google Shape;602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03" name="Google Shape;603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6" name="Google Shape;606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7" name="Google Shape;607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9" name="Google Shape;609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0" name="Google Shape;610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1" name="Google Shape;611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2" name="Google Shape;612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13" name="Google Shape;613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4" name="Google Shape;614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32"/>
          <p:cNvSpPr txBox="1">
            <a:spLocks noGrp="1"/>
          </p:cNvSpPr>
          <p:nvPr>
            <p:ph type="title"/>
          </p:nvPr>
        </p:nvSpPr>
        <p:spPr>
          <a:xfrm>
            <a:off x="4699350" y="120715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/PYTHON</a:t>
            </a:r>
            <a:endParaRPr/>
          </a:p>
        </p:txBody>
      </p:sp>
      <p:sp>
        <p:nvSpPr>
          <p:cNvPr id="617" name="Google Shape;617;p32"/>
          <p:cNvSpPr txBox="1">
            <a:spLocks noGrp="1"/>
          </p:cNvSpPr>
          <p:nvPr>
            <p:ph type="subTitle" idx="1"/>
          </p:nvPr>
        </p:nvSpPr>
        <p:spPr>
          <a:xfrm>
            <a:off x="4699350" y="2094075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código se debe cambiar: *n_hilos_ls = [1,2,4,8]* para poder indicar la cantidad de hilos a usar. Así pues, el código correra los modelos con cada uno de los elementos en la lista.</a:t>
            </a:r>
            <a:endParaRPr/>
          </a:p>
        </p:txBody>
      </p:sp>
      <p:cxnSp>
        <p:nvCxnSpPr>
          <p:cNvPr id="618" name="Google Shape;618;p32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9" name="Google Shape;619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2"/>
          <p:cNvSpPr txBox="1">
            <a:spLocks noGrp="1"/>
          </p:cNvSpPr>
          <p:nvPr>
            <p:ph type="title"/>
          </p:nvPr>
        </p:nvSpPr>
        <p:spPr>
          <a:xfrm>
            <a:off x="680400" y="1207138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/DOCKER  </a:t>
            </a:r>
            <a:endParaRPr/>
          </a:p>
        </p:txBody>
      </p:sp>
      <p:sp>
        <p:nvSpPr>
          <p:cNvPr id="624" name="Google Shape;624;p32"/>
          <p:cNvSpPr txBox="1">
            <a:spLocks noGrp="1"/>
          </p:cNvSpPr>
          <p:nvPr>
            <p:ph type="subTitle" idx="1"/>
          </p:nvPr>
        </p:nvSpPr>
        <p:spPr>
          <a:xfrm>
            <a:off x="680400" y="2404163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 -t paralelizacion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--cpus="4" --memory="1g" -it paralelizacion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argumento de CPUs es utilizado para indicar la cantidad de CPUs a utilizar. Esto depende de la cantidad de cores que se desee utilizar.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>
            <a:off x="3148995" y="1312378"/>
            <a:ext cx="409009" cy="409016"/>
            <a:chOff x="3075107" y="3758147"/>
            <a:chExt cx="409009" cy="409016"/>
          </a:xfrm>
        </p:grpSpPr>
        <p:sp>
          <p:nvSpPr>
            <p:cNvPr id="626" name="Google Shape;626;p32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2"/>
          <p:cNvGrpSpPr/>
          <p:nvPr/>
        </p:nvGrpSpPr>
        <p:grpSpPr>
          <a:xfrm>
            <a:off x="7106841" y="1331602"/>
            <a:ext cx="409009" cy="370569"/>
            <a:chOff x="1351729" y="2565031"/>
            <a:chExt cx="409009" cy="370569"/>
          </a:xfrm>
        </p:grpSpPr>
        <p:sp>
          <p:nvSpPr>
            <p:cNvPr id="631" name="Google Shape;631;p32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8" name="Google Shape;658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9" name="Google Shape;659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2" name="Google Shape;662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3" name="Google Shape;663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5" name="Google Shape;665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6" name="Google Shape;666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7" name="Google Shape;667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9" name="Google Shape;669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0" name="Google Shape;670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2" name="Google Shape;672;p3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/EJECUCIÓN EN TERMINAL</a:t>
            </a:r>
            <a:endParaRPr/>
          </a:p>
        </p:txBody>
      </p:sp>
      <p:sp>
        <p:nvSpPr>
          <p:cNvPr id="673" name="Google Shape;673;p33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674" name="Google Shape;674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3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76" name="Google Shape;676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3"/>
          <p:cNvGrpSpPr/>
          <p:nvPr/>
        </p:nvGrpSpPr>
        <p:grpSpPr>
          <a:xfrm rot="5400000">
            <a:off x="5729698" y="1550003"/>
            <a:ext cx="2376289" cy="1933510"/>
            <a:chOff x="6007752" y="1813287"/>
            <a:chExt cx="2279633" cy="1173460"/>
          </a:xfrm>
        </p:grpSpPr>
        <p:sp>
          <p:nvSpPr>
            <p:cNvPr id="680" name="Google Shape;680;p33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3"/>
          <p:cNvSpPr/>
          <p:nvPr/>
        </p:nvSpPr>
        <p:spPr>
          <a:xfrm>
            <a:off x="5395800" y="144827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3"/>
          <p:cNvSpPr/>
          <p:nvPr/>
        </p:nvSpPr>
        <p:spPr>
          <a:xfrm>
            <a:off x="5569912" y="153859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3"/>
          <p:cNvSpPr/>
          <p:nvPr/>
        </p:nvSpPr>
        <p:spPr>
          <a:xfrm>
            <a:off x="5679305" y="158615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3"/>
          <p:cNvSpPr/>
          <p:nvPr/>
        </p:nvSpPr>
        <p:spPr>
          <a:xfrm>
            <a:off x="5620299" y="173311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33"/>
          <p:cNvGrpSpPr/>
          <p:nvPr/>
        </p:nvGrpSpPr>
        <p:grpSpPr>
          <a:xfrm>
            <a:off x="5569908" y="1905331"/>
            <a:ext cx="1007698" cy="131347"/>
            <a:chOff x="1397158" y="2606681"/>
            <a:chExt cx="1007698" cy="131347"/>
          </a:xfrm>
        </p:grpSpPr>
        <p:sp>
          <p:nvSpPr>
            <p:cNvPr id="690" name="Google Shape;690;p33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33"/>
          <p:cNvSpPr/>
          <p:nvPr/>
        </p:nvSpPr>
        <p:spPr>
          <a:xfrm>
            <a:off x="6001600" y="159380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3"/>
          <p:cNvSpPr/>
          <p:nvPr/>
        </p:nvSpPr>
        <p:spPr>
          <a:xfrm>
            <a:off x="6001600" y="168220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6001600" y="177037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3"/>
          <p:cNvGrpSpPr/>
          <p:nvPr/>
        </p:nvGrpSpPr>
        <p:grpSpPr>
          <a:xfrm>
            <a:off x="6240000" y="2592425"/>
            <a:ext cx="1355700" cy="262500"/>
            <a:chOff x="1884725" y="2724775"/>
            <a:chExt cx="1355700" cy="262500"/>
          </a:xfrm>
        </p:grpSpPr>
        <p:sp>
          <p:nvSpPr>
            <p:cNvPr id="699" name="Google Shape;699;p33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33"/>
          <p:cNvGrpSpPr/>
          <p:nvPr/>
        </p:nvGrpSpPr>
        <p:grpSpPr>
          <a:xfrm>
            <a:off x="5607195" y="3320193"/>
            <a:ext cx="694832" cy="494692"/>
            <a:chOff x="3336290" y="764021"/>
            <a:chExt cx="810300" cy="576900"/>
          </a:xfrm>
        </p:grpSpPr>
        <p:sp>
          <p:nvSpPr>
            <p:cNvPr id="704" name="Google Shape;704;p33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3"/>
          <p:cNvGrpSpPr/>
          <p:nvPr/>
        </p:nvGrpSpPr>
        <p:grpSpPr>
          <a:xfrm>
            <a:off x="7250277" y="3320194"/>
            <a:ext cx="767672" cy="251306"/>
            <a:chOff x="6394925" y="2541508"/>
            <a:chExt cx="736800" cy="241200"/>
          </a:xfrm>
        </p:grpSpPr>
        <p:sp>
          <p:nvSpPr>
            <p:cNvPr id="708" name="Google Shape;708;p33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33"/>
          <p:cNvSpPr/>
          <p:nvPr/>
        </p:nvSpPr>
        <p:spPr>
          <a:xfrm>
            <a:off x="7688574" y="156720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3"/>
          <p:cNvSpPr/>
          <p:nvPr/>
        </p:nvSpPr>
        <p:spPr>
          <a:xfrm>
            <a:off x="7790667" y="168002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3"/>
          <p:cNvSpPr/>
          <p:nvPr/>
        </p:nvSpPr>
        <p:spPr>
          <a:xfrm>
            <a:off x="7474158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3"/>
          <p:cNvSpPr/>
          <p:nvPr/>
        </p:nvSpPr>
        <p:spPr>
          <a:xfrm>
            <a:off x="7259749" y="172077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1" name="Google Shape;721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5" name="Google Shape;725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7" name="Google Shape;727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8" name="Google Shape;728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9" name="Google Shape;729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1" name="Google Shape;731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2" name="Google Shape;732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4" name="Google Shape;734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EJECUCIÓN EN TERMINAL</a:t>
            </a:r>
            <a:endParaRPr/>
          </a:p>
        </p:txBody>
      </p:sp>
      <p:sp>
        <p:nvSpPr>
          <p:cNvPr id="736" name="Google Shape;736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0" name="Google Shape;7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425" y="1265100"/>
            <a:ext cx="6815235" cy="33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4"/>
          <p:cNvSpPr txBox="1">
            <a:spLocks noGrp="1"/>
          </p:cNvSpPr>
          <p:nvPr>
            <p:ph type="subTitle" idx="5"/>
          </p:nvPr>
        </p:nvSpPr>
        <p:spPr>
          <a:xfrm>
            <a:off x="432488" y="1265112"/>
            <a:ext cx="4966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EJECUCIÓN EN TERMINAL</a:t>
            </a:r>
            <a:endParaRPr/>
          </a:p>
        </p:txBody>
      </p:sp>
      <p:sp>
        <p:nvSpPr>
          <p:cNvPr id="762" name="Google Shape;762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6" name="Google Shape;766;p35"/>
          <p:cNvSpPr txBox="1">
            <a:spLocks noGrp="1"/>
          </p:cNvSpPr>
          <p:nvPr>
            <p:ph type="subTitle" idx="5"/>
          </p:nvPr>
        </p:nvSpPr>
        <p:spPr>
          <a:xfrm>
            <a:off x="432488" y="1265112"/>
            <a:ext cx="4966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CORE</a:t>
            </a:r>
            <a:endParaRPr/>
          </a:p>
        </p:txBody>
      </p:sp>
      <p:pic>
        <p:nvPicPr>
          <p:cNvPr id="767" name="Google Shape;7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650" y="1112698"/>
            <a:ext cx="7048768" cy="3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3" name="Google Shape;773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6" name="Google Shape;776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77" name="Google Shape;777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79" name="Google Shape;779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0" name="Google Shape;780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1" name="Google Shape;781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83" name="Google Shape;783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6" name="Google Shape;786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EJECUCIÓN EN TERMINAL</a:t>
            </a:r>
            <a:endParaRPr/>
          </a:p>
        </p:txBody>
      </p:sp>
      <p:sp>
        <p:nvSpPr>
          <p:cNvPr id="788" name="Google Shape;788;p36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2" name="Google Shape;792;p36"/>
          <p:cNvSpPr txBox="1">
            <a:spLocks noGrp="1"/>
          </p:cNvSpPr>
          <p:nvPr>
            <p:ph type="subTitle" idx="5"/>
          </p:nvPr>
        </p:nvSpPr>
        <p:spPr>
          <a:xfrm>
            <a:off x="432488" y="1265112"/>
            <a:ext cx="4966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CORE</a:t>
            </a:r>
            <a:endParaRPr/>
          </a:p>
        </p:txBody>
      </p:sp>
      <p:pic>
        <p:nvPicPr>
          <p:cNvPr id="793" name="Google Shape;7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700" y="1265098"/>
            <a:ext cx="7038800" cy="34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778</Words>
  <Application>Microsoft Office PowerPoint</Application>
  <PresentationFormat>On-screen Show (16:9)</PresentationFormat>
  <Paragraphs>108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Roboto Condensed Light</vt:lpstr>
      <vt:lpstr>Open Sans</vt:lpstr>
      <vt:lpstr>Fira Code Light</vt:lpstr>
      <vt:lpstr>Arial</vt:lpstr>
      <vt:lpstr>Fira Code</vt:lpstr>
      <vt:lpstr>Bebas Neue</vt:lpstr>
      <vt:lpstr>Oswald</vt:lpstr>
      <vt:lpstr>How to Code Workshop by Slidesgo</vt:lpstr>
      <vt:lpstr>/PROCESAMIENTO  PARALELO </vt:lpstr>
      <vt:lpstr>&lt;OBJETIVO&gt;</vt:lpstr>
      <vt:lpstr>/COMANDOS</vt:lpstr>
      <vt:lpstr>/COMANDOS</vt:lpstr>
      <vt:lpstr>/PYTHON</vt:lpstr>
      <vt:lpstr>/EJECUCIÓN EN TERMINAL</vt:lpstr>
      <vt:lpstr>/ EJECUCIÓN EN TERMINAL</vt:lpstr>
      <vt:lpstr>/ EJECUCIÓN EN TERMINAL</vt:lpstr>
      <vt:lpstr>/ EJECUCIÓN EN TERMINAL</vt:lpstr>
      <vt:lpstr>/POR ARCHIVOS</vt:lpstr>
      <vt:lpstr>/POR FUNCIONES</vt:lpstr>
      <vt:lpstr>/POR ARCHIVOS Y FUNCIONES</vt:lpstr>
      <vt:lpstr>/SEQUENTIAL</vt:lpstr>
      <vt:lpstr>/COMPARACIÓN DE TODOS</vt:lpstr>
      <vt:lpstr>/PREGUNTAS</vt:lpstr>
      <vt:lpstr>/¿Cuál es el modelo de paralelismo más rápido en los 6 escenarios?</vt:lpstr>
      <vt:lpstr>/¿Cuál opción modelo de paralelismo tomaría usted y por qué?</vt:lpstr>
      <vt:lpstr>/ ¿Recomendaría paralelizar tanto archivos y funciones al mismo tiempo?</vt:lpstr>
      <vt:lpstr>/¿Cuál es el factor de mejora de pasar de 1 Core a 2 Core para el proceso que paraleliza los archivos?</vt:lpstr>
      <vt:lpstr>/Determine el factor teórico de mejora para el escenario de 2 Core (amdahl's law) al paralelizar por archivo</vt:lpstr>
      <vt:lpstr>/Determine el factor teórico de mejora para el escenario de 2 Core (amdahl's law) por función estadística</vt:lpstr>
      <vt:lpstr>/Determine el factor teórico de mejora para el escenario de 2 Core (amdahl's law) por función estadística</vt:lpstr>
      <vt:lpstr>/Determine el factor teórico de mejora para el escenario de 2 Core (amdahl's law) por función estadística y archivos</vt:lpstr>
      <vt:lpstr>&lt;DEMO&gt;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/PROCESAMIENTO  PARALELO </dc:title>
  <cp:lastModifiedBy>Adriana Mundo</cp:lastModifiedBy>
  <cp:revision>1</cp:revision>
  <dcterms:modified xsi:type="dcterms:W3CDTF">2022-04-29T01:17:21Z</dcterms:modified>
</cp:coreProperties>
</file>