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75" r:id="rId3"/>
    <p:sldId id="263" r:id="rId4"/>
    <p:sldId id="271" r:id="rId5"/>
    <p:sldId id="277" r:id="rId6"/>
    <p:sldId id="276" r:id="rId7"/>
    <p:sldId id="267" r:id="rId8"/>
    <p:sldId id="258" r:id="rId9"/>
    <p:sldId id="278" r:id="rId10"/>
    <p:sldId id="260" r:id="rId11"/>
    <p:sldId id="259" r:id="rId12"/>
    <p:sldId id="269" r:id="rId13"/>
    <p:sldId id="261" r:id="rId14"/>
    <p:sldId id="26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Jose Apaza" initials="AJA" lastIdx="1" clrIdx="0">
    <p:extLst>
      <p:ext uri="{19B8F6BF-5375-455C-9EA6-DF929625EA0E}">
        <p15:presenceInfo xmlns:p15="http://schemas.microsoft.com/office/powerpoint/2012/main" userId="S::apaza@stanford.edu::b59e5a7c-4f4b-4fd3-998c-b37584774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3"/>
    <p:restoredTop sz="94672"/>
  </p:normalViewPr>
  <p:slideViewPr>
    <p:cSldViewPr snapToGrid="0" snapToObjects="1">
      <p:cViewPr varScale="1">
        <p:scale>
          <a:sx n="144" d="100"/>
          <a:sy n="144" d="100"/>
        </p:scale>
        <p:origin x="20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B76D-B170-C04E-A016-79E68C67B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320C1-064F-5541-A1EC-9EA6980B4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15DA2-6B71-D049-A123-AEA754872145}"/>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738FD71E-C336-1C42-A2BB-7A61336E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C375E-6764-234E-A2CF-B2CDF7DBC5A3}"/>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7715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3D1-3610-DA40-AEDD-F845DFCDD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2913F-718F-D54B-968E-D0F099535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47685-1637-F04D-AE63-5C75D747E5EE}"/>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0279E4B5-B032-7F49-8F65-C17C814E0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6FD55-74E1-1E4D-A8FE-8D015D40DE4F}"/>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286402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183DD-5508-864A-9A87-ED294B3B2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A5739-29F1-8D4E-8A16-869819341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E2A77-FC4C-934C-81C5-989C34C4E884}"/>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0207A4E0-BE91-DF49-AB41-A97CADCA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AD133-3C2B-E543-85E5-67AD027A1CFF}"/>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187573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D8A2-BB4A-074F-A1DC-CAB41121F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4EF1F-B5B4-E449-BFD7-09173457E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DE6DF-2C72-B748-8C1B-5E5416C4A277}"/>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CA6B6E47-8153-4A42-AE5A-98A1FA1E0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91F58-C9E9-EE43-8EA6-9BFEF34C981A}"/>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25409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8A7A-59D0-624B-83E6-10A8DA60F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E49E2E-3B48-234F-8515-845FE4B56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1F469-DBDF-E64B-BF1D-ADAAFE685A27}"/>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A926DC43-B337-5346-A47D-FE1F784AF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A77CA-54A7-C449-B6AF-B77CD03B9367}"/>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177767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11CB-8474-3843-8BD1-7E576EC25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E077B-F9BA-BE45-AF6E-AD99E0C80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E4F72-3C95-1D40-9C0F-184BF12F0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127503-42DB-D54C-9227-51AEFC36861B}"/>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6" name="Footer Placeholder 5">
            <a:extLst>
              <a:ext uri="{FF2B5EF4-FFF2-40B4-BE49-F238E27FC236}">
                <a16:creationId xmlns:a16="http://schemas.microsoft.com/office/drawing/2014/main" id="{932AD401-F794-4C45-AF59-36F491F7B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84FE1-C7FF-0C4F-A757-1DBC9F065ACB}"/>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408673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A657-85AC-F349-815B-A87C2E642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84740-CE69-D047-BCDE-BB4941DA0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0074B-63B2-F447-A50B-3237E15C0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4FA5A-4954-3944-AF5A-A18B6D6D3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3308C-D064-1B4F-9D18-BA947936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531DD7-3A7B-754C-80EA-49B07B6A6D71}"/>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8" name="Footer Placeholder 7">
            <a:extLst>
              <a:ext uri="{FF2B5EF4-FFF2-40B4-BE49-F238E27FC236}">
                <a16:creationId xmlns:a16="http://schemas.microsoft.com/office/drawing/2014/main" id="{593B7D0B-BE4C-3A4A-9CE1-0EDD9C4592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869EF-CF3C-B04E-B0C7-C13C36A15911}"/>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287546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8123-392E-DD40-B6EA-1FA27176F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62E9F-897D-CE4F-A8F0-2D4E9A5E239B}"/>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4" name="Footer Placeholder 3">
            <a:extLst>
              <a:ext uri="{FF2B5EF4-FFF2-40B4-BE49-F238E27FC236}">
                <a16:creationId xmlns:a16="http://schemas.microsoft.com/office/drawing/2014/main" id="{E4262A13-0F37-0044-84B8-E79E1D7799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929DD6-7687-B142-A460-C79BA2F8F15C}"/>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93746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8AFD-3BDE-974B-8BDC-AC44206F3ADF}"/>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3" name="Footer Placeholder 2">
            <a:extLst>
              <a:ext uri="{FF2B5EF4-FFF2-40B4-BE49-F238E27FC236}">
                <a16:creationId xmlns:a16="http://schemas.microsoft.com/office/drawing/2014/main" id="{529D9733-29D2-C946-AB57-556329AEA6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FA054-4CA0-9D45-97F1-F46085637E08}"/>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220153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CD03-3F0C-8040-B79E-E00582F3A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CCF6B-2460-0742-A16A-DD6425358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8D8E9-3CD6-0441-B55C-A740CD353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60A09-14E4-7F47-9F15-F5A7739E0D45}"/>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6" name="Footer Placeholder 5">
            <a:extLst>
              <a:ext uri="{FF2B5EF4-FFF2-40B4-BE49-F238E27FC236}">
                <a16:creationId xmlns:a16="http://schemas.microsoft.com/office/drawing/2014/main" id="{30EAE3F1-9AF0-0741-887F-828012C8C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ECE19-D32F-654F-9AF3-43E433A2571C}"/>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115105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BDFD-EB3B-1F4C-88BD-AD5CA2CFE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7B02C8-C199-9C4F-9ACE-02C71B74E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A118E-4219-D340-8C19-B4F987B26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E5172-6154-6043-8113-A646AB7C4B5B}"/>
              </a:ext>
            </a:extLst>
          </p:cNvPr>
          <p:cNvSpPr>
            <a:spLocks noGrp="1"/>
          </p:cNvSpPr>
          <p:nvPr>
            <p:ph type="dt" sz="half" idx="10"/>
          </p:nvPr>
        </p:nvSpPr>
        <p:spPr/>
        <p:txBody>
          <a:bodyPr/>
          <a:lstStyle/>
          <a:p>
            <a:fld id="{48045DB5-802D-0F43-8B0E-D1092F1EA04F}" type="datetimeFigureOut">
              <a:rPr lang="en-US" smtClean="0"/>
              <a:t>6/26/20</a:t>
            </a:fld>
            <a:endParaRPr lang="en-US"/>
          </a:p>
        </p:txBody>
      </p:sp>
      <p:sp>
        <p:nvSpPr>
          <p:cNvPr id="6" name="Footer Placeholder 5">
            <a:extLst>
              <a:ext uri="{FF2B5EF4-FFF2-40B4-BE49-F238E27FC236}">
                <a16:creationId xmlns:a16="http://schemas.microsoft.com/office/drawing/2014/main" id="{27A28175-CCFE-BC43-B8DD-8755FAC60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9F3A3-F8E1-FF4F-A81E-DAD664179377}"/>
              </a:ext>
            </a:extLst>
          </p:cNvPr>
          <p:cNvSpPr>
            <a:spLocks noGrp="1"/>
          </p:cNvSpPr>
          <p:nvPr>
            <p:ph type="sldNum" sz="quarter" idx="12"/>
          </p:nvPr>
        </p:nvSpPr>
        <p:spPr/>
        <p:txBody>
          <a:bodyPr/>
          <a:lstStyle/>
          <a:p>
            <a:fld id="{D42130CB-61DE-3B45-9EA9-6CE7A4BD457F}" type="slidenum">
              <a:rPr lang="en-US" smtClean="0"/>
              <a:t>‹#›</a:t>
            </a:fld>
            <a:endParaRPr lang="en-US"/>
          </a:p>
        </p:txBody>
      </p:sp>
    </p:spTree>
    <p:extLst>
      <p:ext uri="{BB962C8B-B14F-4D97-AF65-F5344CB8AC3E}">
        <p14:creationId xmlns:p14="http://schemas.microsoft.com/office/powerpoint/2010/main" val="221291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9700D-9372-AF49-9A55-26EB1A570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8F4376-7A65-604C-8F96-BC13B29A9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F963E-EF35-4E48-B382-AE8B0BB6F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45DB5-802D-0F43-8B0E-D1092F1EA04F}" type="datetimeFigureOut">
              <a:rPr lang="en-US" smtClean="0"/>
              <a:t>6/26/20</a:t>
            </a:fld>
            <a:endParaRPr lang="en-US"/>
          </a:p>
        </p:txBody>
      </p:sp>
      <p:sp>
        <p:nvSpPr>
          <p:cNvPr id="5" name="Footer Placeholder 4">
            <a:extLst>
              <a:ext uri="{FF2B5EF4-FFF2-40B4-BE49-F238E27FC236}">
                <a16:creationId xmlns:a16="http://schemas.microsoft.com/office/drawing/2014/main" id="{2536F900-CB2E-784A-8DF1-30DDEED75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9E5FC-62E1-0140-9136-FA9E58368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130CB-61DE-3B45-9EA9-6CE7A4BD457F}" type="slidenum">
              <a:rPr lang="en-US" smtClean="0"/>
              <a:t>‹#›</a:t>
            </a:fld>
            <a:endParaRPr lang="en-US"/>
          </a:p>
        </p:txBody>
      </p:sp>
    </p:spTree>
    <p:extLst>
      <p:ext uri="{BB962C8B-B14F-4D97-AF65-F5344CB8AC3E}">
        <p14:creationId xmlns:p14="http://schemas.microsoft.com/office/powerpoint/2010/main" val="232394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A423-94DC-CF42-A952-9D45F3412802}"/>
              </a:ext>
            </a:extLst>
          </p:cNvPr>
          <p:cNvSpPr>
            <a:spLocks noGrp="1"/>
          </p:cNvSpPr>
          <p:nvPr>
            <p:ph type="title"/>
          </p:nvPr>
        </p:nvSpPr>
        <p:spPr/>
        <p:txBody>
          <a:bodyPr/>
          <a:lstStyle/>
          <a:p>
            <a:r>
              <a:rPr lang="en-US" dirty="0" err="1"/>
              <a:t>Billinger</a:t>
            </a:r>
            <a:r>
              <a:rPr lang="en-US" dirty="0"/>
              <a:t> et al. Alien game</a:t>
            </a:r>
          </a:p>
        </p:txBody>
      </p:sp>
      <p:sp>
        <p:nvSpPr>
          <p:cNvPr id="3" name="Content Placeholder 2">
            <a:extLst>
              <a:ext uri="{FF2B5EF4-FFF2-40B4-BE49-F238E27FC236}">
                <a16:creationId xmlns:a16="http://schemas.microsoft.com/office/drawing/2014/main" id="{2C33096C-B5A0-264D-BE7C-B6D49324EA20}"/>
              </a:ext>
            </a:extLst>
          </p:cNvPr>
          <p:cNvSpPr>
            <a:spLocks noGrp="1"/>
          </p:cNvSpPr>
          <p:nvPr>
            <p:ph idx="1"/>
          </p:nvPr>
        </p:nvSpPr>
        <p:spPr/>
        <p:txBody>
          <a:bodyPr/>
          <a:lstStyle/>
          <a:p>
            <a:r>
              <a:rPr lang="en-US" dirty="0"/>
              <a:t>First, we are recreating </a:t>
            </a:r>
            <a:r>
              <a:rPr lang="en-US" dirty="0" err="1"/>
              <a:t>Billinger</a:t>
            </a:r>
            <a:r>
              <a:rPr lang="en-US" dirty="0"/>
              <a:t> et al. This should not be too hard. It is simply alien artwork. I think we will learn a lot from this in how to design a proper experiment. </a:t>
            </a:r>
          </a:p>
          <a:p>
            <a:r>
              <a:rPr lang="en-US" dirty="0"/>
              <a:t>I sought to make it seem as similar the original. The artwork layout may be changed, but I like the user interface concept I have developed. In implementation it would need to be tidier.</a:t>
            </a:r>
          </a:p>
        </p:txBody>
      </p:sp>
    </p:spTree>
    <p:extLst>
      <p:ext uri="{BB962C8B-B14F-4D97-AF65-F5344CB8AC3E}">
        <p14:creationId xmlns:p14="http://schemas.microsoft.com/office/powerpoint/2010/main" val="299415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angle 9">
            <a:extLst>
              <a:ext uri="{FF2B5EF4-FFF2-40B4-BE49-F238E27FC236}">
                <a16:creationId xmlns:a16="http://schemas.microsoft.com/office/drawing/2014/main" id="{9691C39D-E399-7D47-9A40-A81774A13CDD}"/>
              </a:ext>
            </a:extLst>
          </p:cNvPr>
          <p:cNvSpPr/>
          <p:nvPr/>
        </p:nvSpPr>
        <p:spPr>
          <a:xfrm>
            <a:off x="711200" y="3576782"/>
            <a:ext cx="792850" cy="683491"/>
          </a:xfrm>
          <a:prstGeom prst="triangle">
            <a:avLst/>
          </a:prstGeom>
          <a:solidFill>
            <a:srgbClr val="92D050">
              <a:alpha val="34000"/>
            </a:srgbClr>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1" name="Triangle 10">
            <a:extLst>
              <a:ext uri="{FF2B5EF4-FFF2-40B4-BE49-F238E27FC236}">
                <a16:creationId xmlns:a16="http://schemas.microsoft.com/office/drawing/2014/main" id="{518AD345-7176-B045-83A9-908D60A74729}"/>
              </a:ext>
            </a:extLst>
          </p:cNvPr>
          <p:cNvSpPr/>
          <p:nvPr/>
        </p:nvSpPr>
        <p:spPr>
          <a:xfrm rot="10800000">
            <a:off x="2212110" y="3576782"/>
            <a:ext cx="792850" cy="683491"/>
          </a:xfrm>
          <a:prstGeom prst="triangle">
            <a:avLst/>
          </a:prstGeom>
          <a:solidFill>
            <a:srgbClr val="0070C0">
              <a:alpha val="27000"/>
            </a:srgbClr>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2" name="Rectangle 11">
            <a:extLst>
              <a:ext uri="{FF2B5EF4-FFF2-40B4-BE49-F238E27FC236}">
                <a16:creationId xmlns:a16="http://schemas.microsoft.com/office/drawing/2014/main" id="{24AD68F6-7B68-7A4F-9B36-2C455F80F95A}"/>
              </a:ext>
            </a:extLst>
          </p:cNvPr>
          <p:cNvSpPr/>
          <p:nvPr/>
        </p:nvSpPr>
        <p:spPr>
          <a:xfrm>
            <a:off x="3971886" y="3540086"/>
            <a:ext cx="719936" cy="719936"/>
          </a:xfrm>
          <a:prstGeom prst="rect">
            <a:avLst/>
          </a:prstGeom>
          <a:solidFill>
            <a:srgbClr val="C00000">
              <a:alpha val="16000"/>
            </a:srgbClr>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3" name="Rectangle 12">
            <a:extLst>
              <a:ext uri="{FF2B5EF4-FFF2-40B4-BE49-F238E27FC236}">
                <a16:creationId xmlns:a16="http://schemas.microsoft.com/office/drawing/2014/main" id="{3654B81B-C776-7D42-8EBA-652EFF3BA880}"/>
              </a:ext>
            </a:extLst>
          </p:cNvPr>
          <p:cNvSpPr/>
          <p:nvPr/>
        </p:nvSpPr>
        <p:spPr>
          <a:xfrm>
            <a:off x="5743292" y="3540086"/>
            <a:ext cx="719936" cy="719936"/>
          </a:xfrm>
          <a:prstGeom prst="rect">
            <a:avLst/>
          </a:prstGeom>
          <a:noFill/>
          <a:ln w="107950">
            <a:solidFill>
              <a:schemeClr val="tx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5" name="Oval 14">
            <a:extLst>
              <a:ext uri="{FF2B5EF4-FFF2-40B4-BE49-F238E27FC236}">
                <a16:creationId xmlns:a16="http://schemas.microsoft.com/office/drawing/2014/main" id="{4EFCEEFE-7A9B-4D43-9EB1-739AA733011B}"/>
              </a:ext>
            </a:extLst>
          </p:cNvPr>
          <p:cNvSpPr/>
          <p:nvPr/>
        </p:nvSpPr>
        <p:spPr>
          <a:xfrm>
            <a:off x="711200" y="5023013"/>
            <a:ext cx="792850" cy="792850"/>
          </a:xfrm>
          <a:prstGeom prst="ellipse">
            <a:avLst/>
          </a:prstGeom>
          <a:solidFill>
            <a:srgbClr val="FFC000">
              <a:alpha val="29000"/>
            </a:srgbClr>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6" name="Oval 15">
            <a:extLst>
              <a:ext uri="{FF2B5EF4-FFF2-40B4-BE49-F238E27FC236}">
                <a16:creationId xmlns:a16="http://schemas.microsoft.com/office/drawing/2014/main" id="{EDFB8F72-F3AB-8948-AF0D-EF429C0DAC8F}"/>
              </a:ext>
            </a:extLst>
          </p:cNvPr>
          <p:cNvSpPr/>
          <p:nvPr/>
        </p:nvSpPr>
        <p:spPr>
          <a:xfrm>
            <a:off x="2212109" y="5023013"/>
            <a:ext cx="792850" cy="792850"/>
          </a:xfrm>
          <a:prstGeom prst="ellipse">
            <a:avLst/>
          </a:prstGeom>
          <a:noFill/>
          <a:ln w="1079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9" name="Cross 18">
            <a:extLst>
              <a:ext uri="{FF2B5EF4-FFF2-40B4-BE49-F238E27FC236}">
                <a16:creationId xmlns:a16="http://schemas.microsoft.com/office/drawing/2014/main" id="{7969FDA5-474D-BF42-A481-D2F955AB868F}"/>
              </a:ext>
            </a:extLst>
          </p:cNvPr>
          <p:cNvSpPr/>
          <p:nvPr/>
        </p:nvSpPr>
        <p:spPr>
          <a:xfrm>
            <a:off x="3883891" y="5023013"/>
            <a:ext cx="914400" cy="914400"/>
          </a:xfrm>
          <a:prstGeom prst="plus">
            <a:avLst>
              <a:gd name="adj" fmla="val 39142"/>
            </a:avLst>
          </a:prstGeom>
          <a:solidFill>
            <a:srgbClr val="00B050">
              <a:alpha val="18000"/>
            </a:srgbClr>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2" name="Rectangle 21">
            <a:extLst>
              <a:ext uri="{FF2B5EF4-FFF2-40B4-BE49-F238E27FC236}">
                <a16:creationId xmlns:a16="http://schemas.microsoft.com/office/drawing/2014/main" id="{36DCC917-1E3D-8743-8952-A7777C6B2181}"/>
              </a:ext>
            </a:extLst>
          </p:cNvPr>
          <p:cNvSpPr/>
          <p:nvPr/>
        </p:nvSpPr>
        <p:spPr>
          <a:xfrm>
            <a:off x="5674757" y="5368636"/>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3" name="5-Point Star 22">
            <a:extLst>
              <a:ext uri="{FF2B5EF4-FFF2-40B4-BE49-F238E27FC236}">
                <a16:creationId xmlns:a16="http://schemas.microsoft.com/office/drawing/2014/main" id="{427757C8-8BE6-1342-9BD5-D7186B8B07F9}"/>
              </a:ext>
            </a:extLst>
          </p:cNvPr>
          <p:cNvSpPr/>
          <p:nvPr/>
        </p:nvSpPr>
        <p:spPr>
          <a:xfrm>
            <a:off x="7427689" y="5023012"/>
            <a:ext cx="1081358" cy="914401"/>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4" name="Hexagon 23">
            <a:extLst>
              <a:ext uri="{FF2B5EF4-FFF2-40B4-BE49-F238E27FC236}">
                <a16:creationId xmlns:a16="http://schemas.microsoft.com/office/drawing/2014/main" id="{644D1913-8AB6-4548-B704-40F65204DC6A}"/>
              </a:ext>
            </a:extLst>
          </p:cNvPr>
          <p:cNvSpPr/>
          <p:nvPr/>
        </p:nvSpPr>
        <p:spPr>
          <a:xfrm>
            <a:off x="7352145" y="3429000"/>
            <a:ext cx="1113551" cy="959958"/>
          </a:xfrm>
          <a:prstGeom prst="hexagon">
            <a:avLst>
              <a:gd name="adj" fmla="val 37508"/>
              <a:gd name="vf" fmla="val 11547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6" name="Hexagon 25">
            <a:extLst>
              <a:ext uri="{FF2B5EF4-FFF2-40B4-BE49-F238E27FC236}">
                <a16:creationId xmlns:a16="http://schemas.microsoft.com/office/drawing/2014/main" id="{9546E945-9160-DF4C-99C0-5DC11CA9582B}"/>
              </a:ext>
            </a:extLst>
          </p:cNvPr>
          <p:cNvSpPr/>
          <p:nvPr/>
        </p:nvSpPr>
        <p:spPr>
          <a:xfrm>
            <a:off x="3169733" y="1127611"/>
            <a:ext cx="792851" cy="684274"/>
          </a:xfrm>
          <a:prstGeom prst="hexagon">
            <a:avLst>
              <a:gd name="adj" fmla="val 37508"/>
              <a:gd name="vf" fmla="val 11547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2" name="Rectangle 31">
            <a:extLst>
              <a:ext uri="{FF2B5EF4-FFF2-40B4-BE49-F238E27FC236}">
                <a16:creationId xmlns:a16="http://schemas.microsoft.com/office/drawing/2014/main" id="{93B7299B-7BC4-5D40-BFBB-FCFADA42E614}"/>
              </a:ext>
            </a:extLst>
          </p:cNvPr>
          <p:cNvSpPr/>
          <p:nvPr/>
        </p:nvSpPr>
        <p:spPr>
          <a:xfrm>
            <a:off x="3984608" y="479752"/>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4" name="5-Point Star 33">
            <a:extLst>
              <a:ext uri="{FF2B5EF4-FFF2-40B4-BE49-F238E27FC236}">
                <a16:creationId xmlns:a16="http://schemas.microsoft.com/office/drawing/2014/main" id="{7A9BACB2-B5AB-A84B-A675-488B01BA889A}"/>
              </a:ext>
            </a:extLst>
          </p:cNvPr>
          <p:cNvSpPr/>
          <p:nvPr/>
        </p:nvSpPr>
        <p:spPr>
          <a:xfrm>
            <a:off x="5065150" y="1219443"/>
            <a:ext cx="588523" cy="497657"/>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5" name="5-Point Star 34">
            <a:extLst>
              <a:ext uri="{FF2B5EF4-FFF2-40B4-BE49-F238E27FC236}">
                <a16:creationId xmlns:a16="http://schemas.microsoft.com/office/drawing/2014/main" id="{B7198ADD-5F7E-4B43-98D6-8DAFEB0BFB03}"/>
              </a:ext>
            </a:extLst>
          </p:cNvPr>
          <p:cNvSpPr/>
          <p:nvPr/>
        </p:nvSpPr>
        <p:spPr>
          <a:xfrm>
            <a:off x="3278256" y="1236485"/>
            <a:ext cx="548218" cy="463575"/>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9" name="Rounded Rectangle 28">
            <a:extLst>
              <a:ext uri="{FF2B5EF4-FFF2-40B4-BE49-F238E27FC236}">
                <a16:creationId xmlns:a16="http://schemas.microsoft.com/office/drawing/2014/main" id="{BE754518-2C71-1E4B-B5ED-EF395D23DD27}"/>
              </a:ext>
            </a:extLst>
          </p:cNvPr>
          <p:cNvSpPr/>
          <p:nvPr/>
        </p:nvSpPr>
        <p:spPr>
          <a:xfrm>
            <a:off x="3099336" y="6240454"/>
            <a:ext cx="2465036" cy="6065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SUBMIT ART</a:t>
            </a:r>
          </a:p>
        </p:txBody>
      </p:sp>
      <p:sp>
        <p:nvSpPr>
          <p:cNvPr id="30" name="Rounded Rectangle 29">
            <a:extLst>
              <a:ext uri="{FF2B5EF4-FFF2-40B4-BE49-F238E27FC236}">
                <a16:creationId xmlns:a16="http://schemas.microsoft.com/office/drawing/2014/main" id="{AC663C41-1B90-3B4E-B5F2-175349708886}"/>
              </a:ext>
            </a:extLst>
          </p:cNvPr>
          <p:cNvSpPr/>
          <p:nvPr/>
        </p:nvSpPr>
        <p:spPr>
          <a:xfrm>
            <a:off x="3099336" y="6240454"/>
            <a:ext cx="2465036" cy="6065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SUBMIT ART</a:t>
            </a:r>
          </a:p>
        </p:txBody>
      </p:sp>
      <p:sp>
        <p:nvSpPr>
          <p:cNvPr id="33" name="Rounded Rectangle 32">
            <a:extLst>
              <a:ext uri="{FF2B5EF4-FFF2-40B4-BE49-F238E27FC236}">
                <a16:creationId xmlns:a16="http://schemas.microsoft.com/office/drawing/2014/main" id="{6B778DCC-C0A5-8D49-94D3-08BCA290EC1F}"/>
              </a:ext>
            </a:extLst>
          </p:cNvPr>
          <p:cNvSpPr/>
          <p:nvPr/>
        </p:nvSpPr>
        <p:spPr>
          <a:xfrm>
            <a:off x="1801092" y="2844489"/>
            <a:ext cx="5357090" cy="6065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Click shapes to toggle</a:t>
            </a:r>
          </a:p>
        </p:txBody>
      </p:sp>
      <p:sp>
        <p:nvSpPr>
          <p:cNvPr id="36" name="Rectangle 35">
            <a:extLst>
              <a:ext uri="{FF2B5EF4-FFF2-40B4-BE49-F238E27FC236}">
                <a16:creationId xmlns:a16="http://schemas.microsoft.com/office/drawing/2014/main" id="{347F1420-CAF3-394A-A610-8ED51F986128}"/>
              </a:ext>
            </a:extLst>
          </p:cNvPr>
          <p:cNvSpPr/>
          <p:nvPr/>
        </p:nvSpPr>
        <p:spPr>
          <a:xfrm>
            <a:off x="8554883" y="481914"/>
            <a:ext cx="3369388" cy="5980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2ED450C-9BFB-7848-8886-BEED62F5743B}"/>
              </a:ext>
            </a:extLst>
          </p:cNvPr>
          <p:cNvSpPr txBox="1"/>
          <p:nvPr/>
        </p:nvSpPr>
        <p:spPr>
          <a:xfrm>
            <a:off x="8521581" y="718084"/>
            <a:ext cx="1055335" cy="461665"/>
          </a:xfrm>
          <a:prstGeom prst="rect">
            <a:avLst/>
          </a:prstGeom>
          <a:noFill/>
        </p:spPr>
        <p:txBody>
          <a:bodyPr wrap="square" rtlCol="0">
            <a:spAutoFit/>
          </a:bodyPr>
          <a:lstStyle/>
          <a:p>
            <a:r>
              <a:rPr lang="en-US" sz="2400" dirty="0"/>
              <a:t>Score</a:t>
            </a:r>
            <a:endParaRPr lang="en-US" sz="1600" dirty="0"/>
          </a:p>
        </p:txBody>
      </p:sp>
      <p:sp>
        <p:nvSpPr>
          <p:cNvPr id="38" name="TextBox 37">
            <a:extLst>
              <a:ext uri="{FF2B5EF4-FFF2-40B4-BE49-F238E27FC236}">
                <a16:creationId xmlns:a16="http://schemas.microsoft.com/office/drawing/2014/main" id="{CF93D6F3-97DF-734F-9030-FEE2C7285D52}"/>
              </a:ext>
            </a:extLst>
          </p:cNvPr>
          <p:cNvSpPr txBox="1"/>
          <p:nvPr/>
        </p:nvSpPr>
        <p:spPr>
          <a:xfrm>
            <a:off x="10132294" y="718084"/>
            <a:ext cx="1791977" cy="461665"/>
          </a:xfrm>
          <a:prstGeom prst="rect">
            <a:avLst/>
          </a:prstGeom>
          <a:noFill/>
        </p:spPr>
        <p:txBody>
          <a:bodyPr wrap="square" rtlCol="0">
            <a:spAutoFit/>
          </a:bodyPr>
          <a:lstStyle/>
          <a:p>
            <a:pPr algn="r"/>
            <a:r>
              <a:rPr lang="en-US" sz="2400" dirty="0"/>
              <a:t>Combination</a:t>
            </a:r>
          </a:p>
        </p:txBody>
      </p:sp>
      <p:sp>
        <p:nvSpPr>
          <p:cNvPr id="39" name="Rectangle 38">
            <a:extLst>
              <a:ext uri="{FF2B5EF4-FFF2-40B4-BE49-F238E27FC236}">
                <a16:creationId xmlns:a16="http://schemas.microsoft.com/office/drawing/2014/main" id="{11E07C97-B935-8C4B-A0CD-95F1280CBA7F}"/>
              </a:ext>
            </a:extLst>
          </p:cNvPr>
          <p:cNvSpPr/>
          <p:nvPr/>
        </p:nvSpPr>
        <p:spPr>
          <a:xfrm>
            <a:off x="8570503" y="1997793"/>
            <a:ext cx="839762" cy="552996"/>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12.5</a:t>
            </a:r>
            <a:endParaRPr lang="en-US" dirty="0">
              <a:solidFill>
                <a:schemeClr val="tx1"/>
              </a:solidFill>
            </a:endParaRPr>
          </a:p>
        </p:txBody>
      </p:sp>
      <p:sp>
        <p:nvSpPr>
          <p:cNvPr id="40" name="Triangle 39">
            <a:extLst>
              <a:ext uri="{FF2B5EF4-FFF2-40B4-BE49-F238E27FC236}">
                <a16:creationId xmlns:a16="http://schemas.microsoft.com/office/drawing/2014/main" id="{6D7A08CB-57C6-C145-8D06-3AD53FC7A0C2}"/>
              </a:ext>
            </a:extLst>
          </p:cNvPr>
          <p:cNvSpPr/>
          <p:nvPr/>
        </p:nvSpPr>
        <p:spPr>
          <a:xfrm flipH="1">
            <a:off x="10292896" y="1940894"/>
            <a:ext cx="291824" cy="25157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Triangle 40">
            <a:extLst>
              <a:ext uri="{FF2B5EF4-FFF2-40B4-BE49-F238E27FC236}">
                <a16:creationId xmlns:a16="http://schemas.microsoft.com/office/drawing/2014/main" id="{FB18F5B0-733F-A44D-BCAA-940AC3CB77BB}"/>
              </a:ext>
            </a:extLst>
          </p:cNvPr>
          <p:cNvSpPr/>
          <p:nvPr/>
        </p:nvSpPr>
        <p:spPr>
          <a:xfrm rot="10800000" flipH="1">
            <a:off x="10527931" y="1952023"/>
            <a:ext cx="291824" cy="25157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Rectangle 41">
            <a:extLst>
              <a:ext uri="{FF2B5EF4-FFF2-40B4-BE49-F238E27FC236}">
                <a16:creationId xmlns:a16="http://schemas.microsoft.com/office/drawing/2014/main" id="{28DB9B7C-72F4-DC40-8711-F78162D49938}"/>
              </a:ext>
            </a:extLst>
          </p:cNvPr>
          <p:cNvSpPr/>
          <p:nvPr/>
        </p:nvSpPr>
        <p:spPr>
          <a:xfrm flipH="1">
            <a:off x="10882580" y="1938610"/>
            <a:ext cx="264986" cy="26498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Rectangle 42">
            <a:extLst>
              <a:ext uri="{FF2B5EF4-FFF2-40B4-BE49-F238E27FC236}">
                <a16:creationId xmlns:a16="http://schemas.microsoft.com/office/drawing/2014/main" id="{49B20EBD-0234-3242-A628-48F52A717B37}"/>
              </a:ext>
            </a:extLst>
          </p:cNvPr>
          <p:cNvSpPr/>
          <p:nvPr/>
        </p:nvSpPr>
        <p:spPr>
          <a:xfrm flipH="1">
            <a:off x="11267992" y="1973301"/>
            <a:ext cx="209016" cy="209017"/>
          </a:xfrm>
          <a:prstGeom prst="rect">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Hexagon 43">
            <a:extLst>
              <a:ext uri="{FF2B5EF4-FFF2-40B4-BE49-F238E27FC236}">
                <a16:creationId xmlns:a16="http://schemas.microsoft.com/office/drawing/2014/main" id="{6C7EF596-2B6F-BB49-A9F9-6A26BF0F789B}"/>
              </a:ext>
            </a:extLst>
          </p:cNvPr>
          <p:cNvSpPr/>
          <p:nvPr/>
        </p:nvSpPr>
        <p:spPr>
          <a:xfrm flipH="1">
            <a:off x="11607702" y="1940242"/>
            <a:ext cx="307384" cy="264986"/>
          </a:xfrm>
          <a:prstGeom prst="hexagon">
            <a:avLst>
              <a:gd name="adj" fmla="val 37508"/>
              <a:gd name="vf" fmla="val 115470"/>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Oval 44">
            <a:extLst>
              <a:ext uri="{FF2B5EF4-FFF2-40B4-BE49-F238E27FC236}">
                <a16:creationId xmlns:a16="http://schemas.microsoft.com/office/drawing/2014/main" id="{8E4B1D1B-D784-764A-B272-8302DF72DB2E}"/>
              </a:ext>
            </a:extLst>
          </p:cNvPr>
          <p:cNvSpPr/>
          <p:nvPr/>
        </p:nvSpPr>
        <p:spPr>
          <a:xfrm flipH="1">
            <a:off x="10266934" y="2307121"/>
            <a:ext cx="251573" cy="25157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6" name="Oval 45">
            <a:extLst>
              <a:ext uri="{FF2B5EF4-FFF2-40B4-BE49-F238E27FC236}">
                <a16:creationId xmlns:a16="http://schemas.microsoft.com/office/drawing/2014/main" id="{2857BBDC-620A-B645-A89F-8CCF8FCC2483}"/>
              </a:ext>
            </a:extLst>
          </p:cNvPr>
          <p:cNvSpPr/>
          <p:nvPr/>
        </p:nvSpPr>
        <p:spPr>
          <a:xfrm flipH="1">
            <a:off x="10601844" y="2315906"/>
            <a:ext cx="208020" cy="206086"/>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7" name="Cross 46">
            <a:extLst>
              <a:ext uri="{FF2B5EF4-FFF2-40B4-BE49-F238E27FC236}">
                <a16:creationId xmlns:a16="http://schemas.microsoft.com/office/drawing/2014/main" id="{4CF81F9D-67FC-3D4D-A2AE-B588150C3ADF}"/>
              </a:ext>
            </a:extLst>
          </p:cNvPr>
          <p:cNvSpPr/>
          <p:nvPr/>
        </p:nvSpPr>
        <p:spPr>
          <a:xfrm flipH="1">
            <a:off x="10914484" y="2280161"/>
            <a:ext cx="290141" cy="290142"/>
          </a:xfrm>
          <a:prstGeom prst="plus">
            <a:avLst>
              <a:gd name="adj" fmla="val 39142"/>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8" name="Rectangle 47">
            <a:extLst>
              <a:ext uri="{FF2B5EF4-FFF2-40B4-BE49-F238E27FC236}">
                <a16:creationId xmlns:a16="http://schemas.microsoft.com/office/drawing/2014/main" id="{E1CC2AF6-A567-FE4A-BB47-C0F2F95D50E7}"/>
              </a:ext>
            </a:extLst>
          </p:cNvPr>
          <p:cNvSpPr/>
          <p:nvPr/>
        </p:nvSpPr>
        <p:spPr>
          <a:xfrm flipH="1">
            <a:off x="11255003" y="2389666"/>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9" name="5-Point Star 48">
            <a:extLst>
              <a:ext uri="{FF2B5EF4-FFF2-40B4-BE49-F238E27FC236}">
                <a16:creationId xmlns:a16="http://schemas.microsoft.com/office/drawing/2014/main" id="{E9DF3D65-CA6F-2E4F-952C-CD864F9DF855}"/>
              </a:ext>
            </a:extLst>
          </p:cNvPr>
          <p:cNvSpPr/>
          <p:nvPr/>
        </p:nvSpPr>
        <p:spPr>
          <a:xfrm flipH="1">
            <a:off x="11588660" y="2282947"/>
            <a:ext cx="343117" cy="290142"/>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0" name="TextBox 49">
            <a:extLst>
              <a:ext uri="{FF2B5EF4-FFF2-40B4-BE49-F238E27FC236}">
                <a16:creationId xmlns:a16="http://schemas.microsoft.com/office/drawing/2014/main" id="{D721116B-C88E-134E-B076-F19EA9127383}"/>
              </a:ext>
            </a:extLst>
          </p:cNvPr>
          <p:cNvSpPr txBox="1"/>
          <p:nvPr/>
        </p:nvSpPr>
        <p:spPr>
          <a:xfrm>
            <a:off x="8879967" y="-18418"/>
            <a:ext cx="2504661" cy="584775"/>
          </a:xfrm>
          <a:prstGeom prst="rect">
            <a:avLst/>
          </a:prstGeom>
          <a:noFill/>
        </p:spPr>
        <p:txBody>
          <a:bodyPr wrap="square" rtlCol="0">
            <a:spAutoFit/>
          </a:bodyPr>
          <a:lstStyle/>
          <a:p>
            <a:pPr algn="ctr"/>
            <a:r>
              <a:rPr lang="en-US" sz="3200" dirty="0"/>
              <a:t>History</a:t>
            </a:r>
            <a:endParaRPr lang="en-US" sz="2400" dirty="0"/>
          </a:p>
        </p:txBody>
      </p:sp>
      <p:sp>
        <p:nvSpPr>
          <p:cNvPr id="51" name="Rectangle 50">
            <a:extLst>
              <a:ext uri="{FF2B5EF4-FFF2-40B4-BE49-F238E27FC236}">
                <a16:creationId xmlns:a16="http://schemas.microsoft.com/office/drawing/2014/main" id="{F4DD70D1-6930-924F-BCB6-BEFE87146DBC}"/>
              </a:ext>
            </a:extLst>
          </p:cNvPr>
          <p:cNvSpPr/>
          <p:nvPr/>
        </p:nvSpPr>
        <p:spPr>
          <a:xfrm>
            <a:off x="8578150" y="1179749"/>
            <a:ext cx="839762" cy="552996"/>
          </a:xfrm>
          <a:prstGeom prst="rect">
            <a:avLst/>
          </a:prstGeom>
          <a:solidFill>
            <a:srgbClr val="FFFF0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22.9</a:t>
            </a:r>
            <a:endParaRPr lang="en-US" dirty="0">
              <a:solidFill>
                <a:schemeClr val="tx1"/>
              </a:solidFill>
            </a:endParaRPr>
          </a:p>
        </p:txBody>
      </p:sp>
      <p:sp>
        <p:nvSpPr>
          <p:cNvPr id="56" name="Hexagon 55">
            <a:extLst>
              <a:ext uri="{FF2B5EF4-FFF2-40B4-BE49-F238E27FC236}">
                <a16:creationId xmlns:a16="http://schemas.microsoft.com/office/drawing/2014/main" id="{B842FA59-744E-A243-9E7E-278A6D09CE38}"/>
              </a:ext>
            </a:extLst>
          </p:cNvPr>
          <p:cNvSpPr/>
          <p:nvPr/>
        </p:nvSpPr>
        <p:spPr>
          <a:xfrm flipH="1">
            <a:off x="11615349" y="1122198"/>
            <a:ext cx="307384" cy="264986"/>
          </a:xfrm>
          <a:prstGeom prst="hexagon">
            <a:avLst>
              <a:gd name="adj" fmla="val 37508"/>
              <a:gd name="vf" fmla="val 115470"/>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0" name="Rectangle 59">
            <a:extLst>
              <a:ext uri="{FF2B5EF4-FFF2-40B4-BE49-F238E27FC236}">
                <a16:creationId xmlns:a16="http://schemas.microsoft.com/office/drawing/2014/main" id="{FEE068FE-7FBA-BA49-AD3C-8B9E2451CA50}"/>
              </a:ext>
            </a:extLst>
          </p:cNvPr>
          <p:cNvSpPr/>
          <p:nvPr/>
        </p:nvSpPr>
        <p:spPr>
          <a:xfrm flipH="1">
            <a:off x="11262650" y="1571622"/>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1" name="5-Point Star 60">
            <a:extLst>
              <a:ext uri="{FF2B5EF4-FFF2-40B4-BE49-F238E27FC236}">
                <a16:creationId xmlns:a16="http://schemas.microsoft.com/office/drawing/2014/main" id="{A3CD7D8B-9F3C-DB48-8E88-9DEE8038F03A}"/>
              </a:ext>
            </a:extLst>
          </p:cNvPr>
          <p:cNvSpPr/>
          <p:nvPr/>
        </p:nvSpPr>
        <p:spPr>
          <a:xfrm flipH="1">
            <a:off x="11596307" y="1464903"/>
            <a:ext cx="343117" cy="290142"/>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2" name="TextBox 51">
            <a:extLst>
              <a:ext uri="{FF2B5EF4-FFF2-40B4-BE49-F238E27FC236}">
                <a16:creationId xmlns:a16="http://schemas.microsoft.com/office/drawing/2014/main" id="{2520F7A4-B337-DF4B-B61B-5E84E656EDF5}"/>
              </a:ext>
            </a:extLst>
          </p:cNvPr>
          <p:cNvSpPr txBox="1"/>
          <p:nvPr/>
        </p:nvSpPr>
        <p:spPr>
          <a:xfrm>
            <a:off x="289559" y="314267"/>
            <a:ext cx="2324795" cy="461665"/>
          </a:xfrm>
          <a:prstGeom prst="rect">
            <a:avLst/>
          </a:prstGeom>
          <a:noFill/>
        </p:spPr>
        <p:txBody>
          <a:bodyPr wrap="square" rtlCol="0">
            <a:spAutoFit/>
          </a:bodyPr>
          <a:lstStyle/>
          <a:p>
            <a:r>
              <a:rPr lang="en-US" sz="2400" dirty="0"/>
              <a:t>Trial No. 3/25</a:t>
            </a:r>
          </a:p>
        </p:txBody>
      </p:sp>
    </p:spTree>
    <p:extLst>
      <p:ext uri="{BB962C8B-B14F-4D97-AF65-F5344CB8AC3E}">
        <p14:creationId xmlns:p14="http://schemas.microsoft.com/office/powerpoint/2010/main" val="149454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angle 9">
            <a:extLst>
              <a:ext uri="{FF2B5EF4-FFF2-40B4-BE49-F238E27FC236}">
                <a16:creationId xmlns:a16="http://schemas.microsoft.com/office/drawing/2014/main" id="{9691C39D-E399-7D47-9A40-A81774A13CDD}"/>
              </a:ext>
            </a:extLst>
          </p:cNvPr>
          <p:cNvSpPr/>
          <p:nvPr/>
        </p:nvSpPr>
        <p:spPr>
          <a:xfrm>
            <a:off x="711200" y="3576782"/>
            <a:ext cx="792850" cy="683491"/>
          </a:xfrm>
          <a:prstGeom prst="triangle">
            <a:avLst/>
          </a:prstGeom>
          <a:solidFill>
            <a:srgbClr val="92D050"/>
          </a:solidFill>
          <a:ln>
            <a:solidFill>
              <a:schemeClr val="tx1">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1" name="Triangle 10">
            <a:extLst>
              <a:ext uri="{FF2B5EF4-FFF2-40B4-BE49-F238E27FC236}">
                <a16:creationId xmlns:a16="http://schemas.microsoft.com/office/drawing/2014/main" id="{518AD345-7176-B045-83A9-908D60A74729}"/>
              </a:ext>
            </a:extLst>
          </p:cNvPr>
          <p:cNvSpPr/>
          <p:nvPr/>
        </p:nvSpPr>
        <p:spPr>
          <a:xfrm rot="10800000">
            <a:off x="2212110" y="3576782"/>
            <a:ext cx="792850" cy="683491"/>
          </a:xfrm>
          <a:prstGeom prst="triangle">
            <a:avLst/>
          </a:prstGeom>
          <a:solidFill>
            <a:srgbClr val="0070C0"/>
          </a:solidFill>
          <a:ln>
            <a:solidFill>
              <a:schemeClr val="tx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2" name="Rectangle 11">
            <a:extLst>
              <a:ext uri="{FF2B5EF4-FFF2-40B4-BE49-F238E27FC236}">
                <a16:creationId xmlns:a16="http://schemas.microsoft.com/office/drawing/2014/main" id="{24AD68F6-7B68-7A4F-9B36-2C455F80F95A}"/>
              </a:ext>
            </a:extLst>
          </p:cNvPr>
          <p:cNvSpPr/>
          <p:nvPr/>
        </p:nvSpPr>
        <p:spPr>
          <a:xfrm>
            <a:off x="3971886" y="3540086"/>
            <a:ext cx="719936" cy="719936"/>
          </a:xfrm>
          <a:prstGeom prst="rect">
            <a:avLst/>
          </a:prstGeom>
          <a:solidFill>
            <a:srgbClr val="C00000">
              <a:alpha val="19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3" name="Rectangle 12">
            <a:extLst>
              <a:ext uri="{FF2B5EF4-FFF2-40B4-BE49-F238E27FC236}">
                <a16:creationId xmlns:a16="http://schemas.microsoft.com/office/drawing/2014/main" id="{3654B81B-C776-7D42-8EBA-652EFF3BA880}"/>
              </a:ext>
            </a:extLst>
          </p:cNvPr>
          <p:cNvSpPr/>
          <p:nvPr/>
        </p:nvSpPr>
        <p:spPr>
          <a:xfrm>
            <a:off x="5743292" y="3540086"/>
            <a:ext cx="719936" cy="719936"/>
          </a:xfrm>
          <a:prstGeom prst="rect">
            <a:avLst/>
          </a:prstGeom>
          <a:noFill/>
          <a:ln w="107950">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5" name="Oval 14">
            <a:extLst>
              <a:ext uri="{FF2B5EF4-FFF2-40B4-BE49-F238E27FC236}">
                <a16:creationId xmlns:a16="http://schemas.microsoft.com/office/drawing/2014/main" id="{4EFCEEFE-7A9B-4D43-9EB1-739AA733011B}"/>
              </a:ext>
            </a:extLst>
          </p:cNvPr>
          <p:cNvSpPr/>
          <p:nvPr/>
        </p:nvSpPr>
        <p:spPr>
          <a:xfrm>
            <a:off x="711200" y="5023013"/>
            <a:ext cx="792850" cy="792850"/>
          </a:xfrm>
          <a:prstGeom prst="ellipse">
            <a:avLst/>
          </a:prstGeom>
          <a:solidFill>
            <a:srgbClr val="FFC000">
              <a:alpha val="17000"/>
            </a:srgbClr>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6" name="Oval 15">
            <a:extLst>
              <a:ext uri="{FF2B5EF4-FFF2-40B4-BE49-F238E27FC236}">
                <a16:creationId xmlns:a16="http://schemas.microsoft.com/office/drawing/2014/main" id="{EDFB8F72-F3AB-8948-AF0D-EF429C0DAC8F}"/>
              </a:ext>
            </a:extLst>
          </p:cNvPr>
          <p:cNvSpPr/>
          <p:nvPr/>
        </p:nvSpPr>
        <p:spPr>
          <a:xfrm>
            <a:off x="2212109" y="5023013"/>
            <a:ext cx="792850" cy="792850"/>
          </a:xfrm>
          <a:prstGeom prst="ellipse">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9" name="Cross 18">
            <a:extLst>
              <a:ext uri="{FF2B5EF4-FFF2-40B4-BE49-F238E27FC236}">
                <a16:creationId xmlns:a16="http://schemas.microsoft.com/office/drawing/2014/main" id="{7969FDA5-474D-BF42-A481-D2F955AB868F}"/>
              </a:ext>
            </a:extLst>
          </p:cNvPr>
          <p:cNvSpPr/>
          <p:nvPr/>
        </p:nvSpPr>
        <p:spPr>
          <a:xfrm>
            <a:off x="3883891" y="5023013"/>
            <a:ext cx="914400" cy="914400"/>
          </a:xfrm>
          <a:prstGeom prst="plus">
            <a:avLst>
              <a:gd name="adj" fmla="val 39142"/>
            </a:avLst>
          </a:prstGeom>
          <a:solidFill>
            <a:srgbClr val="00B050">
              <a:alpha val="17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2" name="Rectangle 21">
            <a:extLst>
              <a:ext uri="{FF2B5EF4-FFF2-40B4-BE49-F238E27FC236}">
                <a16:creationId xmlns:a16="http://schemas.microsoft.com/office/drawing/2014/main" id="{36DCC917-1E3D-8743-8952-A7777C6B2181}"/>
              </a:ext>
            </a:extLst>
          </p:cNvPr>
          <p:cNvSpPr/>
          <p:nvPr/>
        </p:nvSpPr>
        <p:spPr>
          <a:xfrm>
            <a:off x="5674757" y="5368636"/>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3" name="5-Point Star 22">
            <a:extLst>
              <a:ext uri="{FF2B5EF4-FFF2-40B4-BE49-F238E27FC236}">
                <a16:creationId xmlns:a16="http://schemas.microsoft.com/office/drawing/2014/main" id="{427757C8-8BE6-1342-9BD5-D7186B8B07F9}"/>
              </a:ext>
            </a:extLst>
          </p:cNvPr>
          <p:cNvSpPr/>
          <p:nvPr/>
        </p:nvSpPr>
        <p:spPr>
          <a:xfrm>
            <a:off x="7427689" y="5023012"/>
            <a:ext cx="1081358" cy="914401"/>
          </a:xfrm>
          <a:prstGeom prst="star5">
            <a:avLst/>
          </a:prstGeom>
          <a:solidFill>
            <a:srgbClr val="7030A0">
              <a:alpha val="37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4" name="Hexagon 23">
            <a:extLst>
              <a:ext uri="{FF2B5EF4-FFF2-40B4-BE49-F238E27FC236}">
                <a16:creationId xmlns:a16="http://schemas.microsoft.com/office/drawing/2014/main" id="{644D1913-8AB6-4548-B704-40F65204DC6A}"/>
              </a:ext>
            </a:extLst>
          </p:cNvPr>
          <p:cNvSpPr/>
          <p:nvPr/>
        </p:nvSpPr>
        <p:spPr>
          <a:xfrm>
            <a:off x="7352145" y="3429000"/>
            <a:ext cx="1113551" cy="959958"/>
          </a:xfrm>
          <a:prstGeom prst="hexagon">
            <a:avLst>
              <a:gd name="adj" fmla="val 37508"/>
              <a:gd name="vf" fmla="val 115470"/>
            </a:avLst>
          </a:prstGeom>
          <a:solidFill>
            <a:srgbClr val="00B0F0">
              <a:alpha val="29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8" name="Triangle 17">
            <a:extLst>
              <a:ext uri="{FF2B5EF4-FFF2-40B4-BE49-F238E27FC236}">
                <a16:creationId xmlns:a16="http://schemas.microsoft.com/office/drawing/2014/main" id="{9DA366B4-CFDE-D64A-BE5B-B151B1101A5C}"/>
              </a:ext>
            </a:extLst>
          </p:cNvPr>
          <p:cNvSpPr/>
          <p:nvPr/>
        </p:nvSpPr>
        <p:spPr>
          <a:xfrm>
            <a:off x="4926508" y="1860638"/>
            <a:ext cx="792850" cy="683491"/>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0" name="Triangle 19">
            <a:extLst>
              <a:ext uri="{FF2B5EF4-FFF2-40B4-BE49-F238E27FC236}">
                <a16:creationId xmlns:a16="http://schemas.microsoft.com/office/drawing/2014/main" id="{CCC8F715-C42B-8C4D-B07D-2C1434172E66}"/>
              </a:ext>
            </a:extLst>
          </p:cNvPr>
          <p:cNvSpPr/>
          <p:nvPr/>
        </p:nvSpPr>
        <p:spPr>
          <a:xfrm rot="10800000">
            <a:off x="3180429" y="1860638"/>
            <a:ext cx="792850" cy="683491"/>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8" name="Oval 27">
            <a:extLst>
              <a:ext uri="{FF2B5EF4-FFF2-40B4-BE49-F238E27FC236}">
                <a16:creationId xmlns:a16="http://schemas.microsoft.com/office/drawing/2014/main" id="{355E7DC7-FAF7-BE4E-89CD-1A7DE88F3EFA}"/>
              </a:ext>
            </a:extLst>
          </p:cNvPr>
          <p:cNvSpPr/>
          <p:nvPr/>
        </p:nvSpPr>
        <p:spPr>
          <a:xfrm>
            <a:off x="4944910" y="254744"/>
            <a:ext cx="774448" cy="774448"/>
          </a:xfrm>
          <a:prstGeom prst="ellipse">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2" name="Rectangle 31">
            <a:extLst>
              <a:ext uri="{FF2B5EF4-FFF2-40B4-BE49-F238E27FC236}">
                <a16:creationId xmlns:a16="http://schemas.microsoft.com/office/drawing/2014/main" id="{93B7299B-7BC4-5D40-BFBB-FCFADA42E614}"/>
              </a:ext>
            </a:extLst>
          </p:cNvPr>
          <p:cNvSpPr/>
          <p:nvPr/>
        </p:nvSpPr>
        <p:spPr>
          <a:xfrm>
            <a:off x="3984608" y="479752"/>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0" name="Rounded Rectangle 29">
            <a:extLst>
              <a:ext uri="{FF2B5EF4-FFF2-40B4-BE49-F238E27FC236}">
                <a16:creationId xmlns:a16="http://schemas.microsoft.com/office/drawing/2014/main" id="{75766C1D-FB00-894E-B283-6AA35FC45CCD}"/>
              </a:ext>
            </a:extLst>
          </p:cNvPr>
          <p:cNvSpPr/>
          <p:nvPr/>
        </p:nvSpPr>
        <p:spPr>
          <a:xfrm>
            <a:off x="3099336" y="6240454"/>
            <a:ext cx="2465036" cy="6065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SUBMIT ART</a:t>
            </a:r>
          </a:p>
        </p:txBody>
      </p:sp>
      <p:sp>
        <p:nvSpPr>
          <p:cNvPr id="33" name="Rounded Rectangle 32">
            <a:extLst>
              <a:ext uri="{FF2B5EF4-FFF2-40B4-BE49-F238E27FC236}">
                <a16:creationId xmlns:a16="http://schemas.microsoft.com/office/drawing/2014/main" id="{56DB8F8B-AA0B-6A45-B7C5-DCBF8C050A8F}"/>
              </a:ext>
            </a:extLst>
          </p:cNvPr>
          <p:cNvSpPr/>
          <p:nvPr/>
        </p:nvSpPr>
        <p:spPr>
          <a:xfrm>
            <a:off x="1801092" y="2844489"/>
            <a:ext cx="5357090" cy="6065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Click shapes to toggle</a:t>
            </a:r>
          </a:p>
        </p:txBody>
      </p:sp>
      <p:sp>
        <p:nvSpPr>
          <p:cNvPr id="36" name="Rectangle 35">
            <a:extLst>
              <a:ext uri="{FF2B5EF4-FFF2-40B4-BE49-F238E27FC236}">
                <a16:creationId xmlns:a16="http://schemas.microsoft.com/office/drawing/2014/main" id="{C14F7B15-470D-0B44-A569-B7EEA8513A7B}"/>
              </a:ext>
            </a:extLst>
          </p:cNvPr>
          <p:cNvSpPr/>
          <p:nvPr/>
        </p:nvSpPr>
        <p:spPr>
          <a:xfrm>
            <a:off x="8554883" y="481914"/>
            <a:ext cx="3369388" cy="5980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CE52399-F832-C44C-9F83-0C2A57AA8D53}"/>
              </a:ext>
            </a:extLst>
          </p:cNvPr>
          <p:cNvSpPr txBox="1"/>
          <p:nvPr/>
        </p:nvSpPr>
        <p:spPr>
          <a:xfrm>
            <a:off x="8521581" y="718084"/>
            <a:ext cx="1055335" cy="461665"/>
          </a:xfrm>
          <a:prstGeom prst="rect">
            <a:avLst/>
          </a:prstGeom>
          <a:noFill/>
        </p:spPr>
        <p:txBody>
          <a:bodyPr wrap="square" rtlCol="0">
            <a:spAutoFit/>
          </a:bodyPr>
          <a:lstStyle/>
          <a:p>
            <a:r>
              <a:rPr lang="en-US" sz="2400" dirty="0"/>
              <a:t>Score</a:t>
            </a:r>
            <a:endParaRPr lang="en-US" sz="1600" dirty="0"/>
          </a:p>
        </p:txBody>
      </p:sp>
      <p:sp>
        <p:nvSpPr>
          <p:cNvPr id="38" name="TextBox 37">
            <a:extLst>
              <a:ext uri="{FF2B5EF4-FFF2-40B4-BE49-F238E27FC236}">
                <a16:creationId xmlns:a16="http://schemas.microsoft.com/office/drawing/2014/main" id="{7513D5AC-BEE6-264E-AE6E-A37B30E8E530}"/>
              </a:ext>
            </a:extLst>
          </p:cNvPr>
          <p:cNvSpPr txBox="1"/>
          <p:nvPr/>
        </p:nvSpPr>
        <p:spPr>
          <a:xfrm>
            <a:off x="10132294" y="718084"/>
            <a:ext cx="1791977" cy="461665"/>
          </a:xfrm>
          <a:prstGeom prst="rect">
            <a:avLst/>
          </a:prstGeom>
          <a:noFill/>
        </p:spPr>
        <p:txBody>
          <a:bodyPr wrap="square" rtlCol="0">
            <a:spAutoFit/>
          </a:bodyPr>
          <a:lstStyle/>
          <a:p>
            <a:pPr algn="r"/>
            <a:r>
              <a:rPr lang="en-US" sz="2400" dirty="0"/>
              <a:t>Combination</a:t>
            </a:r>
          </a:p>
        </p:txBody>
      </p:sp>
      <p:sp>
        <p:nvSpPr>
          <p:cNvPr id="39" name="Rectangle 38">
            <a:extLst>
              <a:ext uri="{FF2B5EF4-FFF2-40B4-BE49-F238E27FC236}">
                <a16:creationId xmlns:a16="http://schemas.microsoft.com/office/drawing/2014/main" id="{7504170E-F212-3047-B738-4A1DE861402C}"/>
              </a:ext>
            </a:extLst>
          </p:cNvPr>
          <p:cNvSpPr/>
          <p:nvPr/>
        </p:nvSpPr>
        <p:spPr>
          <a:xfrm>
            <a:off x="8570503" y="2987090"/>
            <a:ext cx="839762" cy="552996"/>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12.5</a:t>
            </a:r>
            <a:endParaRPr lang="en-US" dirty="0">
              <a:solidFill>
                <a:schemeClr val="tx1"/>
              </a:solidFill>
            </a:endParaRPr>
          </a:p>
        </p:txBody>
      </p:sp>
      <p:sp>
        <p:nvSpPr>
          <p:cNvPr id="40" name="Triangle 39">
            <a:extLst>
              <a:ext uri="{FF2B5EF4-FFF2-40B4-BE49-F238E27FC236}">
                <a16:creationId xmlns:a16="http://schemas.microsoft.com/office/drawing/2014/main" id="{62A7B168-A2EC-5842-ADF7-EDD358BFC792}"/>
              </a:ext>
            </a:extLst>
          </p:cNvPr>
          <p:cNvSpPr/>
          <p:nvPr/>
        </p:nvSpPr>
        <p:spPr>
          <a:xfrm flipH="1">
            <a:off x="10292896" y="2930191"/>
            <a:ext cx="291824" cy="25157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1" name="Triangle 40">
            <a:extLst>
              <a:ext uri="{FF2B5EF4-FFF2-40B4-BE49-F238E27FC236}">
                <a16:creationId xmlns:a16="http://schemas.microsoft.com/office/drawing/2014/main" id="{312AE75C-14A6-1946-8B0B-D4078FFCDE73}"/>
              </a:ext>
            </a:extLst>
          </p:cNvPr>
          <p:cNvSpPr/>
          <p:nvPr/>
        </p:nvSpPr>
        <p:spPr>
          <a:xfrm rot="10800000" flipH="1">
            <a:off x="10527931" y="2941320"/>
            <a:ext cx="291824" cy="25157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2" name="Rectangle 41">
            <a:extLst>
              <a:ext uri="{FF2B5EF4-FFF2-40B4-BE49-F238E27FC236}">
                <a16:creationId xmlns:a16="http://schemas.microsoft.com/office/drawing/2014/main" id="{ED8E70FE-4031-1148-8EEF-29A39E880522}"/>
              </a:ext>
            </a:extLst>
          </p:cNvPr>
          <p:cNvSpPr/>
          <p:nvPr/>
        </p:nvSpPr>
        <p:spPr>
          <a:xfrm flipH="1">
            <a:off x="10882580" y="2927907"/>
            <a:ext cx="264986" cy="26498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3" name="Rectangle 42">
            <a:extLst>
              <a:ext uri="{FF2B5EF4-FFF2-40B4-BE49-F238E27FC236}">
                <a16:creationId xmlns:a16="http://schemas.microsoft.com/office/drawing/2014/main" id="{18D63BD8-1E20-724A-9847-BFD7F2E9F167}"/>
              </a:ext>
            </a:extLst>
          </p:cNvPr>
          <p:cNvSpPr/>
          <p:nvPr/>
        </p:nvSpPr>
        <p:spPr>
          <a:xfrm flipH="1">
            <a:off x="11267992" y="2962598"/>
            <a:ext cx="209016" cy="209017"/>
          </a:xfrm>
          <a:prstGeom prst="rect">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4" name="Hexagon 43">
            <a:extLst>
              <a:ext uri="{FF2B5EF4-FFF2-40B4-BE49-F238E27FC236}">
                <a16:creationId xmlns:a16="http://schemas.microsoft.com/office/drawing/2014/main" id="{75E44A32-525B-1441-B223-5AA00E8D30C8}"/>
              </a:ext>
            </a:extLst>
          </p:cNvPr>
          <p:cNvSpPr/>
          <p:nvPr/>
        </p:nvSpPr>
        <p:spPr>
          <a:xfrm flipH="1">
            <a:off x="11607702" y="2929539"/>
            <a:ext cx="307384" cy="264986"/>
          </a:xfrm>
          <a:prstGeom prst="hexagon">
            <a:avLst>
              <a:gd name="adj" fmla="val 37508"/>
              <a:gd name="vf" fmla="val 115470"/>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5" name="Oval 44">
            <a:extLst>
              <a:ext uri="{FF2B5EF4-FFF2-40B4-BE49-F238E27FC236}">
                <a16:creationId xmlns:a16="http://schemas.microsoft.com/office/drawing/2014/main" id="{CF794061-8DCA-734A-8649-822CA62A2A61}"/>
              </a:ext>
            </a:extLst>
          </p:cNvPr>
          <p:cNvSpPr/>
          <p:nvPr/>
        </p:nvSpPr>
        <p:spPr>
          <a:xfrm flipH="1">
            <a:off x="10266934" y="3296418"/>
            <a:ext cx="251573" cy="25157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6" name="Oval 45">
            <a:extLst>
              <a:ext uri="{FF2B5EF4-FFF2-40B4-BE49-F238E27FC236}">
                <a16:creationId xmlns:a16="http://schemas.microsoft.com/office/drawing/2014/main" id="{9F5D8F90-8B0A-DE40-8FCE-96D774711158}"/>
              </a:ext>
            </a:extLst>
          </p:cNvPr>
          <p:cNvSpPr/>
          <p:nvPr/>
        </p:nvSpPr>
        <p:spPr>
          <a:xfrm flipH="1">
            <a:off x="10601844" y="3305203"/>
            <a:ext cx="208020" cy="206086"/>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7" name="Cross 46">
            <a:extLst>
              <a:ext uri="{FF2B5EF4-FFF2-40B4-BE49-F238E27FC236}">
                <a16:creationId xmlns:a16="http://schemas.microsoft.com/office/drawing/2014/main" id="{C8976956-559D-4F4A-8445-C5CEA95B937D}"/>
              </a:ext>
            </a:extLst>
          </p:cNvPr>
          <p:cNvSpPr/>
          <p:nvPr/>
        </p:nvSpPr>
        <p:spPr>
          <a:xfrm flipH="1">
            <a:off x="10914484" y="3269458"/>
            <a:ext cx="290141" cy="290142"/>
          </a:xfrm>
          <a:prstGeom prst="plus">
            <a:avLst>
              <a:gd name="adj" fmla="val 39142"/>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8" name="Rectangle 47">
            <a:extLst>
              <a:ext uri="{FF2B5EF4-FFF2-40B4-BE49-F238E27FC236}">
                <a16:creationId xmlns:a16="http://schemas.microsoft.com/office/drawing/2014/main" id="{255C0214-9383-EB42-AC0D-4D0A98F49171}"/>
              </a:ext>
            </a:extLst>
          </p:cNvPr>
          <p:cNvSpPr/>
          <p:nvPr/>
        </p:nvSpPr>
        <p:spPr>
          <a:xfrm flipH="1">
            <a:off x="11255003" y="3378963"/>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9" name="5-Point Star 48">
            <a:extLst>
              <a:ext uri="{FF2B5EF4-FFF2-40B4-BE49-F238E27FC236}">
                <a16:creationId xmlns:a16="http://schemas.microsoft.com/office/drawing/2014/main" id="{C90B87EB-9EE7-A643-A721-34DC849AD2CD}"/>
              </a:ext>
            </a:extLst>
          </p:cNvPr>
          <p:cNvSpPr/>
          <p:nvPr/>
        </p:nvSpPr>
        <p:spPr>
          <a:xfrm flipH="1">
            <a:off x="11588660" y="3272244"/>
            <a:ext cx="343117" cy="290142"/>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0" name="TextBox 49">
            <a:extLst>
              <a:ext uri="{FF2B5EF4-FFF2-40B4-BE49-F238E27FC236}">
                <a16:creationId xmlns:a16="http://schemas.microsoft.com/office/drawing/2014/main" id="{899DB696-8587-EB47-BB17-AC00D5E1D78D}"/>
              </a:ext>
            </a:extLst>
          </p:cNvPr>
          <p:cNvSpPr txBox="1"/>
          <p:nvPr/>
        </p:nvSpPr>
        <p:spPr>
          <a:xfrm>
            <a:off x="8879967" y="-18418"/>
            <a:ext cx="2504661" cy="584775"/>
          </a:xfrm>
          <a:prstGeom prst="rect">
            <a:avLst/>
          </a:prstGeom>
          <a:noFill/>
        </p:spPr>
        <p:txBody>
          <a:bodyPr wrap="square" rtlCol="0">
            <a:spAutoFit/>
          </a:bodyPr>
          <a:lstStyle/>
          <a:p>
            <a:pPr algn="ctr"/>
            <a:r>
              <a:rPr lang="en-US" sz="3200" dirty="0"/>
              <a:t>History</a:t>
            </a:r>
            <a:endParaRPr lang="en-US" sz="2400" dirty="0"/>
          </a:p>
        </p:txBody>
      </p:sp>
      <p:sp>
        <p:nvSpPr>
          <p:cNvPr id="51" name="Rectangle 50">
            <a:extLst>
              <a:ext uri="{FF2B5EF4-FFF2-40B4-BE49-F238E27FC236}">
                <a16:creationId xmlns:a16="http://schemas.microsoft.com/office/drawing/2014/main" id="{A32CA273-A2BB-204A-863B-3534F2B25E8F}"/>
              </a:ext>
            </a:extLst>
          </p:cNvPr>
          <p:cNvSpPr/>
          <p:nvPr/>
        </p:nvSpPr>
        <p:spPr>
          <a:xfrm>
            <a:off x="8578150" y="2169046"/>
            <a:ext cx="839762" cy="552996"/>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22.9</a:t>
            </a:r>
            <a:endParaRPr lang="en-US" dirty="0">
              <a:solidFill>
                <a:schemeClr val="tx1"/>
              </a:solidFill>
            </a:endParaRPr>
          </a:p>
        </p:txBody>
      </p:sp>
      <p:sp>
        <p:nvSpPr>
          <p:cNvPr id="52" name="Hexagon 51">
            <a:extLst>
              <a:ext uri="{FF2B5EF4-FFF2-40B4-BE49-F238E27FC236}">
                <a16:creationId xmlns:a16="http://schemas.microsoft.com/office/drawing/2014/main" id="{A2F84CB4-1EF0-7349-92C9-ED8879B7BBB7}"/>
              </a:ext>
            </a:extLst>
          </p:cNvPr>
          <p:cNvSpPr/>
          <p:nvPr/>
        </p:nvSpPr>
        <p:spPr>
          <a:xfrm flipH="1">
            <a:off x="11615349" y="2111495"/>
            <a:ext cx="307384" cy="264986"/>
          </a:xfrm>
          <a:prstGeom prst="hexagon">
            <a:avLst>
              <a:gd name="adj" fmla="val 37508"/>
              <a:gd name="vf" fmla="val 115470"/>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3" name="Rectangle 52">
            <a:extLst>
              <a:ext uri="{FF2B5EF4-FFF2-40B4-BE49-F238E27FC236}">
                <a16:creationId xmlns:a16="http://schemas.microsoft.com/office/drawing/2014/main" id="{024BCF89-788A-BD4B-9C35-A803A666D5F5}"/>
              </a:ext>
            </a:extLst>
          </p:cNvPr>
          <p:cNvSpPr/>
          <p:nvPr/>
        </p:nvSpPr>
        <p:spPr>
          <a:xfrm flipH="1">
            <a:off x="11262650" y="2560919"/>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5-Point Star 53">
            <a:extLst>
              <a:ext uri="{FF2B5EF4-FFF2-40B4-BE49-F238E27FC236}">
                <a16:creationId xmlns:a16="http://schemas.microsoft.com/office/drawing/2014/main" id="{5FDB63BB-9B22-394A-B0AE-1C31E4AEDC7D}"/>
              </a:ext>
            </a:extLst>
          </p:cNvPr>
          <p:cNvSpPr/>
          <p:nvPr/>
        </p:nvSpPr>
        <p:spPr>
          <a:xfrm flipH="1">
            <a:off x="11596307" y="2454200"/>
            <a:ext cx="343117" cy="290142"/>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5" name="Rectangle 54">
            <a:extLst>
              <a:ext uri="{FF2B5EF4-FFF2-40B4-BE49-F238E27FC236}">
                <a16:creationId xmlns:a16="http://schemas.microsoft.com/office/drawing/2014/main" id="{2E1E323F-1430-5542-84EC-37AD399A8633}"/>
              </a:ext>
            </a:extLst>
          </p:cNvPr>
          <p:cNvSpPr/>
          <p:nvPr/>
        </p:nvSpPr>
        <p:spPr>
          <a:xfrm>
            <a:off x="8595033" y="1351002"/>
            <a:ext cx="839762" cy="552996"/>
          </a:xfrm>
          <a:prstGeom prst="rect">
            <a:avLst/>
          </a:prstGeom>
          <a:solidFill>
            <a:srgbClr val="FFFF0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23.2</a:t>
            </a:r>
            <a:endParaRPr lang="en-US" dirty="0">
              <a:solidFill>
                <a:schemeClr val="tx1"/>
              </a:solidFill>
            </a:endParaRPr>
          </a:p>
        </p:txBody>
      </p:sp>
      <p:sp>
        <p:nvSpPr>
          <p:cNvPr id="57" name="Rectangle 56">
            <a:extLst>
              <a:ext uri="{FF2B5EF4-FFF2-40B4-BE49-F238E27FC236}">
                <a16:creationId xmlns:a16="http://schemas.microsoft.com/office/drawing/2014/main" id="{B23B7528-266A-DA45-9273-7D9DAD24BA92}"/>
              </a:ext>
            </a:extLst>
          </p:cNvPr>
          <p:cNvSpPr/>
          <p:nvPr/>
        </p:nvSpPr>
        <p:spPr>
          <a:xfrm flipH="1">
            <a:off x="11279533" y="1742875"/>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9" name="Triangle 58">
            <a:extLst>
              <a:ext uri="{FF2B5EF4-FFF2-40B4-BE49-F238E27FC236}">
                <a16:creationId xmlns:a16="http://schemas.microsoft.com/office/drawing/2014/main" id="{299875B3-AA51-464E-A62F-302EFB63B015}"/>
              </a:ext>
            </a:extLst>
          </p:cNvPr>
          <p:cNvSpPr/>
          <p:nvPr/>
        </p:nvSpPr>
        <p:spPr>
          <a:xfrm flipH="1">
            <a:off x="10427483" y="1295602"/>
            <a:ext cx="291824" cy="25157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0" name="Triangle 59">
            <a:extLst>
              <a:ext uri="{FF2B5EF4-FFF2-40B4-BE49-F238E27FC236}">
                <a16:creationId xmlns:a16="http://schemas.microsoft.com/office/drawing/2014/main" id="{689C6E24-8E72-D14C-BBD8-8F24AB36FEAC}"/>
              </a:ext>
            </a:extLst>
          </p:cNvPr>
          <p:cNvSpPr/>
          <p:nvPr/>
        </p:nvSpPr>
        <p:spPr>
          <a:xfrm rot="10800000" flipH="1">
            <a:off x="10662518" y="1306731"/>
            <a:ext cx="291824" cy="25157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1" name="Oval 60">
            <a:extLst>
              <a:ext uri="{FF2B5EF4-FFF2-40B4-BE49-F238E27FC236}">
                <a16:creationId xmlns:a16="http://schemas.microsoft.com/office/drawing/2014/main" id="{B81CDEAB-922B-9D45-BB59-9E3231C08A16}"/>
              </a:ext>
            </a:extLst>
          </p:cNvPr>
          <p:cNvSpPr/>
          <p:nvPr/>
        </p:nvSpPr>
        <p:spPr>
          <a:xfrm flipH="1">
            <a:off x="10736431" y="1670614"/>
            <a:ext cx="208020" cy="206086"/>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6" name="TextBox 55">
            <a:extLst>
              <a:ext uri="{FF2B5EF4-FFF2-40B4-BE49-F238E27FC236}">
                <a16:creationId xmlns:a16="http://schemas.microsoft.com/office/drawing/2014/main" id="{CAB1044F-42B8-574D-8413-F33BF737C893}"/>
              </a:ext>
            </a:extLst>
          </p:cNvPr>
          <p:cNvSpPr txBox="1"/>
          <p:nvPr/>
        </p:nvSpPr>
        <p:spPr>
          <a:xfrm>
            <a:off x="289560" y="314267"/>
            <a:ext cx="2325524" cy="461665"/>
          </a:xfrm>
          <a:prstGeom prst="rect">
            <a:avLst/>
          </a:prstGeom>
          <a:noFill/>
        </p:spPr>
        <p:txBody>
          <a:bodyPr wrap="square" rtlCol="0">
            <a:spAutoFit/>
          </a:bodyPr>
          <a:lstStyle/>
          <a:p>
            <a:r>
              <a:rPr lang="en-US" sz="2400" dirty="0"/>
              <a:t>Trial No. 4/25</a:t>
            </a:r>
          </a:p>
        </p:txBody>
      </p:sp>
    </p:spTree>
    <p:extLst>
      <p:ext uri="{BB962C8B-B14F-4D97-AF65-F5344CB8AC3E}">
        <p14:creationId xmlns:p14="http://schemas.microsoft.com/office/powerpoint/2010/main" val="39294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7882-40F6-224E-80D8-258EA16BEF8B}"/>
              </a:ext>
            </a:extLst>
          </p:cNvPr>
          <p:cNvSpPr>
            <a:spLocks noGrp="1"/>
          </p:cNvSpPr>
          <p:nvPr>
            <p:ph type="title"/>
          </p:nvPr>
        </p:nvSpPr>
        <p:spPr/>
        <p:txBody>
          <a:bodyPr/>
          <a:lstStyle/>
          <a:p>
            <a:r>
              <a:rPr lang="en-US" dirty="0"/>
              <a:t>Notes on the design</a:t>
            </a:r>
          </a:p>
        </p:txBody>
      </p:sp>
      <p:sp>
        <p:nvSpPr>
          <p:cNvPr id="3" name="Content Placeholder 2">
            <a:extLst>
              <a:ext uri="{FF2B5EF4-FFF2-40B4-BE49-F238E27FC236}">
                <a16:creationId xmlns:a16="http://schemas.microsoft.com/office/drawing/2014/main" id="{6E7CE4BC-DC07-7D49-8752-D8A1F6BABBC6}"/>
              </a:ext>
            </a:extLst>
          </p:cNvPr>
          <p:cNvSpPr>
            <a:spLocks noGrp="1"/>
          </p:cNvSpPr>
          <p:nvPr>
            <p:ph idx="1"/>
          </p:nvPr>
        </p:nvSpPr>
        <p:spPr/>
        <p:txBody>
          <a:bodyPr/>
          <a:lstStyle/>
          <a:p>
            <a:r>
              <a:rPr lang="en-US" dirty="0"/>
              <a:t>I think we should highlight the payoff/score of the most recent decision. This makes it clear to the user what they just did</a:t>
            </a:r>
          </a:p>
          <a:p>
            <a:r>
              <a:rPr lang="en-US" dirty="0"/>
              <a:t>Furthermore we should display the actual shapes used in the history.</a:t>
            </a:r>
          </a:p>
          <a:p>
            <a:r>
              <a:rPr lang="en-US" dirty="0"/>
              <a:t>I include “Click shapes to toggle” as a friendly and constant reminder and a constant divider between the focal artwork and the toggling buttons.</a:t>
            </a:r>
          </a:p>
          <a:p>
            <a:r>
              <a:rPr lang="en-US" dirty="0"/>
              <a:t>Shapes are various colors so that it is easier and clearer for the users to manipulate the correct shapes, and it makes it easier to have color overlaps.</a:t>
            </a:r>
          </a:p>
          <a:p>
            <a:endParaRPr lang="en-US" dirty="0"/>
          </a:p>
        </p:txBody>
      </p:sp>
    </p:spTree>
    <p:extLst>
      <p:ext uri="{BB962C8B-B14F-4D97-AF65-F5344CB8AC3E}">
        <p14:creationId xmlns:p14="http://schemas.microsoft.com/office/powerpoint/2010/main" val="46041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0D23C690-01E9-9E4C-AF09-0CFE8C0B56D6}"/>
              </a:ext>
            </a:extLst>
          </p:cNvPr>
          <p:cNvPicPr>
            <a:picLocks noGrp="1" noChangeAspect="1"/>
          </p:cNvPicPr>
          <p:nvPr>
            <p:ph idx="1"/>
          </p:nvPr>
        </p:nvPicPr>
        <p:blipFill>
          <a:blip r:embed="rId2"/>
          <a:stretch>
            <a:fillRect/>
          </a:stretch>
        </p:blipFill>
        <p:spPr>
          <a:xfrm>
            <a:off x="3339602" y="1459962"/>
            <a:ext cx="7786604" cy="4351338"/>
          </a:xfrm>
        </p:spPr>
      </p:pic>
      <p:sp>
        <p:nvSpPr>
          <p:cNvPr id="12" name="Rounded Rectangle 11">
            <a:extLst>
              <a:ext uri="{FF2B5EF4-FFF2-40B4-BE49-F238E27FC236}">
                <a16:creationId xmlns:a16="http://schemas.microsoft.com/office/drawing/2014/main" id="{90FDB2DE-545A-CC4E-B249-41FEEA883020}"/>
              </a:ext>
            </a:extLst>
          </p:cNvPr>
          <p:cNvSpPr/>
          <p:nvPr/>
        </p:nvSpPr>
        <p:spPr>
          <a:xfrm>
            <a:off x="3339602" y="1167481"/>
            <a:ext cx="5453878" cy="4297680"/>
          </a:xfrm>
          <a:prstGeom prst="roundRect">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02FCF79-6E9D-4948-AD68-E28B8925AA94}"/>
              </a:ext>
            </a:extLst>
          </p:cNvPr>
          <p:cNvSpPr/>
          <p:nvPr/>
        </p:nvSpPr>
        <p:spPr>
          <a:xfrm>
            <a:off x="8793480" y="1441801"/>
            <a:ext cx="2743200" cy="4175760"/>
          </a:xfrm>
          <a:prstGeom prst="roundRect">
            <a:avLst/>
          </a:prstGeom>
          <a:solidFill>
            <a:schemeClr val="accent1">
              <a:lumMod val="75000"/>
              <a:alpha val="1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B4089C-F362-654A-AEED-349AB003EB8F}"/>
              </a:ext>
            </a:extLst>
          </p:cNvPr>
          <p:cNvSpPr txBox="1"/>
          <p:nvPr/>
        </p:nvSpPr>
        <p:spPr>
          <a:xfrm>
            <a:off x="8088379" y="-45720"/>
            <a:ext cx="4153403" cy="1323439"/>
          </a:xfrm>
          <a:prstGeom prst="rect">
            <a:avLst/>
          </a:prstGeom>
          <a:noFill/>
        </p:spPr>
        <p:txBody>
          <a:bodyPr wrap="square" rtlCol="0">
            <a:spAutoFit/>
          </a:bodyPr>
          <a:lstStyle/>
          <a:p>
            <a:r>
              <a:rPr lang="en-US" sz="1600" dirty="0">
                <a:solidFill>
                  <a:srgbClr val="0070C0"/>
                </a:solidFill>
              </a:rPr>
              <a:t>History need not be </a:t>
            </a:r>
            <a:r>
              <a:rPr lang="en-US" sz="1600" dirty="0" err="1">
                <a:solidFill>
                  <a:srgbClr val="0070C0"/>
                </a:solidFill>
              </a:rPr>
              <a:t>javascript</a:t>
            </a:r>
            <a:r>
              <a:rPr lang="en-US" sz="1600" dirty="0">
                <a:solidFill>
                  <a:srgbClr val="0070C0"/>
                </a:solidFill>
              </a:rPr>
              <a:t>. But it can be. Those values can be stored at every submit and then displayed. We can just pass up to previous combinations as sequences of 1 or 0 to toggle shape displays and pass the payoffs</a:t>
            </a:r>
          </a:p>
        </p:txBody>
      </p:sp>
      <p:sp>
        <p:nvSpPr>
          <p:cNvPr id="15" name="TextBox 14">
            <a:extLst>
              <a:ext uri="{FF2B5EF4-FFF2-40B4-BE49-F238E27FC236}">
                <a16:creationId xmlns:a16="http://schemas.microsoft.com/office/drawing/2014/main" id="{F6FD4739-0CD4-A645-9037-72C9E6BC7AA1}"/>
              </a:ext>
            </a:extLst>
          </p:cNvPr>
          <p:cNvSpPr txBox="1"/>
          <p:nvPr/>
        </p:nvSpPr>
        <p:spPr>
          <a:xfrm>
            <a:off x="3192780" y="613648"/>
            <a:ext cx="3413759" cy="584775"/>
          </a:xfrm>
          <a:prstGeom prst="rect">
            <a:avLst/>
          </a:prstGeom>
          <a:noFill/>
        </p:spPr>
        <p:txBody>
          <a:bodyPr wrap="square" rtlCol="0">
            <a:spAutoFit/>
          </a:bodyPr>
          <a:lstStyle/>
          <a:p>
            <a:r>
              <a:rPr lang="en-US" sz="1600" dirty="0">
                <a:solidFill>
                  <a:srgbClr val="FF0000"/>
                </a:solidFill>
              </a:rPr>
              <a:t>The shape portion where it is displayed and toggled can be in </a:t>
            </a:r>
            <a:r>
              <a:rPr lang="en-US" sz="1600" dirty="0" err="1">
                <a:solidFill>
                  <a:srgbClr val="FF0000"/>
                </a:solidFill>
              </a:rPr>
              <a:t>javascript</a:t>
            </a:r>
            <a:r>
              <a:rPr lang="en-US" sz="1600" dirty="0">
                <a:solidFill>
                  <a:srgbClr val="FF0000"/>
                </a:solidFill>
              </a:rPr>
              <a:t>.</a:t>
            </a:r>
          </a:p>
        </p:txBody>
      </p:sp>
      <p:sp>
        <p:nvSpPr>
          <p:cNvPr id="16" name="TextBox 15">
            <a:extLst>
              <a:ext uri="{FF2B5EF4-FFF2-40B4-BE49-F238E27FC236}">
                <a16:creationId xmlns:a16="http://schemas.microsoft.com/office/drawing/2014/main" id="{EA0D997E-CDB7-5847-BCEE-4F87449B0459}"/>
              </a:ext>
            </a:extLst>
          </p:cNvPr>
          <p:cNvSpPr txBox="1"/>
          <p:nvPr/>
        </p:nvSpPr>
        <p:spPr>
          <a:xfrm>
            <a:off x="0" y="5534561"/>
            <a:ext cx="5257800" cy="1323439"/>
          </a:xfrm>
          <a:prstGeom prst="rect">
            <a:avLst/>
          </a:prstGeom>
          <a:noFill/>
        </p:spPr>
        <p:txBody>
          <a:bodyPr wrap="square" rtlCol="0">
            <a:spAutoFit/>
          </a:bodyPr>
          <a:lstStyle/>
          <a:p>
            <a:r>
              <a:rPr lang="en-US" sz="1600" dirty="0"/>
              <a:t>The submit button will “refresh” the page. We take in values from the </a:t>
            </a:r>
            <a:r>
              <a:rPr lang="en-US" sz="1600" dirty="0" err="1"/>
              <a:t>javascript</a:t>
            </a:r>
            <a:r>
              <a:rPr lang="en-US" sz="1600" dirty="0"/>
              <a:t>. We save those values somewhere. As the </a:t>
            </a:r>
            <a:r>
              <a:rPr lang="en-US" sz="1600"/>
              <a:t>page refreshes, </a:t>
            </a:r>
            <a:r>
              <a:rPr lang="en-US" sz="1600" dirty="0"/>
              <a:t>we calculate the payoffs by finding their value in some csv. This way people can’t find values by inspecting the </a:t>
            </a:r>
            <a:r>
              <a:rPr lang="en-US" sz="1600" dirty="0" err="1"/>
              <a:t>javascript</a:t>
            </a:r>
            <a:r>
              <a:rPr lang="en-US" sz="1600" dirty="0"/>
              <a:t>.  See pseudo code on right</a:t>
            </a:r>
          </a:p>
        </p:txBody>
      </p:sp>
      <p:cxnSp>
        <p:nvCxnSpPr>
          <p:cNvPr id="18" name="Straight Arrow Connector 17">
            <a:extLst>
              <a:ext uri="{FF2B5EF4-FFF2-40B4-BE49-F238E27FC236}">
                <a16:creationId xmlns:a16="http://schemas.microsoft.com/office/drawing/2014/main" id="{255C9AD2-48CE-2944-8603-ADE1F9799731}"/>
              </a:ext>
            </a:extLst>
          </p:cNvPr>
          <p:cNvCxnSpPr>
            <a:cxnSpLocks/>
          </p:cNvCxnSpPr>
          <p:nvPr/>
        </p:nvCxnSpPr>
        <p:spPr>
          <a:xfrm>
            <a:off x="3014481" y="2773680"/>
            <a:ext cx="841239" cy="12638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3727B8-0CD9-9D4D-9B71-4548F64C0775}"/>
              </a:ext>
            </a:extLst>
          </p:cNvPr>
          <p:cNvCxnSpPr>
            <a:cxnSpLocks/>
            <a:stCxn id="20" idx="3"/>
          </p:cNvCxnSpPr>
          <p:nvPr/>
        </p:nvCxnSpPr>
        <p:spPr>
          <a:xfrm flipV="1">
            <a:off x="2929129" y="2991405"/>
            <a:ext cx="3761231" cy="509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95D9F8B-AF99-FF44-B1BE-3D6F0C9ACCBE}"/>
              </a:ext>
            </a:extLst>
          </p:cNvPr>
          <p:cNvSpPr txBox="1"/>
          <p:nvPr/>
        </p:nvSpPr>
        <p:spPr>
          <a:xfrm>
            <a:off x="106683" y="2100021"/>
            <a:ext cx="2822446" cy="2800767"/>
          </a:xfrm>
          <a:prstGeom prst="rect">
            <a:avLst/>
          </a:prstGeom>
          <a:noFill/>
        </p:spPr>
        <p:txBody>
          <a:bodyPr wrap="square" rtlCol="0">
            <a:spAutoFit/>
          </a:bodyPr>
          <a:lstStyle/>
          <a:p>
            <a:r>
              <a:rPr lang="en-US" sz="1600" dirty="0"/>
              <a:t>There are 10 shapes, we can have 2 images for each, an opaque one and a non-opaque one. We display them based upon toggling. Which then also simultaneously display up top.</a:t>
            </a:r>
          </a:p>
          <a:p>
            <a:r>
              <a:rPr lang="en-US" sz="1600" dirty="0" err="1"/>
              <a:t>Psuedo</a:t>
            </a:r>
            <a:r>
              <a:rPr lang="en-US" sz="1600" dirty="0"/>
              <a:t> code:</a:t>
            </a:r>
          </a:p>
          <a:p>
            <a:r>
              <a:rPr lang="en-US" sz="1600" dirty="0"/>
              <a:t>IF CLICK THEN DISPLAY/HIDE IMAGE IN LAYOUT AND DISPLAY OPAQUE/FULL IMAGE SELECTION</a:t>
            </a:r>
          </a:p>
        </p:txBody>
      </p:sp>
      <p:sp>
        <p:nvSpPr>
          <p:cNvPr id="29" name="TextBox 28">
            <a:extLst>
              <a:ext uri="{FF2B5EF4-FFF2-40B4-BE49-F238E27FC236}">
                <a16:creationId xmlns:a16="http://schemas.microsoft.com/office/drawing/2014/main" id="{711990AD-7F94-2342-9781-BEEAC2C13B07}"/>
              </a:ext>
            </a:extLst>
          </p:cNvPr>
          <p:cNvSpPr txBox="1"/>
          <p:nvPr/>
        </p:nvSpPr>
        <p:spPr>
          <a:xfrm>
            <a:off x="5257800" y="5811757"/>
            <a:ext cx="8896666" cy="1477328"/>
          </a:xfrm>
          <a:prstGeom prst="rect">
            <a:avLst/>
          </a:prstGeom>
          <a:noFill/>
        </p:spPr>
        <p:txBody>
          <a:bodyPr wrap="none" rtlCol="0">
            <a:spAutoFit/>
          </a:bodyPr>
          <a:lstStyle/>
          <a:p>
            <a:r>
              <a:rPr lang="en-US" dirty="0"/>
              <a:t>IF SUBMIT: SAVE JAVASCRIPT SHAPE ARRAY;  </a:t>
            </a:r>
          </a:p>
          <a:p>
            <a:r>
              <a:rPr lang="en-US" dirty="0"/>
              <a:t>MAP ARRAY TO SAVED FITNESS VALUES in GETFITNESS_FUNC(VALUES, LANDSCAPE);</a:t>
            </a:r>
          </a:p>
          <a:p>
            <a:r>
              <a:rPr lang="en-US" dirty="0"/>
              <a:t> APPEND VALUES AND FITNESS TO HISTORY ARRAY;</a:t>
            </a:r>
          </a:p>
          <a:p>
            <a:r>
              <a:rPr lang="en-US" dirty="0"/>
              <a:t> RELOAD PAGE DISPLAYING HISTORY AND INITIALIZE JAVASCRIPT WITH MOST RECENT VALUES</a:t>
            </a:r>
          </a:p>
          <a:p>
            <a:endParaRPr lang="en-US" dirty="0"/>
          </a:p>
        </p:txBody>
      </p:sp>
      <p:sp>
        <p:nvSpPr>
          <p:cNvPr id="2" name="TextBox 1">
            <a:extLst>
              <a:ext uri="{FF2B5EF4-FFF2-40B4-BE49-F238E27FC236}">
                <a16:creationId xmlns:a16="http://schemas.microsoft.com/office/drawing/2014/main" id="{BDCC017B-81D5-0D40-A198-794D03824E88}"/>
              </a:ext>
            </a:extLst>
          </p:cNvPr>
          <p:cNvSpPr txBox="1"/>
          <p:nvPr/>
        </p:nvSpPr>
        <p:spPr>
          <a:xfrm>
            <a:off x="164520" y="404261"/>
            <a:ext cx="2443926" cy="923330"/>
          </a:xfrm>
          <a:prstGeom prst="rect">
            <a:avLst/>
          </a:prstGeom>
          <a:noFill/>
        </p:spPr>
        <p:txBody>
          <a:bodyPr wrap="square" rtlCol="0">
            <a:spAutoFit/>
          </a:bodyPr>
          <a:lstStyle/>
          <a:p>
            <a:r>
              <a:rPr lang="en-US" dirty="0">
                <a:solidFill>
                  <a:srgbClr val="C00000"/>
                </a:solidFill>
              </a:rPr>
              <a:t>INSERT TIME STAMP; See how they interact with scrollable history</a:t>
            </a:r>
          </a:p>
        </p:txBody>
      </p:sp>
    </p:spTree>
    <p:extLst>
      <p:ext uri="{BB962C8B-B14F-4D97-AF65-F5344CB8AC3E}">
        <p14:creationId xmlns:p14="http://schemas.microsoft.com/office/powerpoint/2010/main" val="30413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E7AB-B5D9-E449-810B-32D5ED36EC8A}"/>
              </a:ext>
            </a:extLst>
          </p:cNvPr>
          <p:cNvSpPr>
            <a:spLocks noGrp="1"/>
          </p:cNvSpPr>
          <p:nvPr>
            <p:ph type="title"/>
          </p:nvPr>
        </p:nvSpPr>
        <p:spPr/>
        <p:txBody>
          <a:bodyPr/>
          <a:lstStyle/>
          <a:p>
            <a:r>
              <a:rPr lang="en-US" dirty="0"/>
              <a:t>Why Have a Submit button that appears as “refreshing”?</a:t>
            </a:r>
          </a:p>
        </p:txBody>
      </p:sp>
      <p:sp>
        <p:nvSpPr>
          <p:cNvPr id="3" name="Content Placeholder 2">
            <a:extLst>
              <a:ext uri="{FF2B5EF4-FFF2-40B4-BE49-F238E27FC236}">
                <a16:creationId xmlns:a16="http://schemas.microsoft.com/office/drawing/2014/main" id="{A304FDE2-3D79-0A41-8F05-83E4FC2BC373}"/>
              </a:ext>
            </a:extLst>
          </p:cNvPr>
          <p:cNvSpPr>
            <a:spLocks noGrp="1"/>
          </p:cNvSpPr>
          <p:nvPr>
            <p:ph idx="1"/>
          </p:nvPr>
        </p:nvSpPr>
        <p:spPr/>
        <p:txBody>
          <a:bodyPr/>
          <a:lstStyle/>
          <a:p>
            <a:r>
              <a:rPr lang="en-US" dirty="0"/>
              <a:t>I believe that hitting submit as a refresh will prevent people from gaming </a:t>
            </a:r>
            <a:r>
              <a:rPr lang="en-US" dirty="0" err="1"/>
              <a:t>javascript</a:t>
            </a:r>
            <a:r>
              <a:rPr lang="en-US" dirty="0"/>
              <a:t> while not getting rid of continuity in the user experience. As they cannot search the page for the values in </a:t>
            </a:r>
            <a:r>
              <a:rPr lang="en-US" dirty="0" err="1"/>
              <a:t>javascript</a:t>
            </a:r>
            <a:r>
              <a:rPr lang="en-US" dirty="0"/>
              <a:t>.</a:t>
            </a:r>
          </a:p>
          <a:p>
            <a:r>
              <a:rPr lang="en-US" dirty="0"/>
              <a:t>Upon refresh the previous artwork is still displayed as initial values for the ‘refreshed’ page , since we saved those values and will pass them on. A sense of continuity is maintained</a:t>
            </a:r>
          </a:p>
          <a:p>
            <a:r>
              <a:rPr lang="en-US" dirty="0"/>
              <a:t>If something goes wrong, then we have previous decisions stored.</a:t>
            </a:r>
          </a:p>
        </p:txBody>
      </p:sp>
    </p:spTree>
    <p:extLst>
      <p:ext uri="{BB962C8B-B14F-4D97-AF65-F5344CB8AC3E}">
        <p14:creationId xmlns:p14="http://schemas.microsoft.com/office/powerpoint/2010/main" val="423530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6B28-E8BD-3845-9047-62BB0573AF34}"/>
              </a:ext>
            </a:extLst>
          </p:cNvPr>
          <p:cNvSpPr>
            <a:spLocks noGrp="1"/>
          </p:cNvSpPr>
          <p:nvPr>
            <p:ph type="title"/>
          </p:nvPr>
        </p:nvSpPr>
        <p:spPr/>
        <p:txBody>
          <a:bodyPr/>
          <a:lstStyle/>
          <a:p>
            <a:r>
              <a:rPr lang="en-US" dirty="0"/>
              <a:t>End of Experiment Page (what users see)</a:t>
            </a:r>
          </a:p>
        </p:txBody>
      </p:sp>
      <p:sp>
        <p:nvSpPr>
          <p:cNvPr id="3" name="Content Placeholder 2">
            <a:extLst>
              <a:ext uri="{FF2B5EF4-FFF2-40B4-BE49-F238E27FC236}">
                <a16:creationId xmlns:a16="http://schemas.microsoft.com/office/drawing/2014/main" id="{BE9F2EE6-829A-3840-8219-E4B29D63B8B2}"/>
              </a:ext>
            </a:extLst>
          </p:cNvPr>
          <p:cNvSpPr>
            <a:spLocks noGrp="1"/>
          </p:cNvSpPr>
          <p:nvPr>
            <p:ph idx="1"/>
          </p:nvPr>
        </p:nvSpPr>
        <p:spPr/>
        <p:txBody>
          <a:bodyPr>
            <a:normAutofit/>
          </a:bodyPr>
          <a:lstStyle/>
          <a:p>
            <a:pPr marL="0" indent="0">
              <a:buNone/>
            </a:pPr>
            <a:r>
              <a:rPr lang="en-US" dirty="0"/>
              <a:t>Thank you for participating, your responses and highest scores have been reported. You were in the top 10 percent of performers and so you will receive an extra &lt;$x/&gt;. </a:t>
            </a:r>
          </a:p>
          <a:p>
            <a:pPr marL="0" indent="0">
              <a:buNone/>
            </a:pPr>
            <a:endParaRPr lang="en-US" dirty="0"/>
          </a:p>
          <a:p>
            <a:pPr marL="0" indent="0">
              <a:buNone/>
            </a:pPr>
            <a:r>
              <a:rPr lang="en-US" dirty="0"/>
              <a:t>We greatly appreciate your participation. This study sought to understand how individuals search for optima under complex decision-making. If you have any comments about this research please put them in the comment box below.</a:t>
            </a:r>
          </a:p>
          <a:p>
            <a:r>
              <a:rPr lang="en-US" dirty="0"/>
              <a:t>&lt;Insert comment box&gt;</a:t>
            </a:r>
          </a:p>
          <a:p>
            <a:endParaRPr lang="en-US" dirty="0"/>
          </a:p>
        </p:txBody>
      </p:sp>
      <p:sp>
        <p:nvSpPr>
          <p:cNvPr id="4" name="TextBox 3">
            <a:extLst>
              <a:ext uri="{FF2B5EF4-FFF2-40B4-BE49-F238E27FC236}">
                <a16:creationId xmlns:a16="http://schemas.microsoft.com/office/drawing/2014/main" id="{5250F880-C90E-5D4A-B5D1-572E550CB310}"/>
              </a:ext>
            </a:extLst>
          </p:cNvPr>
          <p:cNvSpPr txBox="1"/>
          <p:nvPr/>
        </p:nvSpPr>
        <p:spPr>
          <a:xfrm>
            <a:off x="1087655" y="41959"/>
            <a:ext cx="9519385" cy="646331"/>
          </a:xfrm>
          <a:prstGeom prst="rect">
            <a:avLst/>
          </a:prstGeom>
          <a:noFill/>
        </p:spPr>
        <p:txBody>
          <a:bodyPr wrap="square" rtlCol="0">
            <a:spAutoFit/>
          </a:bodyPr>
          <a:lstStyle/>
          <a:p>
            <a:r>
              <a:rPr lang="en-US" dirty="0">
                <a:solidFill>
                  <a:srgbClr val="C00000"/>
                </a:solidFill>
              </a:rPr>
              <a:t>Tell them what the maximum possible score was, how they did, and their </a:t>
            </a:r>
            <a:r>
              <a:rPr lang="en-US" dirty="0" err="1">
                <a:solidFill>
                  <a:srgbClr val="C00000"/>
                </a:solidFill>
              </a:rPr>
              <a:t>bonus.Saying</a:t>
            </a:r>
            <a:r>
              <a:rPr lang="en-US" dirty="0">
                <a:solidFill>
                  <a:srgbClr val="C00000"/>
                </a:solidFill>
              </a:rPr>
              <a:t> this makes it feel more fair as they know how they did.</a:t>
            </a:r>
          </a:p>
        </p:txBody>
      </p:sp>
    </p:spTree>
    <p:extLst>
      <p:ext uri="{BB962C8B-B14F-4D97-AF65-F5344CB8AC3E}">
        <p14:creationId xmlns:p14="http://schemas.microsoft.com/office/powerpoint/2010/main" val="90380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A423-94DC-CF42-A952-9D45F3412802}"/>
              </a:ext>
            </a:extLst>
          </p:cNvPr>
          <p:cNvSpPr>
            <a:spLocks noGrp="1"/>
          </p:cNvSpPr>
          <p:nvPr>
            <p:ph type="title"/>
          </p:nvPr>
        </p:nvSpPr>
        <p:spPr/>
        <p:txBody>
          <a:bodyPr/>
          <a:lstStyle/>
          <a:p>
            <a:r>
              <a:rPr lang="en-US" dirty="0"/>
              <a:t>A note on compensation</a:t>
            </a:r>
          </a:p>
        </p:txBody>
      </p:sp>
      <p:sp>
        <p:nvSpPr>
          <p:cNvPr id="3" name="Content Placeholder 2">
            <a:extLst>
              <a:ext uri="{FF2B5EF4-FFF2-40B4-BE49-F238E27FC236}">
                <a16:creationId xmlns:a16="http://schemas.microsoft.com/office/drawing/2014/main" id="{2C33096C-B5A0-264D-BE7C-B6D49324EA20}"/>
              </a:ext>
            </a:extLst>
          </p:cNvPr>
          <p:cNvSpPr>
            <a:spLocks noGrp="1"/>
          </p:cNvSpPr>
          <p:nvPr>
            <p:ph idx="1"/>
          </p:nvPr>
        </p:nvSpPr>
        <p:spPr>
          <a:xfrm>
            <a:off x="838200" y="1825624"/>
            <a:ext cx="10515600" cy="4925695"/>
          </a:xfrm>
        </p:spPr>
        <p:txBody>
          <a:bodyPr>
            <a:normAutofit lnSpcReduction="10000"/>
          </a:bodyPr>
          <a:lstStyle/>
          <a:p>
            <a:r>
              <a:rPr lang="en-US" sz="2400" dirty="0"/>
              <a:t>While we can differentially award people for their performance, to me this seems unfair. I think it is best that we tell people something along the lines of, “if you perform at the top 10</a:t>
            </a:r>
            <a:r>
              <a:rPr lang="en-US" sz="2400" baseline="30000" dirty="0"/>
              <a:t>th</a:t>
            </a:r>
            <a:r>
              <a:rPr lang="en-US" sz="2400" dirty="0"/>
              <a:t> percentile of previous participants then you receive a bonus of X.” Then we just say they performed well, and we hand them $X no matter what. </a:t>
            </a:r>
          </a:p>
          <a:p>
            <a:r>
              <a:rPr lang="en-US" sz="2400" dirty="0"/>
              <a:t>While economists might disagree with this setup (econ journals won’t publish any experimental studies that mislead participants), I think it still incentives people. Participants will have the belief of higher compensation for performance and given how random these landscapes can be, it seems fair. </a:t>
            </a:r>
          </a:p>
          <a:p>
            <a:r>
              <a:rPr lang="en-US" sz="2400" dirty="0"/>
              <a:t>It is an unresolved lie when we say they performed in the top 10% and don’t tell them they did not perform that well. However, I am concerned that then individuals in online recruiting forums (for whatever platform we host this experiment on) may share this knowledge that everyone gets a bonus, and so later recruits won’t be incentivized to perform well. This a lie that really is minor and should not be anything an IRB will be concerned about.</a:t>
            </a:r>
          </a:p>
        </p:txBody>
      </p:sp>
    </p:spTree>
    <p:extLst>
      <p:ext uri="{BB962C8B-B14F-4D97-AF65-F5344CB8AC3E}">
        <p14:creationId xmlns:p14="http://schemas.microsoft.com/office/powerpoint/2010/main" val="193703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E7AB-B5D9-E449-810B-32D5ED36EC8A}"/>
              </a:ext>
            </a:extLst>
          </p:cNvPr>
          <p:cNvSpPr>
            <a:spLocks noGrp="1"/>
          </p:cNvSpPr>
          <p:nvPr>
            <p:ph type="title"/>
          </p:nvPr>
        </p:nvSpPr>
        <p:spPr/>
        <p:txBody>
          <a:bodyPr/>
          <a:lstStyle/>
          <a:p>
            <a:r>
              <a:rPr lang="en-US" dirty="0"/>
              <a:t>Experiment Setup</a:t>
            </a:r>
          </a:p>
        </p:txBody>
      </p:sp>
      <p:sp>
        <p:nvSpPr>
          <p:cNvPr id="3" name="Content Placeholder 2">
            <a:extLst>
              <a:ext uri="{FF2B5EF4-FFF2-40B4-BE49-F238E27FC236}">
                <a16:creationId xmlns:a16="http://schemas.microsoft.com/office/drawing/2014/main" id="{A304FDE2-3D79-0A41-8F05-83E4FC2BC373}"/>
              </a:ext>
            </a:extLst>
          </p:cNvPr>
          <p:cNvSpPr>
            <a:spLocks noGrp="1"/>
          </p:cNvSpPr>
          <p:nvPr>
            <p:ph idx="1"/>
          </p:nvPr>
        </p:nvSpPr>
        <p:spPr/>
        <p:txBody>
          <a:bodyPr>
            <a:normAutofit fontScale="92500"/>
          </a:bodyPr>
          <a:lstStyle/>
          <a:p>
            <a:r>
              <a:rPr lang="en-US" dirty="0"/>
              <a:t>First we ask for informed consent, then we present instructions.</a:t>
            </a:r>
          </a:p>
          <a:p>
            <a:r>
              <a:rPr lang="en-US" dirty="0"/>
              <a:t>Subjects are shown a page where they can click edit the alien artwork (see next page)</a:t>
            </a:r>
          </a:p>
          <a:p>
            <a:r>
              <a:rPr lang="en-US" dirty="0"/>
              <a:t>Simple interface: Users click a shape to toggle its display. Un-displayed shapes are opaque buttons and not shown up top as the focal artwork.</a:t>
            </a:r>
          </a:p>
          <a:p>
            <a:pPr lvl="1"/>
            <a:r>
              <a:rPr lang="en-US" dirty="0" err="1"/>
              <a:t>Billinger</a:t>
            </a:r>
            <a:r>
              <a:rPr lang="en-US" dirty="0"/>
              <a:t> et al. had “10 geometric shapes, with one in each row”, I don’t think we need the same display, I have two rows of 5 shapes here. That seems intuitive and user friendly to me. </a:t>
            </a:r>
          </a:p>
          <a:p>
            <a:pPr lvl="1"/>
            <a:r>
              <a:rPr lang="en-US" dirty="0"/>
              <a:t>Users can easily fiddle with the shapes.</a:t>
            </a:r>
          </a:p>
          <a:p>
            <a:r>
              <a:rPr lang="en-US" dirty="0"/>
              <a:t>Users can see all their previous decisions on the right-hand side of the page.</a:t>
            </a:r>
          </a:p>
        </p:txBody>
      </p:sp>
    </p:spTree>
    <p:extLst>
      <p:ext uri="{BB962C8B-B14F-4D97-AF65-F5344CB8AC3E}">
        <p14:creationId xmlns:p14="http://schemas.microsoft.com/office/powerpoint/2010/main" val="367121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7158-32CB-494B-BE3C-FB4703DA9119}"/>
              </a:ext>
            </a:extLst>
          </p:cNvPr>
          <p:cNvSpPr>
            <a:spLocks noGrp="1"/>
          </p:cNvSpPr>
          <p:nvPr>
            <p:ph type="title"/>
          </p:nvPr>
        </p:nvSpPr>
        <p:spPr>
          <a:xfrm>
            <a:off x="838200" y="365125"/>
            <a:ext cx="10515600" cy="732155"/>
          </a:xfrm>
        </p:spPr>
        <p:txBody>
          <a:bodyPr/>
          <a:lstStyle/>
          <a:p>
            <a:r>
              <a:rPr lang="en-US" dirty="0"/>
              <a:t>Consent</a:t>
            </a:r>
          </a:p>
        </p:txBody>
      </p:sp>
      <p:sp>
        <p:nvSpPr>
          <p:cNvPr id="3" name="Content Placeholder 2">
            <a:extLst>
              <a:ext uri="{FF2B5EF4-FFF2-40B4-BE49-F238E27FC236}">
                <a16:creationId xmlns:a16="http://schemas.microsoft.com/office/drawing/2014/main" id="{1A2104EB-51B1-C04A-8DF3-019869C9CD3B}"/>
              </a:ext>
            </a:extLst>
          </p:cNvPr>
          <p:cNvSpPr>
            <a:spLocks noGrp="1"/>
          </p:cNvSpPr>
          <p:nvPr>
            <p:ph idx="1"/>
          </p:nvPr>
        </p:nvSpPr>
        <p:spPr>
          <a:xfrm>
            <a:off x="838200" y="1097280"/>
            <a:ext cx="10515600" cy="5288280"/>
          </a:xfrm>
        </p:spPr>
        <p:txBody>
          <a:bodyPr>
            <a:normAutofit fontScale="62500" lnSpcReduction="20000"/>
          </a:bodyPr>
          <a:lstStyle/>
          <a:p>
            <a:pPr marL="0" indent="0">
              <a:buNone/>
            </a:pPr>
            <a:r>
              <a:rPr lang="en-US" dirty="0"/>
              <a:t>You are invited to participate in a research study on decision making and optimal search in complex environments</a:t>
            </a:r>
            <a:r>
              <a:rPr lang="en-US" i="1" dirty="0"/>
              <a:t>.</a:t>
            </a:r>
            <a:r>
              <a:rPr lang="en-US" dirty="0"/>
              <a:t>  You will be asked to design an artistic product for a hypothetical market. Your participation will take approximately </a:t>
            </a:r>
            <a:r>
              <a:rPr lang="en-US" i="1" dirty="0"/>
              <a:t>&lt;insert duration/&gt;.</a:t>
            </a:r>
            <a:endParaRPr lang="en-US" dirty="0"/>
          </a:p>
          <a:p>
            <a:pPr marL="0" indent="0">
              <a:buNone/>
            </a:pPr>
            <a:r>
              <a:rPr lang="en-US" dirty="0"/>
              <a:t>There are no risks to participating, and you will receive a guaranteed minimum compensation of $Y</a:t>
            </a:r>
          </a:p>
          <a:p>
            <a:pPr marL="0" indent="0">
              <a:buNone/>
            </a:pPr>
            <a:endParaRPr lang="en-US" dirty="0"/>
          </a:p>
          <a:p>
            <a:pPr marL="0" indent="0">
              <a:buNone/>
            </a:pPr>
            <a:r>
              <a:rPr lang="en-US" dirty="0"/>
              <a:t>If you have read this form and have decided to participate in this project, please understand your participation is voluntary and you have the right to withdraw your consent or discontinue participation at any time without penalty or loss of benefits to which you are otherwise entitled.  The alternative is not to participate. The results of this research study may be presented at scientific or professional meetings or published in scientific journals.  Your individual privacy will be maintained in all published and written data resulting from the study. We do not collect any personally identifying data in this study.</a:t>
            </a:r>
          </a:p>
          <a:p>
            <a:pPr marL="0" indent="0">
              <a:buNone/>
            </a:pPr>
            <a:r>
              <a:rPr lang="en-US" i="1" dirty="0"/>
              <a:t> </a:t>
            </a:r>
            <a:endParaRPr lang="en-US" dirty="0"/>
          </a:p>
          <a:p>
            <a:pPr marL="0" indent="0">
              <a:buNone/>
            </a:pPr>
            <a:r>
              <a:rPr lang="en-US" dirty="0"/>
              <a:t>If you have any questions, concerns or complaints about this research, its procedures, risks and benefits, contact &lt;&lt;INSERT CONTACT&gt;&gt;.</a:t>
            </a:r>
          </a:p>
          <a:p>
            <a:pPr marL="0" indent="0">
              <a:buNone/>
            </a:pPr>
            <a:r>
              <a:rPr lang="en-US" dirty="0"/>
              <a:t> </a:t>
            </a:r>
          </a:p>
          <a:p>
            <a:pPr marL="0" indent="0">
              <a:buNone/>
            </a:pPr>
            <a:r>
              <a:rPr lang="en-US" dirty="0"/>
              <a:t>If you are not satisfied with how this study is being conducted, or if you have any concerns, complaints, or general questions about the research or your rights as a participant, please contact the Stanford Institutional Review Board (IRB) to speak to someone independent of the research team at (650)-723-2480 or toll free at 1-866-680-2906, or email at IRB2-Manager@lists.stanford.edu.  You can also write to the Stanford IRB, Stanford University, 1705 El Camino Real, Palo Alto, CA 94306.</a:t>
            </a:r>
          </a:p>
        </p:txBody>
      </p:sp>
    </p:spTree>
    <p:extLst>
      <p:ext uri="{BB962C8B-B14F-4D97-AF65-F5344CB8AC3E}">
        <p14:creationId xmlns:p14="http://schemas.microsoft.com/office/powerpoint/2010/main" val="189447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7158-32CB-494B-BE3C-FB4703DA9119}"/>
              </a:ext>
            </a:extLst>
          </p:cNvPr>
          <p:cNvSpPr>
            <a:spLocks noGrp="1"/>
          </p:cNvSpPr>
          <p:nvPr>
            <p:ph type="title"/>
          </p:nvPr>
        </p:nvSpPr>
        <p:spPr>
          <a:xfrm>
            <a:off x="838200" y="365125"/>
            <a:ext cx="10515600" cy="732155"/>
          </a:xfrm>
        </p:spPr>
        <p:txBody>
          <a:bodyPr/>
          <a:lstStyle/>
          <a:p>
            <a:r>
              <a:rPr lang="en-US" dirty="0"/>
              <a:t>My comments on consent</a:t>
            </a:r>
          </a:p>
        </p:txBody>
      </p:sp>
      <p:sp>
        <p:nvSpPr>
          <p:cNvPr id="3" name="Content Placeholder 2">
            <a:extLst>
              <a:ext uri="{FF2B5EF4-FFF2-40B4-BE49-F238E27FC236}">
                <a16:creationId xmlns:a16="http://schemas.microsoft.com/office/drawing/2014/main" id="{1A2104EB-51B1-C04A-8DF3-019869C9CD3B}"/>
              </a:ext>
            </a:extLst>
          </p:cNvPr>
          <p:cNvSpPr>
            <a:spLocks noGrp="1"/>
          </p:cNvSpPr>
          <p:nvPr>
            <p:ph idx="1"/>
          </p:nvPr>
        </p:nvSpPr>
        <p:spPr>
          <a:xfrm>
            <a:off x="838200" y="1097280"/>
            <a:ext cx="10515600" cy="5288280"/>
          </a:xfrm>
        </p:spPr>
        <p:txBody>
          <a:bodyPr>
            <a:normAutofit/>
          </a:bodyPr>
          <a:lstStyle/>
          <a:p>
            <a:pPr marL="0" indent="0">
              <a:buNone/>
            </a:pPr>
            <a:r>
              <a:rPr lang="en-US" dirty="0"/>
              <a:t>I do not think we need IRB approval (if so it can be expedited). If we do not need approval then we can drop the last paragraph of the consent form. Still I think we should include most of what I wrote.</a:t>
            </a:r>
          </a:p>
        </p:txBody>
      </p:sp>
    </p:spTree>
    <p:extLst>
      <p:ext uri="{BB962C8B-B14F-4D97-AF65-F5344CB8AC3E}">
        <p14:creationId xmlns:p14="http://schemas.microsoft.com/office/powerpoint/2010/main" val="136045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7158-32CB-494B-BE3C-FB4703DA9119}"/>
              </a:ext>
            </a:extLst>
          </p:cNvPr>
          <p:cNvSpPr>
            <a:spLocks noGrp="1"/>
          </p:cNvSpPr>
          <p:nvPr>
            <p:ph type="title"/>
          </p:nvPr>
        </p:nvSpPr>
        <p:spPr>
          <a:xfrm>
            <a:off x="838200" y="365125"/>
            <a:ext cx="10515600" cy="732155"/>
          </a:xfrm>
        </p:spPr>
        <p:txBody>
          <a:bodyPr/>
          <a:lstStyle/>
          <a:p>
            <a:r>
              <a:rPr lang="en-US" dirty="0"/>
              <a:t>Instructions (what users will see)</a:t>
            </a:r>
          </a:p>
        </p:txBody>
      </p:sp>
      <p:sp>
        <p:nvSpPr>
          <p:cNvPr id="3" name="Content Placeholder 2">
            <a:extLst>
              <a:ext uri="{FF2B5EF4-FFF2-40B4-BE49-F238E27FC236}">
                <a16:creationId xmlns:a16="http://schemas.microsoft.com/office/drawing/2014/main" id="{1A2104EB-51B1-C04A-8DF3-019869C9CD3B}"/>
              </a:ext>
            </a:extLst>
          </p:cNvPr>
          <p:cNvSpPr>
            <a:spLocks noGrp="1"/>
          </p:cNvSpPr>
          <p:nvPr>
            <p:ph idx="1"/>
          </p:nvPr>
        </p:nvSpPr>
        <p:spPr>
          <a:xfrm>
            <a:off x="838200" y="1097280"/>
            <a:ext cx="10515600" cy="5760720"/>
          </a:xfrm>
        </p:spPr>
        <p:txBody>
          <a:bodyPr>
            <a:normAutofit lnSpcReduction="10000"/>
          </a:bodyPr>
          <a:lstStyle/>
          <a:p>
            <a:pPr marL="0" indent="0">
              <a:buNone/>
            </a:pPr>
            <a:r>
              <a:rPr lang="en-US" sz="2000" dirty="0"/>
              <a:t>	In this study, we are asking you to design an artistic product. However this product will be sold not to people but to alien life forms who do not share our conception of what is good artwork. Alien artwork is based upon geometric shapes. You will be given 10 distinct geometric shapes, each of which you may choose to include in your piece of artwork. </a:t>
            </a:r>
          </a:p>
          <a:p>
            <a:pPr marL="0" indent="0">
              <a:buNone/>
            </a:pPr>
            <a:r>
              <a:rPr lang="en-US" sz="2000" dirty="0"/>
              <a:t>	You will be given 25 opportunities to design a piece of artwork. You will sequentially submit each design and immediately learn how much an alien would be willing to pay for that piece of artwork. Your goal is to design a piece of artwork that will receive the highest price. If you perform better than top 10 percent of individuals who have already taken this study, then you will receive an extra $&lt;x/&gt; dollars. We will use your best performing piece of artwork to calculate who are the top performers.</a:t>
            </a:r>
          </a:p>
          <a:p>
            <a:pPr marL="0" indent="0">
              <a:buNone/>
            </a:pPr>
            <a:r>
              <a:rPr lang="en-US" sz="2000" dirty="0"/>
              <a:t>	Below is a screenshot of the user interface which you will see on the next page. At the top of the page, your current artwork design is displayed. There are two rows of shapes beneath it, you may click on a shape to toggle whether or not it is used in the current design. Clicking the “Submit Art” button ends your current round and on the “history” board on the right-hand side of the page you will see the payoff for that design highlighted. As you create more designs, they will be added to your history, which you may view at any time, with the most recent designs at the top. Your current round is displayed in the top left corner.</a:t>
            </a:r>
          </a:p>
          <a:p>
            <a:pPr marL="0" indent="0">
              <a:buNone/>
            </a:pPr>
            <a:endParaRPr lang="en-US" sz="2000" dirty="0"/>
          </a:p>
          <a:p>
            <a:pPr marL="0" indent="0">
              <a:buNone/>
            </a:pPr>
            <a:r>
              <a:rPr lang="en-US" sz="2000" dirty="0"/>
              <a:t>&lt;Insert Screenshot of user interface&gt;</a:t>
            </a:r>
          </a:p>
        </p:txBody>
      </p:sp>
      <p:sp>
        <p:nvSpPr>
          <p:cNvPr id="4" name="TextBox 3">
            <a:extLst>
              <a:ext uri="{FF2B5EF4-FFF2-40B4-BE49-F238E27FC236}">
                <a16:creationId xmlns:a16="http://schemas.microsoft.com/office/drawing/2014/main" id="{ACF73902-2CAB-9B4F-B222-40E1EED84D62}"/>
              </a:ext>
            </a:extLst>
          </p:cNvPr>
          <p:cNvSpPr txBox="1"/>
          <p:nvPr/>
        </p:nvSpPr>
        <p:spPr>
          <a:xfrm>
            <a:off x="2400300" y="91440"/>
            <a:ext cx="8092440" cy="369332"/>
          </a:xfrm>
          <a:prstGeom prst="rect">
            <a:avLst/>
          </a:prstGeom>
          <a:noFill/>
        </p:spPr>
        <p:txBody>
          <a:bodyPr wrap="square" rtlCol="0">
            <a:spAutoFit/>
          </a:bodyPr>
          <a:lstStyle/>
          <a:p>
            <a:r>
              <a:rPr lang="en-US" dirty="0">
                <a:solidFill>
                  <a:srgbClr val="FF0000"/>
                </a:solidFill>
              </a:rPr>
              <a:t>MAKE INTO VERY CONCISE BULLET POINTS. Perhaps sequence of screenshots</a:t>
            </a:r>
          </a:p>
        </p:txBody>
      </p:sp>
    </p:spTree>
    <p:extLst>
      <p:ext uri="{BB962C8B-B14F-4D97-AF65-F5344CB8AC3E}">
        <p14:creationId xmlns:p14="http://schemas.microsoft.com/office/powerpoint/2010/main" val="13933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E7AB-B5D9-E449-810B-32D5ED36EC8A}"/>
              </a:ext>
            </a:extLst>
          </p:cNvPr>
          <p:cNvSpPr>
            <a:spLocks noGrp="1"/>
          </p:cNvSpPr>
          <p:nvPr>
            <p:ph type="title"/>
          </p:nvPr>
        </p:nvSpPr>
        <p:spPr/>
        <p:txBody>
          <a:bodyPr/>
          <a:lstStyle/>
          <a:p>
            <a:r>
              <a:rPr lang="en-US" dirty="0"/>
              <a:t>Sample of three trials:</a:t>
            </a:r>
          </a:p>
        </p:txBody>
      </p:sp>
      <p:sp>
        <p:nvSpPr>
          <p:cNvPr id="3" name="Content Placeholder 2">
            <a:extLst>
              <a:ext uri="{FF2B5EF4-FFF2-40B4-BE49-F238E27FC236}">
                <a16:creationId xmlns:a16="http://schemas.microsoft.com/office/drawing/2014/main" id="{A304FDE2-3D79-0A41-8F05-83E4FC2BC373}"/>
              </a:ext>
            </a:extLst>
          </p:cNvPr>
          <p:cNvSpPr>
            <a:spLocks noGrp="1"/>
          </p:cNvSpPr>
          <p:nvPr>
            <p:ph idx="1"/>
          </p:nvPr>
        </p:nvSpPr>
        <p:spPr/>
        <p:txBody>
          <a:bodyPr>
            <a:normAutofit/>
          </a:bodyPr>
          <a:lstStyle/>
          <a:p>
            <a:endParaRPr lang="en-US" dirty="0"/>
          </a:p>
          <a:p>
            <a:r>
              <a:rPr lang="en-US" dirty="0"/>
              <a:t>The following slides show what I imagine three trials to seem like as the user will see on a webpage. Starting after the first submission.</a:t>
            </a:r>
          </a:p>
          <a:p>
            <a:r>
              <a:rPr lang="en-US" dirty="0"/>
              <a:t>As in </a:t>
            </a:r>
            <a:r>
              <a:rPr lang="en-US" dirty="0" err="1"/>
              <a:t>Billinger</a:t>
            </a:r>
            <a:r>
              <a:rPr lang="en-US" dirty="0"/>
              <a:t> et al., whatever the first trial setup is, it should be the lowest point on our landscape.</a:t>
            </a:r>
          </a:p>
        </p:txBody>
      </p:sp>
    </p:spTree>
    <p:extLst>
      <p:ext uri="{BB962C8B-B14F-4D97-AF65-F5344CB8AC3E}">
        <p14:creationId xmlns:p14="http://schemas.microsoft.com/office/powerpoint/2010/main" val="184890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416438-A5A1-ED47-94F6-C752BCAE36A1}"/>
              </a:ext>
            </a:extLst>
          </p:cNvPr>
          <p:cNvSpPr/>
          <p:nvPr/>
        </p:nvSpPr>
        <p:spPr>
          <a:xfrm>
            <a:off x="8554883" y="481914"/>
            <a:ext cx="3369388" cy="5980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720EF6-9433-504B-ABF4-9754BA1187E0}"/>
              </a:ext>
            </a:extLst>
          </p:cNvPr>
          <p:cNvSpPr txBox="1"/>
          <p:nvPr/>
        </p:nvSpPr>
        <p:spPr>
          <a:xfrm>
            <a:off x="8879967" y="-18418"/>
            <a:ext cx="2504661" cy="584775"/>
          </a:xfrm>
          <a:prstGeom prst="rect">
            <a:avLst/>
          </a:prstGeom>
          <a:noFill/>
        </p:spPr>
        <p:txBody>
          <a:bodyPr wrap="square" rtlCol="0">
            <a:spAutoFit/>
          </a:bodyPr>
          <a:lstStyle/>
          <a:p>
            <a:pPr algn="ctr"/>
            <a:r>
              <a:rPr lang="en-US" sz="3200" dirty="0"/>
              <a:t>History</a:t>
            </a:r>
            <a:endParaRPr lang="en-US" sz="2400" dirty="0"/>
          </a:p>
        </p:txBody>
      </p:sp>
      <p:sp>
        <p:nvSpPr>
          <p:cNvPr id="6" name="TextBox 5">
            <a:extLst>
              <a:ext uri="{FF2B5EF4-FFF2-40B4-BE49-F238E27FC236}">
                <a16:creationId xmlns:a16="http://schemas.microsoft.com/office/drawing/2014/main" id="{5FABF5CF-2A40-1A4D-82D3-ED5965A7ED76}"/>
              </a:ext>
            </a:extLst>
          </p:cNvPr>
          <p:cNvSpPr txBox="1"/>
          <p:nvPr/>
        </p:nvSpPr>
        <p:spPr>
          <a:xfrm>
            <a:off x="8521581" y="718084"/>
            <a:ext cx="1055335" cy="461665"/>
          </a:xfrm>
          <a:prstGeom prst="rect">
            <a:avLst/>
          </a:prstGeom>
          <a:noFill/>
        </p:spPr>
        <p:txBody>
          <a:bodyPr wrap="square" rtlCol="0">
            <a:spAutoFit/>
          </a:bodyPr>
          <a:lstStyle/>
          <a:p>
            <a:r>
              <a:rPr lang="en-US" sz="2400" dirty="0"/>
              <a:t>Score</a:t>
            </a:r>
            <a:endParaRPr lang="en-US" sz="1600" dirty="0"/>
          </a:p>
        </p:txBody>
      </p:sp>
      <p:sp>
        <p:nvSpPr>
          <p:cNvPr id="7" name="TextBox 6">
            <a:extLst>
              <a:ext uri="{FF2B5EF4-FFF2-40B4-BE49-F238E27FC236}">
                <a16:creationId xmlns:a16="http://schemas.microsoft.com/office/drawing/2014/main" id="{DBFDEAC2-66F7-B249-9480-9A860648F844}"/>
              </a:ext>
            </a:extLst>
          </p:cNvPr>
          <p:cNvSpPr txBox="1"/>
          <p:nvPr/>
        </p:nvSpPr>
        <p:spPr>
          <a:xfrm>
            <a:off x="10132294" y="718084"/>
            <a:ext cx="1791977" cy="461665"/>
          </a:xfrm>
          <a:prstGeom prst="rect">
            <a:avLst/>
          </a:prstGeom>
          <a:noFill/>
        </p:spPr>
        <p:txBody>
          <a:bodyPr wrap="square" rtlCol="0">
            <a:spAutoFit/>
          </a:bodyPr>
          <a:lstStyle/>
          <a:p>
            <a:pPr algn="r"/>
            <a:r>
              <a:rPr lang="en-US" sz="2400" dirty="0"/>
              <a:t>Combination</a:t>
            </a:r>
          </a:p>
        </p:txBody>
      </p:sp>
      <p:sp>
        <p:nvSpPr>
          <p:cNvPr id="2" name="Rounded Rectangle 1">
            <a:extLst>
              <a:ext uri="{FF2B5EF4-FFF2-40B4-BE49-F238E27FC236}">
                <a16:creationId xmlns:a16="http://schemas.microsoft.com/office/drawing/2014/main" id="{383722DF-1A12-5F41-8223-706C085E162E}"/>
              </a:ext>
            </a:extLst>
          </p:cNvPr>
          <p:cNvSpPr/>
          <p:nvPr/>
        </p:nvSpPr>
        <p:spPr>
          <a:xfrm>
            <a:off x="3099336" y="6240454"/>
            <a:ext cx="2465036" cy="6065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SUBMIT ART</a:t>
            </a:r>
          </a:p>
        </p:txBody>
      </p:sp>
      <p:sp>
        <p:nvSpPr>
          <p:cNvPr id="36" name="Rounded Rectangle 35">
            <a:extLst>
              <a:ext uri="{FF2B5EF4-FFF2-40B4-BE49-F238E27FC236}">
                <a16:creationId xmlns:a16="http://schemas.microsoft.com/office/drawing/2014/main" id="{B86F741D-5AB8-3D4D-816E-AEF55A1F022D}"/>
              </a:ext>
            </a:extLst>
          </p:cNvPr>
          <p:cNvSpPr/>
          <p:nvPr/>
        </p:nvSpPr>
        <p:spPr>
          <a:xfrm>
            <a:off x="1801092" y="2844489"/>
            <a:ext cx="5357090" cy="6065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Click shapes to toggle</a:t>
            </a:r>
          </a:p>
        </p:txBody>
      </p:sp>
      <p:sp>
        <p:nvSpPr>
          <p:cNvPr id="3" name="TextBox 2">
            <a:extLst>
              <a:ext uri="{FF2B5EF4-FFF2-40B4-BE49-F238E27FC236}">
                <a16:creationId xmlns:a16="http://schemas.microsoft.com/office/drawing/2014/main" id="{52ED675E-0F9F-DD4B-8CF5-9F9320C58714}"/>
              </a:ext>
            </a:extLst>
          </p:cNvPr>
          <p:cNvSpPr txBox="1"/>
          <p:nvPr/>
        </p:nvSpPr>
        <p:spPr>
          <a:xfrm>
            <a:off x="289560" y="314267"/>
            <a:ext cx="2384388" cy="461665"/>
          </a:xfrm>
          <a:prstGeom prst="rect">
            <a:avLst/>
          </a:prstGeom>
          <a:noFill/>
        </p:spPr>
        <p:txBody>
          <a:bodyPr wrap="square" rtlCol="0">
            <a:spAutoFit/>
          </a:bodyPr>
          <a:lstStyle/>
          <a:p>
            <a:r>
              <a:rPr lang="en-US" sz="2400" dirty="0"/>
              <a:t>Trial No. 1/25</a:t>
            </a:r>
          </a:p>
        </p:txBody>
      </p:sp>
      <p:sp>
        <p:nvSpPr>
          <p:cNvPr id="62" name="Triangle 61">
            <a:extLst>
              <a:ext uri="{FF2B5EF4-FFF2-40B4-BE49-F238E27FC236}">
                <a16:creationId xmlns:a16="http://schemas.microsoft.com/office/drawing/2014/main" id="{1F5B13F4-A6B5-4F4B-9514-928830204C00}"/>
              </a:ext>
            </a:extLst>
          </p:cNvPr>
          <p:cNvSpPr/>
          <p:nvPr/>
        </p:nvSpPr>
        <p:spPr>
          <a:xfrm>
            <a:off x="711200" y="3576782"/>
            <a:ext cx="792850" cy="683491"/>
          </a:xfrm>
          <a:prstGeom prst="triangle">
            <a:avLst/>
          </a:prstGeom>
          <a:solidFill>
            <a:srgbClr val="92D050">
              <a:alpha val="16000"/>
            </a:srgbClr>
          </a:solidFill>
          <a:ln>
            <a:solidFill>
              <a:schemeClr val="tx1">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3" name="Triangle 62">
            <a:extLst>
              <a:ext uri="{FF2B5EF4-FFF2-40B4-BE49-F238E27FC236}">
                <a16:creationId xmlns:a16="http://schemas.microsoft.com/office/drawing/2014/main" id="{7653CADA-041B-2D4B-9A26-CE2E0AC4AEC4}"/>
              </a:ext>
            </a:extLst>
          </p:cNvPr>
          <p:cNvSpPr/>
          <p:nvPr/>
        </p:nvSpPr>
        <p:spPr>
          <a:xfrm rot="10800000">
            <a:off x="2212110" y="3576782"/>
            <a:ext cx="792850" cy="683491"/>
          </a:xfrm>
          <a:prstGeom prst="triangle">
            <a:avLst/>
          </a:prstGeom>
          <a:solidFill>
            <a:srgbClr val="0070C0">
              <a:alpha val="31000"/>
            </a:srgbClr>
          </a:solidFill>
          <a:ln>
            <a:solidFill>
              <a:schemeClr val="tx1">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4" name="Rectangle 63">
            <a:extLst>
              <a:ext uri="{FF2B5EF4-FFF2-40B4-BE49-F238E27FC236}">
                <a16:creationId xmlns:a16="http://schemas.microsoft.com/office/drawing/2014/main" id="{680D59FF-25E5-9F44-BDDA-23A977E59689}"/>
              </a:ext>
            </a:extLst>
          </p:cNvPr>
          <p:cNvSpPr/>
          <p:nvPr/>
        </p:nvSpPr>
        <p:spPr>
          <a:xfrm>
            <a:off x="3971886" y="3540086"/>
            <a:ext cx="719936" cy="719936"/>
          </a:xfrm>
          <a:prstGeom prst="rect">
            <a:avLst/>
          </a:prstGeom>
          <a:solidFill>
            <a:srgbClr val="C00000">
              <a:alpha val="19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5" name="Rectangle 64">
            <a:extLst>
              <a:ext uri="{FF2B5EF4-FFF2-40B4-BE49-F238E27FC236}">
                <a16:creationId xmlns:a16="http://schemas.microsoft.com/office/drawing/2014/main" id="{761A2CA5-6731-2247-A4B4-D7D521DF3C6C}"/>
              </a:ext>
            </a:extLst>
          </p:cNvPr>
          <p:cNvSpPr/>
          <p:nvPr/>
        </p:nvSpPr>
        <p:spPr>
          <a:xfrm>
            <a:off x="5743292" y="3540086"/>
            <a:ext cx="719936" cy="719936"/>
          </a:xfrm>
          <a:prstGeom prst="rect">
            <a:avLst/>
          </a:prstGeom>
          <a:noFill/>
          <a:ln w="107950">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6" name="Oval 65">
            <a:extLst>
              <a:ext uri="{FF2B5EF4-FFF2-40B4-BE49-F238E27FC236}">
                <a16:creationId xmlns:a16="http://schemas.microsoft.com/office/drawing/2014/main" id="{58410F79-E8F5-F14A-991E-7F310BDF0EB1}"/>
              </a:ext>
            </a:extLst>
          </p:cNvPr>
          <p:cNvSpPr/>
          <p:nvPr/>
        </p:nvSpPr>
        <p:spPr>
          <a:xfrm>
            <a:off x="711200" y="5023013"/>
            <a:ext cx="792850" cy="792850"/>
          </a:xfrm>
          <a:prstGeom prst="ellipse">
            <a:avLst/>
          </a:prstGeom>
          <a:solidFill>
            <a:srgbClr val="FFC000">
              <a:alpha val="17000"/>
            </a:srgbClr>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7" name="Oval 66">
            <a:extLst>
              <a:ext uri="{FF2B5EF4-FFF2-40B4-BE49-F238E27FC236}">
                <a16:creationId xmlns:a16="http://schemas.microsoft.com/office/drawing/2014/main" id="{054E9F09-2A4A-E948-BA15-4110CEC460D1}"/>
              </a:ext>
            </a:extLst>
          </p:cNvPr>
          <p:cNvSpPr/>
          <p:nvPr/>
        </p:nvSpPr>
        <p:spPr>
          <a:xfrm>
            <a:off x="2212109" y="5023013"/>
            <a:ext cx="792850" cy="792850"/>
          </a:xfrm>
          <a:prstGeom prst="ellipse">
            <a:avLst/>
          </a:prstGeom>
          <a:noFill/>
          <a:ln w="107950">
            <a:solidFill>
              <a:schemeClr val="tx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8" name="Cross 67">
            <a:extLst>
              <a:ext uri="{FF2B5EF4-FFF2-40B4-BE49-F238E27FC236}">
                <a16:creationId xmlns:a16="http://schemas.microsoft.com/office/drawing/2014/main" id="{FEC4EF62-17F6-1A4D-BBBA-8BA08AE0F507}"/>
              </a:ext>
            </a:extLst>
          </p:cNvPr>
          <p:cNvSpPr/>
          <p:nvPr/>
        </p:nvSpPr>
        <p:spPr>
          <a:xfrm>
            <a:off x="3883891" y="5023013"/>
            <a:ext cx="914400" cy="914400"/>
          </a:xfrm>
          <a:prstGeom prst="plus">
            <a:avLst>
              <a:gd name="adj" fmla="val 39142"/>
            </a:avLst>
          </a:prstGeom>
          <a:solidFill>
            <a:srgbClr val="00B050">
              <a:alpha val="17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9" name="Rectangle 68">
            <a:extLst>
              <a:ext uri="{FF2B5EF4-FFF2-40B4-BE49-F238E27FC236}">
                <a16:creationId xmlns:a16="http://schemas.microsoft.com/office/drawing/2014/main" id="{A27D297E-AF43-8642-9E5A-DDFB6C87CF89}"/>
              </a:ext>
            </a:extLst>
          </p:cNvPr>
          <p:cNvSpPr/>
          <p:nvPr/>
        </p:nvSpPr>
        <p:spPr>
          <a:xfrm>
            <a:off x="5674757" y="5368636"/>
            <a:ext cx="876466" cy="210867"/>
          </a:xfrm>
          <a:prstGeom prst="rect">
            <a:avLst/>
          </a:prstGeom>
          <a:solidFill>
            <a:srgbClr val="FFFF00">
              <a:alpha val="1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70" name="5-Point Star 69">
            <a:extLst>
              <a:ext uri="{FF2B5EF4-FFF2-40B4-BE49-F238E27FC236}">
                <a16:creationId xmlns:a16="http://schemas.microsoft.com/office/drawing/2014/main" id="{BF831110-6830-AA44-BFB9-4D387BA7E4F8}"/>
              </a:ext>
            </a:extLst>
          </p:cNvPr>
          <p:cNvSpPr/>
          <p:nvPr/>
        </p:nvSpPr>
        <p:spPr>
          <a:xfrm>
            <a:off x="7427689" y="5023012"/>
            <a:ext cx="1081358" cy="914401"/>
          </a:xfrm>
          <a:prstGeom prst="star5">
            <a:avLst/>
          </a:prstGeom>
          <a:solidFill>
            <a:srgbClr val="7030A0">
              <a:alpha val="37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71" name="Hexagon 70">
            <a:extLst>
              <a:ext uri="{FF2B5EF4-FFF2-40B4-BE49-F238E27FC236}">
                <a16:creationId xmlns:a16="http://schemas.microsoft.com/office/drawing/2014/main" id="{DCA354DC-7875-314A-80EF-693F54893D7D}"/>
              </a:ext>
            </a:extLst>
          </p:cNvPr>
          <p:cNvSpPr/>
          <p:nvPr/>
        </p:nvSpPr>
        <p:spPr>
          <a:xfrm>
            <a:off x="7352145" y="3429000"/>
            <a:ext cx="1113551" cy="959958"/>
          </a:xfrm>
          <a:prstGeom prst="hexagon">
            <a:avLst>
              <a:gd name="adj" fmla="val 37508"/>
              <a:gd name="vf" fmla="val 115470"/>
            </a:avLst>
          </a:prstGeom>
          <a:solidFill>
            <a:srgbClr val="00B0F0">
              <a:alpha val="29000"/>
            </a:srgbClr>
          </a:solidFill>
          <a:ln>
            <a:solidFill>
              <a:schemeClr val="tx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Tree>
    <p:extLst>
      <p:ext uri="{BB962C8B-B14F-4D97-AF65-F5344CB8AC3E}">
        <p14:creationId xmlns:p14="http://schemas.microsoft.com/office/powerpoint/2010/main" val="271539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808CEE0-2CF9-494B-9A99-60D947930F69}"/>
              </a:ext>
            </a:extLst>
          </p:cNvPr>
          <p:cNvSpPr/>
          <p:nvPr/>
        </p:nvSpPr>
        <p:spPr>
          <a:xfrm>
            <a:off x="3826474" y="766030"/>
            <a:ext cx="1301587" cy="130158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4" name="Rectangle 3">
            <a:extLst>
              <a:ext uri="{FF2B5EF4-FFF2-40B4-BE49-F238E27FC236}">
                <a16:creationId xmlns:a16="http://schemas.microsoft.com/office/drawing/2014/main" id="{5E416438-A5A1-ED47-94F6-C752BCAE36A1}"/>
              </a:ext>
            </a:extLst>
          </p:cNvPr>
          <p:cNvSpPr/>
          <p:nvPr/>
        </p:nvSpPr>
        <p:spPr>
          <a:xfrm>
            <a:off x="8554883" y="481914"/>
            <a:ext cx="3369388" cy="5980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720EF6-9433-504B-ABF4-9754BA1187E0}"/>
              </a:ext>
            </a:extLst>
          </p:cNvPr>
          <p:cNvSpPr txBox="1"/>
          <p:nvPr/>
        </p:nvSpPr>
        <p:spPr>
          <a:xfrm>
            <a:off x="8879967" y="-18418"/>
            <a:ext cx="2504661" cy="584775"/>
          </a:xfrm>
          <a:prstGeom prst="rect">
            <a:avLst/>
          </a:prstGeom>
          <a:noFill/>
        </p:spPr>
        <p:txBody>
          <a:bodyPr wrap="square" rtlCol="0">
            <a:spAutoFit/>
          </a:bodyPr>
          <a:lstStyle/>
          <a:p>
            <a:pPr algn="ctr"/>
            <a:r>
              <a:rPr lang="en-US" sz="3200" dirty="0"/>
              <a:t>History</a:t>
            </a:r>
            <a:endParaRPr lang="en-US" sz="2400" dirty="0"/>
          </a:p>
        </p:txBody>
      </p:sp>
      <p:sp>
        <p:nvSpPr>
          <p:cNvPr id="6" name="TextBox 5">
            <a:extLst>
              <a:ext uri="{FF2B5EF4-FFF2-40B4-BE49-F238E27FC236}">
                <a16:creationId xmlns:a16="http://schemas.microsoft.com/office/drawing/2014/main" id="{5FABF5CF-2A40-1A4D-82D3-ED5965A7ED76}"/>
              </a:ext>
            </a:extLst>
          </p:cNvPr>
          <p:cNvSpPr txBox="1"/>
          <p:nvPr/>
        </p:nvSpPr>
        <p:spPr>
          <a:xfrm>
            <a:off x="8521581" y="718084"/>
            <a:ext cx="1055335" cy="461665"/>
          </a:xfrm>
          <a:prstGeom prst="rect">
            <a:avLst/>
          </a:prstGeom>
          <a:noFill/>
        </p:spPr>
        <p:txBody>
          <a:bodyPr wrap="square" rtlCol="0">
            <a:spAutoFit/>
          </a:bodyPr>
          <a:lstStyle/>
          <a:p>
            <a:r>
              <a:rPr lang="en-US" sz="2400" dirty="0"/>
              <a:t>Score</a:t>
            </a:r>
            <a:endParaRPr lang="en-US" sz="1600" dirty="0"/>
          </a:p>
        </p:txBody>
      </p:sp>
      <p:sp>
        <p:nvSpPr>
          <p:cNvPr id="7" name="TextBox 6">
            <a:extLst>
              <a:ext uri="{FF2B5EF4-FFF2-40B4-BE49-F238E27FC236}">
                <a16:creationId xmlns:a16="http://schemas.microsoft.com/office/drawing/2014/main" id="{DBFDEAC2-66F7-B249-9480-9A860648F844}"/>
              </a:ext>
            </a:extLst>
          </p:cNvPr>
          <p:cNvSpPr txBox="1"/>
          <p:nvPr/>
        </p:nvSpPr>
        <p:spPr>
          <a:xfrm>
            <a:off x="10132294" y="718084"/>
            <a:ext cx="1791977" cy="461665"/>
          </a:xfrm>
          <a:prstGeom prst="rect">
            <a:avLst/>
          </a:prstGeom>
          <a:noFill/>
        </p:spPr>
        <p:txBody>
          <a:bodyPr wrap="square" rtlCol="0">
            <a:spAutoFit/>
          </a:bodyPr>
          <a:lstStyle/>
          <a:p>
            <a:pPr algn="r"/>
            <a:r>
              <a:rPr lang="en-US" sz="2400" dirty="0"/>
              <a:t>Combination</a:t>
            </a:r>
          </a:p>
        </p:txBody>
      </p:sp>
      <p:sp>
        <p:nvSpPr>
          <p:cNvPr id="8" name="Rectangle 7">
            <a:extLst>
              <a:ext uri="{FF2B5EF4-FFF2-40B4-BE49-F238E27FC236}">
                <a16:creationId xmlns:a16="http://schemas.microsoft.com/office/drawing/2014/main" id="{2EF0EBF5-AAD8-8646-B841-DE1DB2EB68B0}"/>
              </a:ext>
            </a:extLst>
          </p:cNvPr>
          <p:cNvSpPr/>
          <p:nvPr/>
        </p:nvSpPr>
        <p:spPr>
          <a:xfrm>
            <a:off x="8570503" y="1258889"/>
            <a:ext cx="839762" cy="552996"/>
          </a:xfrm>
          <a:prstGeom prst="rect">
            <a:avLst/>
          </a:prstGeom>
          <a:solidFill>
            <a:srgbClr val="FFFF0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12.5</a:t>
            </a:r>
            <a:endParaRPr lang="en-US" dirty="0">
              <a:solidFill>
                <a:schemeClr val="tx1"/>
              </a:solidFill>
            </a:endParaRPr>
          </a:p>
        </p:txBody>
      </p:sp>
      <p:sp>
        <p:nvSpPr>
          <p:cNvPr id="10" name="Triangle 9">
            <a:extLst>
              <a:ext uri="{FF2B5EF4-FFF2-40B4-BE49-F238E27FC236}">
                <a16:creationId xmlns:a16="http://schemas.microsoft.com/office/drawing/2014/main" id="{9691C39D-E399-7D47-9A40-A81774A13CDD}"/>
              </a:ext>
            </a:extLst>
          </p:cNvPr>
          <p:cNvSpPr/>
          <p:nvPr/>
        </p:nvSpPr>
        <p:spPr>
          <a:xfrm>
            <a:off x="711200" y="3576782"/>
            <a:ext cx="792850" cy="683491"/>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1" name="Triangle 10">
            <a:extLst>
              <a:ext uri="{FF2B5EF4-FFF2-40B4-BE49-F238E27FC236}">
                <a16:creationId xmlns:a16="http://schemas.microsoft.com/office/drawing/2014/main" id="{518AD345-7176-B045-83A9-908D60A74729}"/>
              </a:ext>
            </a:extLst>
          </p:cNvPr>
          <p:cNvSpPr/>
          <p:nvPr/>
        </p:nvSpPr>
        <p:spPr>
          <a:xfrm rot="10800000">
            <a:off x="2212110" y="3576782"/>
            <a:ext cx="792850" cy="683491"/>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2" name="Rectangle 11">
            <a:extLst>
              <a:ext uri="{FF2B5EF4-FFF2-40B4-BE49-F238E27FC236}">
                <a16:creationId xmlns:a16="http://schemas.microsoft.com/office/drawing/2014/main" id="{24AD68F6-7B68-7A4F-9B36-2C455F80F95A}"/>
              </a:ext>
            </a:extLst>
          </p:cNvPr>
          <p:cNvSpPr/>
          <p:nvPr/>
        </p:nvSpPr>
        <p:spPr>
          <a:xfrm>
            <a:off x="3971886" y="3540086"/>
            <a:ext cx="719936" cy="71993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3" name="Rectangle 12">
            <a:extLst>
              <a:ext uri="{FF2B5EF4-FFF2-40B4-BE49-F238E27FC236}">
                <a16:creationId xmlns:a16="http://schemas.microsoft.com/office/drawing/2014/main" id="{3654B81B-C776-7D42-8EBA-652EFF3BA880}"/>
              </a:ext>
            </a:extLst>
          </p:cNvPr>
          <p:cNvSpPr/>
          <p:nvPr/>
        </p:nvSpPr>
        <p:spPr>
          <a:xfrm>
            <a:off x="5743292" y="3540086"/>
            <a:ext cx="719936" cy="719936"/>
          </a:xfrm>
          <a:prstGeom prst="rect">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5" name="Oval 14">
            <a:extLst>
              <a:ext uri="{FF2B5EF4-FFF2-40B4-BE49-F238E27FC236}">
                <a16:creationId xmlns:a16="http://schemas.microsoft.com/office/drawing/2014/main" id="{4EFCEEFE-7A9B-4D43-9EB1-739AA733011B}"/>
              </a:ext>
            </a:extLst>
          </p:cNvPr>
          <p:cNvSpPr/>
          <p:nvPr/>
        </p:nvSpPr>
        <p:spPr>
          <a:xfrm>
            <a:off x="711200" y="5023013"/>
            <a:ext cx="792850" cy="79285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6" name="Oval 15">
            <a:extLst>
              <a:ext uri="{FF2B5EF4-FFF2-40B4-BE49-F238E27FC236}">
                <a16:creationId xmlns:a16="http://schemas.microsoft.com/office/drawing/2014/main" id="{EDFB8F72-F3AB-8948-AF0D-EF429C0DAC8F}"/>
              </a:ext>
            </a:extLst>
          </p:cNvPr>
          <p:cNvSpPr/>
          <p:nvPr/>
        </p:nvSpPr>
        <p:spPr>
          <a:xfrm>
            <a:off x="2212109" y="5023013"/>
            <a:ext cx="792850" cy="792850"/>
          </a:xfrm>
          <a:prstGeom prst="ellipse">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9" name="Cross 18">
            <a:extLst>
              <a:ext uri="{FF2B5EF4-FFF2-40B4-BE49-F238E27FC236}">
                <a16:creationId xmlns:a16="http://schemas.microsoft.com/office/drawing/2014/main" id="{7969FDA5-474D-BF42-A481-D2F955AB868F}"/>
              </a:ext>
            </a:extLst>
          </p:cNvPr>
          <p:cNvSpPr/>
          <p:nvPr/>
        </p:nvSpPr>
        <p:spPr>
          <a:xfrm>
            <a:off x="3883891" y="5023013"/>
            <a:ext cx="914400" cy="914400"/>
          </a:xfrm>
          <a:prstGeom prst="plus">
            <a:avLst>
              <a:gd name="adj" fmla="val 39142"/>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2" name="Rectangle 21">
            <a:extLst>
              <a:ext uri="{FF2B5EF4-FFF2-40B4-BE49-F238E27FC236}">
                <a16:creationId xmlns:a16="http://schemas.microsoft.com/office/drawing/2014/main" id="{36DCC917-1E3D-8743-8952-A7777C6B2181}"/>
              </a:ext>
            </a:extLst>
          </p:cNvPr>
          <p:cNvSpPr/>
          <p:nvPr/>
        </p:nvSpPr>
        <p:spPr>
          <a:xfrm>
            <a:off x="5674757" y="5368636"/>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3" name="5-Point Star 22">
            <a:extLst>
              <a:ext uri="{FF2B5EF4-FFF2-40B4-BE49-F238E27FC236}">
                <a16:creationId xmlns:a16="http://schemas.microsoft.com/office/drawing/2014/main" id="{427757C8-8BE6-1342-9BD5-D7186B8B07F9}"/>
              </a:ext>
            </a:extLst>
          </p:cNvPr>
          <p:cNvSpPr/>
          <p:nvPr/>
        </p:nvSpPr>
        <p:spPr>
          <a:xfrm>
            <a:off x="7427689" y="5023012"/>
            <a:ext cx="1081358" cy="914401"/>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4" name="Hexagon 23">
            <a:extLst>
              <a:ext uri="{FF2B5EF4-FFF2-40B4-BE49-F238E27FC236}">
                <a16:creationId xmlns:a16="http://schemas.microsoft.com/office/drawing/2014/main" id="{644D1913-8AB6-4548-B704-40F65204DC6A}"/>
              </a:ext>
            </a:extLst>
          </p:cNvPr>
          <p:cNvSpPr/>
          <p:nvPr/>
        </p:nvSpPr>
        <p:spPr>
          <a:xfrm>
            <a:off x="7352145" y="3429000"/>
            <a:ext cx="1113551" cy="959958"/>
          </a:xfrm>
          <a:prstGeom prst="hexagon">
            <a:avLst>
              <a:gd name="adj" fmla="val 37508"/>
              <a:gd name="vf" fmla="val 11547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18" name="Triangle 17">
            <a:extLst>
              <a:ext uri="{FF2B5EF4-FFF2-40B4-BE49-F238E27FC236}">
                <a16:creationId xmlns:a16="http://schemas.microsoft.com/office/drawing/2014/main" id="{9DA366B4-CFDE-D64A-BE5B-B151B1101A5C}"/>
              </a:ext>
            </a:extLst>
          </p:cNvPr>
          <p:cNvSpPr/>
          <p:nvPr/>
        </p:nvSpPr>
        <p:spPr>
          <a:xfrm>
            <a:off x="4926508" y="1860638"/>
            <a:ext cx="792850" cy="683491"/>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0" name="Triangle 19">
            <a:extLst>
              <a:ext uri="{FF2B5EF4-FFF2-40B4-BE49-F238E27FC236}">
                <a16:creationId xmlns:a16="http://schemas.microsoft.com/office/drawing/2014/main" id="{CCC8F715-C42B-8C4D-B07D-2C1434172E66}"/>
              </a:ext>
            </a:extLst>
          </p:cNvPr>
          <p:cNvSpPr/>
          <p:nvPr/>
        </p:nvSpPr>
        <p:spPr>
          <a:xfrm rot="10800000">
            <a:off x="3180429" y="1860638"/>
            <a:ext cx="792850" cy="683491"/>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5" name="Rectangle 24">
            <a:extLst>
              <a:ext uri="{FF2B5EF4-FFF2-40B4-BE49-F238E27FC236}">
                <a16:creationId xmlns:a16="http://schemas.microsoft.com/office/drawing/2014/main" id="{B05D4D37-C5BB-DC44-BFAA-4132AFBAB317}"/>
              </a:ext>
            </a:extLst>
          </p:cNvPr>
          <p:cNvSpPr/>
          <p:nvPr/>
        </p:nvSpPr>
        <p:spPr>
          <a:xfrm>
            <a:off x="3213591" y="314267"/>
            <a:ext cx="714925" cy="714925"/>
          </a:xfrm>
          <a:prstGeom prst="rect">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6" name="Hexagon 25">
            <a:extLst>
              <a:ext uri="{FF2B5EF4-FFF2-40B4-BE49-F238E27FC236}">
                <a16:creationId xmlns:a16="http://schemas.microsoft.com/office/drawing/2014/main" id="{9546E945-9160-DF4C-99C0-5DC11CA9582B}"/>
              </a:ext>
            </a:extLst>
          </p:cNvPr>
          <p:cNvSpPr/>
          <p:nvPr/>
        </p:nvSpPr>
        <p:spPr>
          <a:xfrm>
            <a:off x="3169733" y="1127611"/>
            <a:ext cx="792851" cy="684274"/>
          </a:xfrm>
          <a:prstGeom prst="hexagon">
            <a:avLst>
              <a:gd name="adj" fmla="val 37508"/>
              <a:gd name="vf" fmla="val 11547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7" name="Oval 26">
            <a:extLst>
              <a:ext uri="{FF2B5EF4-FFF2-40B4-BE49-F238E27FC236}">
                <a16:creationId xmlns:a16="http://schemas.microsoft.com/office/drawing/2014/main" id="{C717F2E4-AB39-ED4D-9AFA-F9F5A9E3FD8D}"/>
              </a:ext>
            </a:extLst>
          </p:cNvPr>
          <p:cNvSpPr/>
          <p:nvPr/>
        </p:nvSpPr>
        <p:spPr>
          <a:xfrm>
            <a:off x="4950853" y="1103614"/>
            <a:ext cx="774448" cy="74491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8" name="Oval 27">
            <a:extLst>
              <a:ext uri="{FF2B5EF4-FFF2-40B4-BE49-F238E27FC236}">
                <a16:creationId xmlns:a16="http://schemas.microsoft.com/office/drawing/2014/main" id="{355E7DC7-FAF7-BE4E-89CD-1A7DE88F3EFA}"/>
              </a:ext>
            </a:extLst>
          </p:cNvPr>
          <p:cNvSpPr/>
          <p:nvPr/>
        </p:nvSpPr>
        <p:spPr>
          <a:xfrm>
            <a:off x="4944910" y="254744"/>
            <a:ext cx="774448" cy="774448"/>
          </a:xfrm>
          <a:prstGeom prst="ellipse">
            <a:avLst/>
          </a:prstGeom>
          <a:noFill/>
          <a:ln w="1079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1" name="Cross 30">
            <a:extLst>
              <a:ext uri="{FF2B5EF4-FFF2-40B4-BE49-F238E27FC236}">
                <a16:creationId xmlns:a16="http://schemas.microsoft.com/office/drawing/2014/main" id="{24EB9C42-EF8B-A440-87BA-CB2A8D3AAB40}"/>
              </a:ext>
            </a:extLst>
          </p:cNvPr>
          <p:cNvSpPr/>
          <p:nvPr/>
        </p:nvSpPr>
        <p:spPr>
          <a:xfrm>
            <a:off x="4009112" y="983135"/>
            <a:ext cx="887436" cy="887436"/>
          </a:xfrm>
          <a:prstGeom prst="plus">
            <a:avLst>
              <a:gd name="adj" fmla="val 39142"/>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2" name="Rectangle 31">
            <a:extLst>
              <a:ext uri="{FF2B5EF4-FFF2-40B4-BE49-F238E27FC236}">
                <a16:creationId xmlns:a16="http://schemas.microsoft.com/office/drawing/2014/main" id="{93B7299B-7BC4-5D40-BFBB-FCFADA42E614}"/>
              </a:ext>
            </a:extLst>
          </p:cNvPr>
          <p:cNvSpPr/>
          <p:nvPr/>
        </p:nvSpPr>
        <p:spPr>
          <a:xfrm>
            <a:off x="3984608" y="479752"/>
            <a:ext cx="876466" cy="210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4" name="5-Point Star 33">
            <a:extLst>
              <a:ext uri="{FF2B5EF4-FFF2-40B4-BE49-F238E27FC236}">
                <a16:creationId xmlns:a16="http://schemas.microsoft.com/office/drawing/2014/main" id="{7A9BACB2-B5AB-A84B-A675-488B01BA889A}"/>
              </a:ext>
            </a:extLst>
          </p:cNvPr>
          <p:cNvSpPr/>
          <p:nvPr/>
        </p:nvSpPr>
        <p:spPr>
          <a:xfrm>
            <a:off x="5065150" y="1219443"/>
            <a:ext cx="588523" cy="497657"/>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5" name="5-Point Star 34">
            <a:extLst>
              <a:ext uri="{FF2B5EF4-FFF2-40B4-BE49-F238E27FC236}">
                <a16:creationId xmlns:a16="http://schemas.microsoft.com/office/drawing/2014/main" id="{B7198ADD-5F7E-4B43-98D6-8DAFEB0BFB03}"/>
              </a:ext>
            </a:extLst>
          </p:cNvPr>
          <p:cNvSpPr/>
          <p:nvPr/>
        </p:nvSpPr>
        <p:spPr>
          <a:xfrm>
            <a:off x="3278256" y="1236485"/>
            <a:ext cx="548218" cy="463575"/>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2" name="Rounded Rectangle 1">
            <a:extLst>
              <a:ext uri="{FF2B5EF4-FFF2-40B4-BE49-F238E27FC236}">
                <a16:creationId xmlns:a16="http://schemas.microsoft.com/office/drawing/2014/main" id="{383722DF-1A12-5F41-8223-706C085E162E}"/>
              </a:ext>
            </a:extLst>
          </p:cNvPr>
          <p:cNvSpPr/>
          <p:nvPr/>
        </p:nvSpPr>
        <p:spPr>
          <a:xfrm>
            <a:off x="3099336" y="6240454"/>
            <a:ext cx="2465036" cy="6065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SUBMIT ART</a:t>
            </a:r>
          </a:p>
        </p:txBody>
      </p:sp>
      <p:sp>
        <p:nvSpPr>
          <p:cNvPr id="36" name="Rounded Rectangle 35">
            <a:extLst>
              <a:ext uri="{FF2B5EF4-FFF2-40B4-BE49-F238E27FC236}">
                <a16:creationId xmlns:a16="http://schemas.microsoft.com/office/drawing/2014/main" id="{B86F741D-5AB8-3D4D-816E-AEF55A1F022D}"/>
              </a:ext>
            </a:extLst>
          </p:cNvPr>
          <p:cNvSpPr/>
          <p:nvPr/>
        </p:nvSpPr>
        <p:spPr>
          <a:xfrm>
            <a:off x="1801092" y="2844489"/>
            <a:ext cx="5357090" cy="6065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Click shapes to toggle</a:t>
            </a:r>
          </a:p>
        </p:txBody>
      </p:sp>
      <p:sp>
        <p:nvSpPr>
          <p:cNvPr id="52" name="Triangle 51">
            <a:extLst>
              <a:ext uri="{FF2B5EF4-FFF2-40B4-BE49-F238E27FC236}">
                <a16:creationId xmlns:a16="http://schemas.microsoft.com/office/drawing/2014/main" id="{BA51B7DB-4246-654A-86C3-EDB5DCA08E1C}"/>
              </a:ext>
            </a:extLst>
          </p:cNvPr>
          <p:cNvSpPr/>
          <p:nvPr/>
        </p:nvSpPr>
        <p:spPr>
          <a:xfrm flipH="1">
            <a:off x="10292896" y="1201990"/>
            <a:ext cx="291824" cy="251572"/>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3" name="Triangle 52">
            <a:extLst>
              <a:ext uri="{FF2B5EF4-FFF2-40B4-BE49-F238E27FC236}">
                <a16:creationId xmlns:a16="http://schemas.microsoft.com/office/drawing/2014/main" id="{95442EDA-A1D6-4644-8FAA-8C01F3BDDBF4}"/>
              </a:ext>
            </a:extLst>
          </p:cNvPr>
          <p:cNvSpPr/>
          <p:nvPr/>
        </p:nvSpPr>
        <p:spPr>
          <a:xfrm rot="10800000" flipH="1">
            <a:off x="10527931" y="1213119"/>
            <a:ext cx="291824" cy="25157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4" name="Rectangle 53">
            <a:extLst>
              <a:ext uri="{FF2B5EF4-FFF2-40B4-BE49-F238E27FC236}">
                <a16:creationId xmlns:a16="http://schemas.microsoft.com/office/drawing/2014/main" id="{9BA9AE0E-DFA6-404E-9396-12F7548EB053}"/>
              </a:ext>
            </a:extLst>
          </p:cNvPr>
          <p:cNvSpPr/>
          <p:nvPr/>
        </p:nvSpPr>
        <p:spPr>
          <a:xfrm flipH="1">
            <a:off x="10882580" y="1199706"/>
            <a:ext cx="264986" cy="26498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5" name="Rectangle 54">
            <a:extLst>
              <a:ext uri="{FF2B5EF4-FFF2-40B4-BE49-F238E27FC236}">
                <a16:creationId xmlns:a16="http://schemas.microsoft.com/office/drawing/2014/main" id="{8703A8A7-DBE7-6447-8AD3-9744281CEB15}"/>
              </a:ext>
            </a:extLst>
          </p:cNvPr>
          <p:cNvSpPr/>
          <p:nvPr/>
        </p:nvSpPr>
        <p:spPr>
          <a:xfrm flipH="1">
            <a:off x="11267992" y="1234397"/>
            <a:ext cx="209016" cy="209016"/>
          </a:xfrm>
          <a:prstGeom prst="rect">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6" name="Hexagon 55">
            <a:extLst>
              <a:ext uri="{FF2B5EF4-FFF2-40B4-BE49-F238E27FC236}">
                <a16:creationId xmlns:a16="http://schemas.microsoft.com/office/drawing/2014/main" id="{765105D4-05BD-9448-B77A-D78855829C7B}"/>
              </a:ext>
            </a:extLst>
          </p:cNvPr>
          <p:cNvSpPr/>
          <p:nvPr/>
        </p:nvSpPr>
        <p:spPr>
          <a:xfrm flipH="1">
            <a:off x="11607702" y="1201338"/>
            <a:ext cx="307384" cy="264986"/>
          </a:xfrm>
          <a:prstGeom prst="hexagon">
            <a:avLst>
              <a:gd name="adj" fmla="val 37508"/>
              <a:gd name="vf" fmla="val 115470"/>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7" name="Oval 56">
            <a:extLst>
              <a:ext uri="{FF2B5EF4-FFF2-40B4-BE49-F238E27FC236}">
                <a16:creationId xmlns:a16="http://schemas.microsoft.com/office/drawing/2014/main" id="{82ACBCC8-B7D6-A44F-AF6B-C1DEB64658F4}"/>
              </a:ext>
            </a:extLst>
          </p:cNvPr>
          <p:cNvSpPr/>
          <p:nvPr/>
        </p:nvSpPr>
        <p:spPr>
          <a:xfrm flipH="1">
            <a:off x="10266934" y="1568217"/>
            <a:ext cx="251573" cy="25157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8" name="Oval 57">
            <a:extLst>
              <a:ext uri="{FF2B5EF4-FFF2-40B4-BE49-F238E27FC236}">
                <a16:creationId xmlns:a16="http://schemas.microsoft.com/office/drawing/2014/main" id="{14E419F7-1EBA-4047-8BF6-61F191432277}"/>
              </a:ext>
            </a:extLst>
          </p:cNvPr>
          <p:cNvSpPr/>
          <p:nvPr/>
        </p:nvSpPr>
        <p:spPr>
          <a:xfrm flipH="1">
            <a:off x="10601844" y="1577002"/>
            <a:ext cx="208020" cy="206086"/>
          </a:xfrm>
          <a:prstGeom prst="ellipse">
            <a:avLst/>
          </a:prstGeom>
          <a:no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59" name="Cross 58">
            <a:extLst>
              <a:ext uri="{FF2B5EF4-FFF2-40B4-BE49-F238E27FC236}">
                <a16:creationId xmlns:a16="http://schemas.microsoft.com/office/drawing/2014/main" id="{DCA64A75-E268-4E4B-B764-556FA952F852}"/>
              </a:ext>
            </a:extLst>
          </p:cNvPr>
          <p:cNvSpPr/>
          <p:nvPr/>
        </p:nvSpPr>
        <p:spPr>
          <a:xfrm flipH="1">
            <a:off x="10914484" y="1541258"/>
            <a:ext cx="290141" cy="290141"/>
          </a:xfrm>
          <a:prstGeom prst="plus">
            <a:avLst>
              <a:gd name="adj" fmla="val 39142"/>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0" name="Rectangle 59">
            <a:extLst>
              <a:ext uri="{FF2B5EF4-FFF2-40B4-BE49-F238E27FC236}">
                <a16:creationId xmlns:a16="http://schemas.microsoft.com/office/drawing/2014/main" id="{CA278151-0773-7E45-90F4-D0C02F9A84FB}"/>
              </a:ext>
            </a:extLst>
          </p:cNvPr>
          <p:cNvSpPr/>
          <p:nvPr/>
        </p:nvSpPr>
        <p:spPr>
          <a:xfrm flipH="1">
            <a:off x="11255003" y="1650762"/>
            <a:ext cx="259251" cy="6237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61" name="5-Point Star 60">
            <a:extLst>
              <a:ext uri="{FF2B5EF4-FFF2-40B4-BE49-F238E27FC236}">
                <a16:creationId xmlns:a16="http://schemas.microsoft.com/office/drawing/2014/main" id="{2FB0C7E0-F279-2540-ACE4-58F2466BFB21}"/>
              </a:ext>
            </a:extLst>
          </p:cNvPr>
          <p:cNvSpPr/>
          <p:nvPr/>
        </p:nvSpPr>
        <p:spPr>
          <a:xfrm flipH="1">
            <a:off x="11588660" y="1544044"/>
            <a:ext cx="343117" cy="290141"/>
          </a:xfrm>
          <a:prstGeom prst="star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FF00"/>
              </a:highlight>
            </a:endParaRPr>
          </a:p>
        </p:txBody>
      </p:sp>
      <p:sp>
        <p:nvSpPr>
          <p:cNvPr id="3" name="TextBox 2">
            <a:extLst>
              <a:ext uri="{FF2B5EF4-FFF2-40B4-BE49-F238E27FC236}">
                <a16:creationId xmlns:a16="http://schemas.microsoft.com/office/drawing/2014/main" id="{52ED675E-0F9F-DD4B-8CF5-9F9320C58714}"/>
              </a:ext>
            </a:extLst>
          </p:cNvPr>
          <p:cNvSpPr txBox="1"/>
          <p:nvPr/>
        </p:nvSpPr>
        <p:spPr>
          <a:xfrm>
            <a:off x="289560" y="314267"/>
            <a:ext cx="2384388" cy="461665"/>
          </a:xfrm>
          <a:prstGeom prst="rect">
            <a:avLst/>
          </a:prstGeom>
          <a:noFill/>
        </p:spPr>
        <p:txBody>
          <a:bodyPr wrap="square" rtlCol="0">
            <a:spAutoFit/>
          </a:bodyPr>
          <a:lstStyle/>
          <a:p>
            <a:r>
              <a:rPr lang="en-US" sz="2400" dirty="0"/>
              <a:t>Trial No. 2/25</a:t>
            </a:r>
          </a:p>
        </p:txBody>
      </p:sp>
    </p:spTree>
    <p:extLst>
      <p:ext uri="{BB962C8B-B14F-4D97-AF65-F5344CB8AC3E}">
        <p14:creationId xmlns:p14="http://schemas.microsoft.com/office/powerpoint/2010/main" val="30701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1743</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Billinger et al. Alien game</vt:lpstr>
      <vt:lpstr>A note on compensation</vt:lpstr>
      <vt:lpstr>Experiment Setup</vt:lpstr>
      <vt:lpstr>Consent</vt:lpstr>
      <vt:lpstr>My comments on consent</vt:lpstr>
      <vt:lpstr>Instructions (what users will see)</vt:lpstr>
      <vt:lpstr>Sample of three trials:</vt:lpstr>
      <vt:lpstr>PowerPoint Presentation</vt:lpstr>
      <vt:lpstr>PowerPoint Presentation</vt:lpstr>
      <vt:lpstr>PowerPoint Presentation</vt:lpstr>
      <vt:lpstr>PowerPoint Presentation</vt:lpstr>
      <vt:lpstr>Notes on the design</vt:lpstr>
      <vt:lpstr>PowerPoint Presentation</vt:lpstr>
      <vt:lpstr>Why Have a Submit button that appears as “refreshing”?</vt:lpstr>
      <vt:lpstr>End of Experiment Page (what users see)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Jose Apaza</dc:creator>
  <cp:lastModifiedBy>Adrian Jose Apaza</cp:lastModifiedBy>
  <cp:revision>76</cp:revision>
  <dcterms:created xsi:type="dcterms:W3CDTF">2020-06-23T01:46:46Z</dcterms:created>
  <dcterms:modified xsi:type="dcterms:W3CDTF">2020-06-26T17:41:05Z</dcterms:modified>
</cp:coreProperties>
</file>