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6"/>
  </p:notesMasterIdLst>
  <p:sldIdLst>
    <p:sldId id="256" r:id="rId5"/>
    <p:sldId id="257" r:id="rId6"/>
    <p:sldId id="258" r:id="rId7"/>
    <p:sldId id="259" r:id="rId8"/>
    <p:sldId id="261" r:id="rId9"/>
    <p:sldId id="265" r:id="rId10"/>
    <p:sldId id="264" r:id="rId11"/>
    <p:sldId id="266" r:id="rId12"/>
    <p:sldId id="262" r:id="rId13"/>
    <p:sldId id="263" r:id="rId14"/>
    <p:sldId id="260"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500" y="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6T15:55:25.175"/>
    </inkml:context>
    <inkml:brush xml:id="br0">
      <inkml:brushProperty name="width" value="0.05" units="cm"/>
      <inkml:brushProperty name="height" value="0.05" units="cm"/>
      <inkml:brushProperty name="color" value="#777777"/>
    </inkml:brush>
  </inkml:definitions>
  <inkml:trace contextRef="#ctx0" brushRef="#br0">33 211 9952,'0'0'2794,"-26"-19"44,25 15-2692,-1 0 0,1 0 1,0 0-1,1 0 0,-1 0 1,1 0-1,-1 0 1,1-1-1,1 1 0,-1 0 1,0 0-1,1 0 0,0 0 1,0 0-1,0 0 1,1 0-1,-1 0 0,4-6 1,4-5 218,0-1 0,22-26-1,-27 37-309,-1 2-31,-1 1 1,1-1-1,0 1 0,0 0 0,1 0 0,-1 0 1,0 0-1,0 1 0,1-1 0,-1 1 0,1 0 1,0 0-1,6-1 0,-1 0 11,1 1-1,-1 0 1,1 1-1,11 1 1,-17 0-23,1 0 0,0 0 0,-1 1 0,1 0 0,-1 0 1,1 0-1,-1 0 0,0 1 0,0-1 0,0 1 0,0 0 0,4 5 0,0 0 23,-1 0 0,1 0-1,-2 1 1,9 12 0,-11-12-11,1 0 0,-1 0 0,0 1 0,-1-1 0,0 1 1,-1 0-1,0 0 0,-1 0 0,0 0 0,0 0 0,-1 0 1,0 1-1,-1-1 0,0 0 0,-1 0 0,-5 19 0,1-16-14,-1 0-1,0 0 0,-16 21 1,15-25-6,-1-1 1,1 0 0,-1 0 0,-1-1-1,0 0 1,-14 7 0,12-7 2,1 0 1,0 1 0,0 0 0,-11 11-1,19-16-6,0 1 1,0 0-1,1 0 0,-1-1 0,1 1 0,0 1 0,0-1 0,0 0 0,0 0 0,1 1 1,0-1-1,0 1 0,0 0 0,0-1 0,1 1 0,-1 5 0,-5 42 635,4-39-1728,0 0 0,0 16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6T15:55:26.125"/>
    </inkml:context>
    <inkml:brush xml:id="br0">
      <inkml:brushProperty name="width" value="0.05" units="cm"/>
      <inkml:brushProperty name="height" value="0.05" units="cm"/>
      <inkml:brushProperty name="color" value="#777777"/>
    </inkml:brush>
  </inkml:definitions>
  <inkml:trace contextRef="#ctx0" brushRef="#br0">17 1 10208,'0'0'2784,"-14"18"453,14-18-3230,0 0 0,0 0 1,0 0-1,1 0 0,-1 0 0,0 0 1,0 0-1,0 0 0,0 0 0,0-1 1,1 1-1,-1 0 0,0 0 0,0 0 1,0 0-1,0 0 0,0 0 0,1-1 1,-1 1-1,0 0 0,0 0 1,0 0-1,0 0 0,0-1 0,0 1 1,0 0-1,0 0 0,0 0 0,0 0 1,0-1-1,0 1 0,0 0 0,0 0 1,0 0-1,0-1 0,0 1 0,0 0 1,0 0-1,0 0 0,0 0 0,0-1 1,0 1-1,0 0 0,0 0 0,0 0 1,0 0-1,-1-1 0,1 1 0,0 0 1,0 0-1,0 0 0,0 0 1,0 0-1,0 0 0,-1 0 0,1-1 1,0 1-1,0 0 0,-1 0 0,-2 0 167,7 7-111,2-6-2159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E7BD67-9F06-41CA-BD09-62EB0C801941}" type="datetimeFigureOut">
              <a:rPr lang="en-US" smtClean="0"/>
              <a:t>1/16/2023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85131C-6754-4593-850C-2860EBBA4444}" type="slidenum">
              <a:rPr lang="en-US" smtClean="0"/>
              <a:t>‹#›</a:t>
            </a:fld>
            <a:endParaRPr lang="en-US"/>
          </a:p>
        </p:txBody>
      </p:sp>
    </p:spTree>
    <p:extLst>
      <p:ext uri="{BB962C8B-B14F-4D97-AF65-F5344CB8AC3E}">
        <p14:creationId xmlns:p14="http://schemas.microsoft.com/office/powerpoint/2010/main" val="2357390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1D8BD707-D9CF-40AE-B4C6-C98DA3205C09}" type="datetimeFigureOut">
              <a:rPr lang="en-US" smtClean="0"/>
              <a:pPr/>
              <a:t>1/16/2023</a:t>
            </a:fld>
            <a:endParaRPr lang="en-US"/>
          </a:p>
        </p:txBody>
      </p:sp>
      <p:sp>
        <p:nvSpPr>
          <p:cNvPr id="5" name="Footer Placeholder 4"/>
          <p:cNvSpPr>
            <a:spLocks noGrp="1"/>
          </p:cNvSpPr>
          <p:nvPr>
            <p:ph type="ftr" sz="quarter" idx="11"/>
          </p:nvPr>
        </p:nvSpPr>
        <p:spPr>
          <a:xfrm>
            <a:off x="1900237" y="5410202"/>
            <a:ext cx="3843665" cy="365125"/>
          </a:xfrm>
        </p:spPr>
        <p:txBody>
          <a:bodyPr/>
          <a:lstStyle/>
          <a:p>
            <a:endParaRPr lang="en-US"/>
          </a:p>
        </p:txBody>
      </p:sp>
      <p:sp>
        <p:nvSpPr>
          <p:cNvPr id="6" name="Slide Number Placeholder 5"/>
          <p:cNvSpPr>
            <a:spLocks noGrp="1"/>
          </p:cNvSpPr>
          <p:nvPr>
            <p:ph type="sldNum" sz="quarter" idx="12"/>
          </p:nvPr>
        </p:nvSpPr>
        <p:spPr>
          <a:xfrm>
            <a:off x="7915603" y="5410200"/>
            <a:ext cx="578317"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22503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1999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87877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3854169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38431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130118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1/16/2023</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64100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557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31699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1D8BD707-D9CF-40AE-B4C6-C98DA3205C09}" type="datetimeFigureOut">
              <a:rPr lang="en-US" smtClean="0"/>
              <a:pPr/>
              <a:t>1/16/2023</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a:p>
        </p:txBody>
      </p:sp>
      <p:sp>
        <p:nvSpPr>
          <p:cNvPr id="51" name="Slide Number Placeholder 5"/>
          <p:cNvSpPr>
            <a:spLocks noGrp="1"/>
          </p:cNvSpPr>
          <p:nvPr>
            <p:ph type="sldNum" sz="quarter" idx="12"/>
          </p:nvPr>
        </p:nvSpPr>
        <p:spPr>
          <a:xfrm>
            <a:off x="7707241" y="5883275"/>
            <a:ext cx="578317"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43694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11054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97749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13559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53376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89322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64833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61948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pPr/>
              <a:t>1/16/2023</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83392223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statista.com/statistics/1306373/fake-news-by-type-us/" TargetMode="External"/><Relationship Id="rId2" Type="http://schemas.openxmlformats.org/officeDocument/2006/relationships/hyperlink" Target="https://www.statista.com/statistics/1306407/fake-news-impact-us/" TargetMode="External"/><Relationship Id="rId1" Type="http://schemas.openxmlformats.org/officeDocument/2006/relationships/slideLayout" Target="../slideLayouts/slideLayout2.xml"/><Relationship Id="rId6" Type="http://schemas.openxmlformats.org/officeDocument/2006/relationships/hyperlink" Target="https://www.dailymail.co.uk/news/article-3216680/Kim-Kardashian-caves-FDA-pressure-reposts-misleading-morning-sickness-drug-ad-warnings-potential-effects-timing-deliberate.html" TargetMode="External"/><Relationship Id="rId5" Type="http://schemas.openxmlformats.org/officeDocument/2006/relationships/hyperlink" Target="https://www.fanatik.ro/adelina-pestritu-intr-un-scandal-fara-margini-100-de-mii-de-fani-s-au-dezabonat-de-pe-instagramul-ei-19245819" TargetMode="External"/><Relationship Id="rId4" Type="http://schemas.openxmlformats.org/officeDocument/2006/relationships/hyperlink" Target="https://www.statista.com/statistics/1015263/fake-news-worsening-u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customXml" Target="../ink/ink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PT" dirty="0">
                <a:solidFill>
                  <a:schemeClr val="bg1"/>
                </a:solidFill>
              </a:rPr>
              <a:t>Social media </a:t>
            </a:r>
            <a:r>
              <a:rPr lang="ro-RO" dirty="0">
                <a:solidFill>
                  <a:schemeClr val="bg1"/>
                </a:solidFill>
              </a:rPr>
              <a:t>în SUA</a:t>
            </a:r>
            <a:endParaRPr lang="en-US" dirty="0">
              <a:solidFill>
                <a:schemeClr val="bg1"/>
              </a:solidFill>
            </a:endParaRPr>
          </a:p>
        </p:txBody>
      </p:sp>
      <p:sp>
        <p:nvSpPr>
          <p:cNvPr id="3" name="Subtitle 2"/>
          <p:cNvSpPr>
            <a:spLocks noGrp="1"/>
          </p:cNvSpPr>
          <p:nvPr>
            <p:ph type="subTitle" idx="1"/>
          </p:nvPr>
        </p:nvSpPr>
        <p:spPr>
          <a:xfrm>
            <a:off x="1295400" y="3200400"/>
            <a:ext cx="6400800" cy="3048000"/>
          </a:xfrm>
        </p:spPr>
        <p:txBody>
          <a:bodyPr>
            <a:normAutofit/>
          </a:bodyPr>
          <a:lstStyle/>
          <a:p>
            <a:pPr algn="ctr"/>
            <a:endParaRPr lang="ro-RO" sz="1600" dirty="0">
              <a:solidFill>
                <a:schemeClr val="bg1"/>
              </a:solidFill>
              <a:latin typeface="Times New Roman" panose="02020603050405020304" pitchFamily="18" charset="0"/>
              <a:cs typeface="Times New Roman" panose="02020603050405020304" pitchFamily="18" charset="0"/>
            </a:endParaRPr>
          </a:p>
          <a:p>
            <a:pPr algn="ctr"/>
            <a:r>
              <a:rPr lang="en-US" sz="1600" dirty="0" err="1">
                <a:solidFill>
                  <a:schemeClr val="bg1"/>
                </a:solidFill>
                <a:latin typeface="Times New Roman" panose="02020603050405020304" pitchFamily="18" charset="0"/>
                <a:cs typeface="Times New Roman" panose="02020603050405020304" pitchFamily="18" charset="0"/>
              </a:rPr>
              <a:t>Echipa</a:t>
            </a:r>
            <a:r>
              <a:rPr lang="en-US" sz="1600" dirty="0">
                <a:solidFill>
                  <a:schemeClr val="bg1"/>
                </a:solidFill>
                <a:latin typeface="Times New Roman" panose="02020603050405020304" pitchFamily="18" charset="0"/>
                <a:cs typeface="Times New Roman" panose="02020603050405020304" pitchFamily="18" charset="0"/>
              </a:rPr>
              <a:t>:</a:t>
            </a:r>
            <a:r>
              <a:rPr lang="ro-RO" sz="1600" dirty="0">
                <a:solidFill>
                  <a:schemeClr val="bg1"/>
                </a:solidFill>
                <a:latin typeface="Times New Roman" panose="02020603050405020304" pitchFamily="18" charset="0"/>
                <a:cs typeface="Times New Roman" panose="02020603050405020304" pitchFamily="18" charset="0"/>
              </a:rPr>
              <a:t> </a:t>
            </a:r>
          </a:p>
          <a:p>
            <a:pPr algn="ctr"/>
            <a:r>
              <a:rPr lang="ro-RO" sz="1600" dirty="0" err="1">
                <a:solidFill>
                  <a:schemeClr val="bg1"/>
                </a:solidFill>
                <a:latin typeface="Times New Roman" panose="02020603050405020304" pitchFamily="18" charset="0"/>
                <a:cs typeface="Times New Roman" panose="02020603050405020304" pitchFamily="18" charset="0"/>
              </a:rPr>
              <a:t>Curcovschi</a:t>
            </a:r>
            <a:r>
              <a:rPr lang="ro-RO" sz="1600" dirty="0">
                <a:solidFill>
                  <a:schemeClr val="bg1"/>
                </a:solidFill>
                <a:latin typeface="Times New Roman" panose="02020603050405020304" pitchFamily="18" charset="0"/>
                <a:cs typeface="Times New Roman" panose="02020603050405020304" pitchFamily="18" charset="0"/>
              </a:rPr>
              <a:t> Nicoleta</a:t>
            </a:r>
          </a:p>
          <a:p>
            <a:pPr algn="ctr"/>
            <a:r>
              <a:rPr lang="ro-RO" sz="1600" dirty="0" err="1">
                <a:solidFill>
                  <a:schemeClr val="bg1"/>
                </a:solidFill>
                <a:latin typeface="Times New Roman" panose="02020603050405020304" pitchFamily="18" charset="0"/>
                <a:cs typeface="Times New Roman" panose="02020603050405020304" pitchFamily="18" charset="0"/>
              </a:rPr>
              <a:t>Gondoș</a:t>
            </a:r>
            <a:r>
              <a:rPr lang="ro-RO" sz="1600" dirty="0">
                <a:solidFill>
                  <a:schemeClr val="bg1"/>
                </a:solidFill>
                <a:latin typeface="Times New Roman" panose="02020603050405020304" pitchFamily="18" charset="0"/>
                <a:cs typeface="Times New Roman" panose="02020603050405020304" pitchFamily="18" charset="0"/>
              </a:rPr>
              <a:t> Bianca-Emilia</a:t>
            </a:r>
          </a:p>
          <a:p>
            <a:pPr algn="ctr"/>
            <a:r>
              <a:rPr lang="ro-RO" sz="1600" dirty="0">
                <a:solidFill>
                  <a:schemeClr val="bg1"/>
                </a:solidFill>
                <a:latin typeface="Times New Roman" panose="02020603050405020304" pitchFamily="18" charset="0"/>
                <a:cs typeface="Times New Roman" panose="02020603050405020304" pitchFamily="18" charset="0"/>
              </a:rPr>
              <a:t>Ivan Lorena-Denisa</a:t>
            </a:r>
          </a:p>
          <a:p>
            <a:pPr algn="ctr"/>
            <a:r>
              <a:rPr lang="ro-RO" sz="1600" dirty="0">
                <a:solidFill>
                  <a:schemeClr val="bg1"/>
                </a:solidFill>
                <a:latin typeface="Times New Roman" panose="02020603050405020304" pitchFamily="18" charset="0"/>
                <a:cs typeface="Times New Roman" panose="02020603050405020304" pitchFamily="18" charset="0"/>
              </a:rPr>
              <a:t>Perdun Andreea-Adriana</a:t>
            </a:r>
          </a:p>
          <a:p>
            <a:pPr algn="ctr"/>
            <a:r>
              <a:rPr lang="ro-RO" sz="1600" dirty="0">
                <a:solidFill>
                  <a:schemeClr val="bg1"/>
                </a:solidFill>
                <a:latin typeface="Times New Roman" panose="02020603050405020304" pitchFamily="18" charset="0"/>
                <a:cs typeface="Times New Roman" panose="02020603050405020304" pitchFamily="18" charset="0"/>
              </a:rPr>
              <a:t>Spoială Răzvan-Andrei</a:t>
            </a: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solidFill>
              </a:rPr>
              <a:t>Concluzii</a:t>
            </a:r>
            <a:endParaRPr lang="en-US" dirty="0">
              <a:solidFill>
                <a:schemeClr val="bg1"/>
              </a:solidFill>
            </a:endParaRPr>
          </a:p>
        </p:txBody>
      </p:sp>
      <p:sp>
        <p:nvSpPr>
          <p:cNvPr id="3" name="Content Placeholder 2"/>
          <p:cNvSpPr>
            <a:spLocks noGrp="1"/>
          </p:cNvSpPr>
          <p:nvPr>
            <p:ph idx="1"/>
          </p:nvPr>
        </p:nvSpPr>
        <p:spPr>
          <a:xfrm>
            <a:off x="856060" y="2525315"/>
            <a:ext cx="7429499" cy="1807370"/>
          </a:xfrm>
        </p:spPr>
        <p:txBody>
          <a:bodyPr>
            <a:normAutofit lnSpcReduction="10000"/>
          </a:bodyPr>
          <a:lstStyle/>
          <a:p>
            <a:r>
              <a:rPr lang="ro-RO" dirty="0">
                <a:solidFill>
                  <a:schemeClr val="bg1"/>
                </a:solidFill>
              </a:rPr>
              <a:t>Toate știrile din mediul online pot fi puse sub semnul întrebării. </a:t>
            </a:r>
          </a:p>
          <a:p>
            <a:r>
              <a:rPr lang="ro-RO" dirty="0">
                <a:solidFill>
                  <a:schemeClr val="bg1"/>
                </a:solidFill>
              </a:rPr>
              <a:t>Nu trebuie să avem o atitudine indiferentă cu privire la conținutul online.</a:t>
            </a:r>
            <a:endParaRPr lang="en-US"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59" y="-152400"/>
            <a:ext cx="7429499" cy="1478570"/>
          </a:xfrm>
        </p:spPr>
        <p:txBody>
          <a:bodyPr/>
          <a:lstStyle/>
          <a:p>
            <a:r>
              <a:rPr lang="en-US" dirty="0" err="1">
                <a:solidFill>
                  <a:schemeClr val="bg1"/>
                </a:solidFill>
              </a:rPr>
              <a:t>Bibliografie</a:t>
            </a:r>
            <a:r>
              <a:rPr lang="en-US" dirty="0">
                <a:solidFill>
                  <a:schemeClr val="bg1"/>
                </a:solidFill>
              </a:rPr>
              <a:t> </a:t>
            </a:r>
          </a:p>
        </p:txBody>
      </p:sp>
      <p:sp>
        <p:nvSpPr>
          <p:cNvPr id="3" name="Content Placeholder 2"/>
          <p:cNvSpPr>
            <a:spLocks noGrp="1"/>
          </p:cNvSpPr>
          <p:nvPr>
            <p:ph idx="1"/>
          </p:nvPr>
        </p:nvSpPr>
        <p:spPr>
          <a:xfrm>
            <a:off x="856059" y="1066800"/>
            <a:ext cx="7429499" cy="5334000"/>
          </a:xfrm>
        </p:spPr>
        <p:txBody>
          <a:bodyPr>
            <a:normAutofit fontScale="92500" lnSpcReduction="10000"/>
          </a:bodyPr>
          <a:lstStyle/>
          <a:p>
            <a:r>
              <a:rPr lang="ro-RO" sz="1600" dirty="0" err="1">
                <a:solidFill>
                  <a:schemeClr val="bg1"/>
                </a:solidFill>
                <a:cs typeface="Times New Roman" panose="02020603050405020304" pitchFamily="18" charset="0"/>
              </a:rPr>
              <a:t>Amy</a:t>
            </a:r>
            <a:r>
              <a:rPr lang="ro-RO" sz="1600" dirty="0">
                <a:solidFill>
                  <a:schemeClr val="bg1"/>
                </a:solidFill>
                <a:cs typeface="Times New Roman" panose="02020603050405020304" pitchFamily="18" charset="0"/>
              </a:rPr>
              <a:t> Watson, </a:t>
            </a:r>
            <a:r>
              <a:rPr lang="en-US" sz="1600" dirty="0">
                <a:solidFill>
                  <a:schemeClr val="bg1"/>
                </a:solidFill>
                <a:cs typeface="Times New Roman" panose="02020603050405020304" pitchFamily="18" charset="0"/>
              </a:rPr>
              <a:t>Impact of fake news in the United States as of December 2020</a:t>
            </a:r>
            <a:r>
              <a:rPr lang="ro-RO" sz="1600" dirty="0">
                <a:solidFill>
                  <a:schemeClr val="bg1"/>
                </a:solidFill>
                <a:cs typeface="Times New Roman" panose="02020603050405020304" pitchFamily="18" charset="0"/>
              </a:rPr>
              <a:t>, </a:t>
            </a:r>
            <a:r>
              <a:rPr lang="ro-RO" sz="1600" dirty="0">
                <a:solidFill>
                  <a:schemeClr val="bg1"/>
                </a:solidFill>
                <a:cs typeface="Times New Roman" panose="02020603050405020304" pitchFamily="18" charset="0"/>
                <a:hlinkClick r:id="rId2">
                  <a:extLst>
                    <a:ext uri="{A12FA001-AC4F-418D-AE19-62706E023703}">
                      <ahyp:hlinkClr xmlns:ahyp="http://schemas.microsoft.com/office/drawing/2018/hyperlinkcolor" val="tx"/>
                    </a:ext>
                  </a:extLst>
                </a:hlinkClick>
              </a:rPr>
              <a:t>https://www.statista.com/statistics/1306407/fake-news-impact-us/</a:t>
            </a:r>
            <a:r>
              <a:rPr lang="ro-RO" sz="1600" dirty="0">
                <a:solidFill>
                  <a:schemeClr val="bg1"/>
                </a:solidFill>
                <a:cs typeface="Times New Roman" panose="02020603050405020304" pitchFamily="18" charset="0"/>
              </a:rPr>
              <a:t>, 30.12.2022</a:t>
            </a:r>
          </a:p>
          <a:p>
            <a:r>
              <a:rPr lang="ro-RO" sz="1600" dirty="0" err="1">
                <a:solidFill>
                  <a:schemeClr val="bg1"/>
                </a:solidFill>
                <a:cs typeface="Times New Roman" panose="02020603050405020304" pitchFamily="18" charset="0"/>
              </a:rPr>
              <a:t>Amy</a:t>
            </a:r>
            <a:r>
              <a:rPr lang="ro-RO" sz="1600" dirty="0">
                <a:solidFill>
                  <a:schemeClr val="bg1"/>
                </a:solidFill>
                <a:cs typeface="Times New Roman" panose="02020603050405020304" pitchFamily="18" charset="0"/>
              </a:rPr>
              <a:t> Watson, </a:t>
            </a:r>
            <a:r>
              <a:rPr lang="en-US" sz="1600" dirty="0">
                <a:solidFill>
                  <a:schemeClr val="bg1"/>
                </a:solidFill>
                <a:cs typeface="Times New Roman" panose="02020603050405020304" pitchFamily="18" charset="0"/>
              </a:rPr>
              <a:t>Types of fake news encountered online in the United States as of December 2020</a:t>
            </a:r>
            <a:r>
              <a:rPr lang="ro-RO" sz="1600" dirty="0">
                <a:solidFill>
                  <a:schemeClr val="bg1"/>
                </a:solidFill>
                <a:cs typeface="Times New Roman" panose="02020603050405020304" pitchFamily="18" charset="0"/>
              </a:rPr>
              <a:t>, </a:t>
            </a:r>
            <a:r>
              <a:rPr lang="ro-RO" sz="1600" dirty="0">
                <a:solidFill>
                  <a:schemeClr val="bg1"/>
                </a:solidFill>
                <a:cs typeface="Times New Roman" panose="02020603050405020304" pitchFamily="18" charset="0"/>
                <a:hlinkClick r:id="rId3">
                  <a:extLst>
                    <a:ext uri="{A12FA001-AC4F-418D-AE19-62706E023703}">
                      <ahyp:hlinkClr xmlns:ahyp="http://schemas.microsoft.com/office/drawing/2018/hyperlinkcolor" val="tx"/>
                    </a:ext>
                  </a:extLst>
                </a:hlinkClick>
              </a:rPr>
              <a:t>https://www.statista.com/statistics/1306373/fake-news-by-type-us/</a:t>
            </a:r>
            <a:r>
              <a:rPr lang="ro-RO" sz="1600" dirty="0">
                <a:solidFill>
                  <a:schemeClr val="bg1"/>
                </a:solidFill>
                <a:cs typeface="Times New Roman" panose="02020603050405020304" pitchFamily="18" charset="0"/>
              </a:rPr>
              <a:t>, 30.12.2022</a:t>
            </a:r>
          </a:p>
          <a:p>
            <a:r>
              <a:rPr lang="ro-RO" sz="1600" dirty="0" err="1">
                <a:solidFill>
                  <a:schemeClr val="bg1"/>
                </a:solidFill>
                <a:cs typeface="Times New Roman" panose="02020603050405020304" pitchFamily="18" charset="0"/>
              </a:rPr>
              <a:t>Amy</a:t>
            </a:r>
            <a:r>
              <a:rPr lang="ro-RO" sz="1600" dirty="0">
                <a:solidFill>
                  <a:schemeClr val="bg1"/>
                </a:solidFill>
                <a:cs typeface="Times New Roman" panose="02020603050405020304" pitchFamily="18" charset="0"/>
              </a:rPr>
              <a:t> Watson, </a:t>
            </a:r>
            <a:r>
              <a:rPr lang="en-US" sz="1600" dirty="0">
                <a:solidFill>
                  <a:schemeClr val="bg1"/>
                </a:solidFill>
                <a:cs typeface="Times New Roman" panose="02020603050405020304" pitchFamily="18" charset="0"/>
              </a:rPr>
              <a:t>Share of people who believe the problem of fake news will get worse in the next five years in the United States as of December 2020</a:t>
            </a:r>
            <a:r>
              <a:rPr lang="ro-RO" sz="1600" dirty="0">
                <a:solidFill>
                  <a:schemeClr val="bg1"/>
                </a:solidFill>
                <a:cs typeface="Times New Roman" panose="02020603050405020304" pitchFamily="18" charset="0"/>
              </a:rPr>
              <a:t>, </a:t>
            </a:r>
            <a:r>
              <a:rPr lang="ro-RO" sz="1600" dirty="0">
                <a:solidFill>
                  <a:schemeClr val="bg1"/>
                </a:solidFill>
                <a:cs typeface="Times New Roman" panose="02020603050405020304" pitchFamily="18" charset="0"/>
                <a:hlinkClick r:id="rId4">
                  <a:extLst>
                    <a:ext uri="{A12FA001-AC4F-418D-AE19-62706E023703}">
                      <ahyp:hlinkClr xmlns:ahyp="http://schemas.microsoft.com/office/drawing/2018/hyperlinkcolor" val="tx"/>
                    </a:ext>
                  </a:extLst>
                </a:hlinkClick>
              </a:rPr>
              <a:t>https://www.statista.com/statistics/1015263/fake-news-worsening-us/</a:t>
            </a:r>
            <a:r>
              <a:rPr lang="ro-RO" sz="1600" dirty="0">
                <a:solidFill>
                  <a:schemeClr val="bg1"/>
                </a:solidFill>
                <a:cs typeface="Times New Roman" panose="02020603050405020304" pitchFamily="18" charset="0"/>
              </a:rPr>
              <a:t>, 13.01.2023</a:t>
            </a:r>
          </a:p>
          <a:p>
            <a:r>
              <a:rPr lang="ro-RO" sz="1600" dirty="0">
                <a:solidFill>
                  <a:schemeClr val="bg1"/>
                </a:solidFill>
                <a:cs typeface="Times New Roman" panose="02020603050405020304" pitchFamily="18" charset="0"/>
              </a:rPr>
              <a:t>Tracy </a:t>
            </a:r>
            <a:r>
              <a:rPr lang="ro-RO" sz="1600" dirty="0" err="1">
                <a:solidFill>
                  <a:schemeClr val="bg1"/>
                </a:solidFill>
                <a:cs typeface="Times New Roman" panose="02020603050405020304" pitchFamily="18" charset="0"/>
              </a:rPr>
              <a:t>L.Tuten</a:t>
            </a:r>
            <a:r>
              <a:rPr lang="ro-RO" sz="1600" dirty="0">
                <a:solidFill>
                  <a:schemeClr val="bg1"/>
                </a:solidFill>
                <a:cs typeface="Times New Roman" panose="02020603050405020304" pitchFamily="18" charset="0"/>
              </a:rPr>
              <a:t>, </a:t>
            </a:r>
            <a:r>
              <a:rPr lang="en-US" sz="1600" dirty="0">
                <a:solidFill>
                  <a:schemeClr val="bg1"/>
                </a:solidFill>
              </a:rPr>
              <a:t>Advertising 2.0: Social Media Marketing in a Web 2.0 World</a:t>
            </a:r>
            <a:r>
              <a:rPr lang="ro-RO" sz="1600" dirty="0">
                <a:solidFill>
                  <a:schemeClr val="bg1"/>
                </a:solidFill>
              </a:rPr>
              <a:t>, </a:t>
            </a:r>
            <a:r>
              <a:rPr lang="en-US" sz="1600" dirty="0">
                <a:solidFill>
                  <a:schemeClr val="bg1"/>
                </a:solidFill>
              </a:rPr>
              <a:t>Greenwood Publishing Group, 2008</a:t>
            </a:r>
            <a:endParaRPr lang="ro-RO" sz="1600" dirty="0">
              <a:solidFill>
                <a:schemeClr val="bg1"/>
              </a:solidFill>
            </a:endParaRPr>
          </a:p>
          <a:p>
            <a:r>
              <a:rPr lang="ro-RO" sz="1600" dirty="0">
                <a:solidFill>
                  <a:schemeClr val="bg1"/>
                </a:solidFill>
              </a:rPr>
              <a:t>Claudiu I, </a:t>
            </a:r>
            <a:r>
              <a:rPr lang="en-US" sz="1600" dirty="0">
                <a:solidFill>
                  <a:schemeClr val="bg1"/>
                </a:solidFill>
              </a:rPr>
              <a:t>Adelina </a:t>
            </a:r>
            <a:r>
              <a:rPr lang="en-US" sz="1600" dirty="0" err="1">
                <a:solidFill>
                  <a:schemeClr val="bg1"/>
                </a:solidFill>
              </a:rPr>
              <a:t>Pestrițu</a:t>
            </a:r>
            <a:r>
              <a:rPr lang="en-US" sz="1600" dirty="0">
                <a:solidFill>
                  <a:schemeClr val="bg1"/>
                </a:solidFill>
              </a:rPr>
              <a:t>, </a:t>
            </a:r>
            <a:r>
              <a:rPr lang="en-US" sz="1600" dirty="0" err="1">
                <a:solidFill>
                  <a:schemeClr val="bg1"/>
                </a:solidFill>
              </a:rPr>
              <a:t>într</a:t>
            </a:r>
            <a:r>
              <a:rPr lang="en-US" sz="1600" dirty="0">
                <a:solidFill>
                  <a:schemeClr val="bg1"/>
                </a:solidFill>
              </a:rPr>
              <a:t>-un scandal </a:t>
            </a:r>
            <a:r>
              <a:rPr lang="en-US" sz="1600" dirty="0" err="1">
                <a:solidFill>
                  <a:schemeClr val="bg1"/>
                </a:solidFill>
              </a:rPr>
              <a:t>fără</a:t>
            </a:r>
            <a:r>
              <a:rPr lang="en-US" sz="1600" dirty="0">
                <a:solidFill>
                  <a:schemeClr val="bg1"/>
                </a:solidFill>
              </a:rPr>
              <a:t> </a:t>
            </a:r>
            <a:r>
              <a:rPr lang="en-US" sz="1600" dirty="0" err="1">
                <a:solidFill>
                  <a:schemeClr val="bg1"/>
                </a:solidFill>
              </a:rPr>
              <a:t>margini</a:t>
            </a:r>
            <a:r>
              <a:rPr lang="en-US" sz="1600" dirty="0">
                <a:solidFill>
                  <a:schemeClr val="bg1"/>
                </a:solidFill>
              </a:rPr>
              <a:t>. 100 de mii de </a:t>
            </a:r>
            <a:r>
              <a:rPr lang="en-US" sz="1600" dirty="0" err="1">
                <a:solidFill>
                  <a:schemeClr val="bg1"/>
                </a:solidFill>
              </a:rPr>
              <a:t>fani</a:t>
            </a:r>
            <a:r>
              <a:rPr lang="en-US" sz="1600" dirty="0">
                <a:solidFill>
                  <a:schemeClr val="bg1"/>
                </a:solidFill>
              </a:rPr>
              <a:t> s-au </a:t>
            </a:r>
            <a:r>
              <a:rPr lang="en-US" sz="1600" dirty="0" err="1">
                <a:solidFill>
                  <a:schemeClr val="bg1"/>
                </a:solidFill>
              </a:rPr>
              <a:t>dezabonat</a:t>
            </a:r>
            <a:r>
              <a:rPr lang="en-US" sz="1600" dirty="0">
                <a:solidFill>
                  <a:schemeClr val="bg1"/>
                </a:solidFill>
              </a:rPr>
              <a:t> de pe </a:t>
            </a:r>
            <a:r>
              <a:rPr lang="en-US" sz="1600" dirty="0" err="1">
                <a:solidFill>
                  <a:schemeClr val="bg1"/>
                </a:solidFill>
              </a:rPr>
              <a:t>Instagramul</a:t>
            </a:r>
            <a:r>
              <a:rPr lang="en-US" sz="1600" dirty="0">
                <a:solidFill>
                  <a:schemeClr val="bg1"/>
                </a:solidFill>
              </a:rPr>
              <a:t> </a:t>
            </a:r>
            <a:r>
              <a:rPr lang="en-US" sz="1600" dirty="0" err="1">
                <a:solidFill>
                  <a:schemeClr val="bg1"/>
                </a:solidFill>
              </a:rPr>
              <a:t>ei</a:t>
            </a:r>
            <a:r>
              <a:rPr lang="ro-RO" sz="1600" dirty="0">
                <a:solidFill>
                  <a:schemeClr val="bg1"/>
                </a:solidFill>
              </a:rPr>
              <a:t>, </a:t>
            </a:r>
            <a:r>
              <a:rPr lang="ro-RO" sz="1600" dirty="0">
                <a:solidFill>
                  <a:schemeClr val="bg1"/>
                </a:solidFill>
                <a:hlinkClick r:id="rId5">
                  <a:extLst>
                    <a:ext uri="{A12FA001-AC4F-418D-AE19-62706E023703}">
                      <ahyp:hlinkClr xmlns:ahyp="http://schemas.microsoft.com/office/drawing/2018/hyperlinkcolor" val="tx"/>
                    </a:ext>
                  </a:extLst>
                </a:hlinkClick>
              </a:rPr>
              <a:t>https://www.fanatik.ro/adelina-pestritu-intr-un-scandal-fara-margini-100-de-mii-de-fani-s-au-dezabonat-de-pe-instagramul-ei-19245819</a:t>
            </a:r>
            <a:r>
              <a:rPr lang="ro-RO" sz="1600" dirty="0">
                <a:solidFill>
                  <a:schemeClr val="bg1"/>
                </a:solidFill>
              </a:rPr>
              <a:t>, 12.01.2023</a:t>
            </a:r>
          </a:p>
          <a:p>
            <a:r>
              <a:rPr lang="ro-RO" sz="1600" dirty="0" err="1">
                <a:solidFill>
                  <a:schemeClr val="bg1"/>
                </a:solidFill>
              </a:rPr>
              <a:t>Sophie</a:t>
            </a:r>
            <a:r>
              <a:rPr lang="ro-RO" sz="1600" dirty="0">
                <a:solidFill>
                  <a:schemeClr val="bg1"/>
                </a:solidFill>
              </a:rPr>
              <a:t> Jane Evans, </a:t>
            </a:r>
            <a:r>
              <a:rPr lang="en-US" sz="1700" dirty="0">
                <a:solidFill>
                  <a:schemeClr val="bg1"/>
                </a:solidFill>
              </a:rPr>
              <a:t>Kim Kardashian caves in to FDA pressure and reposts 'misleading' morning sickness drug ad WITH warnings about potential side effects (but was the timing deliberate?)</a:t>
            </a:r>
            <a:r>
              <a:rPr lang="ro-RO" sz="1700" dirty="0">
                <a:solidFill>
                  <a:schemeClr val="bg1"/>
                </a:solidFill>
              </a:rPr>
              <a:t>, </a:t>
            </a:r>
            <a:r>
              <a:rPr lang="ro-RO" sz="1700" dirty="0">
                <a:solidFill>
                  <a:schemeClr val="bg1"/>
                </a:solidFill>
                <a:hlinkClick r:id="rId6">
                  <a:extLst>
                    <a:ext uri="{A12FA001-AC4F-418D-AE19-62706E023703}">
                      <ahyp:hlinkClr xmlns:ahyp="http://schemas.microsoft.com/office/drawing/2018/hyperlinkcolor" val="tx"/>
                    </a:ext>
                  </a:extLst>
                </a:hlinkClick>
              </a:rPr>
              <a:t>https://www.dailymail.co.uk/news/article-3216680/Kim-Kardashian-caves-FDA-pressure-reposts-misleading-morning-sickness-drug-ad-warnings-potential-effects-timing-deliberate.html</a:t>
            </a:r>
            <a:r>
              <a:rPr lang="ro-RO" sz="1700" dirty="0">
                <a:solidFill>
                  <a:schemeClr val="bg1"/>
                </a:solidFill>
              </a:rPr>
              <a:t>, 12.01.2023</a:t>
            </a:r>
            <a:endParaRPr lang="en-US" sz="1700" dirty="0">
              <a:solidFill>
                <a:schemeClr val="bg1"/>
              </a:solidFill>
            </a:endParaRPr>
          </a:p>
          <a:p>
            <a:endParaRPr lang="en-US" sz="1600" dirty="0">
              <a:solidFill>
                <a:schemeClr val="bg1"/>
              </a:solidFill>
            </a:endParaRPr>
          </a:p>
          <a:p>
            <a:endParaRPr lang="ro-RO" sz="1600" dirty="0">
              <a:solidFill>
                <a:schemeClr val="bg1"/>
              </a:solidFill>
            </a:endParaRPr>
          </a:p>
          <a:p>
            <a:endParaRPr lang="ro-RO" sz="1600" dirty="0">
              <a:solidFill>
                <a:schemeClr val="bg1"/>
              </a:solidFill>
            </a:endParaRPr>
          </a:p>
          <a:p>
            <a:endParaRPr lang="en-US" sz="1600" dirty="0">
              <a:solidFill>
                <a:schemeClr val="bg1"/>
              </a:solidFill>
            </a:endParaRPr>
          </a:p>
          <a:p>
            <a:endParaRPr lang="en-US" sz="16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solidFill>
                  <a:schemeClr val="bg1"/>
                </a:solidFill>
              </a:rPr>
              <a:t>Obiectivul</a:t>
            </a:r>
            <a:r>
              <a:rPr lang="en-US" dirty="0">
                <a:solidFill>
                  <a:schemeClr val="bg1"/>
                </a:solidFill>
              </a:rPr>
              <a:t> </a:t>
            </a:r>
            <a:r>
              <a:rPr lang="en-US" dirty="0" err="1">
                <a:solidFill>
                  <a:schemeClr val="bg1"/>
                </a:solidFill>
              </a:rPr>
              <a:t>proiectului</a:t>
            </a:r>
            <a:r>
              <a:rPr lang="en-US" dirty="0">
                <a:solidFill>
                  <a:schemeClr val="bg1"/>
                </a:solidFill>
              </a:rPr>
              <a:t> </a:t>
            </a:r>
          </a:p>
        </p:txBody>
      </p:sp>
      <p:sp>
        <p:nvSpPr>
          <p:cNvPr id="3" name="Content Placeholder 2"/>
          <p:cNvSpPr>
            <a:spLocks noGrp="1"/>
          </p:cNvSpPr>
          <p:nvPr>
            <p:ph idx="1"/>
          </p:nvPr>
        </p:nvSpPr>
        <p:spPr/>
        <p:txBody>
          <a:bodyPr>
            <a:normAutofit fontScale="92500"/>
          </a:bodyPr>
          <a:lstStyle/>
          <a:p>
            <a:r>
              <a:rPr lang="ro-RO" dirty="0">
                <a:solidFill>
                  <a:schemeClr val="bg1"/>
                </a:solidFill>
              </a:rPr>
              <a:t>Echipa noastră a creat o analiză cu privire la ce consumă oamenii în timpul petrecut pe rețelele sociale.</a:t>
            </a:r>
          </a:p>
          <a:p>
            <a:r>
              <a:rPr lang="ro-RO" dirty="0">
                <a:solidFill>
                  <a:schemeClr val="bg1"/>
                </a:solidFill>
              </a:rPr>
              <a:t>În urma statisticilor și a informațiilor acumulate am observat impactul negativ pe care îl pot avea platformele sociale asupra încrederii oamenilor în sursele online.</a:t>
            </a:r>
          </a:p>
          <a:p>
            <a:r>
              <a:rPr lang="ro-RO" dirty="0">
                <a:solidFill>
                  <a:schemeClr val="bg1"/>
                </a:solidFill>
              </a:rPr>
              <a:t>Ca și concepte cheie, focusul cade pe cuvântul central: social media.</a:t>
            </a:r>
            <a:endParaRPr lang="pt-PT"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solidFill>
              </a:rPr>
              <a:t>Metodologia</a:t>
            </a:r>
            <a:endParaRPr lang="en-US" dirty="0">
              <a:solidFill>
                <a:schemeClr val="bg1"/>
              </a:solidFill>
            </a:endParaRPr>
          </a:p>
        </p:txBody>
      </p:sp>
      <p:sp>
        <p:nvSpPr>
          <p:cNvPr id="3" name="Content Placeholder 2"/>
          <p:cNvSpPr>
            <a:spLocks noGrp="1"/>
          </p:cNvSpPr>
          <p:nvPr>
            <p:ph idx="1"/>
          </p:nvPr>
        </p:nvSpPr>
        <p:spPr/>
        <p:txBody>
          <a:bodyPr>
            <a:normAutofit/>
          </a:bodyPr>
          <a:lstStyle/>
          <a:p>
            <a:r>
              <a:rPr lang="ro-RO" dirty="0">
                <a:solidFill>
                  <a:schemeClr val="bg1"/>
                </a:solidFill>
              </a:rPr>
              <a:t>S-a pus accent pe diverse statistici și pe diferite știri din mediul online</a:t>
            </a:r>
          </a:p>
          <a:p>
            <a:r>
              <a:rPr lang="ro-RO" dirty="0">
                <a:solidFill>
                  <a:schemeClr val="bg1"/>
                </a:solidFill>
              </a:rPr>
              <a:t>Pentru studiu de caz am ales să analizăm impactul știrilor false asupra oamenilor. </a:t>
            </a:r>
          </a:p>
          <a:p>
            <a:r>
              <a:rPr lang="ro-RO" dirty="0">
                <a:solidFill>
                  <a:schemeClr val="bg1"/>
                </a:solidFill>
              </a:rPr>
              <a:t>Ca și comparație, ne-am focusat pe două persoane publice din mediul online, celebre pe </a:t>
            </a:r>
            <a:r>
              <a:rPr lang="ro-RO" dirty="0" err="1">
                <a:solidFill>
                  <a:schemeClr val="bg1"/>
                </a:solidFill>
              </a:rPr>
              <a:t>Instagram</a:t>
            </a:r>
            <a:r>
              <a:rPr lang="ro-RO" dirty="0">
                <a:solidFill>
                  <a:schemeClr val="bg1"/>
                </a:solidFill>
              </a:rPr>
              <a:t>, una din SUA și România</a:t>
            </a:r>
            <a:endParaRPr lang="en-US"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830" y="-131653"/>
            <a:ext cx="7429499" cy="1478570"/>
          </a:xfrm>
        </p:spPr>
        <p:txBody>
          <a:bodyPr/>
          <a:lstStyle/>
          <a:p>
            <a:r>
              <a:rPr lang="en-US" dirty="0" err="1">
                <a:solidFill>
                  <a:schemeClr val="bg1"/>
                </a:solidFill>
              </a:rPr>
              <a:t>Concepte</a:t>
            </a:r>
            <a:endParaRPr lang="en-US" dirty="0">
              <a:solidFill>
                <a:schemeClr val="bg1"/>
              </a:solidFill>
            </a:endParaRPr>
          </a:p>
        </p:txBody>
      </p:sp>
      <p:sp>
        <p:nvSpPr>
          <p:cNvPr id="3" name="Content Placeholder 2"/>
          <p:cNvSpPr>
            <a:spLocks noGrp="1"/>
          </p:cNvSpPr>
          <p:nvPr>
            <p:ph idx="1"/>
          </p:nvPr>
        </p:nvSpPr>
        <p:spPr>
          <a:xfrm>
            <a:off x="857250" y="1658142"/>
            <a:ext cx="7429499" cy="4361657"/>
          </a:xfrm>
        </p:spPr>
        <p:txBody>
          <a:bodyPr>
            <a:noAutofit/>
          </a:bodyPr>
          <a:lstStyle/>
          <a:p>
            <a:r>
              <a:rPr lang="ro-RO" dirty="0">
                <a:solidFill>
                  <a:schemeClr val="bg1"/>
                </a:solidFill>
                <a:cs typeface="Times New Roman" panose="02020603050405020304" pitchFamily="18" charset="0"/>
              </a:rPr>
              <a:t>„Social media se referă la comunități online care sunt participative, conversaționale și fluide. Aceste comunități permit membrilor să producă, să publice, să controleze, să critice, să ierarhizeze și să interacționeze cu conținutul online” (Tracy </a:t>
            </a:r>
            <a:r>
              <a:rPr lang="ro-RO" dirty="0" err="1">
                <a:solidFill>
                  <a:schemeClr val="bg1"/>
                </a:solidFill>
                <a:cs typeface="Times New Roman" panose="02020603050405020304" pitchFamily="18" charset="0"/>
              </a:rPr>
              <a:t>L.Tuten</a:t>
            </a:r>
            <a:r>
              <a:rPr lang="ro-RO" dirty="0">
                <a:solidFill>
                  <a:schemeClr val="bg1"/>
                </a:solidFill>
                <a:cs typeface="Times New Roman" panose="02020603050405020304" pitchFamily="18" charset="0"/>
              </a:rPr>
              <a:t>, 2008). </a:t>
            </a:r>
            <a:endParaRPr lang="en-US" dirty="0">
              <a:solidFill>
                <a:schemeClr val="bg1"/>
              </a:solidFill>
              <a:cs typeface="Times New Roman" panose="02020603050405020304" pitchFamily="18" charset="0"/>
            </a:endParaRPr>
          </a:p>
          <a:p>
            <a:pPr algn="l"/>
            <a:r>
              <a:rPr lang="en-US" b="0" i="0" dirty="0" err="1">
                <a:solidFill>
                  <a:schemeClr val="bg1"/>
                </a:solidFill>
                <a:effectLst/>
                <a:cs typeface="Times New Roman" panose="02020603050405020304" pitchFamily="18" charset="0"/>
              </a:rPr>
              <a:t>Defini</a:t>
            </a:r>
            <a:r>
              <a:rPr lang="ro-RO" b="0" i="0" dirty="0">
                <a:solidFill>
                  <a:schemeClr val="bg1"/>
                </a:solidFill>
                <a:effectLst/>
                <a:cs typeface="Times New Roman" panose="02020603050405020304" pitchFamily="18" charset="0"/>
              </a:rPr>
              <a:t>ț</a:t>
            </a:r>
            <a:r>
              <a:rPr lang="en-US" b="0" i="0" dirty="0" err="1">
                <a:solidFill>
                  <a:schemeClr val="bg1"/>
                </a:solidFill>
                <a:effectLst/>
                <a:cs typeface="Times New Roman" panose="02020603050405020304" pitchFamily="18" charset="0"/>
              </a:rPr>
              <a:t>ia</a:t>
            </a:r>
            <a:r>
              <a:rPr lang="en-US" b="0" i="0" dirty="0">
                <a:solidFill>
                  <a:schemeClr val="bg1"/>
                </a:solidFill>
                <a:effectLst/>
                <a:cs typeface="Times New Roman" panose="02020603050405020304" pitchFamily="18" charset="0"/>
              </a:rPr>
              <a:t> </a:t>
            </a:r>
            <a:r>
              <a:rPr lang="ro-RO" b="0" i="0" dirty="0">
                <a:solidFill>
                  <a:schemeClr val="bg1"/>
                </a:solidFill>
                <a:effectLst/>
                <a:cs typeface="Times New Roman" panose="02020603050405020304" pitchFamily="18" charset="0"/>
              </a:rPr>
              <a:t>termenului „</a:t>
            </a:r>
            <a:r>
              <a:rPr lang="en-US" b="0" i="0" dirty="0">
                <a:solidFill>
                  <a:schemeClr val="bg1"/>
                </a:solidFill>
                <a:effectLst/>
                <a:cs typeface="Times New Roman" panose="02020603050405020304" pitchFamily="18" charset="0"/>
              </a:rPr>
              <a:t>social </a:t>
            </a:r>
            <a:r>
              <a:rPr lang="en-US" b="0" i="0" dirty="0" err="1">
                <a:solidFill>
                  <a:schemeClr val="bg1"/>
                </a:solidFill>
                <a:effectLst/>
                <a:cs typeface="Times New Roman" panose="02020603050405020304" pitchFamily="18" charset="0"/>
              </a:rPr>
              <a:t>medi</a:t>
            </a:r>
            <a:r>
              <a:rPr lang="ro-RO" b="0" i="0" dirty="0">
                <a:solidFill>
                  <a:schemeClr val="bg1"/>
                </a:solidFill>
                <a:effectLst/>
                <a:cs typeface="Times New Roman" panose="02020603050405020304" pitchFamily="18" charset="0"/>
              </a:rPr>
              <a:t>a”</a:t>
            </a:r>
            <a:r>
              <a:rPr lang="en-US" b="0" i="0" dirty="0">
                <a:solidFill>
                  <a:schemeClr val="bg1"/>
                </a:solidFill>
                <a:effectLst/>
                <a:cs typeface="Times New Roman" panose="02020603050405020304" pitchFamily="18" charset="0"/>
              </a:rPr>
              <a:t> are </a:t>
            </a:r>
            <a:r>
              <a:rPr lang="en-US" b="0" i="0" dirty="0" err="1">
                <a:solidFill>
                  <a:schemeClr val="bg1"/>
                </a:solidFill>
                <a:effectLst/>
                <a:cs typeface="Times New Roman" panose="02020603050405020304" pitchFamily="18" charset="0"/>
              </a:rPr>
              <a:t>legatur</a:t>
            </a:r>
            <a:r>
              <a:rPr lang="ro-RO" b="0" i="0" dirty="0">
                <a:solidFill>
                  <a:schemeClr val="bg1"/>
                </a:solidFill>
                <a:effectLst/>
                <a:cs typeface="Times New Roman" panose="02020603050405020304" pitchFamily="18" charset="0"/>
              </a:rPr>
              <a:t>ă</a:t>
            </a:r>
            <a:r>
              <a:rPr lang="en-US" b="0" i="0" dirty="0">
                <a:solidFill>
                  <a:schemeClr val="bg1"/>
                </a:solidFill>
                <a:effectLst/>
                <a:cs typeface="Times New Roman" panose="02020603050405020304" pitchFamily="18" charset="0"/>
              </a:rPr>
              <a:t> cu </a:t>
            </a:r>
            <a:r>
              <a:rPr lang="en-US" b="0" i="0" dirty="0" err="1">
                <a:solidFill>
                  <a:schemeClr val="bg1"/>
                </a:solidFill>
                <a:effectLst/>
                <a:cs typeface="Times New Roman" panose="02020603050405020304" pitchFamily="18" charset="0"/>
              </a:rPr>
              <a:t>serviciile</a:t>
            </a:r>
            <a:r>
              <a:rPr lang="en-US" b="0" i="0" dirty="0">
                <a:solidFill>
                  <a:schemeClr val="bg1"/>
                </a:solidFill>
                <a:effectLst/>
                <a:cs typeface="Times New Roman" panose="02020603050405020304" pitchFamily="18" charset="0"/>
              </a:rPr>
              <a:t> online, </a:t>
            </a:r>
            <a:r>
              <a:rPr lang="en-US" b="0" i="0" dirty="0" err="1">
                <a:solidFill>
                  <a:schemeClr val="bg1"/>
                </a:solidFill>
                <a:effectLst/>
                <a:cs typeface="Times New Roman" panose="02020603050405020304" pitchFamily="18" charset="0"/>
              </a:rPr>
              <a:t>deoarece</a:t>
            </a:r>
            <a:r>
              <a:rPr lang="en-US" b="0" i="0" dirty="0">
                <a:solidFill>
                  <a:schemeClr val="bg1"/>
                </a:solidFill>
                <a:effectLst/>
                <a:cs typeface="Times New Roman" panose="02020603050405020304" pitchFamily="18" charset="0"/>
              </a:rPr>
              <a:t> </a:t>
            </a:r>
            <a:r>
              <a:rPr lang="en-US" b="0" i="0" dirty="0" err="1">
                <a:solidFill>
                  <a:schemeClr val="bg1"/>
                </a:solidFill>
                <a:effectLst/>
                <a:cs typeface="Times New Roman" panose="02020603050405020304" pitchFamily="18" charset="0"/>
              </a:rPr>
              <a:t>reprezint</a:t>
            </a:r>
            <a:r>
              <a:rPr lang="ro-RO" b="0" i="0" dirty="0">
                <a:solidFill>
                  <a:schemeClr val="bg1"/>
                </a:solidFill>
                <a:effectLst/>
                <a:cs typeface="Times New Roman" panose="02020603050405020304" pitchFamily="18" charset="0"/>
              </a:rPr>
              <a:t>ă</a:t>
            </a:r>
            <a:r>
              <a:rPr lang="en-US" b="0" i="0" dirty="0">
                <a:solidFill>
                  <a:schemeClr val="bg1"/>
                </a:solidFill>
                <a:effectLst/>
                <a:cs typeface="Times New Roman" panose="02020603050405020304" pitchFamily="18" charset="0"/>
              </a:rPr>
              <a:t> o </a:t>
            </a:r>
            <a:r>
              <a:rPr lang="en-US" b="0" i="0" dirty="0" err="1">
                <a:solidFill>
                  <a:schemeClr val="bg1"/>
                </a:solidFill>
                <a:effectLst/>
                <a:cs typeface="Times New Roman" panose="02020603050405020304" pitchFamily="18" charset="0"/>
              </a:rPr>
              <a:t>comunicare</a:t>
            </a:r>
            <a:r>
              <a:rPr lang="en-US" b="0" i="0" dirty="0">
                <a:solidFill>
                  <a:schemeClr val="bg1"/>
                </a:solidFill>
                <a:effectLst/>
                <a:cs typeface="Times New Roman" panose="02020603050405020304" pitchFamily="18" charset="0"/>
              </a:rPr>
              <a:t> </a:t>
            </a:r>
            <a:r>
              <a:rPr lang="en-US" b="0" i="0" dirty="0" err="1">
                <a:solidFill>
                  <a:schemeClr val="bg1"/>
                </a:solidFill>
                <a:effectLst/>
                <a:cs typeface="Times New Roman" panose="02020603050405020304" pitchFamily="18" charset="0"/>
              </a:rPr>
              <a:t>bidirec</a:t>
            </a:r>
            <a:r>
              <a:rPr lang="ro-RO" b="0" i="0" dirty="0">
                <a:solidFill>
                  <a:schemeClr val="bg1"/>
                </a:solidFill>
                <a:effectLst/>
                <a:cs typeface="Times New Roman" panose="02020603050405020304" pitchFamily="18" charset="0"/>
              </a:rPr>
              <a:t>ț</a:t>
            </a:r>
            <a:r>
              <a:rPr lang="en-US" b="0" i="0" dirty="0" err="1">
                <a:solidFill>
                  <a:schemeClr val="bg1"/>
                </a:solidFill>
                <a:effectLst/>
                <a:cs typeface="Times New Roman" panose="02020603050405020304" pitchFamily="18" charset="0"/>
              </a:rPr>
              <a:t>ionala</a:t>
            </a:r>
            <a:r>
              <a:rPr lang="en-US" b="0" i="0" dirty="0">
                <a:solidFill>
                  <a:schemeClr val="bg1"/>
                </a:solidFill>
                <a:effectLst/>
                <a:cs typeface="Times New Roman" panose="02020603050405020304" pitchFamily="18" charset="0"/>
              </a:rPr>
              <a:t> care are ca </a:t>
            </a:r>
            <a:r>
              <a:rPr lang="en-US" b="0" i="0" dirty="0" err="1">
                <a:solidFill>
                  <a:schemeClr val="bg1"/>
                </a:solidFill>
                <a:effectLst/>
                <a:cs typeface="Times New Roman" panose="02020603050405020304" pitchFamily="18" charset="0"/>
              </a:rPr>
              <a:t>punct</a:t>
            </a:r>
            <a:r>
              <a:rPr lang="en-US" b="0" i="0" dirty="0">
                <a:solidFill>
                  <a:schemeClr val="bg1"/>
                </a:solidFill>
                <a:effectLst/>
                <a:cs typeface="Times New Roman" panose="02020603050405020304" pitchFamily="18" charset="0"/>
              </a:rPr>
              <a:t> final </a:t>
            </a:r>
            <a:r>
              <a:rPr lang="en-US" b="0" i="0" dirty="0" err="1">
                <a:solidFill>
                  <a:schemeClr val="bg1"/>
                </a:solidFill>
                <a:effectLst/>
                <a:cs typeface="Times New Roman" panose="02020603050405020304" pitchFamily="18" charset="0"/>
              </a:rPr>
              <a:t>ob</a:t>
            </a:r>
            <a:r>
              <a:rPr lang="ro-RO" b="0" i="0" dirty="0">
                <a:solidFill>
                  <a:schemeClr val="bg1"/>
                </a:solidFill>
                <a:effectLst/>
                <a:cs typeface="Times New Roman" panose="02020603050405020304" pitchFamily="18" charset="0"/>
              </a:rPr>
              <a:t>ț</a:t>
            </a:r>
            <a:r>
              <a:rPr lang="en-US" b="0" i="0" dirty="0" err="1">
                <a:solidFill>
                  <a:schemeClr val="bg1"/>
                </a:solidFill>
                <a:effectLst/>
                <a:cs typeface="Times New Roman" panose="02020603050405020304" pitchFamily="18" charset="0"/>
              </a:rPr>
              <a:t>inerea</a:t>
            </a:r>
            <a:r>
              <a:rPr lang="en-US" b="0" i="0" dirty="0">
                <a:solidFill>
                  <a:schemeClr val="bg1"/>
                </a:solidFill>
                <a:effectLst/>
                <a:cs typeface="Times New Roman" panose="02020603050405020304" pitchFamily="18" charset="0"/>
              </a:rPr>
              <a:t> c</a:t>
            </a:r>
            <a:r>
              <a:rPr lang="ro-RO" b="0" i="0" dirty="0" err="1">
                <a:solidFill>
                  <a:schemeClr val="bg1"/>
                </a:solidFill>
                <a:effectLst/>
                <a:cs typeface="Times New Roman" panose="02020603050405020304" pitchFamily="18" charset="0"/>
              </a:rPr>
              <a:t>â</a:t>
            </a:r>
            <a:r>
              <a:rPr lang="ro-RO" dirty="0" err="1">
                <a:solidFill>
                  <a:schemeClr val="bg1"/>
                </a:solidFill>
                <a:cs typeface="Times New Roman" panose="02020603050405020304" pitchFamily="18" charset="0"/>
              </a:rPr>
              <a:t>ș</a:t>
            </a:r>
            <a:r>
              <a:rPr lang="en-US" b="0" i="0" dirty="0" err="1">
                <a:solidFill>
                  <a:schemeClr val="bg1"/>
                </a:solidFill>
                <a:effectLst/>
                <a:cs typeface="Times New Roman" panose="02020603050405020304" pitchFamily="18" charset="0"/>
              </a:rPr>
              <a:t>tigului</a:t>
            </a:r>
            <a:r>
              <a:rPr lang="ro-RO" b="0" i="0" dirty="0">
                <a:solidFill>
                  <a:schemeClr val="bg1"/>
                </a:solidFill>
                <a:effectLst/>
                <a:cs typeface="Times New Roman" panose="02020603050405020304" pitchFamily="18" charset="0"/>
              </a:rPr>
              <a:t>.</a:t>
            </a:r>
            <a:endParaRPr lang="en-US" b="0" dirty="0">
              <a:solidFill>
                <a:schemeClr val="bg1"/>
              </a:solidFill>
              <a:effectLst/>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0" y="-76200"/>
            <a:ext cx="7429499" cy="1066800"/>
          </a:xfrm>
        </p:spPr>
        <p:txBody>
          <a:bodyPr>
            <a:normAutofit/>
          </a:bodyPr>
          <a:lstStyle/>
          <a:p>
            <a:r>
              <a:rPr lang="en-US" dirty="0" err="1">
                <a:solidFill>
                  <a:schemeClr val="bg1"/>
                </a:solidFill>
              </a:rPr>
              <a:t>Studiu</a:t>
            </a:r>
            <a:r>
              <a:rPr lang="en-US" dirty="0">
                <a:solidFill>
                  <a:schemeClr val="bg1"/>
                </a:solidFill>
              </a:rPr>
              <a:t> de </a:t>
            </a:r>
            <a:r>
              <a:rPr lang="en-US" dirty="0" err="1">
                <a:solidFill>
                  <a:schemeClr val="bg1"/>
                </a:solidFill>
              </a:rPr>
              <a:t>caz</a:t>
            </a:r>
            <a:r>
              <a:rPr lang="en-US" dirty="0">
                <a:solidFill>
                  <a:schemeClr val="bg1"/>
                </a:solidFill>
              </a:rPr>
              <a:t>:</a:t>
            </a:r>
            <a:r>
              <a:rPr lang="ro-RO" dirty="0">
                <a:solidFill>
                  <a:schemeClr val="bg1"/>
                </a:solidFill>
              </a:rPr>
              <a:t> Știrile false în SUA</a:t>
            </a:r>
            <a:endParaRPr lang="en-US" dirty="0">
              <a:solidFill>
                <a:schemeClr val="bg1"/>
              </a:solidFill>
            </a:endParaRPr>
          </a:p>
        </p:txBody>
      </p:sp>
      <p:pic>
        <p:nvPicPr>
          <p:cNvPr id="5" name="Content Placeholder 4">
            <a:extLst>
              <a:ext uri="{FF2B5EF4-FFF2-40B4-BE49-F238E27FC236}">
                <a16:creationId xmlns:a16="http://schemas.microsoft.com/office/drawing/2014/main" id="{5F2D5ED1-C3F9-494A-70F9-A50CCDB8FA30}"/>
              </a:ext>
            </a:extLst>
          </p:cNvPr>
          <p:cNvPicPr>
            <a:picLocks noGrp="1" noChangeAspect="1"/>
          </p:cNvPicPr>
          <p:nvPr>
            <p:ph idx="1"/>
          </p:nvPr>
        </p:nvPicPr>
        <p:blipFill>
          <a:blip r:embed="rId2"/>
          <a:stretch>
            <a:fillRect/>
          </a:stretch>
        </p:blipFill>
        <p:spPr>
          <a:xfrm>
            <a:off x="80158" y="762000"/>
            <a:ext cx="4979237" cy="3155392"/>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210E94C2-D773-0CE2-FD07-FF067AD1CB20}"/>
              </a:ext>
            </a:extLst>
          </p:cNvPr>
          <p:cNvPicPr>
            <a:picLocks noChangeAspect="1"/>
          </p:cNvPicPr>
          <p:nvPr/>
        </p:nvPicPr>
        <p:blipFill>
          <a:blip r:embed="rId3"/>
          <a:stretch>
            <a:fillRect/>
          </a:stretch>
        </p:blipFill>
        <p:spPr>
          <a:xfrm>
            <a:off x="386936" y="4038600"/>
            <a:ext cx="4365679" cy="2727009"/>
          </a:xfrm>
          <a:prstGeom prst="rect">
            <a:avLst/>
          </a:prstGeom>
        </p:spPr>
      </p:pic>
      <p:sp>
        <p:nvSpPr>
          <p:cNvPr id="8" name="TextBox 7">
            <a:extLst>
              <a:ext uri="{FF2B5EF4-FFF2-40B4-BE49-F238E27FC236}">
                <a16:creationId xmlns:a16="http://schemas.microsoft.com/office/drawing/2014/main" id="{30F7545B-70D8-8EE0-07BF-6FBA1DE06A8E}"/>
              </a:ext>
            </a:extLst>
          </p:cNvPr>
          <p:cNvSpPr txBox="1"/>
          <p:nvPr/>
        </p:nvSpPr>
        <p:spPr>
          <a:xfrm>
            <a:off x="5059395" y="3363686"/>
            <a:ext cx="3352800" cy="369332"/>
          </a:xfrm>
          <a:prstGeom prst="rect">
            <a:avLst/>
          </a:prstGeom>
          <a:noFill/>
        </p:spPr>
        <p:txBody>
          <a:bodyPr wrap="square" rtlCol="0">
            <a:spAutoFit/>
          </a:bodyPr>
          <a:lstStyle/>
          <a:p>
            <a:r>
              <a:rPr lang="en-US" dirty="0">
                <a:solidFill>
                  <a:schemeClr val="bg1"/>
                </a:solidFill>
              </a:rPr>
              <a:t>(Watson, 2022)</a:t>
            </a:r>
          </a:p>
        </p:txBody>
      </p:sp>
      <p:sp>
        <p:nvSpPr>
          <p:cNvPr id="9" name="TextBox 8">
            <a:extLst>
              <a:ext uri="{FF2B5EF4-FFF2-40B4-BE49-F238E27FC236}">
                <a16:creationId xmlns:a16="http://schemas.microsoft.com/office/drawing/2014/main" id="{C747E251-95DE-C4D2-64AF-161AA08F67CA}"/>
              </a:ext>
            </a:extLst>
          </p:cNvPr>
          <p:cNvSpPr txBox="1"/>
          <p:nvPr/>
        </p:nvSpPr>
        <p:spPr>
          <a:xfrm>
            <a:off x="4876800" y="6248400"/>
            <a:ext cx="2514600" cy="369332"/>
          </a:xfrm>
          <a:prstGeom prst="rect">
            <a:avLst/>
          </a:prstGeom>
          <a:noFill/>
        </p:spPr>
        <p:txBody>
          <a:bodyPr wrap="square" rtlCol="0">
            <a:spAutoFit/>
          </a:bodyPr>
          <a:lstStyle/>
          <a:p>
            <a:r>
              <a:rPr lang="en-US" dirty="0">
                <a:solidFill>
                  <a:schemeClr val="bg1"/>
                </a:solidFill>
              </a:rPr>
              <a:t>(Watson, 2022)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1F22F3-7A9C-8E4C-7EDC-CF5BE53D348B}"/>
              </a:ext>
            </a:extLst>
          </p:cNvPr>
          <p:cNvPicPr>
            <a:picLocks noChangeAspect="1"/>
          </p:cNvPicPr>
          <p:nvPr/>
        </p:nvPicPr>
        <p:blipFill>
          <a:blip r:embed="rId2"/>
          <a:stretch>
            <a:fillRect/>
          </a:stretch>
        </p:blipFill>
        <p:spPr>
          <a:xfrm>
            <a:off x="685741" y="1108040"/>
            <a:ext cx="7772518" cy="4641920"/>
          </a:xfrm>
          <a:prstGeom prst="rect">
            <a:avLst/>
          </a:prstGeom>
        </p:spPr>
      </p:pic>
      <p:sp>
        <p:nvSpPr>
          <p:cNvPr id="4" name="TextBox 3">
            <a:extLst>
              <a:ext uri="{FF2B5EF4-FFF2-40B4-BE49-F238E27FC236}">
                <a16:creationId xmlns:a16="http://schemas.microsoft.com/office/drawing/2014/main" id="{F71144CF-9C3D-2641-1902-4DB2B3717BB1}"/>
              </a:ext>
            </a:extLst>
          </p:cNvPr>
          <p:cNvSpPr txBox="1"/>
          <p:nvPr/>
        </p:nvSpPr>
        <p:spPr>
          <a:xfrm>
            <a:off x="3810000" y="6172200"/>
            <a:ext cx="2743200" cy="381000"/>
          </a:xfrm>
          <a:prstGeom prst="rect">
            <a:avLst/>
          </a:prstGeom>
          <a:noFill/>
        </p:spPr>
        <p:txBody>
          <a:bodyPr wrap="square" rtlCol="0">
            <a:spAutoFit/>
          </a:bodyPr>
          <a:lstStyle/>
          <a:p>
            <a:r>
              <a:rPr lang="ro-RO" dirty="0">
                <a:solidFill>
                  <a:schemeClr val="bg1"/>
                </a:solidFill>
              </a:rPr>
              <a:t>(Watson, 2022)</a:t>
            </a:r>
            <a:endParaRPr lang="en-US" dirty="0">
              <a:solidFill>
                <a:schemeClr val="bg1"/>
              </a:solidFill>
            </a:endParaRPr>
          </a:p>
        </p:txBody>
      </p:sp>
      <p:grpSp>
        <p:nvGrpSpPr>
          <p:cNvPr id="13" name="Group 12">
            <a:extLst>
              <a:ext uri="{FF2B5EF4-FFF2-40B4-BE49-F238E27FC236}">
                <a16:creationId xmlns:a16="http://schemas.microsoft.com/office/drawing/2014/main" id="{04433A1D-9BA3-1CDB-3699-840E8A11EB90}"/>
              </a:ext>
            </a:extLst>
          </p:cNvPr>
          <p:cNvGrpSpPr/>
          <p:nvPr/>
        </p:nvGrpSpPr>
        <p:grpSpPr>
          <a:xfrm>
            <a:off x="6923668" y="1320588"/>
            <a:ext cx="112320" cy="275400"/>
            <a:chOff x="6923668" y="1320588"/>
            <a:chExt cx="112320" cy="275400"/>
          </a:xfrm>
        </p:grpSpPr>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7B7BE800-33AA-641D-DBB0-E90AC318EDE9}"/>
                    </a:ext>
                  </a:extLst>
                </p14:cNvPr>
                <p14:cNvContentPartPr/>
                <p14:nvPr/>
              </p14:nvContentPartPr>
              <p14:xfrm>
                <a:off x="6923668" y="1320588"/>
                <a:ext cx="112320" cy="230760"/>
              </p14:xfrm>
            </p:contentPart>
          </mc:Choice>
          <mc:Fallback xmlns="">
            <p:pic>
              <p:nvPicPr>
                <p:cNvPr id="11" name="Ink 10">
                  <a:extLst>
                    <a:ext uri="{FF2B5EF4-FFF2-40B4-BE49-F238E27FC236}">
                      <a16:creationId xmlns:a16="http://schemas.microsoft.com/office/drawing/2014/main" id="{7B7BE800-33AA-641D-DBB0-E90AC318EDE9}"/>
                    </a:ext>
                  </a:extLst>
                </p:cNvPr>
                <p:cNvPicPr/>
                <p:nvPr/>
              </p:nvPicPr>
              <p:blipFill>
                <a:blip r:embed="rId4"/>
                <a:stretch>
                  <a:fillRect/>
                </a:stretch>
              </p:blipFill>
              <p:spPr>
                <a:xfrm>
                  <a:off x="6914668" y="1311948"/>
                  <a:ext cx="12996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3A18DBE1-20AF-1FAA-E64E-564FBC6450F2}"/>
                    </a:ext>
                  </a:extLst>
                </p14:cNvPr>
                <p14:cNvContentPartPr/>
                <p14:nvPr/>
              </p14:nvContentPartPr>
              <p14:xfrm>
                <a:off x="6942028" y="1588788"/>
                <a:ext cx="6480" cy="7200"/>
              </p14:xfrm>
            </p:contentPart>
          </mc:Choice>
          <mc:Fallback xmlns="">
            <p:pic>
              <p:nvPicPr>
                <p:cNvPr id="12" name="Ink 11">
                  <a:extLst>
                    <a:ext uri="{FF2B5EF4-FFF2-40B4-BE49-F238E27FC236}">
                      <a16:creationId xmlns:a16="http://schemas.microsoft.com/office/drawing/2014/main" id="{3A18DBE1-20AF-1FAA-E64E-564FBC6450F2}"/>
                    </a:ext>
                  </a:extLst>
                </p:cNvPr>
                <p:cNvPicPr/>
                <p:nvPr/>
              </p:nvPicPr>
              <p:blipFill>
                <a:blip r:embed="rId6"/>
                <a:stretch>
                  <a:fillRect/>
                </a:stretch>
              </p:blipFill>
              <p:spPr>
                <a:xfrm>
                  <a:off x="6933028" y="1580148"/>
                  <a:ext cx="24120" cy="24840"/>
                </a:xfrm>
                <a:prstGeom prst="rect">
                  <a:avLst/>
                </a:prstGeom>
              </p:spPr>
            </p:pic>
          </mc:Fallback>
        </mc:AlternateContent>
      </p:grpSp>
    </p:spTree>
    <p:extLst>
      <p:ext uri="{BB962C8B-B14F-4D97-AF65-F5344CB8AC3E}">
        <p14:creationId xmlns:p14="http://schemas.microsoft.com/office/powerpoint/2010/main" val="3499091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A68EE4-BFDB-5CE3-983E-0BD53267EC92}"/>
              </a:ext>
            </a:extLst>
          </p:cNvPr>
          <p:cNvPicPr>
            <a:picLocks noChangeAspect="1"/>
          </p:cNvPicPr>
          <p:nvPr/>
        </p:nvPicPr>
        <p:blipFill>
          <a:blip r:embed="rId2"/>
          <a:stretch>
            <a:fillRect/>
          </a:stretch>
        </p:blipFill>
        <p:spPr>
          <a:xfrm>
            <a:off x="607025" y="904819"/>
            <a:ext cx="7929949" cy="5048361"/>
          </a:xfrm>
          <a:prstGeom prst="rect">
            <a:avLst/>
          </a:prstGeom>
        </p:spPr>
      </p:pic>
      <p:sp>
        <p:nvSpPr>
          <p:cNvPr id="4" name="TextBox 3">
            <a:extLst>
              <a:ext uri="{FF2B5EF4-FFF2-40B4-BE49-F238E27FC236}">
                <a16:creationId xmlns:a16="http://schemas.microsoft.com/office/drawing/2014/main" id="{BFBAD422-DFE0-F7A7-523B-67553D2C57D7}"/>
              </a:ext>
            </a:extLst>
          </p:cNvPr>
          <p:cNvSpPr txBox="1"/>
          <p:nvPr/>
        </p:nvSpPr>
        <p:spPr>
          <a:xfrm>
            <a:off x="3962400" y="6248400"/>
            <a:ext cx="3429000" cy="381000"/>
          </a:xfrm>
          <a:prstGeom prst="rect">
            <a:avLst/>
          </a:prstGeom>
          <a:noFill/>
        </p:spPr>
        <p:txBody>
          <a:bodyPr wrap="square" rtlCol="0">
            <a:spAutoFit/>
          </a:bodyPr>
          <a:lstStyle/>
          <a:p>
            <a:r>
              <a:rPr lang="ro-RO" dirty="0">
                <a:solidFill>
                  <a:schemeClr val="bg1"/>
                </a:solidFill>
              </a:rPr>
              <a:t>(Watson, 2022)</a:t>
            </a:r>
            <a:endParaRPr lang="en-US" dirty="0">
              <a:solidFill>
                <a:schemeClr val="bg1"/>
              </a:solidFill>
            </a:endParaRPr>
          </a:p>
        </p:txBody>
      </p:sp>
    </p:spTree>
    <p:extLst>
      <p:ext uri="{BB962C8B-B14F-4D97-AF65-F5344CB8AC3E}">
        <p14:creationId xmlns:p14="http://schemas.microsoft.com/office/powerpoint/2010/main" val="2645231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3E5D5-6389-F137-EBC5-89AAE31A2510}"/>
              </a:ext>
            </a:extLst>
          </p:cNvPr>
          <p:cNvSpPr>
            <a:spLocks noGrp="1"/>
          </p:cNvSpPr>
          <p:nvPr>
            <p:ph type="title"/>
          </p:nvPr>
        </p:nvSpPr>
        <p:spPr/>
        <p:txBody>
          <a:bodyPr/>
          <a:lstStyle/>
          <a:p>
            <a:r>
              <a:rPr lang="ro-RO" dirty="0">
                <a:solidFill>
                  <a:schemeClr val="bg1"/>
                </a:solidFill>
              </a:rPr>
              <a:t>Comparații</a:t>
            </a:r>
            <a:br>
              <a:rPr lang="ro-RO" dirty="0">
                <a:solidFill>
                  <a:schemeClr val="bg1"/>
                </a:solidFill>
              </a:rPr>
            </a:br>
            <a:endParaRPr lang="en-US" dirty="0">
              <a:solidFill>
                <a:schemeClr val="bg1"/>
              </a:solidFill>
            </a:endParaRPr>
          </a:p>
        </p:txBody>
      </p:sp>
      <p:sp>
        <p:nvSpPr>
          <p:cNvPr id="3" name="Content Placeholder 2">
            <a:extLst>
              <a:ext uri="{FF2B5EF4-FFF2-40B4-BE49-F238E27FC236}">
                <a16:creationId xmlns:a16="http://schemas.microsoft.com/office/drawing/2014/main" id="{F4A92393-B402-DA94-68E3-63E2503047F4}"/>
              </a:ext>
            </a:extLst>
          </p:cNvPr>
          <p:cNvSpPr>
            <a:spLocks noGrp="1"/>
          </p:cNvSpPr>
          <p:nvPr>
            <p:ph idx="1"/>
          </p:nvPr>
        </p:nvSpPr>
        <p:spPr/>
        <p:txBody>
          <a:bodyPr>
            <a:normAutofit lnSpcReduction="10000"/>
          </a:bodyPr>
          <a:lstStyle/>
          <a:p>
            <a:r>
              <a:rPr lang="ro-RO" dirty="0">
                <a:solidFill>
                  <a:schemeClr val="bg1"/>
                </a:solidFill>
              </a:rPr>
              <a:t>În 2020 un scandal din mediul online avea să ia amploare. Mai multe fete au depus dosare penale împotriva unui brand de cosmetice foarte promovat de </a:t>
            </a:r>
            <a:r>
              <a:rPr lang="ro-RO" dirty="0" err="1">
                <a:solidFill>
                  <a:schemeClr val="bg1"/>
                </a:solidFill>
              </a:rPr>
              <a:t>influenceri</a:t>
            </a:r>
            <a:r>
              <a:rPr lang="ro-RO" dirty="0">
                <a:solidFill>
                  <a:schemeClr val="bg1"/>
                </a:solidFill>
              </a:rPr>
              <a:t>. Printre ei, o </a:t>
            </a:r>
            <a:r>
              <a:rPr lang="ro-RO" dirty="0" err="1">
                <a:solidFill>
                  <a:schemeClr val="bg1"/>
                </a:solidFill>
              </a:rPr>
              <a:t>clinetă</a:t>
            </a:r>
            <a:r>
              <a:rPr lang="ro-RO" dirty="0">
                <a:solidFill>
                  <a:schemeClr val="bg1"/>
                </a:solidFill>
              </a:rPr>
              <a:t> îndrăgită al acestui magazin era Adelina </a:t>
            </a:r>
            <a:r>
              <a:rPr lang="ro-RO" dirty="0" err="1">
                <a:solidFill>
                  <a:schemeClr val="bg1"/>
                </a:solidFill>
              </a:rPr>
              <a:t>Pestrițu</a:t>
            </a:r>
            <a:r>
              <a:rPr lang="ro-RO" dirty="0">
                <a:solidFill>
                  <a:schemeClr val="bg1"/>
                </a:solidFill>
              </a:rPr>
              <a:t>(Claudiu I, 2020).</a:t>
            </a:r>
          </a:p>
          <a:p>
            <a:r>
              <a:rPr lang="ro-RO" dirty="0">
                <a:solidFill>
                  <a:schemeClr val="bg1"/>
                </a:solidFill>
              </a:rPr>
              <a:t>Pe parcursul unei sarcini, Kim </a:t>
            </a:r>
            <a:r>
              <a:rPr lang="ro-RO" dirty="0" err="1">
                <a:solidFill>
                  <a:schemeClr val="bg1"/>
                </a:solidFill>
              </a:rPr>
              <a:t>Kardashian</a:t>
            </a:r>
            <a:r>
              <a:rPr lang="ro-RO" dirty="0">
                <a:solidFill>
                  <a:schemeClr val="bg1"/>
                </a:solidFill>
              </a:rPr>
              <a:t> a recomandat pe </a:t>
            </a:r>
            <a:r>
              <a:rPr lang="ro-RO" dirty="0" err="1">
                <a:solidFill>
                  <a:schemeClr val="bg1"/>
                </a:solidFill>
              </a:rPr>
              <a:t>Twiter</a:t>
            </a:r>
            <a:r>
              <a:rPr lang="ro-RO" dirty="0">
                <a:solidFill>
                  <a:schemeClr val="bg1"/>
                </a:solidFill>
              </a:rPr>
              <a:t> un medicament, omițând să expună efectele secundare ale acestuia(</a:t>
            </a:r>
            <a:r>
              <a:rPr lang="ro-RO" dirty="0" err="1">
                <a:solidFill>
                  <a:schemeClr val="bg1"/>
                </a:solidFill>
              </a:rPr>
              <a:t>Sophie</a:t>
            </a:r>
            <a:r>
              <a:rPr lang="ro-RO" dirty="0">
                <a:solidFill>
                  <a:schemeClr val="bg1"/>
                </a:solidFill>
              </a:rPr>
              <a:t> Jane Evans, 2015).</a:t>
            </a:r>
            <a:endParaRPr lang="en-US" dirty="0">
              <a:solidFill>
                <a:schemeClr val="bg1"/>
              </a:solidFill>
            </a:endParaRPr>
          </a:p>
        </p:txBody>
      </p:sp>
    </p:spTree>
    <p:extLst>
      <p:ext uri="{BB962C8B-B14F-4D97-AF65-F5344CB8AC3E}">
        <p14:creationId xmlns:p14="http://schemas.microsoft.com/office/powerpoint/2010/main" val="1135144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solidFill>
              </a:rPr>
              <a:t>Interpretari</a:t>
            </a:r>
            <a:r>
              <a:rPr lang="en-US" dirty="0">
                <a:solidFill>
                  <a:schemeClr val="bg1"/>
                </a:solidFill>
              </a:rPr>
              <a:t>, </a:t>
            </a:r>
            <a:r>
              <a:rPr lang="en-US" dirty="0" err="1">
                <a:solidFill>
                  <a:schemeClr val="bg1"/>
                </a:solidFill>
              </a:rPr>
              <a:t>recomandari</a:t>
            </a:r>
            <a:r>
              <a:rPr lang="en-US" dirty="0">
                <a:solidFill>
                  <a:schemeClr val="bg1"/>
                </a:solidFill>
              </a:rPr>
              <a:t> </a:t>
            </a:r>
          </a:p>
        </p:txBody>
      </p:sp>
      <p:sp>
        <p:nvSpPr>
          <p:cNvPr id="3" name="Content Placeholder 2"/>
          <p:cNvSpPr>
            <a:spLocks noGrp="1"/>
          </p:cNvSpPr>
          <p:nvPr>
            <p:ph idx="1"/>
          </p:nvPr>
        </p:nvSpPr>
        <p:spPr/>
        <p:txBody>
          <a:bodyPr/>
          <a:lstStyle/>
          <a:p>
            <a:r>
              <a:rPr lang="ro-RO" dirty="0">
                <a:solidFill>
                  <a:schemeClr val="bg1"/>
                </a:solidFill>
              </a:rPr>
              <a:t>1. Ar trebui să se pună mai mult accent cu privire la educarea tinerilor despre știrile false, pentru că este suficient un singur click și de acolo soft-</a:t>
            </a:r>
            <a:r>
              <a:rPr lang="ro-RO" dirty="0" err="1">
                <a:solidFill>
                  <a:schemeClr val="bg1"/>
                </a:solidFill>
              </a:rPr>
              <a:t>ul</a:t>
            </a:r>
            <a:r>
              <a:rPr lang="ro-RO" dirty="0">
                <a:solidFill>
                  <a:schemeClr val="bg1"/>
                </a:solidFill>
              </a:rPr>
              <a:t> tău poate fi acaparat de viruși. </a:t>
            </a:r>
          </a:p>
          <a:p>
            <a:r>
              <a:rPr lang="ro-RO" dirty="0">
                <a:solidFill>
                  <a:schemeClr val="bg1"/>
                </a:solidFill>
              </a:rPr>
              <a:t>2. Sancțiuni serioase trebuie luate în cazul </a:t>
            </a:r>
            <a:r>
              <a:rPr lang="ro-RO" dirty="0" err="1">
                <a:solidFill>
                  <a:schemeClr val="bg1"/>
                </a:solidFill>
              </a:rPr>
              <a:t>influencerilor</a:t>
            </a:r>
            <a:r>
              <a:rPr lang="ro-RO" dirty="0">
                <a:solidFill>
                  <a:schemeClr val="bg1"/>
                </a:solidFill>
              </a:rPr>
              <a:t> care promovează produse neconforme din sfera </a:t>
            </a:r>
            <a:r>
              <a:rPr lang="ro-RO" dirty="0" err="1">
                <a:solidFill>
                  <a:schemeClr val="bg1"/>
                </a:solidFill>
              </a:rPr>
              <a:t>beauty</a:t>
            </a:r>
            <a:r>
              <a:rPr lang="ro-RO" dirty="0">
                <a:solidFill>
                  <a:schemeClr val="bg1"/>
                </a:solidFill>
              </a:rPr>
              <a:t>/</a:t>
            </a:r>
            <a:r>
              <a:rPr lang="ro-RO" dirty="0" err="1">
                <a:solidFill>
                  <a:schemeClr val="bg1"/>
                </a:solidFill>
              </a:rPr>
              <a:t>health</a:t>
            </a:r>
            <a:r>
              <a:rPr lang="ro-RO" dirty="0">
                <a:solidFill>
                  <a:schemeClr val="bg1"/>
                </a:solidFill>
              </a:rPr>
              <a:t>.</a:t>
            </a:r>
            <a:endParaRPr lang="en-US" dirty="0">
              <a:solidFill>
                <a:schemeClr val="bg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1872F0A23126944A1115D8B536C9873" ma:contentTypeVersion="0" ma:contentTypeDescription="Create a new document." ma:contentTypeScope="" ma:versionID="c658dcbcb1514f7737e9153223b1d08f">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189983-5BFE-4CF6-A377-22A92672F0C4}">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B2A45ACA-4662-456E-A7D4-7F0C7D502DF6}">
  <ds:schemaRefs>
    <ds:schemaRef ds:uri="http://schemas.microsoft.com/sharepoint/v3/contenttype/forms"/>
  </ds:schemaRefs>
</ds:datastoreItem>
</file>

<file path=customXml/itemProps3.xml><?xml version="1.0" encoding="utf-8"?>
<ds:datastoreItem xmlns:ds="http://schemas.openxmlformats.org/officeDocument/2006/customXml" ds:itemID="{41488096-404F-4108-8AA9-C82D375395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TM04033919[[fn=Circuit]]</Template>
  <TotalTime>477</TotalTime>
  <Words>621</Words>
  <Application>Microsoft Office PowerPoint</Application>
  <PresentationFormat>On-screen Show (4:3)</PresentationFormat>
  <Paragraphs>46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Tw Cen MT</vt:lpstr>
      <vt:lpstr>Circuit</vt:lpstr>
      <vt:lpstr>Social media în SUA</vt:lpstr>
      <vt:lpstr>Obiectivul proiectului </vt:lpstr>
      <vt:lpstr>Metodologia</vt:lpstr>
      <vt:lpstr>Concepte</vt:lpstr>
      <vt:lpstr>Studiu de caz: Știrile false în SUA</vt:lpstr>
      <vt:lpstr>PowerPoint Presentation</vt:lpstr>
      <vt:lpstr>PowerPoint Presentation</vt:lpstr>
      <vt:lpstr>Comparații </vt:lpstr>
      <vt:lpstr>Interpretari, recomandari </vt:lpstr>
      <vt:lpstr>Concluzii</vt:lpstr>
      <vt:lpstr>Bibliografie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în China</dc:title>
  <dc:creator>Ionut</dc:creator>
  <cp:lastModifiedBy>Adriana Perdun</cp:lastModifiedBy>
  <cp:revision>36</cp:revision>
  <dcterms:created xsi:type="dcterms:W3CDTF">2006-08-16T00:00:00Z</dcterms:created>
  <dcterms:modified xsi:type="dcterms:W3CDTF">2023-01-16T16:48:38Z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0x01010081872F0A23126944A1115D8B536C9873</vt:lpwstr>
  </property>
</Properties>
</file>