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" d="100"/>
          <a:sy n="37" d="100"/>
        </p:scale>
        <p:origin x="10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D7A3-430B-7F21-5531-16C8B4B9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40640-320E-2D21-88C6-D4446EEC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A192-C11C-B558-298F-DBD77EFA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334C-9D6D-BD1F-BA11-7C3ECC69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707C-3FF8-81DC-AED1-28BC668E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B65A-97F6-A367-00E1-F899B97C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0D4EE-7AE1-8082-8438-1A4097F1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E641-B9E9-CE06-D49D-C1E9F038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6371-2D24-D5D2-DA44-18337675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EB91-1DB7-1E1F-499E-23CB80B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7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E3309-90CB-D165-51A5-42531E59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D1DD4-0CB3-FA52-C028-B5AE054B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5501-3F1E-4B41-40F5-16B9119D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6BA3-9002-375F-4835-23F36F5F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FF0C-C694-2C4C-A46F-AE1540A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0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EB90-D7FA-FF94-4FFE-D8945F0A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8E28-5E2D-60AC-0741-20A318A5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1E77-D0B3-6C79-61C2-4850E227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788C-6CB3-C71E-D7CF-7ED5B74A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DB1E-9DC5-2258-3144-27CC54C5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1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0976-AD65-6853-1652-25E522AD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15391-ACCF-DF3D-9044-2E886982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5CD5-22F3-42B1-99D9-441FBC0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F23E-7396-9D41-3E23-C2B9EC54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E84B-0CDE-4AF5-06E9-5ED271E1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6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F22C-7003-98F0-21E6-5C920E89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722F-121D-BE1E-D944-CBBE01C6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71F4-CA2B-F30C-E0AC-774DD057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F289-DD07-C402-7AB5-A777752C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50FB-565D-3D64-DB7C-14668A3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22224-4ACB-17D3-1D46-80C630C4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F777-723C-1210-5CED-BC5DC015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BF55-0DC7-BC02-A953-21C44324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DFE14-7710-4AA0-1C76-28D0EB53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8647D-E199-5CEC-C33A-9AC4EC8A0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2F63-BA73-F1EB-F672-796462D94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A1136-53EB-F968-2827-5D63DDF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201B5-B526-3B32-6F90-3890802D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C4FA2-DFFA-2E29-8B1C-ABD3F4B7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37D-197E-2FA6-BF5E-80314BFD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B1DF9-623E-4EC5-7F10-AD313C5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722C5-6562-345E-95BD-7A347B5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388E-B0FB-3B63-774E-E2ABCAE4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0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56A3B-7C5C-E0EA-58B6-3A64C20B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288E1-E890-E138-1CF6-557682CB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FDB42-0B9E-50A3-3F96-A61C42D7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6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B845-1718-4D67-F42A-F30E724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033B-9B28-ED36-C512-FB521F8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C42A0-565F-A67B-CEE1-47F618CB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2940-FAAD-9579-52DB-2F990539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7874-DB66-9D2A-6D31-5F3A816D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8F413-4CBB-9BAB-518B-5EB242B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680F-88A0-13EA-CB42-6D3972A5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66F9C-F695-7CD2-646B-0C8E6374F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C35D9-BDC8-9678-B6D3-B456D21B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7D2A-AA6B-0850-6110-FB193615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4A4AC-AC14-5883-9CEE-C0B1D833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7CF3-F0DB-BA0A-947E-7B0B207D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8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70154-632C-2C1C-41D4-0ADC3816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44E6-4675-4FFC-DD0A-16C160A8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1827-E9C5-254A-D769-C48D225B7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CC1C-728F-401A-BC72-9F0D170A31D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A0C8-6FB9-305B-CEBE-C0D12392C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003D-D3E1-D319-20B8-80BF74247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612A3-9415-4983-B221-A68B4765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lba24.ro/cel-mai-prestigios-liceu-din-cugir-si-a-recastigat-in-instanta-titlul-de-colegiu-national-a-obtinut-anularea-unui-ordin-al-me-735668.html" TargetMode="External"/><Relationship Id="rId3" Type="http://schemas.openxmlformats.org/officeDocument/2006/relationships/hyperlink" Target="https://www.petitieonline.com/spune_nu_desfiintarii_colegiului_national_david_prodan_din_cugir" TargetMode="External"/><Relationship Id="rId7" Type="http://schemas.openxmlformats.org/officeDocument/2006/relationships/hyperlink" Target="https://alba.consiliulelevilor.ro/2023/01/15/cje-alba-a-reusit-accelerarea-procedurilor-la-nivelul-ministerului-educatiei-si-iccj-iar-de-acum-liceul-david-prodan-devine-colegiu-national/" TargetMode="External"/><Relationship Id="rId2" Type="http://schemas.openxmlformats.org/officeDocument/2006/relationships/hyperlink" Target="https://cndp.inf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iarulunirea.ro/top-10-cele-mai-bune-licee-din-judetul-alba-dupa-rata-de-promovare-la-bacalaureat-2021-unde-se-gasesc-cei-mai-silitori-elevi-720915/" TargetMode="External"/><Relationship Id="rId11" Type="http://schemas.openxmlformats.org/officeDocument/2006/relationships/hyperlink" Target="https://www.facebook.com/groups/740089246333062" TargetMode="External"/><Relationship Id="rId5" Type="http://schemas.openxmlformats.org/officeDocument/2006/relationships/hyperlink" Target="https://web.facebook.com/people/Colegiul-National-David-Prodan-Cugir/100076408052239/?paipv=0&amp;eav=AfZuOuVwD3fvAGaA8kCV9jxbjxNo5WQamw0lXDqyvDQEvR7l2mOyPuejXpwi7CJL6ew&amp;_rdc=1&amp;_rdr" TargetMode="External"/><Relationship Id="rId10" Type="http://schemas.openxmlformats.org/officeDocument/2006/relationships/hyperlink" Target="https://www.smartcapitalmind.com/what-is-public-management.htm" TargetMode="External"/><Relationship Id="rId4" Type="http://schemas.openxmlformats.org/officeDocument/2006/relationships/hyperlink" Target="https://www.cugirinfo.ro/doi-elevi-de-la-colegiul-national-david-prodan-cugir-calificari-la-faza-finala-a-olimpiadei-de-tehnologia-informatiei-34478.html" TargetMode="External"/><Relationship Id="rId9" Type="http://schemas.openxmlformats.org/officeDocument/2006/relationships/hyperlink" Target="https://www.tinedetine.ro/ro_RO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lba24.ro/cel-mai-prestigios-liceu-din-cugir-si-a-recastigat-in-instanta-titlul-de-colegiu-national-a-obtinut-anularea-unui-ordin-al-me-735668.html" TargetMode="External"/><Relationship Id="rId3" Type="http://schemas.openxmlformats.org/officeDocument/2006/relationships/hyperlink" Target="https://www.petitieonline.com/spune_nu_desfiintarii_colegiului_national_david_prodan_din_cugir" TargetMode="External"/><Relationship Id="rId7" Type="http://schemas.openxmlformats.org/officeDocument/2006/relationships/hyperlink" Target="https://alba.consiliulelevilor.ro/2023/01/15/cje-alba-a-reusit-accelerarea-procedurilor-la-nivelul-ministerului-educatiei-si-iccj-iar-de-acum-liceul-david-prodan-devine-colegiu-national/" TargetMode="External"/><Relationship Id="rId2" Type="http://schemas.openxmlformats.org/officeDocument/2006/relationships/hyperlink" Target="https://cndp.inf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iarulunirea.ro/top-10-cele-mai-bune-licee-din-judetul-alba-dupa-rata-de-promovare-la-bacalaureat-2021-unde-se-gasesc-cei-mai-silitori-elevi-720915/" TargetMode="External"/><Relationship Id="rId11" Type="http://schemas.openxmlformats.org/officeDocument/2006/relationships/hyperlink" Target="https://www.facebook.com/groups/740089246333062" TargetMode="External"/><Relationship Id="rId5" Type="http://schemas.openxmlformats.org/officeDocument/2006/relationships/hyperlink" Target="https://web.facebook.com/people/Colegiul-National-David-Prodan-Cugir/100076408052239/?paipv=0&amp;eav=AfZuOuVwD3fvAGaA8kCV9jxbjxNo5WQamw0lXDqyvDQEvR7l2mOyPuejXpwi7CJL6ew&amp;_rdc=1&amp;_rdr" TargetMode="External"/><Relationship Id="rId10" Type="http://schemas.openxmlformats.org/officeDocument/2006/relationships/hyperlink" Target="https://www.smartcapitalmind.com/what-is-public-management.htm" TargetMode="External"/><Relationship Id="rId4" Type="http://schemas.openxmlformats.org/officeDocument/2006/relationships/hyperlink" Target="https://www.cugirinfo.ro/doi-elevi-de-la-colegiul-national-david-prodan-cugir-calificari-la-faza-finala-a-olimpiadei-de-tehnologia-informatiei-34478.html" TargetMode="External"/><Relationship Id="rId9" Type="http://schemas.openxmlformats.org/officeDocument/2006/relationships/hyperlink" Target="https://www.tinedetine.ro/ro_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1E1E-DA47-3820-51D6-AED8DFAD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  <a:latin typeface="Amasis MT Pro" panose="02040504050005020304" pitchFamily="18" charset="0"/>
              </a:rPr>
              <a:t>Managementul </a:t>
            </a:r>
            <a:r>
              <a:rPr lang="ro-RO" dirty="0" err="1">
                <a:solidFill>
                  <a:schemeClr val="bg1"/>
                </a:solidFill>
                <a:latin typeface="Amasis MT Pro" panose="02040504050005020304" pitchFamily="18" charset="0"/>
              </a:rPr>
              <a:t>instituților</a:t>
            </a:r>
            <a:r>
              <a:rPr lang="ro-RO" dirty="0">
                <a:solidFill>
                  <a:schemeClr val="bg1"/>
                </a:solidFill>
                <a:latin typeface="Amasis MT Pro" panose="02040504050005020304" pitchFamily="18" charset="0"/>
              </a:rPr>
              <a:t> publice</a:t>
            </a:r>
            <a:endParaRPr lang="en-US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2AE15-0DBD-C5A0-7186-E9270858E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24"/>
            <a:ext cx="9144000" cy="1655762"/>
          </a:xfrm>
        </p:spPr>
        <p:txBody>
          <a:bodyPr/>
          <a:lstStyle/>
          <a:p>
            <a:pPr algn="l"/>
            <a:r>
              <a:rPr lang="ro-RO" dirty="0">
                <a:solidFill>
                  <a:schemeClr val="bg1"/>
                </a:solidFill>
              </a:rPr>
              <a:t>Profesor:                                                                     Student:</a:t>
            </a:r>
          </a:p>
          <a:p>
            <a:pPr algn="l"/>
            <a:r>
              <a:rPr lang="ro-RO" dirty="0">
                <a:solidFill>
                  <a:schemeClr val="bg1"/>
                </a:solidFill>
              </a:rPr>
              <a:t>Cosmin Matiș                                                             Andreea-Adriana Perdun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24376-7774-EFE4-70D8-FEE2F62FFC2C}"/>
              </a:ext>
            </a:extLst>
          </p:cNvPr>
          <p:cNvSpPr txBox="1"/>
          <p:nvPr/>
        </p:nvSpPr>
        <p:spPr>
          <a:xfrm>
            <a:off x="670560" y="7048047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7803A-6130-9A17-7BFC-D07C5D63B188}"/>
              </a:ext>
            </a:extLst>
          </p:cNvPr>
          <p:cNvSpPr txBox="1"/>
          <p:nvPr/>
        </p:nvSpPr>
        <p:spPr>
          <a:xfrm>
            <a:off x="1882140" y="8202529"/>
            <a:ext cx="4907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instituție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Organigrama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Întrebări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DC39F2-27A3-C1A0-D917-E2314FBD806E}"/>
              </a:ext>
            </a:extLst>
          </p:cNvPr>
          <p:cNvSpPr txBox="1">
            <a:spLocks/>
          </p:cNvSpPr>
          <p:nvPr/>
        </p:nvSpPr>
        <p:spPr>
          <a:xfrm>
            <a:off x="1303019" y="-3646555"/>
            <a:ext cx="9137719" cy="1310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>
                <a:solidFill>
                  <a:schemeClr val="bg1"/>
                </a:solidFill>
                <a:latin typeface="Amasis MT Pro" panose="02040504050005020304" pitchFamily="18" charset="0"/>
              </a:rPr>
              <a:t>Managementul </a:t>
            </a:r>
            <a:r>
              <a:rPr lang="ro-RO" dirty="0" err="1">
                <a:solidFill>
                  <a:schemeClr val="bg1"/>
                </a:solidFill>
                <a:latin typeface="Amasis MT Pro" panose="02040504050005020304" pitchFamily="18" charset="0"/>
              </a:rPr>
              <a:t>instituților</a:t>
            </a:r>
            <a:r>
              <a:rPr lang="ro-RO" dirty="0">
                <a:solidFill>
                  <a:schemeClr val="bg1"/>
                </a:solidFill>
                <a:latin typeface="Amasis MT Pro" panose="02040504050005020304" pitchFamily="18" charset="0"/>
              </a:rPr>
              <a:t> </a:t>
            </a:r>
          </a:p>
          <a:p>
            <a:pPr algn="ctr"/>
            <a:r>
              <a:rPr lang="ro-RO" dirty="0">
                <a:solidFill>
                  <a:schemeClr val="bg1"/>
                </a:solidFill>
                <a:latin typeface="Amasis MT Pro" panose="02040504050005020304" pitchFamily="18" charset="0"/>
              </a:rPr>
              <a:t>publice</a:t>
            </a:r>
            <a:endParaRPr lang="en-US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133685-4311-06F2-7CCC-09FC39730962}"/>
              </a:ext>
            </a:extLst>
          </p:cNvPr>
          <p:cNvSpPr txBox="1">
            <a:spLocks/>
          </p:cNvSpPr>
          <p:nvPr/>
        </p:nvSpPr>
        <p:spPr>
          <a:xfrm>
            <a:off x="1524000" y="-16916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Profesor:                                                   Student: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Cosmin Matiș                                          Andreea-Adriana Perdun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D856A-F9C0-A49A-4C1D-80AF75500D9A}"/>
              </a:ext>
            </a:extLst>
          </p:cNvPr>
          <p:cNvSpPr txBox="1"/>
          <p:nvPr/>
        </p:nvSpPr>
        <p:spPr>
          <a:xfrm>
            <a:off x="579120" y="125267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EF699-5CBB-F46C-6200-15A6928D4CB1}"/>
              </a:ext>
            </a:extLst>
          </p:cNvPr>
          <p:cNvSpPr txBox="1"/>
          <p:nvPr/>
        </p:nvSpPr>
        <p:spPr>
          <a:xfrm>
            <a:off x="1981200" y="2373229"/>
            <a:ext cx="4907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instituție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Organigrama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Întrebări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C6B6-72B4-68A4-6127-2A7A4708C640}"/>
              </a:ext>
            </a:extLst>
          </p:cNvPr>
          <p:cNvSpPr txBox="1"/>
          <p:nvPr/>
        </p:nvSpPr>
        <p:spPr>
          <a:xfrm>
            <a:off x="3611880" y="7336881"/>
            <a:ext cx="531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Instituție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9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600125-ED48-8510-55E6-6E5CDBE9BD07}"/>
              </a:ext>
            </a:extLst>
          </p:cNvPr>
          <p:cNvSpPr txBox="1"/>
          <p:nvPr/>
        </p:nvSpPr>
        <p:spPr>
          <a:xfrm>
            <a:off x="3474720" y="2766060"/>
            <a:ext cx="531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Instituție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DB0AC-1A1C-8865-9525-CE951F1E31B0}"/>
              </a:ext>
            </a:extLst>
          </p:cNvPr>
          <p:cNvSpPr txBox="1"/>
          <p:nvPr/>
        </p:nvSpPr>
        <p:spPr>
          <a:xfrm>
            <a:off x="693420" y="-3570788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F4C5F-F62C-B4BE-FE29-AA166AF90175}"/>
              </a:ext>
            </a:extLst>
          </p:cNvPr>
          <p:cNvSpPr txBox="1"/>
          <p:nvPr/>
        </p:nvSpPr>
        <p:spPr>
          <a:xfrm>
            <a:off x="2080260" y="-2739791"/>
            <a:ext cx="4907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instituție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Organigrama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Întrebări</a:t>
            </a:r>
          </a:p>
          <a:p>
            <a:pPr marL="342900" indent="-342900">
              <a:buAutoNum type="arabicPeriod"/>
            </a:pPr>
            <a:r>
              <a:rPr lang="ro-RO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ext, diagram, plan, schematic">
            <a:extLst>
              <a:ext uri="{FF2B5EF4-FFF2-40B4-BE49-F238E27FC236}">
                <a16:creationId xmlns:a16="http://schemas.microsoft.com/office/drawing/2014/main" id="{C5BAC3D7-F430-B846-C598-F4668618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52488" y="5974080"/>
            <a:ext cx="6563224" cy="93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plan, schematic">
            <a:extLst>
              <a:ext uri="{FF2B5EF4-FFF2-40B4-BE49-F238E27FC236}">
                <a16:creationId xmlns:a16="http://schemas.microsoft.com/office/drawing/2014/main" id="{A85A8811-4229-5E61-977D-5FDF9E01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4388" y="-1249680"/>
            <a:ext cx="6563224" cy="9357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CA09D-7E11-8ADF-6D16-EE9B81D76FD5}"/>
              </a:ext>
            </a:extLst>
          </p:cNvPr>
          <p:cNvSpPr txBox="1"/>
          <p:nvPr/>
        </p:nvSpPr>
        <p:spPr>
          <a:xfrm>
            <a:off x="3611880" y="-2057400"/>
            <a:ext cx="531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Instituție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1C71E-A41B-0C30-8BFD-03D087FFF958}"/>
              </a:ext>
            </a:extLst>
          </p:cNvPr>
          <p:cNvSpPr txBox="1"/>
          <p:nvPr/>
        </p:nvSpPr>
        <p:spPr>
          <a:xfrm>
            <a:off x="1624965" y="7543800"/>
            <a:ext cx="929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reușește să aibă o cerere atât de mare?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0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11C81-9256-1928-91AB-36B39EDCE53F}"/>
              </a:ext>
            </a:extLst>
          </p:cNvPr>
          <p:cNvSpPr txBox="1"/>
          <p:nvPr/>
        </p:nvSpPr>
        <p:spPr>
          <a:xfrm>
            <a:off x="1440180" y="2560320"/>
            <a:ext cx="929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reușește să aibă o cerere atât de mare?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diagram, plan, schematic">
            <a:extLst>
              <a:ext uri="{FF2B5EF4-FFF2-40B4-BE49-F238E27FC236}">
                <a16:creationId xmlns:a16="http://schemas.microsoft.com/office/drawing/2014/main" id="{0BE0491F-0CC1-8307-A451-85DB93D0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56298" y="-8679180"/>
            <a:ext cx="6563224" cy="9357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5E761E-C122-D403-E1EF-AA8C629F28BE}"/>
              </a:ext>
            </a:extLst>
          </p:cNvPr>
          <p:cNvSpPr txBox="1"/>
          <p:nvPr/>
        </p:nvSpPr>
        <p:spPr>
          <a:xfrm>
            <a:off x="1878330" y="6858000"/>
            <a:ext cx="8435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gestionează situațiile dificile?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4BB54-24A7-7E6B-F7E1-C1AD59B4C32F}"/>
              </a:ext>
            </a:extLst>
          </p:cNvPr>
          <p:cNvSpPr txBox="1"/>
          <p:nvPr/>
        </p:nvSpPr>
        <p:spPr>
          <a:xfrm>
            <a:off x="1965960" y="2423160"/>
            <a:ext cx="8389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gestionează situațiile dificile?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1D993-A247-8324-1B69-7B67AE9C0574}"/>
              </a:ext>
            </a:extLst>
          </p:cNvPr>
          <p:cNvSpPr txBox="1"/>
          <p:nvPr/>
        </p:nvSpPr>
        <p:spPr>
          <a:xfrm>
            <a:off x="1491615" y="-2606040"/>
            <a:ext cx="9292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reușește să aibă o cerere atât de mare?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5694B-DD64-6573-882E-293022E188B2}"/>
              </a:ext>
            </a:extLst>
          </p:cNvPr>
          <p:cNvSpPr txBox="1"/>
          <p:nvPr/>
        </p:nvSpPr>
        <p:spPr>
          <a:xfrm>
            <a:off x="1973580" y="763524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în pas cu digitalizare?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9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BA09A-5787-AD1E-CF3D-A723EBCF15E9}"/>
              </a:ext>
            </a:extLst>
          </p:cNvPr>
          <p:cNvSpPr txBox="1"/>
          <p:nvPr/>
        </p:nvSpPr>
        <p:spPr>
          <a:xfrm>
            <a:off x="2017485" y="2917372"/>
            <a:ext cx="881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în pas cu digitalizare?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502E7-0657-9D61-8681-ACB67783B8A9}"/>
              </a:ext>
            </a:extLst>
          </p:cNvPr>
          <p:cNvSpPr txBox="1"/>
          <p:nvPr/>
        </p:nvSpPr>
        <p:spPr>
          <a:xfrm>
            <a:off x="2171700" y="-2446020"/>
            <a:ext cx="8389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gestionează situațiile dificile?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0D386-7354-9D41-F53C-09A1292793B2}"/>
              </a:ext>
            </a:extLst>
          </p:cNvPr>
          <p:cNvSpPr txBox="1"/>
          <p:nvPr/>
        </p:nvSpPr>
        <p:spPr>
          <a:xfrm>
            <a:off x="473869" y="7006434"/>
            <a:ext cx="11320462" cy="55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</a:rPr>
              <a:t>Bibliografie: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ro-RO" sz="1200" dirty="0">
                <a:solidFill>
                  <a:schemeClr val="bg1"/>
                </a:solidFill>
              </a:rPr>
              <a:t>	P</a:t>
            </a: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https://cndp.info/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https://www.petitieonline.com/spune_nu_desfiintarii_colegiului_national_david_prodan_din_cugir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https://www.cugirinfo.ro/doi-elevi-de-la-colegiul-national-david-prodan-cugir-calificari-la-faza-finala-a-olimpiadei-de-tehnologia-informatiei-34478.html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https://web.facebook.com/people/Colegiul-National-David-Prodan-Cugir/100076408052239/?paipv=0&amp;eav=AfZuOuVwD3fvAGaA8kCV9jxbjxNo5WQamw0lXDqyvDQEvR7l2mOyPuejXpwi7CJL6ew&amp;_rdc=1&amp;_rdr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https://ziarulunirea.ro/top-10-cele-mai-bune-licee-din-judetul-alba-dupa-rata-de-promovare-la-bacalaureat-2021-unde-se-gasesc-cei-mai-silitori-elevi-720915/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https://alba.consiliulelevilor.ro/2023/01/15/cje-alba-a-reusit-accelerarea-procedurilor-la-nivelul-ministerului-educatiei-si-iccj-iar-de-acum-liceul-david-prodan-devine-colegiu-national/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https://alba24.ro/cel-mai-prestigios-liceu-din-cugir-si-a-recastigat-in-instanta-titlul-de-colegiu-national-a-obtinut-anularea-unui-ordin-al-me-735668.html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https://www.tinedetine.ro/ro_RO/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https://www.smartcapitalmind.com/what-is-public-management.htm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https://www.facebook.com/groups/740089246333062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https://www.cugirinfo.ro/pentru-ca-nu-a-indeplinit-criteriile-de-evaluare-colegiul-national-david-prodan-din-cugir-a-fost-decazut-de-ministerul-educatiei-nationale-la-statutul-de-liceu-teoretic-20154.html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73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9090E-A628-34A0-DF0D-742E5769E703}"/>
              </a:ext>
            </a:extLst>
          </p:cNvPr>
          <p:cNvSpPr txBox="1"/>
          <p:nvPr/>
        </p:nvSpPr>
        <p:spPr>
          <a:xfrm>
            <a:off x="442913" y="600075"/>
            <a:ext cx="11320462" cy="55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</a:rPr>
              <a:t>Bibliografie:</a:t>
            </a: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ro-RO" sz="1200" dirty="0">
                <a:solidFill>
                  <a:schemeClr val="bg1"/>
                </a:solidFill>
              </a:rPr>
              <a:t>	P</a:t>
            </a: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https://cndp.info/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https://www.petitieonline.com/spune_nu_desfiintarii_colegiului_national_david_prodan_din_cugir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https://www.cugirinfo.ro/doi-elevi-de-la-colegiul-national-david-prodan-cugir-calificari-la-faza-finala-a-olimpiadei-de-tehnologia-informatiei-34478.html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https://web.facebook.com/people/Colegiul-National-David-Prodan-Cugir/100076408052239/?paipv=0&amp;eav=AfZuOuVwD3fvAGaA8kCV9jxbjxNo5WQamw0lXDqyvDQEvR7l2mOyPuejXpwi7CJL6ew&amp;_rdc=1&amp;_rdr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sng" strike="noStrike" kern="0" spc="0" dirty="0">
                <a:solidFill>
                  <a:schemeClr val="bg1"/>
                </a:solidFill>
                <a:effectLst/>
                <a:uFill>
                  <a:solidFill>
                    <a:srgbClr val="0563C1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https://ziarulunirea.ro/top-10-cele-mai-bune-licee-din-judetul-alba-dupa-rata-de-promovare-la-bacalaureat-2021-unde-se-gasesc-cei-mai-silitori-elevi-720915/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https://alba.consiliulelevilor.ro/2023/01/15/cje-alba-a-reusit-accelerarea-procedurilor-la-nivelul-ministerului-educatiei-si-iccj-iar-de-acum-liceul-david-prodan-devine-colegiu-national/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https://alba24.ro/cel-mai-prestigios-liceu-din-cugir-si-a-recastigat-in-instanta-titlul-de-colegiu-national-a-obtinut-anularea-unui-ordin-al-me-735668.html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https://www.tinedetine.ro/ro_RO/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https://www.smartcapitalmind.com/what-is-public-management.htm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https://www.facebook.com/groups/740089246333062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pPr marL="342900" marR="0" lvl="0" indent="-34290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Both"/>
            </a:pPr>
            <a:r>
              <a:rPr lang="en-US" sz="1200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https://www.cugirinfo.ro/pentru-ca-nu-a-indeplinit-criteriile-de-evaluare-colegiul-national-david-prodan-din-cugir-a-fost-decazut-de-ministerul-educatiei-nationale-la-statutul-de-liceu-teoretic-20154.html</a:t>
            </a:r>
            <a:endParaRPr lang="en-US" sz="1200" u="none" strike="noStrike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A134E-742B-E7EF-7B95-4BAA2A46BEE7}"/>
              </a:ext>
            </a:extLst>
          </p:cNvPr>
          <p:cNvSpPr txBox="1"/>
          <p:nvPr/>
        </p:nvSpPr>
        <p:spPr>
          <a:xfrm>
            <a:off x="1949337" y="-1938992"/>
            <a:ext cx="8712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în pas cu digitalizare?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1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</vt:lpstr>
      <vt:lpstr>Arial</vt:lpstr>
      <vt:lpstr>Calibri</vt:lpstr>
      <vt:lpstr>Calibri Light</vt:lpstr>
      <vt:lpstr>Times New Roman</vt:lpstr>
      <vt:lpstr>Office Theme</vt:lpstr>
      <vt:lpstr>Managementul instituților publice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Managementul instituților publice</dc:title>
  <dc:creator>Adriana Perdun</dc:creator>
  <cp:lastModifiedBy>Adriana Perdun</cp:lastModifiedBy>
  <cp:revision>3</cp:revision>
  <dcterms:created xsi:type="dcterms:W3CDTF">2023-05-18T16:59:04Z</dcterms:created>
  <dcterms:modified xsi:type="dcterms:W3CDTF">2023-05-18T17:35:21Z</dcterms:modified>
</cp:coreProperties>
</file>