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1" r:id="rId6"/>
    <p:sldId id="259" r:id="rId7"/>
    <p:sldId id="260"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1203"/>
    <a:srgbClr val="4D23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B29AB-5391-4954-8494-0AE3562EF9C0}" v="21" dt="2022-10-20T12:26:05.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1" d="100"/>
          <a:sy n="61"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BBC6-669C-41DC-FA91-333BBB5C5B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C84C3D0-8020-C0B8-B86A-FABAC56EE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EC18ADC-211D-12D1-D655-BAA07EA7405C}"/>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5" name="Footer Placeholder 4">
            <a:extLst>
              <a:ext uri="{FF2B5EF4-FFF2-40B4-BE49-F238E27FC236}">
                <a16:creationId xmlns:a16="http://schemas.microsoft.com/office/drawing/2014/main" id="{6C4BC637-C25A-69FA-0A81-9E0E922A47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C1F7BD-B3C2-95F1-1EEA-A715F820232B}"/>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111966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2CF7-607B-E871-BE46-FB0772DAFC9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CBDBD3-05BF-E55B-E545-68FA1360A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4C0649-033A-C145-FF90-1AEAA8070C95}"/>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5" name="Footer Placeholder 4">
            <a:extLst>
              <a:ext uri="{FF2B5EF4-FFF2-40B4-BE49-F238E27FC236}">
                <a16:creationId xmlns:a16="http://schemas.microsoft.com/office/drawing/2014/main" id="{0741EE5C-C942-AB75-8A1A-4E50DE33BB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A33391-6E5A-E9B2-15DB-1469703EBC7B}"/>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24880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F3417-0F35-4F31-E41F-22C1028775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CEC84F-52D7-ADE2-88D4-84730CC68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5F3525-8396-C085-28EF-45D693C2CBB5}"/>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5" name="Footer Placeholder 4">
            <a:extLst>
              <a:ext uri="{FF2B5EF4-FFF2-40B4-BE49-F238E27FC236}">
                <a16:creationId xmlns:a16="http://schemas.microsoft.com/office/drawing/2014/main" id="{F6F112B9-5D76-54B6-E6AB-A63460276B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136894-A64E-9F97-49AF-14C52539A055}"/>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233095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850D-C176-A6C4-5617-1E25FC142B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DC2BF0-7D35-7BD9-8E38-6C3F6AF410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3B2B58-A2C6-08B3-87BF-68D3B883349B}"/>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5" name="Footer Placeholder 4">
            <a:extLst>
              <a:ext uri="{FF2B5EF4-FFF2-40B4-BE49-F238E27FC236}">
                <a16:creationId xmlns:a16="http://schemas.microsoft.com/office/drawing/2014/main" id="{82CB79FB-72B0-E3CA-0DE1-AC644548E3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540D08-DAD1-1D4A-E2ED-6BE83AAA364E}"/>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1874350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D468-A91D-2F0D-2F82-E864407B5C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C0D629-6336-D699-2A46-A41059873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8D5A73-6FEB-0DAC-B6D4-9422CBFCE42F}"/>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5" name="Footer Placeholder 4">
            <a:extLst>
              <a:ext uri="{FF2B5EF4-FFF2-40B4-BE49-F238E27FC236}">
                <a16:creationId xmlns:a16="http://schemas.microsoft.com/office/drawing/2014/main" id="{6F21584D-0667-854F-426B-870818D69D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CE0A92-43E3-6510-091A-A34C154DAB32}"/>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217449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AC43-19E0-00E6-C2EA-B137DD1E63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33C500-6173-8472-962E-5E4B95E8E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858608-9349-058B-F51A-B75D01F840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14F41D9-634A-B9F0-04C2-8252621ADEB0}"/>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6" name="Footer Placeholder 5">
            <a:extLst>
              <a:ext uri="{FF2B5EF4-FFF2-40B4-BE49-F238E27FC236}">
                <a16:creationId xmlns:a16="http://schemas.microsoft.com/office/drawing/2014/main" id="{2B86A9CE-1363-C48E-8304-5AB587408F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21A228-CCE8-B43B-91E4-2D831649A8D5}"/>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3735649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DA39-5391-1F51-23B5-BAAACAD228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267A26-8C0B-90D8-BAD7-E87BC2C5EF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31DA8-3FC8-F1C8-2947-6AF54B5AC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C5C8F5B-5A8E-72C0-99AA-C7FAC6EE4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3A682-547C-8129-99EC-8C490A426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2BA236-E504-949F-8C71-3670BC18FA92}"/>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8" name="Footer Placeholder 7">
            <a:extLst>
              <a:ext uri="{FF2B5EF4-FFF2-40B4-BE49-F238E27FC236}">
                <a16:creationId xmlns:a16="http://schemas.microsoft.com/office/drawing/2014/main" id="{A8C8D7C3-9820-3E4B-7638-C42B89EF846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D3A6EF-64B3-B256-5606-C3EBBE6152AA}"/>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163421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D453-E890-60D4-B436-5E4CF27BB4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8AB369-AABE-D2A2-1CB4-23397CA9124E}"/>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4" name="Footer Placeholder 3">
            <a:extLst>
              <a:ext uri="{FF2B5EF4-FFF2-40B4-BE49-F238E27FC236}">
                <a16:creationId xmlns:a16="http://schemas.microsoft.com/office/drawing/2014/main" id="{E19BA207-8B30-EF99-BD29-AD769FD7BF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6E2ABFA-5FEE-E50A-B438-50D3838B013E}"/>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30808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C840D-CB8E-FDD3-AA58-E9B981D11FF8}"/>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3" name="Footer Placeholder 2">
            <a:extLst>
              <a:ext uri="{FF2B5EF4-FFF2-40B4-BE49-F238E27FC236}">
                <a16:creationId xmlns:a16="http://schemas.microsoft.com/office/drawing/2014/main" id="{928F8286-E8B8-A1C9-D269-CF29B0B1393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AE1C17-8D4A-362F-5D41-0E7581D5D391}"/>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407547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1FEE-3812-BD4C-D41A-777502C59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ADFB76-9D29-AC21-BE19-DF8140475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1A1008-423C-D263-90DA-4B7D25989C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83516-85D5-688E-512F-F2965D893300}"/>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6" name="Footer Placeholder 5">
            <a:extLst>
              <a:ext uri="{FF2B5EF4-FFF2-40B4-BE49-F238E27FC236}">
                <a16:creationId xmlns:a16="http://schemas.microsoft.com/office/drawing/2014/main" id="{F28C6344-21DE-9FD2-D383-AEE8DA6F5B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12604D-6AD7-A0B0-8D90-A0C60AFB0F13}"/>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4087933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DA16-9D25-3D5D-A34A-82E5C6CC8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5980AC-9CBE-37CB-0448-63F47B0314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B00B7F3-F82D-0422-457C-AD7075611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80D8B-C269-5A7A-47A1-F397363DF33A}"/>
              </a:ext>
            </a:extLst>
          </p:cNvPr>
          <p:cNvSpPr>
            <a:spLocks noGrp="1"/>
          </p:cNvSpPr>
          <p:nvPr>
            <p:ph type="dt" sz="half" idx="10"/>
          </p:nvPr>
        </p:nvSpPr>
        <p:spPr/>
        <p:txBody>
          <a:bodyPr/>
          <a:lstStyle/>
          <a:p>
            <a:fld id="{3F571A88-0359-4FDF-848E-F1EE42C14F55}" type="datetimeFigureOut">
              <a:rPr lang="en-GB" smtClean="0"/>
              <a:t>24/10/2022</a:t>
            </a:fld>
            <a:endParaRPr lang="en-GB"/>
          </a:p>
        </p:txBody>
      </p:sp>
      <p:sp>
        <p:nvSpPr>
          <p:cNvPr id="6" name="Footer Placeholder 5">
            <a:extLst>
              <a:ext uri="{FF2B5EF4-FFF2-40B4-BE49-F238E27FC236}">
                <a16:creationId xmlns:a16="http://schemas.microsoft.com/office/drawing/2014/main" id="{9DDBE430-72FC-69A7-5F4B-04F3A14963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F1663F-5B2D-FE78-A6C0-58600CEC3C38}"/>
              </a:ext>
            </a:extLst>
          </p:cNvPr>
          <p:cNvSpPr>
            <a:spLocks noGrp="1"/>
          </p:cNvSpPr>
          <p:nvPr>
            <p:ph type="sldNum" sz="quarter" idx="12"/>
          </p:nvPr>
        </p:nvSpPr>
        <p:spPr/>
        <p:txBody>
          <a:bodyPr/>
          <a:lstStyle/>
          <a:p>
            <a:fld id="{85C85989-EF15-49F3-B4F1-1D67A0E8B5B0}" type="slidenum">
              <a:rPr lang="en-GB" smtClean="0"/>
              <a:t>‹#›</a:t>
            </a:fld>
            <a:endParaRPr lang="en-GB"/>
          </a:p>
        </p:txBody>
      </p:sp>
    </p:spTree>
    <p:extLst>
      <p:ext uri="{BB962C8B-B14F-4D97-AF65-F5344CB8AC3E}">
        <p14:creationId xmlns:p14="http://schemas.microsoft.com/office/powerpoint/2010/main" val="227189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7B9A8-E77E-07DB-FCA5-5177BA75D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CEEBE9-41EE-850C-D2EA-007EB7C0E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D0BB28-4304-EFF1-CEEE-BEED01D00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71A88-0359-4FDF-848E-F1EE42C14F55}" type="datetimeFigureOut">
              <a:rPr lang="en-GB" smtClean="0"/>
              <a:t>24/10/2022</a:t>
            </a:fld>
            <a:endParaRPr lang="en-GB"/>
          </a:p>
        </p:txBody>
      </p:sp>
      <p:sp>
        <p:nvSpPr>
          <p:cNvPr id="5" name="Footer Placeholder 4">
            <a:extLst>
              <a:ext uri="{FF2B5EF4-FFF2-40B4-BE49-F238E27FC236}">
                <a16:creationId xmlns:a16="http://schemas.microsoft.com/office/drawing/2014/main" id="{F13F0B34-C7DF-992B-C1AB-A243EA0F3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5ED6C6-AD80-E573-271F-BA9E6395A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85989-EF15-49F3-B4F1-1D67A0E8B5B0}" type="slidenum">
              <a:rPr lang="en-GB" smtClean="0"/>
              <a:t>‹#›</a:t>
            </a:fld>
            <a:endParaRPr lang="en-GB"/>
          </a:p>
        </p:txBody>
      </p:sp>
    </p:spTree>
    <p:extLst>
      <p:ext uri="{BB962C8B-B14F-4D97-AF65-F5344CB8AC3E}">
        <p14:creationId xmlns:p14="http://schemas.microsoft.com/office/powerpoint/2010/main" val="29875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A picture containing chain&#10;&#10;Description automatically generated">
            <a:extLst>
              <a:ext uri="{FF2B5EF4-FFF2-40B4-BE49-F238E27FC236}">
                <a16:creationId xmlns:a16="http://schemas.microsoft.com/office/drawing/2014/main" id="{8585DAC6-68AE-5C69-A537-A2404B6A373B}"/>
              </a:ext>
            </a:extLst>
          </p:cNvPr>
          <p:cNvPicPr>
            <a:picLocks noChangeAspect="1"/>
          </p:cNvPicPr>
          <p:nvPr/>
        </p:nvPicPr>
        <p:blipFill>
          <a:blip r:embed="rId2">
            <a:alphaModFix amt="65000"/>
            <a:extLst>
              <a:ext uri="{28A0092B-C50C-407E-A947-70E740481C1C}">
                <a14:useLocalDpi xmlns:a14="http://schemas.microsoft.com/office/drawing/2010/main" val="0"/>
              </a:ext>
            </a:extLst>
          </a:blip>
          <a:stretch>
            <a:fillRect/>
          </a:stretch>
        </p:blipFill>
        <p:spPr>
          <a:xfrm>
            <a:off x="457200" y="271729"/>
            <a:ext cx="6314542" cy="6314542"/>
          </a:xfrm>
          <a:prstGeom prst="rect">
            <a:avLst/>
          </a:prstGeom>
          <a:ln w="2286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DBE99C39-831E-7FFF-BC84-31B703B533D1}"/>
              </a:ext>
            </a:extLst>
          </p:cNvPr>
          <p:cNvSpPr txBox="1"/>
          <p:nvPr/>
        </p:nvSpPr>
        <p:spPr>
          <a:xfrm>
            <a:off x="457200" y="315686"/>
            <a:ext cx="2068286" cy="646331"/>
          </a:xfrm>
          <a:prstGeom prst="rect">
            <a:avLst/>
          </a:prstGeom>
          <a:noFill/>
        </p:spPr>
        <p:txBody>
          <a:bodyPr wrap="square" rtlCol="0">
            <a:spAutoFit/>
          </a:bodyPr>
          <a:lstStyle/>
          <a:p>
            <a:r>
              <a:rPr lang="en-US" dirty="0" err="1">
                <a:solidFill>
                  <a:schemeClr val="bg1"/>
                </a:solidFill>
                <a:latin typeface="Broadway" panose="04040905080B02020502" pitchFamily="82" charset="0"/>
              </a:rPr>
              <a:t>Drept</a:t>
            </a:r>
            <a:r>
              <a:rPr lang="en-US" dirty="0">
                <a:solidFill>
                  <a:schemeClr val="bg1"/>
                </a:solidFill>
                <a:latin typeface="Broadway" panose="04040905080B02020502" pitchFamily="82" charset="0"/>
              </a:rPr>
              <a:t> </a:t>
            </a:r>
            <a:r>
              <a:rPr lang="en-US" dirty="0" err="1">
                <a:solidFill>
                  <a:schemeClr val="bg1"/>
                </a:solidFill>
                <a:latin typeface="Broadway" panose="04040905080B02020502" pitchFamily="82" charset="0"/>
              </a:rPr>
              <a:t>administrativ</a:t>
            </a:r>
            <a:endParaRPr lang="en-GB" dirty="0">
              <a:solidFill>
                <a:schemeClr val="bg1"/>
              </a:solidFill>
              <a:latin typeface="Broadway" panose="04040905080B02020502" pitchFamily="82" charset="0"/>
            </a:endParaRPr>
          </a:p>
        </p:txBody>
      </p:sp>
      <p:sp>
        <p:nvSpPr>
          <p:cNvPr id="4" name="TextBox 3">
            <a:extLst>
              <a:ext uri="{FF2B5EF4-FFF2-40B4-BE49-F238E27FC236}">
                <a16:creationId xmlns:a16="http://schemas.microsoft.com/office/drawing/2014/main" id="{37B03407-5984-6EC0-2D56-6DCA827B1069}"/>
              </a:ext>
            </a:extLst>
          </p:cNvPr>
          <p:cNvSpPr txBox="1"/>
          <p:nvPr/>
        </p:nvSpPr>
        <p:spPr>
          <a:xfrm flipH="1">
            <a:off x="7117806" y="2152303"/>
            <a:ext cx="3962401" cy="461665"/>
          </a:xfrm>
          <a:prstGeom prst="rect">
            <a:avLst/>
          </a:prstGeom>
          <a:noFill/>
        </p:spPr>
        <p:txBody>
          <a:bodyPr wrap="square" rtlCol="0">
            <a:spAutoFit/>
          </a:bodyPr>
          <a:lstStyle/>
          <a:p>
            <a:r>
              <a:rPr lang="en-US" sz="2400" dirty="0">
                <a:solidFill>
                  <a:schemeClr val="bg1"/>
                </a:solidFill>
                <a:latin typeface="Cooper Black" panose="0208090404030B020404" pitchFamily="18" charset="0"/>
              </a:rPr>
              <a:t>IZVOARELE FORMALE </a:t>
            </a:r>
            <a:endParaRPr lang="en-GB" sz="2400" dirty="0">
              <a:solidFill>
                <a:schemeClr val="bg1"/>
              </a:solidFill>
              <a:latin typeface="Cooper Black" panose="0208090404030B020404" pitchFamily="18" charset="0"/>
            </a:endParaRPr>
          </a:p>
        </p:txBody>
      </p:sp>
      <p:sp>
        <p:nvSpPr>
          <p:cNvPr id="5" name="TextBox 4">
            <a:extLst>
              <a:ext uri="{FF2B5EF4-FFF2-40B4-BE49-F238E27FC236}">
                <a16:creationId xmlns:a16="http://schemas.microsoft.com/office/drawing/2014/main" id="{FB0DF555-E922-7C2D-2BED-06ABE8EB327B}"/>
              </a:ext>
            </a:extLst>
          </p:cNvPr>
          <p:cNvSpPr txBox="1"/>
          <p:nvPr/>
        </p:nvSpPr>
        <p:spPr>
          <a:xfrm>
            <a:off x="7117806" y="2778197"/>
            <a:ext cx="5486400" cy="461665"/>
          </a:xfrm>
          <a:prstGeom prst="rect">
            <a:avLst/>
          </a:prstGeom>
          <a:noFill/>
        </p:spPr>
        <p:txBody>
          <a:bodyPr wrap="square" rtlCol="0">
            <a:spAutoFit/>
          </a:bodyPr>
          <a:lstStyle/>
          <a:p>
            <a:r>
              <a:rPr lang="ro-RO" sz="2400" dirty="0">
                <a:solidFill>
                  <a:schemeClr val="bg1"/>
                </a:solidFill>
                <a:latin typeface="Cooper Black" panose="0208090404030B020404" pitchFamily="18" charset="0"/>
              </a:rPr>
              <a:t>ALE DREPTULUI ROMÂNESC</a:t>
            </a:r>
            <a:endParaRPr lang="en-GB" sz="2400" dirty="0">
              <a:solidFill>
                <a:schemeClr val="bg1"/>
              </a:solidFill>
              <a:latin typeface="Cooper Black" panose="0208090404030B020404" pitchFamily="18" charset="0"/>
            </a:endParaRPr>
          </a:p>
        </p:txBody>
      </p:sp>
      <p:sp>
        <p:nvSpPr>
          <p:cNvPr id="3" name="TextBox 2">
            <a:extLst>
              <a:ext uri="{FF2B5EF4-FFF2-40B4-BE49-F238E27FC236}">
                <a16:creationId xmlns:a16="http://schemas.microsoft.com/office/drawing/2014/main" id="{E45CD3B0-5CD8-BBB2-CA11-CFCE1FA8F283}"/>
              </a:ext>
            </a:extLst>
          </p:cNvPr>
          <p:cNvSpPr txBox="1"/>
          <p:nvPr/>
        </p:nvSpPr>
        <p:spPr>
          <a:xfrm>
            <a:off x="7117806" y="3387306"/>
            <a:ext cx="3677920" cy="461665"/>
          </a:xfrm>
          <a:prstGeom prst="rect">
            <a:avLst/>
          </a:prstGeom>
          <a:noFill/>
        </p:spPr>
        <p:txBody>
          <a:bodyPr wrap="square" rtlCol="0">
            <a:spAutoFit/>
          </a:bodyPr>
          <a:lstStyle/>
          <a:p>
            <a:r>
              <a:rPr lang="ro-RO" sz="2400" dirty="0">
                <a:solidFill>
                  <a:schemeClr val="bg1"/>
                </a:solidFill>
                <a:latin typeface="Cooper Black" panose="0208090404030B020404" pitchFamily="18" charset="0"/>
              </a:rPr>
              <a:t>Ș</a:t>
            </a:r>
            <a:r>
              <a:rPr lang="en-US" sz="2400" dirty="0">
                <a:solidFill>
                  <a:schemeClr val="bg1"/>
                </a:solidFill>
                <a:latin typeface="Cooper Black" panose="0208090404030B020404" pitchFamily="18" charset="0"/>
              </a:rPr>
              <a:t>I IERARHIA LOR</a:t>
            </a:r>
            <a:endParaRPr lang="en-GB" sz="2400" dirty="0">
              <a:solidFill>
                <a:schemeClr val="bg1"/>
              </a:solidFill>
              <a:latin typeface="Cooper Black" panose="0208090404030B020404" pitchFamily="18" charset="0"/>
            </a:endParaRPr>
          </a:p>
        </p:txBody>
      </p:sp>
      <p:sp>
        <p:nvSpPr>
          <p:cNvPr id="7" name="TextBox 6">
            <a:extLst>
              <a:ext uri="{FF2B5EF4-FFF2-40B4-BE49-F238E27FC236}">
                <a16:creationId xmlns:a16="http://schemas.microsoft.com/office/drawing/2014/main" id="{3C0CA27C-A6DA-2250-7BF7-B3BD5CC59E99}"/>
              </a:ext>
            </a:extLst>
          </p:cNvPr>
          <p:cNvSpPr txBox="1"/>
          <p:nvPr/>
        </p:nvSpPr>
        <p:spPr>
          <a:xfrm>
            <a:off x="7117806" y="5312229"/>
            <a:ext cx="3677920" cy="880369"/>
          </a:xfrm>
          <a:prstGeom prst="rect">
            <a:avLst/>
          </a:prstGeom>
          <a:noFill/>
        </p:spPr>
        <p:txBody>
          <a:bodyPr wrap="square" rtlCol="0">
            <a:spAutoFit/>
          </a:bodyPr>
          <a:lstStyle/>
          <a:p>
            <a:pPr>
              <a:lnSpc>
                <a:spcPct val="150000"/>
              </a:lnSpc>
            </a:pPr>
            <a:r>
              <a:rPr lang="ro-RO" dirty="0">
                <a:solidFill>
                  <a:schemeClr val="bg1"/>
                </a:solidFill>
                <a:latin typeface="Times New Roman" panose="02020603050405020304" pitchFamily="18" charset="0"/>
                <a:cs typeface="Times New Roman" panose="02020603050405020304" pitchFamily="18" charset="0"/>
              </a:rPr>
              <a:t>Student: Perdun Andreea-Adriana</a:t>
            </a:r>
          </a:p>
          <a:p>
            <a:pPr>
              <a:lnSpc>
                <a:spcPct val="150000"/>
              </a:lnSpc>
            </a:pPr>
            <a:r>
              <a:rPr lang="ro-RO" dirty="0">
                <a:solidFill>
                  <a:schemeClr val="bg1"/>
                </a:solidFill>
                <a:latin typeface="Times New Roman" panose="02020603050405020304" pitchFamily="18" charset="0"/>
                <a:cs typeface="Times New Roman" panose="02020603050405020304" pitchFamily="18" charset="0"/>
              </a:rPr>
              <a:t>Profesor: Lazăr Carmen</a:t>
            </a:r>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61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person writing on a piece of paper&#10;&#10;Description automatically generated with medium confidence">
            <a:extLst>
              <a:ext uri="{FF2B5EF4-FFF2-40B4-BE49-F238E27FC236}">
                <a16:creationId xmlns:a16="http://schemas.microsoft.com/office/drawing/2014/main" id="{5AB70B8B-0782-9E81-8033-CFD8D3FDFE2F}"/>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3597165" y="0"/>
            <a:ext cx="7162800" cy="5905500"/>
          </a:xfrm>
          <a:prstGeom prst="rect">
            <a:avLst/>
          </a:prstGeom>
        </p:spPr>
      </p:pic>
      <p:sp>
        <p:nvSpPr>
          <p:cNvPr id="4" name="TextBox 3">
            <a:extLst>
              <a:ext uri="{FF2B5EF4-FFF2-40B4-BE49-F238E27FC236}">
                <a16:creationId xmlns:a16="http://schemas.microsoft.com/office/drawing/2014/main" id="{69974822-BF9F-037C-3596-F46728676253}"/>
              </a:ext>
            </a:extLst>
          </p:cNvPr>
          <p:cNvSpPr txBox="1"/>
          <p:nvPr/>
        </p:nvSpPr>
        <p:spPr>
          <a:xfrm>
            <a:off x="273268" y="306169"/>
            <a:ext cx="5097517" cy="646331"/>
          </a:xfrm>
          <a:prstGeom prst="rect">
            <a:avLst/>
          </a:prstGeom>
          <a:noFill/>
        </p:spPr>
        <p:txBody>
          <a:bodyPr wrap="square" rtlCol="0">
            <a:spAutoFit/>
          </a:bodyPr>
          <a:lstStyle/>
          <a:p>
            <a:r>
              <a:rPr lang="ro-RO" sz="3600" dirty="0">
                <a:solidFill>
                  <a:schemeClr val="bg1"/>
                </a:solidFill>
                <a:latin typeface="Times New Roman" panose="02020603050405020304" pitchFamily="18" charset="0"/>
                <a:cs typeface="Times New Roman" panose="02020603050405020304" pitchFamily="18" charset="0"/>
              </a:rPr>
              <a:t>Ierarhia</a:t>
            </a:r>
            <a:endParaRPr lang="en-GB" sz="3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5DCD36-F882-A09F-BA14-8E26C96F66E2}"/>
              </a:ext>
            </a:extLst>
          </p:cNvPr>
          <p:cNvSpPr txBox="1"/>
          <p:nvPr/>
        </p:nvSpPr>
        <p:spPr>
          <a:xfrm>
            <a:off x="273268" y="629334"/>
            <a:ext cx="7914291" cy="369332"/>
          </a:xfrm>
          <a:prstGeom prst="rect">
            <a:avLst/>
          </a:prstGeom>
          <a:noFill/>
        </p:spPr>
        <p:txBody>
          <a:bodyPr wrap="square" rtlCol="0">
            <a:spAutoFit/>
          </a:bodyPr>
          <a:lstStyle/>
          <a:p>
            <a:r>
              <a:rPr lang="ro-RO" dirty="0">
                <a:solidFill>
                  <a:schemeClr val="bg1"/>
                </a:solidFill>
              </a:rPr>
              <a:t>_____________________</a:t>
            </a:r>
            <a:endParaRPr lang="en-GB" dirty="0">
              <a:solidFill>
                <a:schemeClr val="bg1"/>
              </a:solidFill>
            </a:endParaRPr>
          </a:p>
        </p:txBody>
      </p:sp>
      <p:sp>
        <p:nvSpPr>
          <p:cNvPr id="6" name="TextBox 5">
            <a:extLst>
              <a:ext uri="{FF2B5EF4-FFF2-40B4-BE49-F238E27FC236}">
                <a16:creationId xmlns:a16="http://schemas.microsoft.com/office/drawing/2014/main" id="{AE4B9715-AF44-9059-43B4-E7A4021B6D3D}"/>
              </a:ext>
            </a:extLst>
          </p:cNvPr>
          <p:cNvSpPr txBox="1"/>
          <p:nvPr/>
        </p:nvSpPr>
        <p:spPr>
          <a:xfrm>
            <a:off x="903889" y="1983254"/>
            <a:ext cx="8439807" cy="1938992"/>
          </a:xfrm>
          <a:prstGeom prst="rect">
            <a:avLst/>
          </a:prstGeom>
          <a:noFill/>
        </p:spPr>
        <p:txBody>
          <a:bodyPr wrap="square" rtlCol="0">
            <a:spAutoFit/>
          </a:bodyPr>
          <a:lstStyle/>
          <a:p>
            <a:r>
              <a:rPr lang="ro-RO" sz="2400" dirty="0">
                <a:solidFill>
                  <a:schemeClr val="bg1"/>
                </a:solidFill>
                <a:latin typeface="Times New Roman" panose="02020603050405020304" pitchFamily="18" charset="0"/>
                <a:cs typeface="Times New Roman" panose="02020603050405020304" pitchFamily="18" charset="0"/>
              </a:rPr>
              <a:t>-principiul legalității în sens larg</a:t>
            </a:r>
          </a:p>
          <a:p>
            <a:r>
              <a:rPr lang="ro-RO" sz="2400" dirty="0">
                <a:solidFill>
                  <a:schemeClr val="bg1"/>
                </a:solidFill>
                <a:latin typeface="Times New Roman" panose="02020603050405020304" pitchFamily="18" charset="0"/>
                <a:cs typeface="Times New Roman" panose="02020603050405020304" pitchFamily="18" charset="0"/>
              </a:rPr>
              <a:t>-principiul constituționalității</a:t>
            </a:r>
          </a:p>
          <a:p>
            <a:r>
              <a:rPr lang="ro-RO" sz="2400" dirty="0">
                <a:solidFill>
                  <a:schemeClr val="bg1"/>
                </a:solidFill>
                <a:latin typeface="Times New Roman" panose="02020603050405020304" pitchFamily="18" charset="0"/>
                <a:cs typeface="Times New Roman" panose="02020603050405020304" pitchFamily="18" charset="0"/>
              </a:rPr>
              <a:t>-principiul legalității în sens intermediar</a:t>
            </a:r>
          </a:p>
          <a:p>
            <a:endParaRPr lang="ro-RO" sz="2400" dirty="0">
              <a:solidFill>
                <a:schemeClr val="bg1"/>
              </a:solidFill>
              <a:latin typeface="Times New Roman" panose="02020603050405020304" pitchFamily="18" charset="0"/>
              <a:cs typeface="Times New Roman" panose="02020603050405020304" pitchFamily="18" charset="0"/>
            </a:endParaRPr>
          </a:p>
          <a:p>
            <a:r>
              <a:rPr lang="ro-RO" sz="2400" dirty="0">
                <a:solidFill>
                  <a:schemeClr val="bg1"/>
                </a:solidFill>
                <a:latin typeface="Times New Roman" panose="02020603050405020304" pitchFamily="18" charset="0"/>
                <a:cs typeface="Times New Roman" panose="02020603050405020304" pitchFamily="18" charset="0"/>
              </a:rPr>
              <a:t>Ultimele două principii sunt aspecte ale primului</a:t>
            </a:r>
            <a:endParaRPr lang="en-GB"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75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E166F4-FE19-D8C2-7856-6014C5655A59}"/>
              </a:ext>
            </a:extLst>
          </p:cNvPr>
          <p:cNvSpPr txBox="1"/>
          <p:nvPr/>
        </p:nvSpPr>
        <p:spPr>
          <a:xfrm>
            <a:off x="1896083" y="2736502"/>
            <a:ext cx="8399832" cy="1384995"/>
          </a:xfrm>
          <a:prstGeom prst="rect">
            <a:avLst/>
          </a:prstGeom>
          <a:noFill/>
        </p:spPr>
        <p:txBody>
          <a:bodyPr wrap="square" rtlCol="0">
            <a:spAutoFit/>
          </a:bodyPr>
          <a:lstStyle/>
          <a:p>
            <a:pPr marL="342900" indent="-342900">
              <a:buAutoNum type="arabicPeriod"/>
            </a:pPr>
            <a:r>
              <a:rPr lang="ro-RO" sz="2800" dirty="0">
                <a:solidFill>
                  <a:schemeClr val="bg1"/>
                </a:solidFill>
                <a:latin typeface="Times New Roman" panose="02020603050405020304" pitchFamily="18" charset="0"/>
                <a:cs typeface="Times New Roman" panose="02020603050405020304" pitchFamily="18" charset="0"/>
              </a:rPr>
              <a:t>Tratat de teoria generală a dreptului- Ion Craiovan</a:t>
            </a:r>
          </a:p>
          <a:p>
            <a:pPr marL="342900" indent="-342900">
              <a:buAutoNum type="arabicPeriod"/>
            </a:pPr>
            <a:r>
              <a:rPr lang="ro-RO" sz="2800" dirty="0">
                <a:solidFill>
                  <a:schemeClr val="bg1"/>
                </a:solidFill>
                <a:latin typeface="Times New Roman" panose="02020603050405020304" pitchFamily="18" charset="0"/>
                <a:cs typeface="Times New Roman" panose="02020603050405020304" pitchFamily="18" charset="0"/>
              </a:rPr>
              <a:t>Teoria generală a dreptului- N. Popa</a:t>
            </a:r>
          </a:p>
          <a:p>
            <a:pPr marL="342900" indent="-342900">
              <a:buAutoNum type="arabicPeriod"/>
            </a:pPr>
            <a:r>
              <a:rPr lang="ro-RO" sz="2800" dirty="0">
                <a:solidFill>
                  <a:schemeClr val="bg1"/>
                </a:solidFill>
                <a:latin typeface="Times New Roman" panose="02020603050405020304" pitchFamily="18" charset="0"/>
                <a:cs typeface="Times New Roman" panose="02020603050405020304" pitchFamily="18" charset="0"/>
              </a:rPr>
              <a:t>Teoria generală a dreptului- G. Boboș</a:t>
            </a:r>
            <a:endParaRPr lang="en-GB" sz="28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00F1096-2CCC-16C5-4B6E-5897160BA966}"/>
              </a:ext>
            </a:extLst>
          </p:cNvPr>
          <p:cNvSpPr txBox="1"/>
          <p:nvPr/>
        </p:nvSpPr>
        <p:spPr>
          <a:xfrm>
            <a:off x="4503682" y="336331"/>
            <a:ext cx="3184635" cy="707886"/>
          </a:xfrm>
          <a:prstGeom prst="rect">
            <a:avLst/>
          </a:prstGeom>
          <a:noFill/>
        </p:spPr>
        <p:txBody>
          <a:bodyPr wrap="square" rtlCol="0">
            <a:spAutoFit/>
          </a:bodyPr>
          <a:lstStyle/>
          <a:p>
            <a:r>
              <a:rPr lang="ro-RO" sz="4000" dirty="0">
                <a:solidFill>
                  <a:schemeClr val="bg1"/>
                </a:solidFill>
                <a:latin typeface="Bahnschrift" panose="020B0502040204020203" pitchFamily="34" charset="0"/>
              </a:rPr>
              <a:t>Bibliografie</a:t>
            </a:r>
            <a:endParaRPr lang="en-GB" sz="40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92794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picture containing indoor, floor, wall, chair&#10;&#10;Description automatically generated">
            <a:extLst>
              <a:ext uri="{FF2B5EF4-FFF2-40B4-BE49-F238E27FC236}">
                <a16:creationId xmlns:a16="http://schemas.microsoft.com/office/drawing/2014/main" id="{41736216-DC64-7A4A-5D8A-BF4A38E5E509}"/>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6948713" y="337458"/>
            <a:ext cx="4655457" cy="4655457"/>
          </a:xfrm>
          <a:prstGeom prst="rect">
            <a:avLst/>
          </a:prstGeom>
        </p:spPr>
      </p:pic>
      <p:pic>
        <p:nvPicPr>
          <p:cNvPr id="5" name="Picture 4" descr="A picture containing text, person, indoor&#10;&#10;Description automatically generated">
            <a:extLst>
              <a:ext uri="{FF2B5EF4-FFF2-40B4-BE49-F238E27FC236}">
                <a16:creationId xmlns:a16="http://schemas.microsoft.com/office/drawing/2014/main" id="{FB7949BD-569A-0AFA-7F14-060E247AA36C}"/>
              </a:ext>
            </a:extLst>
          </p:cNvPr>
          <p:cNvPicPr>
            <a:picLocks noChangeAspect="1"/>
          </p:cNvPicPr>
          <p:nvPr/>
        </p:nvPicPr>
        <p:blipFill>
          <a:blip r:embed="rId3">
            <a:alphaModFix amt="23000"/>
            <a:extLst>
              <a:ext uri="{28A0092B-C50C-407E-A947-70E740481C1C}">
                <a14:useLocalDpi xmlns:a14="http://schemas.microsoft.com/office/drawing/2010/main" val="0"/>
              </a:ext>
            </a:extLst>
          </a:blip>
          <a:stretch>
            <a:fillRect/>
          </a:stretch>
        </p:blipFill>
        <p:spPr>
          <a:xfrm>
            <a:off x="787400" y="1077686"/>
            <a:ext cx="5308600" cy="5308600"/>
          </a:xfrm>
          <a:prstGeom prst="rect">
            <a:avLst/>
          </a:prstGeom>
        </p:spPr>
      </p:pic>
      <p:sp>
        <p:nvSpPr>
          <p:cNvPr id="6" name="TextBox 5">
            <a:extLst>
              <a:ext uri="{FF2B5EF4-FFF2-40B4-BE49-F238E27FC236}">
                <a16:creationId xmlns:a16="http://schemas.microsoft.com/office/drawing/2014/main" id="{E81AECB4-D497-E308-560E-D283A4B23D7F}"/>
              </a:ext>
            </a:extLst>
          </p:cNvPr>
          <p:cNvSpPr txBox="1"/>
          <p:nvPr/>
        </p:nvSpPr>
        <p:spPr>
          <a:xfrm>
            <a:off x="533400" y="650128"/>
            <a:ext cx="4397829" cy="646331"/>
          </a:xfrm>
          <a:prstGeom prst="rect">
            <a:avLst/>
          </a:prstGeom>
          <a:noFill/>
        </p:spPr>
        <p:txBody>
          <a:bodyPr wrap="square" rtlCol="0">
            <a:spAutoFit/>
          </a:bodyPr>
          <a:lstStyle/>
          <a:p>
            <a:r>
              <a:rPr lang="ro-RO" sz="3600" dirty="0">
                <a:solidFill>
                  <a:schemeClr val="bg1"/>
                </a:solidFill>
                <a:latin typeface="Times New Roman" panose="02020603050405020304" pitchFamily="18" charset="0"/>
                <a:cs typeface="Times New Roman" panose="02020603050405020304" pitchFamily="18" charset="0"/>
              </a:rPr>
              <a:t>Originile</a:t>
            </a:r>
            <a:endParaRPr lang="en-GB" sz="3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6DFEB93-DF1D-5E2B-FC9B-C2C699A62DBC}"/>
              </a:ext>
            </a:extLst>
          </p:cNvPr>
          <p:cNvSpPr txBox="1"/>
          <p:nvPr/>
        </p:nvSpPr>
        <p:spPr>
          <a:xfrm>
            <a:off x="533400" y="973294"/>
            <a:ext cx="7369629" cy="369332"/>
          </a:xfrm>
          <a:prstGeom prst="rect">
            <a:avLst/>
          </a:prstGeom>
          <a:noFill/>
        </p:spPr>
        <p:txBody>
          <a:bodyPr wrap="square" rtlCol="0">
            <a:spAutoFit/>
          </a:bodyPr>
          <a:lstStyle/>
          <a:p>
            <a:r>
              <a:rPr lang="ro-RO" dirty="0">
                <a:solidFill>
                  <a:schemeClr val="bg1"/>
                </a:solidFill>
              </a:rPr>
              <a:t>_________________________</a:t>
            </a:r>
            <a:endParaRPr lang="en-GB" dirty="0">
              <a:solidFill>
                <a:schemeClr val="bg1"/>
              </a:solidFill>
            </a:endParaRPr>
          </a:p>
        </p:txBody>
      </p:sp>
      <p:sp>
        <p:nvSpPr>
          <p:cNvPr id="8" name="TextBox 7">
            <a:extLst>
              <a:ext uri="{FF2B5EF4-FFF2-40B4-BE49-F238E27FC236}">
                <a16:creationId xmlns:a16="http://schemas.microsoft.com/office/drawing/2014/main" id="{623F5E0C-E33F-CDD8-2CC6-DF12C7294269}"/>
              </a:ext>
            </a:extLst>
          </p:cNvPr>
          <p:cNvSpPr txBox="1"/>
          <p:nvPr/>
        </p:nvSpPr>
        <p:spPr>
          <a:xfrm>
            <a:off x="1992085" y="1632180"/>
            <a:ext cx="8207829" cy="4199611"/>
          </a:xfrm>
          <a:prstGeom prst="rect">
            <a:avLst/>
          </a:prstGeom>
          <a:noFill/>
        </p:spPr>
        <p:txBody>
          <a:bodyPr wrap="square" rtlCol="0">
            <a:spAutoFit/>
          </a:bodyPr>
          <a:lstStyle/>
          <a:p>
            <a:pPr>
              <a:lnSpc>
                <a:spcPct val="150000"/>
              </a:lnSpc>
            </a:pPr>
            <a:r>
              <a:rPr lang="ro-RO" sz="2000" dirty="0">
                <a:solidFill>
                  <a:schemeClr val="bg1"/>
                </a:solidFill>
                <a:latin typeface="Times New Roman" panose="02020603050405020304" pitchFamily="18" charset="0"/>
                <a:cs typeface="Times New Roman" panose="02020603050405020304" pitchFamily="18" charset="0"/>
              </a:rPr>
              <a:t>D</a:t>
            </a:r>
            <a:r>
              <a:rPr lang="it-IT" sz="2000" dirty="0">
                <a:solidFill>
                  <a:schemeClr val="bg1"/>
                </a:solidFill>
                <a:latin typeface="Times New Roman" panose="02020603050405020304" pitchFamily="18" charset="0"/>
                <a:cs typeface="Times New Roman" panose="02020603050405020304" pitchFamily="18" charset="0"/>
              </a:rPr>
              <a:t>reptul românesc se </a:t>
            </a:r>
            <a:r>
              <a:rPr lang="ro-RO" sz="2000" dirty="0">
                <a:solidFill>
                  <a:schemeClr val="bg1"/>
                </a:solidFill>
                <a:latin typeface="Times New Roman" panose="02020603050405020304" pitchFamily="18" charset="0"/>
                <a:cs typeface="Times New Roman" panose="02020603050405020304" pitchFamily="18" charset="0"/>
              </a:rPr>
              <a:t>î</a:t>
            </a:r>
            <a:r>
              <a:rPr lang="it-IT" sz="2000" dirty="0">
                <a:solidFill>
                  <a:schemeClr val="bg1"/>
                </a:solidFill>
                <a:latin typeface="Times New Roman" panose="02020603050405020304" pitchFamily="18" charset="0"/>
                <a:cs typeface="Times New Roman" panose="02020603050405020304" pitchFamily="18" charset="0"/>
              </a:rPr>
              <a:t>nscrie categoric </a:t>
            </a:r>
            <a:r>
              <a:rPr lang="ro-RO" sz="2000" dirty="0">
                <a:solidFill>
                  <a:schemeClr val="bg1"/>
                </a:solidFill>
                <a:latin typeface="Times New Roman" panose="02020603050405020304" pitchFamily="18" charset="0"/>
                <a:cs typeface="Times New Roman" panose="02020603050405020304" pitchFamily="18" charset="0"/>
              </a:rPr>
              <a:t>î</a:t>
            </a:r>
            <a:r>
              <a:rPr lang="it-IT" sz="2000" dirty="0">
                <a:solidFill>
                  <a:schemeClr val="bg1"/>
                </a:solidFill>
                <a:latin typeface="Times New Roman" panose="02020603050405020304" pitchFamily="18" charset="0"/>
                <a:cs typeface="Times New Roman" panose="02020603050405020304" pitchFamily="18" charset="0"/>
              </a:rPr>
              <a:t>n aria larg</a:t>
            </a:r>
            <a:r>
              <a:rPr lang="ro-RO" sz="2000" dirty="0">
                <a:solidFill>
                  <a:schemeClr val="bg1"/>
                </a:solidFill>
                <a:latin typeface="Times New Roman" panose="02020603050405020304" pitchFamily="18" charset="0"/>
                <a:cs typeface="Times New Roman" panose="02020603050405020304" pitchFamily="18" charset="0"/>
              </a:rPr>
              <a:t>ă</a:t>
            </a:r>
            <a:r>
              <a:rPr lang="it-IT" sz="2000" dirty="0">
                <a:solidFill>
                  <a:schemeClr val="bg1"/>
                </a:solidFill>
                <a:latin typeface="Times New Roman" panose="02020603050405020304" pitchFamily="18" charset="0"/>
                <a:cs typeface="Times New Roman" panose="02020603050405020304" pitchFamily="18" charset="0"/>
              </a:rPr>
              <a:t> a dreptului romano-germanic.</a:t>
            </a:r>
            <a:endParaRPr lang="ro-RO"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ro-RO" sz="2000" dirty="0">
                <a:solidFill>
                  <a:schemeClr val="bg1"/>
                </a:solidFill>
                <a:latin typeface="Times New Roman" panose="02020603050405020304" pitchFamily="18" charset="0"/>
                <a:cs typeface="Times New Roman" panose="02020603050405020304" pitchFamily="18" charset="0"/>
              </a:rPr>
              <a:t>În ceea ce privește r</a:t>
            </a:r>
            <a:r>
              <a:rPr lang="en-GB" sz="2000" dirty="0" err="1">
                <a:solidFill>
                  <a:schemeClr val="bg1"/>
                </a:solidFill>
                <a:latin typeface="Times New Roman" panose="02020603050405020304" pitchFamily="18" charset="0"/>
                <a:cs typeface="Times New Roman" panose="02020603050405020304" pitchFamily="18" charset="0"/>
              </a:rPr>
              <a:t>omanitatea</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dreptului</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nostru</a:t>
            </a:r>
            <a:r>
              <a:rPr lang="ro-RO" sz="2000"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ro-RO" sz="2000" dirty="0">
                <a:solidFill>
                  <a:schemeClr val="bg1"/>
                </a:solidFill>
                <a:latin typeface="Times New Roman" panose="02020603050405020304" pitchFamily="18" charset="0"/>
                <a:cs typeface="Times New Roman" panose="02020603050405020304" pitchFamily="18" charset="0"/>
              </a:rPr>
              <a:t>	-</a:t>
            </a:r>
            <a:r>
              <a:rPr lang="en-GB" sz="2000" dirty="0">
                <a:solidFill>
                  <a:schemeClr val="bg1"/>
                </a:solidFill>
                <a:latin typeface="Times New Roman" panose="02020603050405020304" pitchFamily="18" charset="0"/>
                <a:cs typeface="Times New Roman" panose="02020603050405020304" pitchFamily="18" charset="0"/>
              </a:rPr>
              <a:t>se </a:t>
            </a:r>
            <a:r>
              <a:rPr lang="ro-RO" sz="2000" dirty="0">
                <a:solidFill>
                  <a:schemeClr val="bg1"/>
                </a:solidFill>
                <a:latin typeface="Times New Roman" panose="02020603050405020304" pitchFamily="18" charset="0"/>
                <a:cs typeface="Times New Roman" panose="02020603050405020304" pitchFamily="18" charset="0"/>
              </a:rPr>
              <a:t>ș</a:t>
            </a:r>
            <a:r>
              <a:rPr lang="en-GB" sz="2000" dirty="0">
                <a:solidFill>
                  <a:schemeClr val="bg1"/>
                </a:solidFill>
                <a:latin typeface="Times New Roman" panose="02020603050405020304" pitchFamily="18" charset="0"/>
                <a:cs typeface="Times New Roman" panose="02020603050405020304" pitchFamily="18" charset="0"/>
              </a:rPr>
              <a:t>tie ca </a:t>
            </a:r>
            <a:r>
              <a:rPr lang="en-GB" sz="2000" dirty="0" err="1">
                <a:solidFill>
                  <a:schemeClr val="bg1"/>
                </a:solidFill>
                <a:latin typeface="Times New Roman" panose="02020603050405020304" pitchFamily="18" charset="0"/>
                <a:cs typeface="Times New Roman" panose="02020603050405020304" pitchFamily="18" charset="0"/>
              </a:rPr>
              <a:t>instaurarea</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stâpânirii</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romane</a:t>
            </a:r>
            <a:r>
              <a:rPr lang="en-GB"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a:t>
            </a:r>
            <a:r>
              <a:rPr lang="en-GB" sz="2000" dirty="0">
                <a:solidFill>
                  <a:schemeClr val="bg1"/>
                </a:solidFill>
                <a:latin typeface="Times New Roman" panose="02020603050405020304" pitchFamily="18" charset="0"/>
                <a:cs typeface="Times New Roman" panose="02020603050405020304" pitchFamily="18" charset="0"/>
              </a:rPr>
              <a:t>n Dacia a </a:t>
            </a:r>
            <a:r>
              <a:rPr lang="en-GB" sz="2000" dirty="0" err="1">
                <a:solidFill>
                  <a:schemeClr val="bg1"/>
                </a:solidFill>
                <a:latin typeface="Times New Roman" panose="02020603050405020304" pitchFamily="18" charset="0"/>
                <a:cs typeface="Times New Roman" panose="02020603050405020304" pitchFamily="18" charset="0"/>
              </a:rPr>
              <a:t>introdus</a:t>
            </a:r>
            <a:r>
              <a:rPr lang="en-GB" sz="2000" dirty="0">
                <a:solidFill>
                  <a:schemeClr val="bg1"/>
                </a:solidFill>
                <a:latin typeface="Times New Roman" panose="02020603050405020304" pitchFamily="18" charset="0"/>
                <a:cs typeface="Times New Roman" panose="02020603050405020304" pitchFamily="18" charset="0"/>
              </a:rPr>
              <a:t>, al</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err="1">
                <a:solidFill>
                  <a:schemeClr val="bg1"/>
                </a:solidFill>
                <a:latin typeface="Times New Roman" panose="02020603050405020304" pitchFamily="18" charset="0"/>
                <a:cs typeface="Times New Roman" panose="02020603050405020304" pitchFamily="18" charset="0"/>
              </a:rPr>
              <a:t>turi</a:t>
            </a:r>
            <a:r>
              <a:rPr lang="en-GB" sz="2000" dirty="0">
                <a:solidFill>
                  <a:schemeClr val="bg1"/>
                </a:solidFill>
                <a:latin typeface="Times New Roman" panose="02020603050405020304" pitchFamily="18" charset="0"/>
                <a:cs typeface="Times New Roman" panose="02020603050405020304" pitchFamily="18" charset="0"/>
              </a:rPr>
              <a:t> de </a:t>
            </a:r>
            <a:r>
              <a:rPr lang="en-GB" sz="2000" dirty="0" err="1">
                <a:solidFill>
                  <a:schemeClr val="bg1"/>
                </a:solidFill>
                <a:latin typeface="Times New Roman" panose="02020603050405020304" pitchFamily="18" charset="0"/>
                <a:cs typeface="Times New Roman" panose="02020603050405020304" pitchFamily="18" charset="0"/>
              </a:rPr>
              <a:t>dreptul</a:t>
            </a:r>
            <a:r>
              <a:rPr lang="en-GB" sz="2000" dirty="0">
                <a:solidFill>
                  <a:schemeClr val="bg1"/>
                </a:solidFill>
                <a:latin typeface="Times New Roman" panose="02020603050405020304" pitchFamily="18" charset="0"/>
                <a:cs typeface="Times New Roman" panose="02020603050405020304" pitchFamily="18" charset="0"/>
              </a:rPr>
              <a:t> local </a:t>
            </a:r>
            <a:r>
              <a:rPr lang="en-GB" sz="2000" dirty="0" err="1">
                <a:solidFill>
                  <a:schemeClr val="bg1"/>
                </a:solidFill>
                <a:latin typeface="Times New Roman" panose="02020603050405020304" pitchFamily="18" charset="0"/>
                <a:cs typeface="Times New Roman" panose="02020603050405020304" pitchFamily="18" charset="0"/>
              </a:rPr>
              <a:t>nescris</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dreptu</a:t>
            </a:r>
            <a:r>
              <a:rPr lang="ro-RO" sz="2000" dirty="0">
                <a:solidFill>
                  <a:schemeClr val="bg1"/>
                </a:solidFill>
                <a:latin typeface="Times New Roman" panose="02020603050405020304" pitchFamily="18" charset="0"/>
                <a:cs typeface="Times New Roman" panose="02020603050405020304" pitchFamily="18" charset="0"/>
              </a:rPr>
              <a:t>l</a:t>
            </a:r>
            <a:r>
              <a:rPr lang="en-GB" sz="2000" dirty="0">
                <a:solidFill>
                  <a:schemeClr val="bg1"/>
                </a:solidFill>
                <a:latin typeface="Times New Roman" panose="02020603050405020304" pitchFamily="18" charset="0"/>
                <a:cs typeface="Times New Roman" panose="02020603050405020304" pitchFamily="18" charset="0"/>
              </a:rPr>
              <a:t> roman, </a:t>
            </a:r>
            <a:r>
              <a:rPr lang="en-GB" sz="2000" dirty="0" err="1">
                <a:solidFill>
                  <a:schemeClr val="bg1"/>
                </a:solidFill>
                <a:latin typeface="Times New Roman" panose="02020603050405020304" pitchFamily="18" charset="0"/>
                <a:cs typeface="Times New Roman" panose="02020603050405020304" pitchFamily="18" charset="0"/>
              </a:rPr>
              <a:t>cele</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dou</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rânduieli</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juridice</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dac</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si</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romanã</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aplic</a:t>
            </a:r>
            <a:r>
              <a:rPr lang="ro-RO" sz="2000" dirty="0">
                <a:solidFill>
                  <a:schemeClr val="bg1"/>
                </a:solidFill>
                <a:latin typeface="Times New Roman" panose="02020603050405020304" pitchFamily="18" charset="0"/>
                <a:cs typeface="Times New Roman" panose="02020603050405020304" pitchFamily="18" charset="0"/>
              </a:rPr>
              <a:t>â</a:t>
            </a:r>
            <a:r>
              <a:rPr lang="en-GB" sz="2000" dirty="0" err="1">
                <a:solidFill>
                  <a:schemeClr val="bg1"/>
                </a:solidFill>
                <a:latin typeface="Times New Roman" panose="02020603050405020304" pitchFamily="18" charset="0"/>
                <a:cs typeface="Times New Roman" panose="02020603050405020304" pitchFamily="18" charset="0"/>
              </a:rPr>
              <a:t>ndu</a:t>
            </a:r>
            <a:r>
              <a:rPr lang="en-GB" sz="2000" dirty="0">
                <a:solidFill>
                  <a:schemeClr val="bg1"/>
                </a:solidFill>
                <a:latin typeface="Times New Roman" panose="02020603050405020304" pitchFamily="18" charset="0"/>
                <a:cs typeface="Times New Roman" panose="02020603050405020304" pitchFamily="18" charset="0"/>
              </a:rPr>
              <a:t>-se </a:t>
            </a:r>
            <a:r>
              <a:rPr lang="ro-RO" sz="2000" dirty="0">
                <a:solidFill>
                  <a:schemeClr val="bg1"/>
                </a:solidFill>
                <a:latin typeface="Times New Roman" panose="02020603050405020304" pitchFamily="18" charset="0"/>
                <a:cs typeface="Times New Roman" panose="02020603050405020304" pitchFamily="18" charset="0"/>
              </a:rPr>
              <a:t>în </a:t>
            </a:r>
            <a:r>
              <a:rPr lang="en-GB" sz="2000" dirty="0" err="1">
                <a:solidFill>
                  <a:schemeClr val="bg1"/>
                </a:solidFill>
                <a:latin typeface="Times New Roman" panose="02020603050405020304" pitchFamily="18" charset="0"/>
                <a:cs typeface="Times New Roman" panose="02020603050405020304" pitchFamily="18" charset="0"/>
              </a:rPr>
              <a:t>paralel</a:t>
            </a:r>
            <a:r>
              <a:rPr lang="ro-RO" sz="2000" dirty="0">
                <a:solidFill>
                  <a:schemeClr val="bg1"/>
                </a:solidFill>
                <a:latin typeface="Times New Roman" panose="02020603050405020304" pitchFamily="18" charset="0"/>
                <a:cs typeface="Times New Roman" panose="02020603050405020304" pitchFamily="18" charset="0"/>
              </a:rPr>
              <a:t>,</a:t>
            </a:r>
            <a:r>
              <a:rPr lang="en-GB"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a:t>
            </a:r>
            <a:r>
              <a:rPr lang="en-GB" sz="2000" dirty="0">
                <a:solidFill>
                  <a:schemeClr val="bg1"/>
                </a:solidFill>
                <a:latin typeface="Times New Roman" panose="02020603050405020304" pitchFamily="18" charset="0"/>
                <a:cs typeface="Times New Roman" panose="02020603050405020304" pitchFamily="18" charset="0"/>
              </a:rPr>
              <a:t>n m</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a:solidFill>
                  <a:schemeClr val="bg1"/>
                </a:solidFill>
                <a:latin typeface="Times New Roman" panose="02020603050405020304" pitchFamily="18" charset="0"/>
                <a:cs typeface="Times New Roman" panose="02020603050405020304" pitchFamily="18" charset="0"/>
              </a:rPr>
              <a:t>sura </a:t>
            </a:r>
            <a:r>
              <a:rPr lang="ro-RO" sz="2000" dirty="0">
                <a:solidFill>
                  <a:schemeClr val="bg1"/>
                </a:solidFill>
                <a:latin typeface="Times New Roman" panose="02020603050405020304" pitchFamily="18" charset="0"/>
                <a:cs typeface="Times New Roman" panose="02020603050405020304" pitchFamily="18" charset="0"/>
              </a:rPr>
              <a:t>î</a:t>
            </a:r>
            <a:r>
              <a:rPr lang="en-GB" sz="2000" dirty="0">
                <a:solidFill>
                  <a:schemeClr val="bg1"/>
                </a:solidFill>
                <a:latin typeface="Times New Roman" panose="02020603050405020304" pitchFamily="18" charset="0"/>
                <a:cs typeface="Times New Roman" panose="02020603050405020304" pitchFamily="18" charset="0"/>
              </a:rPr>
              <a:t>n care </a:t>
            </a:r>
            <a:r>
              <a:rPr lang="en-GB" sz="2000" dirty="0" err="1">
                <a:solidFill>
                  <a:schemeClr val="bg1"/>
                </a:solidFill>
                <a:latin typeface="Times New Roman" panose="02020603050405020304" pitchFamily="18" charset="0"/>
                <a:cs typeface="Times New Roman" panose="02020603050405020304" pitchFamily="18" charset="0"/>
              </a:rPr>
              <a:t>cutuma</a:t>
            </a:r>
            <a:r>
              <a:rPr lang="en-GB" sz="2000" dirty="0">
                <a:solidFill>
                  <a:schemeClr val="bg1"/>
                </a:solidFill>
                <a:latin typeface="Times New Roman" panose="02020603050405020304" pitchFamily="18" charset="0"/>
                <a:cs typeface="Times New Roman" panose="02020603050405020304" pitchFamily="18" charset="0"/>
              </a:rPr>
              <a:t> local</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a:solidFill>
                  <a:schemeClr val="bg1"/>
                </a:solidFill>
                <a:latin typeface="Times New Roman" panose="02020603050405020304" pitchFamily="18" charset="0"/>
                <a:cs typeface="Times New Roman" panose="02020603050405020304" pitchFamily="18" charset="0"/>
              </a:rPr>
              <a:t> nu </a:t>
            </a:r>
            <a:r>
              <a:rPr lang="en-GB" sz="2000" dirty="0" err="1">
                <a:solidFill>
                  <a:schemeClr val="bg1"/>
                </a:solidFill>
                <a:latin typeface="Times New Roman" panose="02020603050405020304" pitchFamily="18" charset="0"/>
                <a:cs typeface="Times New Roman" panose="02020603050405020304" pitchFamily="18" charset="0"/>
              </a:rPr>
              <a:t>venea</a:t>
            </a:r>
            <a:r>
              <a:rPr lang="en-GB"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a:t>
            </a:r>
            <a:r>
              <a:rPr lang="en-GB" sz="2000" dirty="0">
                <a:solidFill>
                  <a:schemeClr val="bg1"/>
                </a:solidFill>
                <a:latin typeface="Times New Roman" panose="02020603050405020304" pitchFamily="18" charset="0"/>
                <a:cs typeface="Times New Roman" panose="02020603050405020304" pitchFamily="18" charset="0"/>
              </a:rPr>
              <a:t>n </a:t>
            </a:r>
            <a:r>
              <a:rPr lang="en-GB" sz="2000" dirty="0" err="1">
                <a:solidFill>
                  <a:schemeClr val="bg1"/>
                </a:solidFill>
                <a:latin typeface="Times New Roman" panose="02020603050405020304" pitchFamily="18" charset="0"/>
                <a:cs typeface="Times New Roman" panose="02020603050405020304" pitchFamily="18" charset="0"/>
              </a:rPr>
              <a:t>contradic</a:t>
            </a:r>
            <a:r>
              <a:rPr lang="ro-RO" sz="2000" dirty="0">
                <a:solidFill>
                  <a:schemeClr val="bg1"/>
                </a:solidFill>
                <a:latin typeface="Times New Roman" panose="02020603050405020304" pitchFamily="18" charset="0"/>
                <a:cs typeface="Times New Roman" panose="02020603050405020304" pitchFamily="18" charset="0"/>
              </a:rPr>
              <a:t>ț</a:t>
            </a:r>
            <a:r>
              <a:rPr lang="en-GB" sz="2000" dirty="0" err="1">
                <a:solidFill>
                  <a:schemeClr val="bg1"/>
                </a:solidFill>
                <a:latin typeface="Times New Roman" panose="02020603050405020304" pitchFamily="18" charset="0"/>
                <a:cs typeface="Times New Roman" panose="02020603050405020304" pitchFamily="18" charset="0"/>
              </a:rPr>
              <a:t>ie</a:t>
            </a:r>
            <a:r>
              <a:rPr lang="en-GB" sz="2000" dirty="0">
                <a:solidFill>
                  <a:schemeClr val="bg1"/>
                </a:solidFill>
                <a:latin typeface="Times New Roman" panose="02020603050405020304" pitchFamily="18" charset="0"/>
                <a:cs typeface="Times New Roman" panose="02020603050405020304" pitchFamily="18" charset="0"/>
              </a:rPr>
              <a:t> cu </a:t>
            </a:r>
            <a:r>
              <a:rPr lang="en-GB" sz="2000" dirty="0" err="1">
                <a:solidFill>
                  <a:schemeClr val="bg1"/>
                </a:solidFill>
                <a:latin typeface="Times New Roman" panose="02020603050405020304" pitchFamily="18" charset="0"/>
                <a:cs typeface="Times New Roman" panose="02020603050405020304" pitchFamily="18" charset="0"/>
              </a:rPr>
              <a:t>principiile</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generale</a:t>
            </a:r>
            <a:r>
              <a:rPr lang="en-GB" sz="2000" dirty="0">
                <a:solidFill>
                  <a:schemeClr val="bg1"/>
                </a:solidFill>
                <a:latin typeface="Times New Roman" panose="02020603050405020304" pitchFamily="18" charset="0"/>
                <a:cs typeface="Times New Roman" panose="02020603050405020304" pitchFamily="18" charset="0"/>
              </a:rPr>
              <a:t> ale </a:t>
            </a:r>
            <a:r>
              <a:rPr lang="en-GB" sz="2000" dirty="0" err="1">
                <a:solidFill>
                  <a:schemeClr val="bg1"/>
                </a:solidFill>
                <a:latin typeface="Times New Roman" panose="02020603050405020304" pitchFamily="18" charset="0"/>
                <a:cs typeface="Times New Roman" panose="02020603050405020304" pitchFamily="18" charset="0"/>
              </a:rPr>
              <a:t>dreptului</a:t>
            </a:r>
            <a:r>
              <a:rPr lang="en-GB" sz="2000" dirty="0">
                <a:solidFill>
                  <a:schemeClr val="bg1"/>
                </a:solidFill>
                <a:latin typeface="Times New Roman" panose="02020603050405020304" pitchFamily="18" charset="0"/>
                <a:cs typeface="Times New Roman" panose="02020603050405020304" pitchFamily="18" charset="0"/>
              </a:rPr>
              <a:t> roman</a:t>
            </a:r>
            <a:endParaRPr lang="ro-RO"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ro-RO"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apoi</a:t>
            </a:r>
            <a:r>
              <a:rPr lang="en-GB"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î</a:t>
            </a:r>
            <a:r>
              <a:rPr lang="en-GB" sz="2000" dirty="0">
                <a:solidFill>
                  <a:schemeClr val="bg1"/>
                </a:solidFill>
                <a:latin typeface="Times New Roman" panose="02020603050405020304" pitchFamily="18" charset="0"/>
                <a:cs typeface="Times New Roman" panose="02020603050405020304" pitchFamily="18" charset="0"/>
              </a:rPr>
              <a:t>n </a:t>
            </a:r>
            <a:r>
              <a:rPr lang="en-GB" sz="2000" dirty="0" err="1">
                <a:solidFill>
                  <a:schemeClr val="bg1"/>
                </a:solidFill>
                <a:latin typeface="Times New Roman" panose="02020603050405020304" pitchFamily="18" charset="0"/>
                <a:cs typeface="Times New Roman" panose="02020603050405020304" pitchFamily="18" charset="0"/>
              </a:rPr>
              <a:t>cadrul</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unui</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proces</a:t>
            </a:r>
            <a:r>
              <a:rPr lang="en-GB" sz="2000" dirty="0">
                <a:solidFill>
                  <a:schemeClr val="bg1"/>
                </a:solidFill>
                <a:latin typeface="Times New Roman" panose="02020603050405020304" pitchFamily="18" charset="0"/>
                <a:cs typeface="Times New Roman" panose="02020603050405020304" pitchFamily="18" charset="0"/>
              </a:rPr>
              <a:t> de </a:t>
            </a:r>
            <a:r>
              <a:rPr lang="ro-RO" sz="2000" dirty="0">
                <a:solidFill>
                  <a:schemeClr val="bg1"/>
                </a:solidFill>
                <a:latin typeface="Times New Roman" panose="02020603050405020304" pitchFamily="18" charset="0"/>
                <a:cs typeface="Times New Roman" panose="02020603050405020304" pitchFamily="18" charset="0"/>
              </a:rPr>
              <a:t>î</a:t>
            </a:r>
            <a:r>
              <a:rPr lang="en-GB" sz="2000" dirty="0" err="1">
                <a:solidFill>
                  <a:schemeClr val="bg1"/>
                </a:solidFill>
                <a:latin typeface="Times New Roman" panose="02020603050405020304" pitchFamily="18" charset="0"/>
                <a:cs typeface="Times New Roman" panose="02020603050405020304" pitchFamily="18" charset="0"/>
              </a:rPr>
              <a:t>ntrep</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err="1">
                <a:solidFill>
                  <a:schemeClr val="bg1"/>
                </a:solidFill>
                <a:latin typeface="Times New Roman" panose="02020603050405020304" pitchFamily="18" charset="0"/>
                <a:cs typeface="Times New Roman" panose="02020603050405020304" pitchFamily="18" charset="0"/>
              </a:rPr>
              <a:t>trundere</a:t>
            </a:r>
            <a:r>
              <a:rPr lang="en-GB"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ș</a:t>
            </a:r>
            <a:r>
              <a:rPr lang="en-GB" sz="2000" dirty="0" err="1">
                <a:solidFill>
                  <a:schemeClr val="bg1"/>
                </a:solidFill>
                <a:latin typeface="Times New Roman" panose="02020603050405020304" pitchFamily="18" charset="0"/>
                <a:cs typeface="Times New Roman" panose="02020603050405020304" pitchFamily="18" charset="0"/>
              </a:rPr>
              <a:t>i</a:t>
            </a:r>
            <a:r>
              <a:rPr lang="en-GB" sz="2000" dirty="0">
                <a:solidFill>
                  <a:schemeClr val="bg1"/>
                </a:solidFill>
                <a:latin typeface="Times New Roman" panose="02020603050405020304" pitchFamily="18" charset="0"/>
                <a:cs typeface="Times New Roman" panose="02020603050405020304" pitchFamily="18" charset="0"/>
              </a:rPr>
              <a:t> de </a:t>
            </a:r>
            <a:r>
              <a:rPr lang="en-GB" sz="2000" dirty="0" err="1">
                <a:solidFill>
                  <a:schemeClr val="bg1"/>
                </a:solidFill>
                <a:latin typeface="Times New Roman" panose="02020603050405020304" pitchFamily="18" charset="0"/>
                <a:cs typeface="Times New Roman" panose="02020603050405020304" pitchFamily="18" charset="0"/>
              </a:rPr>
              <a:t>influen</a:t>
            </a:r>
            <a:r>
              <a:rPr lang="ro-RO" sz="2000" dirty="0">
                <a:solidFill>
                  <a:schemeClr val="bg1"/>
                </a:solidFill>
                <a:latin typeface="Times New Roman" panose="02020603050405020304" pitchFamily="18" charset="0"/>
                <a:cs typeface="Times New Roman" panose="02020603050405020304" pitchFamily="18" charset="0"/>
              </a:rPr>
              <a:t>ț</a:t>
            </a:r>
            <a:r>
              <a:rPr lang="en-GB" sz="2000" dirty="0">
                <a:solidFill>
                  <a:schemeClr val="bg1"/>
                </a:solidFill>
                <a:latin typeface="Times New Roman" panose="02020603050405020304" pitchFamily="18" charset="0"/>
                <a:cs typeface="Times New Roman" panose="02020603050405020304" pitchFamily="18" charset="0"/>
              </a:rPr>
              <a:t>are </a:t>
            </a:r>
            <a:r>
              <a:rPr lang="en-GB" sz="2000" dirty="0" err="1">
                <a:solidFill>
                  <a:schemeClr val="bg1"/>
                </a:solidFill>
                <a:latin typeface="Times New Roman" panose="02020603050405020304" pitchFamily="18" charset="0"/>
                <a:cs typeface="Times New Roman" panose="02020603050405020304" pitchFamily="18" charset="0"/>
              </a:rPr>
              <a:t>reciproc</a:t>
            </a:r>
            <a:r>
              <a:rPr lang="ro-RO" sz="2000" dirty="0">
                <a:solidFill>
                  <a:schemeClr val="bg1"/>
                </a:solidFill>
                <a:latin typeface="Times New Roman" panose="02020603050405020304" pitchFamily="18" charset="0"/>
                <a:cs typeface="Times New Roman" panose="02020603050405020304" pitchFamily="18" charset="0"/>
              </a:rPr>
              <a:t>ă</a:t>
            </a:r>
            <a:r>
              <a:rPr lang="en-GB" sz="2000" dirty="0">
                <a:solidFill>
                  <a:schemeClr val="bg1"/>
                </a:solidFill>
                <a:latin typeface="Times New Roman" panose="02020603050405020304" pitchFamily="18" charset="0"/>
                <a:cs typeface="Times New Roman" panose="02020603050405020304" pitchFamily="18" charset="0"/>
              </a:rPr>
              <a:t>, </a:t>
            </a:r>
            <a:r>
              <a:rPr lang="ro-RO" sz="2000" dirty="0">
                <a:solidFill>
                  <a:schemeClr val="bg1"/>
                </a:solidFill>
                <a:latin typeface="Times New Roman" panose="02020603050405020304" pitchFamily="18" charset="0"/>
                <a:cs typeface="Times New Roman" panose="02020603050405020304" pitchFamily="18" charset="0"/>
              </a:rPr>
              <a:t>a luat</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na</a:t>
            </a:r>
            <a:r>
              <a:rPr lang="ro-RO" sz="2000" dirty="0">
                <a:solidFill>
                  <a:schemeClr val="bg1"/>
                </a:solidFill>
                <a:latin typeface="Times New Roman" panose="02020603050405020304" pitchFamily="18" charset="0"/>
                <a:cs typeface="Times New Roman" panose="02020603050405020304" pitchFamily="18" charset="0"/>
              </a:rPr>
              <a:t>ș</a:t>
            </a:r>
            <a:r>
              <a:rPr lang="en-GB" sz="2000" dirty="0" err="1">
                <a:solidFill>
                  <a:schemeClr val="bg1"/>
                </a:solidFill>
                <a:latin typeface="Times New Roman" panose="02020603050405020304" pitchFamily="18" charset="0"/>
                <a:cs typeface="Times New Roman" panose="02020603050405020304" pitchFamily="18" charset="0"/>
              </a:rPr>
              <a:t>tere</a:t>
            </a:r>
            <a:r>
              <a:rPr lang="en-GB" sz="2000" dirty="0">
                <a:solidFill>
                  <a:schemeClr val="bg1"/>
                </a:solidFill>
                <a:latin typeface="Times New Roman" panose="02020603050405020304" pitchFamily="18" charset="0"/>
                <a:cs typeface="Times New Roman" panose="02020603050405020304" pitchFamily="18" charset="0"/>
              </a:rPr>
              <a:t> un </a:t>
            </a:r>
            <a:r>
              <a:rPr lang="en-GB" sz="2000" dirty="0" err="1">
                <a:solidFill>
                  <a:schemeClr val="bg1"/>
                </a:solidFill>
                <a:latin typeface="Times New Roman" panose="02020603050405020304" pitchFamily="18" charset="0"/>
                <a:cs typeface="Times New Roman" panose="02020603050405020304" pitchFamily="18" charset="0"/>
              </a:rPr>
              <a:t>sistem</a:t>
            </a:r>
            <a:r>
              <a:rPr lang="en-GB" sz="2000" dirty="0">
                <a:solidFill>
                  <a:schemeClr val="bg1"/>
                </a:solidFill>
                <a:latin typeface="Times New Roman" panose="02020603050405020304" pitchFamily="18" charset="0"/>
                <a:cs typeface="Times New Roman" panose="02020603050405020304" pitchFamily="18" charset="0"/>
              </a:rPr>
              <a:t> de </a:t>
            </a:r>
            <a:r>
              <a:rPr lang="en-GB" sz="2000" dirty="0" err="1">
                <a:solidFill>
                  <a:schemeClr val="bg1"/>
                </a:solidFill>
                <a:latin typeface="Times New Roman" panose="02020603050405020304" pitchFamily="18" charset="0"/>
                <a:cs typeface="Times New Roman" panose="02020603050405020304" pitchFamily="18" charset="0"/>
              </a:rPr>
              <a:t>drept</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nou</a:t>
            </a:r>
            <a:r>
              <a:rPr lang="en-GB" sz="2000" dirty="0">
                <a:solidFill>
                  <a:schemeClr val="bg1"/>
                </a:solidFill>
                <a:latin typeface="Times New Roman" panose="02020603050405020304" pitchFamily="18" charset="0"/>
                <a:cs typeface="Times New Roman" panose="02020603050405020304" pitchFamily="18" charset="0"/>
              </a:rPr>
              <a:t>, </a:t>
            </a:r>
            <a:r>
              <a:rPr lang="en-GB" sz="2000" dirty="0" err="1">
                <a:solidFill>
                  <a:schemeClr val="bg1"/>
                </a:solidFill>
                <a:latin typeface="Times New Roman" panose="02020603050405020304" pitchFamily="18" charset="0"/>
                <a:cs typeface="Times New Roman" panose="02020603050405020304" pitchFamily="18" charset="0"/>
              </a:rPr>
              <a:t>daco</a:t>
            </a:r>
            <a:r>
              <a:rPr lang="en-GB" sz="2000" dirty="0">
                <a:solidFill>
                  <a:schemeClr val="bg1"/>
                </a:solidFill>
                <a:latin typeface="Times New Roman" panose="02020603050405020304" pitchFamily="18" charset="0"/>
                <a:cs typeface="Times New Roman" panose="02020603050405020304" pitchFamily="18" charset="0"/>
              </a:rPr>
              <a:t>-roman</a:t>
            </a:r>
          </a:p>
        </p:txBody>
      </p:sp>
    </p:spTree>
    <p:extLst>
      <p:ext uri="{BB962C8B-B14F-4D97-AF65-F5344CB8AC3E}">
        <p14:creationId xmlns:p14="http://schemas.microsoft.com/office/powerpoint/2010/main" val="104371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052A5-C816-B268-BD04-996A96D85291}"/>
              </a:ext>
            </a:extLst>
          </p:cNvPr>
          <p:cNvPicPr>
            <a:picLocks noChangeAspect="1"/>
          </p:cNvPicPr>
          <p:nvPr/>
        </p:nvPicPr>
        <p:blipFill>
          <a:blip r:embed="rId2">
            <a:alphaModFix amt="23000"/>
            <a:extLst>
              <a:ext uri="{BEBA8EAE-BF5A-486C-A8C5-ECC9F3942E4B}">
                <a14:imgProps xmlns:a14="http://schemas.microsoft.com/office/drawing/2010/main">
                  <a14:imgLayer r:embed="rId3">
                    <a14:imgEffect>
                      <a14:colorTemperature colorTemp="6200"/>
                    </a14:imgEffect>
                  </a14:imgLayer>
                </a14:imgProps>
              </a:ext>
              <a:ext uri="{28A0092B-C50C-407E-A947-70E740481C1C}">
                <a14:useLocalDpi xmlns:a14="http://schemas.microsoft.com/office/drawing/2010/main" val="0"/>
              </a:ext>
            </a:extLst>
          </a:blip>
          <a:stretch>
            <a:fillRect/>
          </a:stretch>
        </p:blipFill>
        <p:spPr>
          <a:xfrm>
            <a:off x="-99433" y="-3083538"/>
            <a:ext cx="13511463" cy="13511463"/>
          </a:xfrm>
          <a:prstGeom prst="rect">
            <a:avLst/>
          </a:prstGeom>
          <a:effectLst>
            <a:outerShdw dist="50800" sx="1000" sy="1000" algn="ctr" rotWithShape="0">
              <a:srgbClr val="000000"/>
            </a:outerShdw>
          </a:effectLst>
        </p:spPr>
      </p:pic>
      <p:sp>
        <p:nvSpPr>
          <p:cNvPr id="2" name="TextBox 1">
            <a:extLst>
              <a:ext uri="{FF2B5EF4-FFF2-40B4-BE49-F238E27FC236}">
                <a16:creationId xmlns:a16="http://schemas.microsoft.com/office/drawing/2014/main" id="{A5300DD1-27F0-CFF1-8EA0-C2C5B3B31118}"/>
              </a:ext>
            </a:extLst>
          </p:cNvPr>
          <p:cNvSpPr txBox="1"/>
          <p:nvPr/>
        </p:nvSpPr>
        <p:spPr>
          <a:xfrm>
            <a:off x="2329226" y="982176"/>
            <a:ext cx="8654143" cy="4893647"/>
          </a:xfrm>
          <a:prstGeom prst="rect">
            <a:avLst/>
          </a:prstGeom>
          <a:noFill/>
        </p:spPr>
        <p:txBody>
          <a:bodyPr wrap="square" rtlCol="0">
            <a:spAutoFit/>
          </a:bodyPr>
          <a:lstStyle/>
          <a:p>
            <a:pPr marL="0" marR="0" algn="just">
              <a:lnSpc>
                <a:spcPct val="150000"/>
              </a:lnSpc>
              <a:spcBef>
                <a:spcPts val="0"/>
              </a:spcBef>
              <a:spcAft>
                <a:spcPts val="0"/>
              </a:spcAft>
            </a:pPr>
            <a:r>
              <a:rPr lang="ro-RO"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I</a:t>
            </a: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zvoarele formale ale dreptului reprezintă formele de exprimare a normelor juridice:                              </a:t>
            </a: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actele juridice normative</a:t>
            </a: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actele anumitor organizaţii nestatale</a:t>
            </a: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actele juridice emise de două sau mai multe state</a:t>
            </a: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ro-RO" sz="2400" dirty="0">
                <a:solidFill>
                  <a:schemeClr val="bg1"/>
                </a:solidFill>
                <a:effectLst/>
                <a:latin typeface="Times New Roman" panose="02020603050405020304" pitchFamily="18" charset="0"/>
                <a:ea typeface="Times New Roman" panose="02020603050405020304" pitchFamily="18" charset="0"/>
              </a:rPr>
              <a:t>                 - izvoarele nescrise</a:t>
            </a:r>
          </a:p>
          <a:p>
            <a:endParaRPr lang="ro-RO" sz="2400" dirty="0">
              <a:solidFill>
                <a:schemeClr val="bg1"/>
              </a:solidFill>
              <a:effectLst/>
              <a:latin typeface="Times New Roman" panose="02020603050405020304" pitchFamily="18" charset="0"/>
              <a:ea typeface="Times New Roman" panose="02020603050405020304" pitchFamily="18" charset="0"/>
            </a:endParaRPr>
          </a:p>
          <a:p>
            <a:r>
              <a:rPr lang="ro-RO" sz="2400" dirty="0">
                <a:solidFill>
                  <a:schemeClr val="bg1"/>
                </a:solidFill>
                <a:latin typeface="Times New Roman" panose="02020603050405020304" pitchFamily="18" charset="0"/>
                <a:ea typeface="Times New Roman" panose="02020603050405020304" pitchFamily="18" charset="0"/>
              </a:rPr>
              <a:t>C</a:t>
            </a:r>
            <a:r>
              <a:rPr lang="ro-RO" sz="2400" dirty="0">
                <a:solidFill>
                  <a:schemeClr val="bg1"/>
                </a:solidFill>
                <a:effectLst/>
                <a:latin typeface="Times New Roman" panose="02020603050405020304" pitchFamily="18" charset="0"/>
                <a:ea typeface="Times New Roman" panose="02020603050405020304" pitchFamily="18" charset="0"/>
              </a:rPr>
              <a:t>onvențiile internaționale nu pot fi izvor de drept în sistemul statelor părți la ele decât dacă acestea le recunosc </a:t>
            </a:r>
            <a:r>
              <a:rPr lang="ro-RO" sz="2400" b="1" dirty="0">
                <a:solidFill>
                  <a:schemeClr val="bg1"/>
                </a:solidFill>
                <a:effectLst/>
                <a:latin typeface="Times New Roman" panose="02020603050405020304" pitchFamily="18" charset="0"/>
                <a:ea typeface="Times New Roman" panose="02020603050405020304" pitchFamily="18" charset="0"/>
              </a:rPr>
              <a:t>aplicabilitate imediată (</a:t>
            </a:r>
            <a:r>
              <a:rPr lang="ro-RO" sz="2400" dirty="0">
                <a:solidFill>
                  <a:schemeClr val="bg1"/>
                </a:solidFill>
                <a:effectLst/>
                <a:latin typeface="Times New Roman" panose="02020603050405020304" pitchFamily="18" charset="0"/>
                <a:ea typeface="Times New Roman" panose="02020603050405020304" pitchFamily="18" charset="0"/>
              </a:rPr>
              <a:t>adică</a:t>
            </a:r>
            <a:r>
              <a:rPr lang="ro-RO" sz="2400" b="1" dirty="0">
                <a:solidFill>
                  <a:schemeClr val="bg1"/>
                </a:solidFill>
                <a:effectLst/>
                <a:latin typeface="Times New Roman" panose="02020603050405020304" pitchFamily="18" charset="0"/>
                <a:ea typeface="Times New Roman" panose="02020603050405020304" pitchFamily="18" charset="0"/>
              </a:rPr>
              <a:t> nemijlocită)</a:t>
            </a:r>
            <a:endParaRPr lang="en-GB" sz="2400" dirty="0">
              <a:solidFill>
                <a:schemeClr val="bg1"/>
              </a:solidFill>
            </a:endParaRPr>
          </a:p>
        </p:txBody>
      </p:sp>
    </p:spTree>
    <p:extLst>
      <p:ext uri="{BB962C8B-B14F-4D97-AF65-F5344CB8AC3E}">
        <p14:creationId xmlns:p14="http://schemas.microsoft.com/office/powerpoint/2010/main" val="213440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6BBEC-F570-B2FF-136E-201E7644489A}"/>
              </a:ext>
            </a:extLst>
          </p:cNvPr>
          <p:cNvPicPr>
            <a:picLocks noChangeAspect="1"/>
          </p:cNvPicPr>
          <p:nvPr/>
        </p:nvPicPr>
        <p:blipFill>
          <a:blip r:embed="rId2">
            <a:alphaModFix amt="23000"/>
            <a:extLst>
              <a:ext uri="{BEBA8EAE-BF5A-486C-A8C5-ECC9F3942E4B}">
                <a14:imgProps xmlns:a14="http://schemas.microsoft.com/office/drawing/2010/main">
                  <a14:imgLayer r:embed="rId3">
                    <a14:imgEffect>
                      <a14:colorTemperature colorTemp="6300"/>
                    </a14:imgEffect>
                  </a14:imgLayer>
                </a14:imgProps>
              </a:ext>
              <a:ext uri="{28A0092B-C50C-407E-A947-70E740481C1C}">
                <a14:useLocalDpi xmlns:a14="http://schemas.microsoft.com/office/drawing/2010/main" val="0"/>
              </a:ext>
            </a:extLst>
          </a:blip>
          <a:stretch>
            <a:fillRect/>
          </a:stretch>
        </p:blipFill>
        <p:spPr>
          <a:xfrm>
            <a:off x="7112000" y="-48126"/>
            <a:ext cx="5080000" cy="5080000"/>
          </a:xfrm>
          <a:prstGeom prst="rect">
            <a:avLst/>
          </a:prstGeom>
          <a:effectLst>
            <a:outerShdw dist="50800" dir="5400000" algn="ctr" rotWithShape="0">
              <a:srgbClr val="000000"/>
            </a:outerShdw>
          </a:effectLst>
        </p:spPr>
      </p:pic>
      <p:pic>
        <p:nvPicPr>
          <p:cNvPr id="5" name="Picture 4">
            <a:extLst>
              <a:ext uri="{FF2B5EF4-FFF2-40B4-BE49-F238E27FC236}">
                <a16:creationId xmlns:a16="http://schemas.microsoft.com/office/drawing/2014/main" id="{B1679672-FBF8-5D8D-B3A5-F8D050310F15}"/>
              </a:ext>
            </a:extLst>
          </p:cNvPr>
          <p:cNvPicPr>
            <a:picLocks noChangeAspect="1"/>
          </p:cNvPicPr>
          <p:nvPr/>
        </p:nvPicPr>
        <p:blipFill>
          <a:blip r:embed="rId4">
            <a:alphaModFix amt="23000"/>
            <a:extLst>
              <a:ext uri="{BEBA8EAE-BF5A-486C-A8C5-ECC9F3942E4B}">
                <a14:imgProps xmlns:a14="http://schemas.microsoft.com/office/drawing/2010/main">
                  <a14:imgLayer r:embed="rId5">
                    <a14:imgEffect>
                      <a14:colorTemperature colorTemp="6000"/>
                    </a14:imgEffect>
                  </a14:imgLayer>
                </a14:imgProps>
              </a:ext>
              <a:ext uri="{28A0092B-C50C-407E-A947-70E740481C1C}">
                <a14:useLocalDpi xmlns:a14="http://schemas.microsoft.com/office/drawing/2010/main" val="0"/>
              </a:ext>
            </a:extLst>
          </a:blip>
          <a:stretch>
            <a:fillRect/>
          </a:stretch>
        </p:blipFill>
        <p:spPr>
          <a:xfrm>
            <a:off x="0" y="0"/>
            <a:ext cx="5549372" cy="6858000"/>
          </a:xfrm>
          <a:prstGeom prst="rect">
            <a:avLst/>
          </a:prstGeom>
        </p:spPr>
      </p:pic>
      <p:sp>
        <p:nvSpPr>
          <p:cNvPr id="2" name="TextBox 1">
            <a:extLst>
              <a:ext uri="{FF2B5EF4-FFF2-40B4-BE49-F238E27FC236}">
                <a16:creationId xmlns:a16="http://schemas.microsoft.com/office/drawing/2014/main" id="{02F11670-6B2A-C2AB-C7DF-A90638DDAE29}"/>
              </a:ext>
            </a:extLst>
          </p:cNvPr>
          <p:cNvSpPr txBox="1"/>
          <p:nvPr/>
        </p:nvSpPr>
        <p:spPr>
          <a:xfrm>
            <a:off x="2416629" y="1012954"/>
            <a:ext cx="7358742" cy="4832092"/>
          </a:xfrm>
          <a:prstGeom prst="rect">
            <a:avLst/>
          </a:prstGeom>
          <a:noFill/>
        </p:spPr>
        <p:txBody>
          <a:bodyPr wrap="square" rtlCol="0">
            <a:spAutoFit/>
          </a:bodyPr>
          <a:lstStyle/>
          <a:p>
            <a:r>
              <a:rPr lang="ro-RO" sz="2800" dirty="0">
                <a:solidFill>
                  <a:schemeClr val="bg1"/>
                </a:solidFill>
                <a:effectLst/>
                <a:latin typeface="Times New Roman" panose="02020603050405020304" pitchFamily="18" charset="0"/>
                <a:ea typeface="Times New Roman" panose="02020603050405020304" pitchFamily="18" charset="0"/>
              </a:rPr>
              <a:t>Constituția României le recunoaște aplicabilitate imediată convențiilor internaționale la care România este parte, astfel că ele sunt izvoare ale dreptului românesc</a:t>
            </a:r>
          </a:p>
          <a:p>
            <a:r>
              <a:rPr lang="ro-RO" sz="2800" dirty="0">
                <a:solidFill>
                  <a:schemeClr val="bg1"/>
                </a:solidFill>
                <a:latin typeface="Times New Roman" panose="02020603050405020304" pitchFamily="18" charset="0"/>
              </a:rPr>
              <a:t>Clasificare:</a:t>
            </a:r>
          </a:p>
          <a:p>
            <a:r>
              <a:rPr lang="ro-RO" sz="2800" dirty="0">
                <a:solidFill>
                  <a:schemeClr val="bg1"/>
                </a:solidFill>
                <a:latin typeface="Times New Roman" panose="02020603050405020304" pitchFamily="18" charset="0"/>
              </a:rPr>
              <a:t>	-după modalitatea de apariție</a:t>
            </a:r>
          </a:p>
          <a:p>
            <a:r>
              <a:rPr lang="ro-RO" sz="2800" dirty="0">
                <a:solidFill>
                  <a:schemeClr val="bg1"/>
                </a:solidFill>
                <a:latin typeface="Times New Roman" panose="02020603050405020304" pitchFamily="18" charset="0"/>
              </a:rPr>
              <a:t>		1. izvoare directe</a:t>
            </a:r>
          </a:p>
          <a:p>
            <a:r>
              <a:rPr lang="ro-RO" sz="2800" dirty="0">
                <a:solidFill>
                  <a:schemeClr val="bg1"/>
                </a:solidFill>
                <a:latin typeface="Times New Roman" panose="02020603050405020304" pitchFamily="18" charset="0"/>
              </a:rPr>
              <a:t>		2. izvoare indirecte</a:t>
            </a:r>
          </a:p>
          <a:p>
            <a:r>
              <a:rPr lang="ro-RO" sz="2800" dirty="0">
                <a:solidFill>
                  <a:schemeClr val="bg1"/>
                </a:solidFill>
                <a:latin typeface="Times New Roman" panose="02020603050405020304" pitchFamily="18" charset="0"/>
              </a:rPr>
              <a:t>	-după forma de exprimare</a:t>
            </a:r>
          </a:p>
          <a:p>
            <a:r>
              <a:rPr lang="ro-RO" sz="2800" dirty="0">
                <a:solidFill>
                  <a:schemeClr val="bg1"/>
                </a:solidFill>
                <a:latin typeface="Times New Roman" panose="02020603050405020304" pitchFamily="18" charset="0"/>
              </a:rPr>
              <a:t>		1. izvoare scrise</a:t>
            </a:r>
          </a:p>
          <a:p>
            <a:r>
              <a:rPr lang="ro-RO" sz="2800" dirty="0">
                <a:solidFill>
                  <a:schemeClr val="bg1"/>
                </a:solidFill>
                <a:latin typeface="Times New Roman" panose="02020603050405020304" pitchFamily="18" charset="0"/>
              </a:rPr>
              <a:t>		2. izvoare nescrise</a:t>
            </a:r>
            <a:endParaRPr lang="en-GB" sz="2800" dirty="0">
              <a:solidFill>
                <a:schemeClr val="bg1"/>
              </a:solidFill>
            </a:endParaRPr>
          </a:p>
        </p:txBody>
      </p:sp>
    </p:spTree>
    <p:extLst>
      <p:ext uri="{BB962C8B-B14F-4D97-AF65-F5344CB8AC3E}">
        <p14:creationId xmlns:p14="http://schemas.microsoft.com/office/powerpoint/2010/main" val="327958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descr="A statue of a person holding a staff&#10;&#10;Description automatically generated with medium confidence">
            <a:extLst>
              <a:ext uri="{FF2B5EF4-FFF2-40B4-BE49-F238E27FC236}">
                <a16:creationId xmlns:a16="http://schemas.microsoft.com/office/drawing/2014/main" id="{FC3AA719-DFC2-88DE-0132-852D60AC34F6}"/>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3294743" y="627743"/>
            <a:ext cx="5602514" cy="5602514"/>
          </a:xfrm>
          <a:prstGeom prst="rect">
            <a:avLst/>
          </a:prstGeom>
        </p:spPr>
      </p:pic>
      <p:sp>
        <p:nvSpPr>
          <p:cNvPr id="4" name="TextBox 3">
            <a:extLst>
              <a:ext uri="{FF2B5EF4-FFF2-40B4-BE49-F238E27FC236}">
                <a16:creationId xmlns:a16="http://schemas.microsoft.com/office/drawing/2014/main" id="{2D6AF9FC-D46E-E0E9-FDB7-7E03B627746C}"/>
              </a:ext>
            </a:extLst>
          </p:cNvPr>
          <p:cNvSpPr txBox="1"/>
          <p:nvPr/>
        </p:nvSpPr>
        <p:spPr>
          <a:xfrm>
            <a:off x="544285" y="475344"/>
            <a:ext cx="10602685" cy="6986528"/>
          </a:xfrm>
          <a:prstGeom prst="rect">
            <a:avLst/>
          </a:prstGeom>
          <a:noFill/>
        </p:spPr>
        <p:txBody>
          <a:bodyPr wrap="square" rtlCol="0">
            <a:spAutoFit/>
          </a:bodyPr>
          <a:lstStyle/>
          <a:p>
            <a:pPr marL="0" marR="0" algn="just">
              <a:lnSpc>
                <a:spcPct val="150000"/>
              </a:lnSpc>
              <a:spcBef>
                <a:spcPts val="0"/>
              </a:spcBef>
              <a:spcAft>
                <a:spcPts val="0"/>
              </a:spcAft>
            </a:pPr>
            <a:r>
              <a:rPr lang="ro-RO" sz="2800" dirty="0">
                <a:solidFill>
                  <a:schemeClr val="bg1"/>
                </a:solidFill>
              </a:rPr>
              <a:t>Actele juridice normative și convențiile internaționale sunt </a:t>
            </a:r>
            <a:r>
              <a:rPr lang="ro-RO"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categoria cea mai importantă a izvoarelor dreptului în sistemele de drept scris.</a:t>
            </a:r>
          </a:p>
          <a:p>
            <a:pPr algn="just">
              <a:lnSpc>
                <a:spcPct val="150000"/>
              </a:lnSpc>
            </a:pPr>
            <a:r>
              <a:rPr lang="ro-RO" sz="28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Î</a:t>
            </a:r>
            <a:r>
              <a:rPr lang="ro-RO" sz="28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n România avem: dreptul Uniunii Europene, legile în sensul cel mai restrâns, ordonanţele de guvern, tratatele şi acordurile internaţionale, regulamentele parlamentare, hotărârile de guvern, ordinele, instrucţiunile şi circularele ministeriale, actele diferitelor autorități centrale de specialitate, decretele şefului statului, hotărârile de consiliu local şi de consiliu judeţean, dispoziţiile de primar şi de preşedinte al consiliului judeţean, ordinele de prefect</a:t>
            </a:r>
            <a:endParaRPr lang="en-GB" sz="2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endParaRPr lang="en-GB" sz="2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GB" sz="2800" dirty="0">
              <a:solidFill>
                <a:schemeClr val="bg1"/>
              </a:solidFill>
            </a:endParaRPr>
          </a:p>
        </p:txBody>
      </p:sp>
    </p:spTree>
    <p:extLst>
      <p:ext uri="{BB962C8B-B14F-4D97-AF65-F5344CB8AC3E}">
        <p14:creationId xmlns:p14="http://schemas.microsoft.com/office/powerpoint/2010/main" val="407962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23AF0F-D768-F587-F5A1-2C4AC2D96204}"/>
              </a:ext>
            </a:extLst>
          </p:cNvPr>
          <p:cNvPicPr>
            <a:picLocks noChangeAspect="1"/>
          </p:cNvPicPr>
          <p:nvPr/>
        </p:nvPicPr>
        <p:blipFill>
          <a:blip r:embed="rId2">
            <a:alphaModFix amt="44000"/>
            <a:extLst>
              <a:ext uri="{28A0092B-C50C-407E-A947-70E740481C1C}">
                <a14:useLocalDpi xmlns:a14="http://schemas.microsoft.com/office/drawing/2010/main" val="0"/>
              </a:ext>
            </a:extLst>
          </a:blip>
          <a:stretch>
            <a:fillRect/>
          </a:stretch>
        </p:blipFill>
        <p:spPr>
          <a:xfrm>
            <a:off x="1872916" y="261687"/>
            <a:ext cx="8446168" cy="6334626"/>
          </a:xfrm>
          <a:prstGeom prst="rect">
            <a:avLst/>
          </a:prstGeom>
        </p:spPr>
      </p:pic>
      <p:sp>
        <p:nvSpPr>
          <p:cNvPr id="5" name="TextBox 4">
            <a:extLst>
              <a:ext uri="{FF2B5EF4-FFF2-40B4-BE49-F238E27FC236}">
                <a16:creationId xmlns:a16="http://schemas.microsoft.com/office/drawing/2014/main" id="{EF081F32-CEE0-09EB-724D-F5E7B381CA90}"/>
              </a:ext>
            </a:extLst>
          </p:cNvPr>
          <p:cNvSpPr txBox="1"/>
          <p:nvPr/>
        </p:nvSpPr>
        <p:spPr>
          <a:xfrm>
            <a:off x="745671" y="1448229"/>
            <a:ext cx="10700657" cy="3600986"/>
          </a:xfrm>
          <a:prstGeom prst="rect">
            <a:avLst/>
          </a:prstGeom>
          <a:noFill/>
        </p:spPr>
        <p:txBody>
          <a:bodyPr wrap="square" rtlCol="0">
            <a:spAutoFit/>
          </a:bodyPr>
          <a:lstStyle/>
          <a:p>
            <a:r>
              <a:rPr lang="ro-RO"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a:t>
            </a:r>
            <a:r>
              <a:rPr lang="ro-RO"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egile în sensul cel mai restrâns sunt emise de Parlament.</a:t>
            </a:r>
          </a:p>
          <a:p>
            <a:r>
              <a:rPr lang="ro-RO"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Acestea sunt de trei feluri:</a:t>
            </a:r>
            <a:r>
              <a:rPr lang="ro-RO"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ro-RO" sz="2400" dirty="0">
                <a:solidFill>
                  <a:schemeClr val="bg1"/>
                </a:solidFill>
                <a:latin typeface="Times New Roman" panose="02020603050405020304" pitchFamily="18" charset="0"/>
                <a:cs typeface="Times New Roman" panose="02020603050405020304" pitchFamily="18" charset="0"/>
              </a:rPr>
              <a:t>	-constituționale</a:t>
            </a:r>
          </a:p>
          <a:p>
            <a:r>
              <a:rPr lang="ro-RO" sz="2400" dirty="0">
                <a:solidFill>
                  <a:schemeClr val="bg1"/>
                </a:solidFill>
                <a:latin typeface="Times New Roman" panose="02020603050405020304" pitchFamily="18" charset="0"/>
                <a:cs typeface="Times New Roman" panose="02020603050405020304" pitchFamily="18" charset="0"/>
              </a:rPr>
              <a:t>	-organice</a:t>
            </a:r>
          </a:p>
          <a:p>
            <a:r>
              <a:rPr lang="ro-RO" sz="2400" dirty="0">
                <a:solidFill>
                  <a:schemeClr val="bg1"/>
                </a:solidFill>
                <a:latin typeface="Times New Roman" panose="02020603050405020304" pitchFamily="18" charset="0"/>
                <a:cs typeface="Times New Roman" panose="02020603050405020304" pitchFamily="18" charset="0"/>
              </a:rPr>
              <a:t>	-ordinare</a:t>
            </a:r>
          </a:p>
          <a:p>
            <a:r>
              <a:rPr lang="ro-RO" sz="2400" dirty="0">
                <a:solidFill>
                  <a:schemeClr val="bg1"/>
                </a:solidFill>
                <a:latin typeface="Times New Roman" panose="02020603050405020304" pitchFamily="18" charset="0"/>
                <a:cs typeface="Times New Roman" panose="02020603050405020304" pitchFamily="18" charset="0"/>
              </a:rPr>
              <a:t>Ordonanțele de guver sunt adoptate de către guvern, având o</a:t>
            </a:r>
            <a:r>
              <a:rPr lang="ro-RO"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forţă juridică egală cu cea a legilor organice sau ordinare, în funcție de domeniul pe care îl reglementează. </a:t>
            </a:r>
          </a:p>
          <a:p>
            <a:pPr marL="0" marR="0" algn="just">
              <a:lnSpc>
                <a:spcPct val="150000"/>
              </a:lnSpc>
              <a:spcBef>
                <a:spcPts val="0"/>
              </a:spcBef>
              <a:spcAft>
                <a:spcPts val="0"/>
              </a:spcAft>
            </a:pPr>
            <a:r>
              <a:rPr lang="ro-RO"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a:t>
            </a:r>
            <a:r>
              <a:rPr lang="ro-RO"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onvențiile internaționale ale României sunt tratate și acorduri</a:t>
            </a:r>
            <a:endPar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34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F1205-4AA9-C726-44A9-DA16C6123DCA}"/>
              </a:ext>
            </a:extLst>
          </p:cNvPr>
          <p:cNvPicPr>
            <a:picLocks noChangeAspect="1"/>
          </p:cNvPicPr>
          <p:nvPr/>
        </p:nvPicPr>
        <p:blipFill>
          <a:blip r:embed="rId2">
            <a:alphaModFix amt="69000"/>
            <a:extLst>
              <a:ext uri="{BEBA8EAE-BF5A-486C-A8C5-ECC9F3942E4B}">
                <a14:imgProps xmlns:a14="http://schemas.microsoft.com/office/drawing/2010/main">
                  <a14:imgLayer r:embed="rId3">
                    <a14:imgEffect>
                      <a14:colorTemperature colorTemp="5600"/>
                    </a14:imgEffect>
                  </a14:imgLayer>
                </a14:imgProps>
              </a:ex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2" name="TextBox 1">
            <a:extLst>
              <a:ext uri="{FF2B5EF4-FFF2-40B4-BE49-F238E27FC236}">
                <a16:creationId xmlns:a16="http://schemas.microsoft.com/office/drawing/2014/main" id="{85CE08A0-233A-32D6-0C4B-5885A72FC47E}"/>
              </a:ext>
            </a:extLst>
          </p:cNvPr>
          <p:cNvSpPr txBox="1"/>
          <p:nvPr/>
        </p:nvSpPr>
        <p:spPr>
          <a:xfrm>
            <a:off x="905329" y="612844"/>
            <a:ext cx="10381342" cy="5632311"/>
          </a:xfrm>
          <a:prstGeom prst="rect">
            <a:avLst/>
          </a:prstGeom>
          <a:noFill/>
        </p:spPr>
        <p:txBody>
          <a:bodyPr wrap="square" rtlCol="0">
            <a:spAutoFit/>
          </a:bodyPr>
          <a:lstStyle/>
          <a:p>
            <a:r>
              <a:rPr lang="ro-RO" sz="20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a:t>
            </a: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ratatele internaţionale sunt încheiate de Președintele României în numele statului.</a:t>
            </a:r>
          </a:p>
          <a:p>
            <a:pPr marL="0" marR="0" algn="just">
              <a:lnSpc>
                <a:spcPct val="150000"/>
              </a:lnSpc>
              <a:spcBef>
                <a:spcPts val="0"/>
              </a:spcBef>
              <a:spcAft>
                <a:spcPts val="0"/>
              </a:spcAft>
            </a:pPr>
            <a:r>
              <a:rPr lang="ro-RO" sz="20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au forța juridică a legilor organice sau ordinare, în funcție de domeniul pe care îl reglementează, respectiv o forță juridică superioară dacă reglementează drepturi ale omului</a:t>
            </a:r>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sunt reglementări primare ale relaţiilor sociale</a:t>
            </a:r>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acordurile internaţionale - sunt încheiate de guvern sau de ministere în numele lor</a:t>
            </a:r>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sunt supuse de regulă aprobării guvernului prin hotărâre, iar prin excepție ratificării prin lege sau, în mod excepțional, prin ordonanţă</a:t>
            </a:r>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au forța juridică a legilor organice sau ordinare, în funcție de domeniul pe care îl reglementează, dacă au fost ratificate de Parlament sau prin ordonanță → sunt reglementări primare ale relaţiilor sociale</a:t>
            </a:r>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0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 au forța juridică a hotărârilor de guvern, dacă au fost aprobate de guvern</a:t>
            </a:r>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GB" sz="20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GB"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60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8666FD-28EF-A16A-8861-67EDB6AD06C0}"/>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1" y="0"/>
            <a:ext cx="10308841" cy="6858000"/>
          </a:xfrm>
          <a:prstGeom prst="rect">
            <a:avLst/>
          </a:prstGeom>
        </p:spPr>
      </p:pic>
      <p:sp>
        <p:nvSpPr>
          <p:cNvPr id="4" name="TextBox 3">
            <a:extLst>
              <a:ext uri="{FF2B5EF4-FFF2-40B4-BE49-F238E27FC236}">
                <a16:creationId xmlns:a16="http://schemas.microsoft.com/office/drawing/2014/main" id="{2D29515A-2203-7083-4F84-1F3C408AC3BE}"/>
              </a:ext>
            </a:extLst>
          </p:cNvPr>
          <p:cNvSpPr txBox="1"/>
          <p:nvPr/>
        </p:nvSpPr>
        <p:spPr>
          <a:xfrm>
            <a:off x="522514" y="1259175"/>
            <a:ext cx="11146972" cy="3231654"/>
          </a:xfrm>
          <a:prstGeom prst="rect">
            <a:avLst/>
          </a:prstGeom>
          <a:noFill/>
        </p:spPr>
        <p:txBody>
          <a:bodyPr wrap="square" rtlCol="0">
            <a:spAutoFit/>
          </a:bodyPr>
          <a:lstStyle/>
          <a:p>
            <a:pPr marL="0" marR="0" algn="just">
              <a:lnSpc>
                <a:spcPct val="150000"/>
              </a:lnSpc>
              <a:spcBef>
                <a:spcPts val="0"/>
              </a:spcBef>
              <a:spcAft>
                <a:spcPts val="0"/>
              </a:spcAft>
            </a:pPr>
            <a:r>
              <a:rPr lang="ro-RO"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R</a:t>
            </a: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eglementările primare - acte legislative</a:t>
            </a: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r>
              <a:rPr lang="ro-RO"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R</a:t>
            </a: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egulamentele parlamentare - hotărâri ale Parlamentului</a:t>
            </a:r>
          </a:p>
          <a:p>
            <a:pPr marL="0" marR="0" algn="just">
              <a:lnSpc>
                <a:spcPct val="150000"/>
              </a:lnSpc>
              <a:spcBef>
                <a:spcPts val="0"/>
              </a:spcBef>
              <a:spcAft>
                <a:spcPts val="0"/>
              </a:spcAft>
            </a:pPr>
            <a:r>
              <a:rPr lang="ro-RO"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T</a:t>
            </a: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oate celelalte acte normative menționate </a:t>
            </a:r>
          </a:p>
          <a:p>
            <a:pPr marL="0" marR="0" algn="just">
              <a:lnSpc>
                <a:spcPct val="150000"/>
              </a:lnSpc>
              <a:spcBef>
                <a:spcPts val="0"/>
              </a:spcBef>
              <a:spcAft>
                <a:spcPts val="0"/>
              </a:spcAft>
            </a:pPr>
            <a:r>
              <a:rPr lang="ro-RO"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sunt reglementări secundare ale relaţiilor sociale</a:t>
            </a: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0"/>
              </a:spcAft>
            </a:pPr>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GB" sz="2400" dirty="0">
              <a:solidFill>
                <a:schemeClr val="bg1"/>
              </a:solidFill>
            </a:endParaRPr>
          </a:p>
        </p:txBody>
      </p:sp>
    </p:spTree>
    <p:extLst>
      <p:ext uri="{BB962C8B-B14F-4D97-AF65-F5344CB8AC3E}">
        <p14:creationId xmlns:p14="http://schemas.microsoft.com/office/powerpoint/2010/main" val="58573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34710-6592-A396-8831-FEBB69388478}"/>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499836" y="403678"/>
            <a:ext cx="2984500" cy="3416300"/>
          </a:xfrm>
          <a:prstGeom prst="rect">
            <a:avLst/>
          </a:prstGeom>
        </p:spPr>
      </p:pic>
      <p:pic>
        <p:nvPicPr>
          <p:cNvPr id="5" name="Picture 4" descr="A statue of a person holding a staff&#10;&#10;Description automatically generated with low confidence">
            <a:extLst>
              <a:ext uri="{FF2B5EF4-FFF2-40B4-BE49-F238E27FC236}">
                <a16:creationId xmlns:a16="http://schemas.microsoft.com/office/drawing/2014/main" id="{F3893904-FD92-8063-BE7B-459B8C1F2691}"/>
              </a:ext>
            </a:extLst>
          </p:cNvPr>
          <p:cNvPicPr>
            <a:picLocks noChangeAspect="1"/>
          </p:cNvPicPr>
          <p:nvPr/>
        </p:nvPicPr>
        <p:blipFill>
          <a:blip r:embed="rId3">
            <a:alphaModFix amt="37000"/>
            <a:extLst>
              <a:ext uri="{28A0092B-C50C-407E-A947-70E740481C1C}">
                <a14:useLocalDpi xmlns:a14="http://schemas.microsoft.com/office/drawing/2010/main" val="0"/>
              </a:ext>
            </a:extLst>
          </a:blip>
          <a:stretch>
            <a:fillRect/>
          </a:stretch>
        </p:blipFill>
        <p:spPr>
          <a:xfrm>
            <a:off x="6622142" y="1187449"/>
            <a:ext cx="5265057" cy="5265057"/>
          </a:xfrm>
          <a:prstGeom prst="rect">
            <a:avLst/>
          </a:prstGeom>
        </p:spPr>
      </p:pic>
      <p:sp>
        <p:nvSpPr>
          <p:cNvPr id="6" name="TextBox 5">
            <a:extLst>
              <a:ext uri="{FF2B5EF4-FFF2-40B4-BE49-F238E27FC236}">
                <a16:creationId xmlns:a16="http://schemas.microsoft.com/office/drawing/2014/main" id="{9983F7EF-5F1C-F05D-E479-1B9A7F32632E}"/>
              </a:ext>
            </a:extLst>
          </p:cNvPr>
          <p:cNvSpPr txBox="1"/>
          <p:nvPr/>
        </p:nvSpPr>
        <p:spPr>
          <a:xfrm>
            <a:off x="609146" y="797510"/>
            <a:ext cx="10973707" cy="5262979"/>
          </a:xfrm>
          <a:prstGeom prst="rect">
            <a:avLst/>
          </a:prstGeom>
          <a:noFill/>
        </p:spPr>
        <p:txBody>
          <a:bodyPr wrap="square" rtlCol="0">
            <a:spAutoFit/>
          </a:bodyPr>
          <a:lstStyle/>
          <a:p>
            <a:r>
              <a:rPr lang="ro-RO" sz="2400" dirty="0">
                <a:solidFill>
                  <a:schemeClr val="bg1"/>
                </a:solidFill>
              </a:rPr>
              <a:t>Alte(posibile) izvoare ale dreptului:</a:t>
            </a:r>
          </a:p>
          <a:p>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 actele anumitor organizaţii nestatale:</a:t>
            </a:r>
          </a:p>
          <a:p>
            <a:r>
              <a:rPr lang="ro-RO" sz="2400" dirty="0">
                <a:solidFill>
                  <a:schemeClr val="bg1"/>
                </a:solidFill>
                <a:latin typeface="Times New Roman" panose="02020603050405020304" pitchFamily="18" charset="0"/>
                <a:ea typeface="Times New Roman" panose="02020603050405020304" pitchFamily="18" charset="0"/>
                <a:cs typeface="Arial" panose="020B0604020202020204" pitchFamily="34" charset="0"/>
              </a:rPr>
              <a:t>		</a:t>
            </a:r>
            <a:r>
              <a:rPr lang="ro-RO" sz="2400" dirty="0">
                <a:solidFill>
                  <a:schemeClr val="bg1"/>
                </a:solidFill>
                <a:effectLst/>
                <a:latin typeface="Times New Roman" panose="02020603050405020304" pitchFamily="18" charset="0"/>
                <a:ea typeface="Times New Roman" panose="02020603050405020304" pitchFamily="18" charset="0"/>
              </a:rPr>
              <a:t>- statutele organismelor profesionale instituite prin lege </a:t>
            </a:r>
            <a:r>
              <a:rPr lang="ro-RO"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p>
          <a:p>
            <a:r>
              <a:rPr lang="ro-RO" sz="2400" dirty="0">
                <a:solidFill>
                  <a:schemeClr val="bg1"/>
                </a:solidFill>
                <a:latin typeface="Times New Roman" panose="02020603050405020304" pitchFamily="18" charset="0"/>
                <a:ea typeface="Calibri" panose="020F0502020204030204" pitchFamily="34" charset="0"/>
                <a:cs typeface="Arial" panose="020B0604020202020204" pitchFamily="34" charset="0"/>
              </a:rPr>
              <a:t>		</a:t>
            </a:r>
            <a:r>
              <a:rPr lang="ro-RO" sz="2400" dirty="0">
                <a:solidFill>
                  <a:schemeClr val="bg1"/>
                </a:solidFill>
                <a:effectLst/>
                <a:latin typeface="Times New Roman" panose="02020603050405020304" pitchFamily="18" charset="0"/>
                <a:ea typeface="Times New Roman" panose="02020603050405020304" pitchFamily="18" charset="0"/>
              </a:rPr>
              <a:t>- contractele colective de muncă încheiate la orice nivel</a:t>
            </a:r>
          </a:p>
          <a:p>
            <a:r>
              <a:rPr lang="ro-RO" sz="2400" dirty="0">
                <a:solidFill>
                  <a:schemeClr val="bg1"/>
                </a:solidFill>
                <a:latin typeface="Times New Roman" panose="02020603050405020304" pitchFamily="18" charset="0"/>
                <a:ea typeface="Calibri" panose="020F0502020204030204" pitchFamily="34" charset="0"/>
                <a:cs typeface="Arial" panose="020B0604020202020204" pitchFamily="34" charset="0"/>
              </a:rPr>
              <a:t>	b) </a:t>
            </a:r>
            <a:r>
              <a:rPr lang="ro-RO" sz="2400" dirty="0">
                <a:solidFill>
                  <a:schemeClr val="bg1"/>
                </a:solidFill>
                <a:effectLst/>
                <a:latin typeface="Times New Roman" panose="02020603050405020304" pitchFamily="18" charset="0"/>
                <a:ea typeface="Times New Roman" panose="02020603050405020304" pitchFamily="18" charset="0"/>
              </a:rPr>
              <a:t>izvoare ale dreptului cu forţă juridică inferioară celei a actelor normative</a:t>
            </a:r>
            <a:endParaRPr lang="en-US" sz="2400" dirty="0">
              <a:solidFill>
                <a:schemeClr val="bg1"/>
              </a:solidFill>
              <a:effectLst/>
              <a:latin typeface="Times New Roman" panose="02020603050405020304" pitchFamily="18" charset="0"/>
              <a:ea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Arial" panose="020B0604020202020204" pitchFamily="34" charset="0"/>
              </a:rPr>
              <a:t>	c) </a:t>
            </a:r>
            <a:r>
              <a:rPr lang="en-US" sz="2400" dirty="0" err="1">
                <a:solidFill>
                  <a:schemeClr val="bg1"/>
                </a:solidFill>
                <a:latin typeface="Times New Roman" panose="02020603050405020304" pitchFamily="18" charset="0"/>
                <a:ea typeface="Calibri" panose="020F0502020204030204" pitchFamily="34" charset="0"/>
                <a:cs typeface="Arial" panose="020B0604020202020204" pitchFamily="34" charset="0"/>
              </a:rPr>
              <a:t>practica</a:t>
            </a:r>
            <a:r>
              <a:rPr lang="en-US" sz="2400" dirty="0">
                <a:solidFill>
                  <a:schemeClr val="bg1"/>
                </a:solidFill>
                <a:latin typeface="Times New Roman" panose="02020603050405020304" pitchFamily="18" charset="0"/>
                <a:ea typeface="Calibri" panose="020F0502020204030204" pitchFamily="34" charset="0"/>
                <a:cs typeface="Arial" panose="020B0604020202020204" pitchFamily="34" charset="0"/>
              </a:rPr>
              <a:t> </a:t>
            </a:r>
            <a:r>
              <a:rPr lang="en-US" sz="2400" dirty="0" err="1">
                <a:solidFill>
                  <a:schemeClr val="bg1"/>
                </a:solidFill>
                <a:latin typeface="Times New Roman" panose="02020603050405020304" pitchFamily="18" charset="0"/>
                <a:ea typeface="Calibri" panose="020F0502020204030204" pitchFamily="34" charset="0"/>
                <a:cs typeface="Arial" panose="020B0604020202020204" pitchFamily="34" charset="0"/>
              </a:rPr>
              <a:t>judiciar</a:t>
            </a:r>
            <a:r>
              <a:rPr lang="ro-RO" sz="2400" dirty="0">
                <a:solidFill>
                  <a:schemeClr val="bg1"/>
                </a:solidFill>
                <a:latin typeface="Times New Roman" panose="02020603050405020304" pitchFamily="18" charset="0"/>
                <a:ea typeface="Calibri" panose="020F0502020204030204" pitchFamily="34" charset="0"/>
                <a:cs typeface="Arial" panose="020B0604020202020204" pitchFamily="34" charset="0"/>
              </a:rPr>
              <a:t>ă</a:t>
            </a:r>
          </a:p>
          <a:p>
            <a:r>
              <a:rPr lang="ro-RO" sz="24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rPr>
              <a:t>		-</a:t>
            </a:r>
            <a:r>
              <a:rPr lang="ro-RO"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ro-RO"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jurisprudența nu poate fi izvor de drept deoarece hotărârea dată într-un proces este un act individual, nefiind opozabilă nici altor instanțe în alte procese, nici altor părți </a:t>
            </a:r>
          </a:p>
          <a:p>
            <a:r>
              <a:rPr lang="ro-RO"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 doctrina juridică</a:t>
            </a:r>
          </a:p>
          <a:p>
            <a:r>
              <a:rPr lang="ro-RO"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-totalitatea opiniilor de specialitate dintr-o societate dată, exprimate în reviste, cărți, la manifestări științifice, etc.</a:t>
            </a:r>
            <a:endParaRPr lang="en-GB"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GB" sz="2400" dirty="0">
              <a:solidFill>
                <a:schemeClr val="bg1"/>
              </a:solidFill>
            </a:endParaRPr>
          </a:p>
        </p:txBody>
      </p:sp>
    </p:spTree>
    <p:extLst>
      <p:ext uri="{BB962C8B-B14F-4D97-AF65-F5344CB8AC3E}">
        <p14:creationId xmlns:p14="http://schemas.microsoft.com/office/powerpoint/2010/main" val="3682747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755</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Bahnschrift</vt:lpstr>
      <vt:lpstr>Broadway</vt:lpstr>
      <vt:lpstr>Calibri</vt:lpstr>
      <vt:lpstr>Calibri Light</vt:lpstr>
      <vt:lpstr>Cooper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Perdun</dc:creator>
  <cp:lastModifiedBy>Adriana Perdun</cp:lastModifiedBy>
  <cp:revision>10</cp:revision>
  <dcterms:created xsi:type="dcterms:W3CDTF">2022-10-08T10:58:10Z</dcterms:created>
  <dcterms:modified xsi:type="dcterms:W3CDTF">2022-10-24T14:00:47Z</dcterms:modified>
</cp:coreProperties>
</file>