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59" r:id="rId4"/>
    <p:sldId id="267" r:id="rId5"/>
    <p:sldId id="268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, Salman Saeed" initials="KSS" lastIdx="1" clrIdx="0">
    <p:extLst>
      <p:ext uri="{19B8F6BF-5375-455C-9EA6-DF929625EA0E}">
        <p15:presenceInfo xmlns:p15="http://schemas.microsoft.com/office/powerpoint/2012/main" userId="S-1-5-21-2229499024-3732084414-2963673622-29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2016" autoAdjust="0"/>
  </p:normalViewPr>
  <p:slideViewPr>
    <p:cSldViewPr snapToGrid="0">
      <p:cViewPr>
        <p:scale>
          <a:sx n="92" d="100"/>
          <a:sy n="92" d="100"/>
        </p:scale>
        <p:origin x="46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A043-AF00-440D-BE82-392CD3672BCC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85427-00FE-4DA6-BF66-6729AAC0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1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AILVision/ADE20K/blob/main/dataset/ADE20K_2021_17_01/images/ADE/training/urban/street/ADE_train_00016869.jpg" TargetMode="External"/><Relationship Id="rId7" Type="http://schemas.openxmlformats.org/officeDocument/2006/relationships/hyperlink" Target="https://github.com/CSAILVision/ADE20K/blob/main/dataset/ADE20K_2021_17_01/images/ADE/training/urban/street/ADE_train_00016869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CSAILVision/ADE20K/blob/main/dataset/ADE20K_2021_17_01/images/ADE/training/urban/street/ADE_train_00016869" TargetMode="External"/><Relationship Id="rId5" Type="http://schemas.openxmlformats.org/officeDocument/2006/relationships/hyperlink" Target="https://github.com/CSAILVision/ADE20K/blob/main/dataset/ADE20K_2021_17_01/images/ADE/training/urban/street/ADE_train_00016869_parts_1.png" TargetMode="External"/><Relationship Id="rId4" Type="http://schemas.openxmlformats.org/officeDocument/2006/relationships/hyperlink" Target="https://github.com/CSAILVision/ADE20K/blob/main/dataset/ADE20K_2021_17_01/images/ADE/training/urban/street/ADE_train_00016869_seg.p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annotation, specifically for image data sets is a challenging task since it requires a rigorous manual training process that is time and cost intensive to ensure standardized outcomes. </a:t>
            </a:r>
          </a:p>
          <a:p>
            <a:r>
              <a:rPr lang="en-GB" dirty="0" smtClean="0"/>
              <a:t>The global data collection and labelling market has been estimated as a 1.3B$ market in 2020 with a compound growth rate of 25.6% from 2021 to 2026. </a:t>
            </a:r>
          </a:p>
          <a:p>
            <a:r>
              <a:rPr lang="en-GB" dirty="0" smtClean="0"/>
              <a:t>Manually tracing object boundaries is a laborious process, taking up to 40sec per object [2, 9].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E33F-A63A-4C24-9E01-FBE7CD1272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0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image and its annotations are inside a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folder_name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you can find using index_ade20k.pkl. Once you are inside the folder name, for a given image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(e.g. ADE_train_00016869) you will find: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image_name.jpg: containing the raw image, with blurred license plates and faces (e.g.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ADE_train_00016869.jpg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image_name_seg.png: with the pixel-wise annotations of objects and instances (e.g.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ADE_train_00016869_seg.png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RGB channels encode the class and instance information. Check out 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/utils_ade20k.py)[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/utils_ade20k.py] for an example on how to read those.</a:t>
            </a: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image_name_parts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}.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with the annotation of the parts at level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(e.g.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ADE_train_00016869_parts_1.png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folder with all the instances in that image, stored as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encoding a binary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amodal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mask (showing occluded objects) (e.g.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ADE_train_00016869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image_name.json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containing information about the time the object was annotated, the polygons annotated, annotation of attributes etc. 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ADE_train_00016869.json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85427-00FE-4DA6-BF66-6729AAC098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4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85427-00FE-4DA6-BF66-6729AAC098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csail.mit.edu/vision/datasets/ADE20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53" y="5305043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SG" dirty="0"/>
              <a:t>Smart Annotation Platform using Deep Learning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1026" y="5198676"/>
            <a:ext cx="3200400" cy="1463040"/>
          </a:xfrm>
        </p:spPr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Project </a:t>
            </a:r>
            <a:r>
              <a:rPr lang="en-GB" sz="6700" dirty="0" smtClean="0"/>
              <a:t>Pitch</a:t>
            </a:r>
          </a:p>
          <a:p>
            <a:pPr algn="r"/>
            <a:endParaRPr lang="en-GB" dirty="0" smtClean="0"/>
          </a:p>
          <a:p>
            <a:pPr algn="r"/>
            <a:r>
              <a:rPr lang="en-GB" dirty="0" smtClean="0"/>
              <a:t>Team:</a:t>
            </a:r>
          </a:p>
          <a:p>
            <a:pPr algn="r"/>
            <a:r>
              <a:rPr lang="en-GB" dirty="0" smtClean="0"/>
              <a:t>Adriana Pinto</a:t>
            </a:r>
          </a:p>
          <a:p>
            <a:pPr algn="r"/>
            <a:r>
              <a:rPr lang="en-GB" dirty="0" smtClean="0"/>
              <a:t>Salman Khan</a:t>
            </a:r>
          </a:p>
          <a:p>
            <a:pPr algn="r"/>
            <a:r>
              <a:rPr lang="en-GB" dirty="0" err="1" smtClean="0"/>
              <a:t>Tayyibah</a:t>
            </a:r>
            <a:r>
              <a:rPr lang="en-GB" dirty="0" smtClean="0"/>
              <a:t> Rasheed</a:t>
            </a:r>
            <a:r>
              <a:rPr lang="en-GB" dirty="0" smtClean="0"/>
              <a:t> </a:t>
            </a:r>
          </a:p>
          <a:p>
            <a:pPr algn="r"/>
            <a:endParaRPr lang="en-GB" dirty="0"/>
          </a:p>
          <a:p>
            <a:pPr algn="r"/>
            <a:r>
              <a:rPr lang="en-GB" dirty="0" smtClean="0"/>
              <a:t>24</a:t>
            </a:r>
            <a:r>
              <a:rPr lang="en-GB" baseline="30000" dirty="0" smtClean="0"/>
              <a:t>th</a:t>
            </a:r>
            <a:r>
              <a:rPr lang="en-GB" dirty="0" smtClean="0"/>
              <a:t> July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68" y="1788695"/>
            <a:ext cx="10515600" cy="4693068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Labelled Images enables ML/DL Models.</a:t>
            </a:r>
          </a:p>
          <a:p>
            <a:endParaRPr lang="en-GB" dirty="0" smtClean="0"/>
          </a:p>
          <a:p>
            <a:r>
              <a:rPr lang="en-GB" dirty="0" smtClean="0"/>
              <a:t>1.3 B $ Market with an expected a compound growth rate of 25.6% from 2021 to 2026</a:t>
            </a:r>
          </a:p>
          <a:p>
            <a:endParaRPr lang="en-GB" dirty="0" smtClean="0"/>
          </a:p>
          <a:p>
            <a:r>
              <a:rPr lang="en-GB" dirty="0" smtClean="0"/>
              <a:t>Data annotation is a laborious process and is time and cost intensive.</a:t>
            </a:r>
          </a:p>
          <a:p>
            <a:endParaRPr lang="en-GB" dirty="0" smtClean="0"/>
          </a:p>
          <a:p>
            <a:r>
              <a:rPr lang="en-GB" dirty="0" smtClean="0"/>
              <a:t>Take up to 40 secs a single object.</a:t>
            </a:r>
          </a:p>
        </p:txBody>
      </p:sp>
    </p:spTree>
    <p:extLst>
      <p:ext uri="{BB962C8B-B14F-4D97-AF65-F5344CB8AC3E}">
        <p14:creationId xmlns:p14="http://schemas.microsoft.com/office/powerpoint/2010/main" val="12761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6" y="2005263"/>
            <a:ext cx="10094496" cy="430409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Automate semantic segmentation and annotation of objects of interest in a given image.  </a:t>
            </a:r>
          </a:p>
          <a:p>
            <a:endParaRPr lang="en-GB" dirty="0" smtClean="0"/>
          </a:p>
          <a:p>
            <a:r>
              <a:rPr lang="en-GB" dirty="0" smtClean="0"/>
              <a:t>Key research question:</a:t>
            </a:r>
          </a:p>
          <a:p>
            <a:pPr marL="742950" lvl="1" indent="-285750"/>
            <a:r>
              <a:rPr lang="en-GB" dirty="0" smtClean="0"/>
              <a:t>Is it possible to standardize and minimize manual annotation errors for outdoor and indoor images?</a:t>
            </a:r>
          </a:p>
          <a:p>
            <a:pPr marL="742950" lvl="1" indent="-285750"/>
            <a:endParaRPr lang="en-GB" dirty="0" smtClean="0"/>
          </a:p>
          <a:p>
            <a:pPr marL="742950" lvl="1" indent="-285750"/>
            <a:r>
              <a:rPr lang="en-GB" dirty="0" smtClean="0"/>
              <a:t>How much improvement in time can an automated detection and segmentation system </a:t>
            </a:r>
            <a:r>
              <a:rPr lang="en-GB" dirty="0" smtClean="0"/>
              <a:t>provide?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(w.r.t to manual process)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742950" lvl="1" indent="-285750"/>
            <a:r>
              <a:rPr lang="en-GB" dirty="0" smtClean="0"/>
              <a:t>What key metrics should be considered for designing such an automated image labelling systems.</a:t>
            </a:r>
          </a:p>
          <a:p>
            <a:pPr marL="640080" lvl="2" indent="0">
              <a:buNone/>
            </a:pPr>
            <a:r>
              <a:rPr lang="en-GB" dirty="0" smtClean="0"/>
              <a:t>   (Whats the loss function within Poly RNN+)</a:t>
            </a:r>
          </a:p>
          <a:p>
            <a:pPr marL="640080" lvl="2" indent="0">
              <a:buNone/>
            </a:pPr>
            <a:endParaRPr lang="en-GB" dirty="0" smtClean="0"/>
          </a:p>
          <a:p>
            <a:pPr marL="742950" lvl="1" indent="-285750"/>
            <a:r>
              <a:rPr lang="en-GB" dirty="0" smtClean="0"/>
              <a:t>When will such an automated annotation system fail</a:t>
            </a:r>
            <a:r>
              <a:rPr lang="en-GB" dirty="0" smtClean="0"/>
              <a:t>?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(Observations from </a:t>
            </a:r>
            <a:r>
              <a:rPr lang="en-GB" dirty="0" err="1" smtClean="0"/>
              <a:t>mis</a:t>
            </a:r>
            <a:r>
              <a:rPr lang="en-GB" dirty="0" smtClean="0"/>
              <a:t>-classification)?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6" y="2005263"/>
            <a:ext cx="10094496" cy="4304097"/>
          </a:xfrm>
        </p:spPr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/>
              <a:t>used for this task </a:t>
            </a:r>
            <a:r>
              <a:rPr lang="en-GB" dirty="0" smtClean="0"/>
              <a:t>will be ADE20K </a:t>
            </a:r>
            <a:r>
              <a:rPr lang="en-GB" dirty="0"/>
              <a:t>data </a:t>
            </a:r>
            <a:r>
              <a:rPr lang="en-GB" dirty="0" smtClean="0"/>
              <a:t>set -(</a:t>
            </a:r>
            <a:r>
              <a:rPr lang="en-GB" dirty="0">
                <a:hlinkClick r:id="rId2"/>
              </a:rPr>
              <a:t>https://groups.csail.mit.edu/vision/datasets/ADE20K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) </a:t>
            </a:r>
          </a:p>
          <a:p>
            <a:endParaRPr lang="en-GB" dirty="0" smtClean="0"/>
          </a:p>
          <a:p>
            <a:r>
              <a:rPr lang="en-GB" dirty="0" smtClean="0"/>
              <a:t>Dataset contains</a:t>
            </a:r>
            <a:r>
              <a:rPr lang="en-GB" dirty="0"/>
              <a:t>:</a:t>
            </a:r>
          </a:p>
          <a:p>
            <a:pPr marL="173736" lvl="1" indent="0">
              <a:buNone/>
            </a:pPr>
            <a:r>
              <a:rPr lang="en-GB" dirty="0"/>
              <a:t>27,574 images (25,574 for training and 2,000 for testing) spanning 365 different scenes.</a:t>
            </a:r>
          </a:p>
          <a:p>
            <a:pPr marL="173736" lvl="1" indent="0">
              <a:buNone/>
            </a:pPr>
            <a:r>
              <a:rPr lang="en-GB" dirty="0"/>
              <a:t>707,868 unique objects from 3,688 categories, along with their WordNet definition and hierarchy.</a:t>
            </a:r>
          </a:p>
          <a:p>
            <a:pPr marL="173736" lvl="1" indent="0">
              <a:buNone/>
            </a:pPr>
            <a:r>
              <a:rPr lang="en-GB" dirty="0"/>
              <a:t>193,238 annotated object parts and parts of parts.</a:t>
            </a:r>
          </a:p>
          <a:p>
            <a:pPr marL="173736" lvl="1" indent="0">
              <a:buNone/>
            </a:pPr>
            <a:r>
              <a:rPr lang="en-GB" dirty="0"/>
              <a:t>Polygon annotations with attributes, annotation time, depth ordering.</a:t>
            </a:r>
          </a:p>
          <a:p>
            <a:endParaRPr lang="en-SG" dirty="0" smtClean="0"/>
          </a:p>
          <a:p>
            <a:r>
              <a:rPr lang="en-SG" dirty="0" smtClean="0"/>
              <a:t>Our scope will be limited to street view data set.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2" y="1033669"/>
            <a:ext cx="9720073" cy="4023360"/>
          </a:xfrm>
        </p:spPr>
        <p:txBody>
          <a:bodyPr/>
          <a:lstStyle/>
          <a:p>
            <a:r>
              <a:rPr lang="en-GB" dirty="0" smtClean="0"/>
              <a:t>DATA - Example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8417" y="2222749"/>
            <a:ext cx="11705451" cy="4375294"/>
            <a:chOff x="730958" y="3922323"/>
            <a:chExt cx="10371743" cy="35818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58" y="4031060"/>
              <a:ext cx="3037733" cy="2278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968" y="3922323"/>
              <a:ext cx="3037733" cy="22783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595" y="3922323"/>
              <a:ext cx="3860469" cy="35818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821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Literature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Analyse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Replicate an existing technique (e.g. </a:t>
            </a:r>
            <a:r>
              <a:rPr lang="en-GB" dirty="0"/>
              <a:t>Polygon-RNN </a:t>
            </a:r>
            <a:r>
              <a:rPr lang="en-GB" dirty="0" smtClean="0"/>
              <a:t>or Polygon-GCN) for our selected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Develop an overall </a:t>
            </a:r>
            <a:r>
              <a:rPr lang="en-SG" dirty="0"/>
              <a:t>annotation system with the ML/DL modules. </a:t>
            </a:r>
            <a:endParaRPr lang="en-S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ML </a:t>
            </a:r>
            <a:r>
              <a:rPr lang="en-SG" dirty="0" smtClean="0"/>
              <a:t>web app </a:t>
            </a:r>
            <a:r>
              <a:rPr lang="en-SG" dirty="0"/>
              <a:t>that enables annotation of </a:t>
            </a:r>
            <a:r>
              <a:rPr lang="en-SG" dirty="0" smtClean="0"/>
              <a:t>outdoor </a:t>
            </a:r>
            <a:r>
              <a:rPr lang="en-SG" dirty="0"/>
              <a:t>images </a:t>
            </a:r>
            <a:endParaRPr lang="en-S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Technical </a:t>
            </a:r>
            <a:r>
              <a:rPr lang="en-SG" dirty="0"/>
              <a:t>report </a:t>
            </a:r>
            <a:r>
              <a:rPr lang="en-SG" dirty="0" smtClean="0"/>
              <a:t>on </a:t>
            </a:r>
            <a:r>
              <a:rPr lang="en-SG" dirty="0"/>
              <a:t>Data, Process and </a:t>
            </a:r>
            <a:r>
              <a:rPr lang="en-SG" dirty="0" smtClean="0"/>
              <a:t>Outcomes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3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266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390</Words>
  <Application>Microsoft Office PowerPoint</Application>
  <PresentationFormat>Widescreen</PresentationFormat>
  <Paragraphs>66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Smart Annotation Platform using Deep Learning </vt:lpstr>
      <vt:lpstr>Motivation</vt:lpstr>
      <vt:lpstr>Objective</vt:lpstr>
      <vt:lpstr>Data</vt:lpstr>
      <vt:lpstr>PowerPoint Presentation</vt:lpstr>
      <vt:lpstr>Project PLAN</vt:lpstr>
      <vt:lpstr>Questions?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Annotation Platform using Deep Learning</dc:title>
  <dc:creator>Khan, Salman Saeed</dc:creator>
  <cp:lastModifiedBy>Khan, Salman Saeed</cp:lastModifiedBy>
  <cp:revision>16</cp:revision>
  <dcterms:created xsi:type="dcterms:W3CDTF">2021-07-10T21:06:17Z</dcterms:created>
  <dcterms:modified xsi:type="dcterms:W3CDTF">2021-07-17T21:10:09Z</dcterms:modified>
</cp:coreProperties>
</file>