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embeddedFontLst>
    <p:embeddedFont>
      <p:font typeface="Proxima Nova"/>
      <p:regular r:id="rId17"/>
      <p:bold r:id="rId18"/>
      <p:italic r:id="rId19"/>
      <p:boldItalic r:id="rId20"/>
    </p:embeddedFont>
    <p:embeddedFont>
      <p:font typeface="Source Code Pro"/>
      <p:regular r:id="rId21"/>
      <p:bold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boldItalic.fntdata"/><Relationship Id="rId11" Type="http://schemas.openxmlformats.org/officeDocument/2006/relationships/slide" Target="slides/slide6.xml"/><Relationship Id="rId22" Type="http://schemas.openxmlformats.org/officeDocument/2006/relationships/font" Target="fonts/SourceCodePro-bold.fntdata"/><Relationship Id="rId10" Type="http://schemas.openxmlformats.org/officeDocument/2006/relationships/slide" Target="slides/slide5.xml"/><Relationship Id="rId21" Type="http://schemas.openxmlformats.org/officeDocument/2006/relationships/font" Target="fonts/SourceCodePro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.xml"/><Relationship Id="rId4" Type="http://schemas.openxmlformats.org/officeDocument/2006/relationships/notesMaster" Target="notesMasters/notesMaster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ProximaNova-regular.fntdata"/><Relationship Id="rId16" Type="http://schemas.openxmlformats.org/officeDocument/2006/relationships/slide" Target="slides/slide11.xml"/><Relationship Id="rId5" Type="http://schemas.openxmlformats.org/officeDocument/2006/relationships/slide" Target="slides/slide.xml"/><Relationship Id="rId19" Type="http://schemas.openxmlformats.org/officeDocument/2006/relationships/font" Target="fonts/ProximaNova-italic.fntdata"/><Relationship Id="rId6" Type="http://schemas.openxmlformats.org/officeDocument/2006/relationships/slide" Target="slides/slide1.xml"/><Relationship Id="rId18" Type="http://schemas.openxmlformats.org/officeDocument/2006/relationships/font" Target="fonts/ProximaNova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notesSlide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" sz="1200"/>
              <a:t>http://visualizetheweb.com/wp-content/uploads/2014/12/IoT.png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"/>
              <a:t>Semantik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slideLayout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" name="Shape 11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510450" y="3182312"/>
            <a:ext cx="8123100" cy="6299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hape 15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" name="Shape 16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4572000" y="75"/>
            <a:ext cx="4572000" cy="51434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0" name="Shape 4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" name="Shape 41"/>
          <p:cNvSpPr txBox="1"/>
          <p:nvPr>
            <p:ph type="title"/>
          </p:nvPr>
        </p:nvSpPr>
        <p:spPr>
          <a:xfrm>
            <a:off x="265500" y="1205825"/>
            <a:ext cx="4045199" cy="15095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2" name="Shape 42"/>
          <p:cNvSpPr txBox="1"/>
          <p:nvPr>
            <p:ph idx="1" type="subTitle"/>
          </p:nvPr>
        </p:nvSpPr>
        <p:spPr>
          <a:xfrm>
            <a:off x="265500" y="2769000"/>
            <a:ext cx="4045199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4236825"/>
            <a:ext cx="5998800" cy="5987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" name="Shape 50"/>
          <p:cNvSpPr txBox="1"/>
          <p:nvPr>
            <p:ph type="title"/>
          </p:nvPr>
        </p:nvSpPr>
        <p:spPr>
          <a:xfrm>
            <a:off x="311700" y="991475"/>
            <a:ext cx="8520599" cy="19178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b="1" sz="14000"/>
            </a:lvl1pPr>
            <a:lvl2pPr lvl="1" algn="ctr">
              <a:spcBef>
                <a:spcPts val="0"/>
              </a:spcBef>
              <a:buSzPct val="100000"/>
              <a:defRPr b="1" sz="14000"/>
            </a:lvl2pPr>
            <a:lvl3pPr lvl="2" algn="ctr">
              <a:spcBef>
                <a:spcPts val="0"/>
              </a:spcBef>
              <a:buSzPct val="100000"/>
              <a:defRPr b="1" sz="14000"/>
            </a:lvl3pPr>
            <a:lvl4pPr lvl="3" algn="ctr">
              <a:spcBef>
                <a:spcPts val="0"/>
              </a:spcBef>
              <a:buSzPct val="100000"/>
              <a:defRPr b="1" sz="14000"/>
            </a:lvl4pPr>
            <a:lvl5pPr lvl="4" algn="ctr">
              <a:spcBef>
                <a:spcPts val="0"/>
              </a:spcBef>
              <a:buSzPct val="100000"/>
              <a:defRPr b="1" sz="14000"/>
            </a:lvl5pPr>
            <a:lvl6pPr lvl="5" algn="ctr">
              <a:spcBef>
                <a:spcPts val="0"/>
              </a:spcBef>
              <a:buSzPct val="100000"/>
              <a:defRPr b="1" sz="14000"/>
            </a:lvl6pPr>
            <a:lvl7pPr lvl="6" algn="ctr">
              <a:spcBef>
                <a:spcPts val="0"/>
              </a:spcBef>
              <a:buSzPct val="100000"/>
              <a:defRPr b="1" sz="14000"/>
            </a:lvl7pPr>
            <a:lvl8pPr lvl="7" algn="ctr">
              <a:spcBef>
                <a:spcPts val="0"/>
              </a:spcBef>
              <a:buSzPct val="100000"/>
              <a:defRPr b="1" sz="14000"/>
            </a:lvl8pPr>
            <a:lvl9pPr lvl="8" algn="ctr">
              <a:spcBef>
                <a:spcPts val="0"/>
              </a:spcBef>
              <a:buSzPct val="100000"/>
              <a:defRPr b="1" sz="14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071300"/>
            <a:ext cx="8520599" cy="9017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sldLayout>
</file>

<file path=ppt/slideMasters/_rels/slideMaster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2" Type="http://schemas.openxmlformats.org/officeDocument/2006/relationships/theme" Target="../theme/theme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Proxima Nova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de"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notesSlide" Target="../notesSlides/notesSlide.xml"/></Relationships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3.png"/></Relationships>
</file>

<file path=ppt/slides/slide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"/>
              <a:t>MQTT Device Description</a:t>
            </a:r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510450" y="3182328"/>
            <a:ext cx="8123100" cy="823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"/>
              <a:t>Bachelor Thesis </a:t>
            </a:r>
          </a:p>
          <a:p>
            <a:pPr lvl="0">
              <a:spcBef>
                <a:spcPts val="0"/>
              </a:spcBef>
              <a:buNone/>
            </a:pPr>
            <a:r>
              <a:rPr lang="de" sz="1800"/>
              <a:t>Adrian Bärtschi</a:t>
            </a:r>
          </a:p>
        </p:txBody>
      </p:sp>
    </p:spTree>
  </p:cSld>
  <p:clrMapOvr>
    <a:masterClrMapping/>
  </p:clrMapOvr>
  <p:transition spd="slow">
    <p:cut/>
  </p:transition>
</p:sld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idx="1" type="body"/>
          </p:nvPr>
        </p:nvSpPr>
        <p:spPr>
          <a:xfrm>
            <a:off x="311700" y="4236825"/>
            <a:ext cx="5998800" cy="5987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66" name="Shape 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7350" y="0"/>
            <a:ext cx="58293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" sz="3600"/>
              <a:t>Fazit</a:t>
            </a:r>
          </a:p>
        </p:txBody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" sz="2600"/>
              <a:t>Viel neu, wenig Erfahrungen</a:t>
            </a:r>
          </a:p>
          <a:p>
            <a:pPr lvl="0" rtl="0">
              <a:spcBef>
                <a:spcPts val="0"/>
              </a:spcBef>
              <a:buNone/>
            </a:pPr>
            <a:r>
              <a:rPr lang="de" sz="2600"/>
              <a:t>Funktionierendes Konzept</a:t>
            </a:r>
          </a:p>
          <a:p>
            <a:pPr lvl="0" rtl="0">
              <a:spcBef>
                <a:spcPts val="0"/>
              </a:spcBef>
              <a:buNone/>
            </a:pPr>
            <a:r>
              <a:rPr lang="de" sz="2600"/>
              <a:t>Implementation an System in Praxis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600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"/>
              <a:t>Vielen Dank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" sz="3600"/>
              <a:t>MQTT</a:t>
            </a:r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311700" y="1308200"/>
            <a:ext cx="3848999" cy="3260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" sz="2600"/>
              <a:t>Constrained Devices</a:t>
            </a:r>
          </a:p>
          <a:p>
            <a:pPr lvl="0" rtl="0">
              <a:spcBef>
                <a:spcPts val="0"/>
              </a:spcBef>
              <a:buNone/>
            </a:pPr>
            <a:r>
              <a:rPr lang="de" sz="2600"/>
              <a:t>Publish/Subscribe</a:t>
            </a:r>
          </a:p>
          <a:p>
            <a:pPr lvl="0" rtl="0">
              <a:spcBef>
                <a:spcPts val="0"/>
              </a:spcBef>
              <a:buNone/>
            </a:pPr>
            <a:r>
              <a:rPr lang="de" sz="2600"/>
              <a:t>Topics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0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000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73" name="Shape 73"/>
          <p:cNvPicPr preferRelativeResize="0"/>
          <p:nvPr/>
        </p:nvPicPr>
        <p:blipFill rotWithShape="1">
          <a:blip r:embed="rId3">
            <a:alphaModFix/>
          </a:blip>
          <a:srcRect b="0" l="3477" r="9791" t="0"/>
          <a:stretch/>
        </p:blipFill>
        <p:spPr>
          <a:xfrm>
            <a:off x="4160650" y="628425"/>
            <a:ext cx="4835000" cy="3940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" sz="3600"/>
              <a:t>Problem</a:t>
            </a:r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b="1" lang="de" sz="2600"/>
              <a:t>Keine Topic Discovery</a:t>
            </a:r>
          </a:p>
        </p:txBody>
      </p:sp>
      <p:sp>
        <p:nvSpPr>
          <p:cNvPr id="80" name="Shape 80"/>
          <p:cNvSpPr txBox="1"/>
          <p:nvPr>
            <p:ph idx="2" type="body"/>
          </p:nvPr>
        </p:nvSpPr>
        <p:spPr>
          <a:xfrm>
            <a:off x="4832400" y="11799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"/>
              <a:t>“home/livingroom/getTemp” ?</a:t>
            </a:r>
          </a:p>
          <a:p>
            <a:pPr lvl="0" rtl="0">
              <a:spcBef>
                <a:spcPts val="0"/>
              </a:spcBef>
              <a:buNone/>
            </a:pPr>
            <a:r>
              <a:rPr lang="de"/>
              <a:t>“home/temperatur/livingroom?”</a:t>
            </a:r>
          </a:p>
          <a:p>
            <a:pPr lvl="0" rtl="0">
              <a:spcBef>
                <a:spcPts val="0"/>
              </a:spcBef>
              <a:buNone/>
            </a:pPr>
            <a:r>
              <a:rPr lang="de"/>
              <a:t>“home/sensor1/temp” ?</a:t>
            </a:r>
          </a:p>
          <a:p>
            <a:pPr lvl="0" rtl="0">
              <a:spcBef>
                <a:spcPts val="0"/>
              </a:spcBef>
              <a:buNone/>
            </a:pPr>
            <a:r>
              <a:rPr lang="de"/>
              <a:t>...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" sz="3600"/>
              <a:t>Problem</a:t>
            </a:r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de" sz="2600"/>
              <a:t>Keine Topic Discovery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b="1" lang="de" sz="2600"/>
              <a:t>Payload Encoding</a:t>
            </a:r>
          </a:p>
        </p:txBody>
      </p:sp>
      <p:sp>
        <p:nvSpPr>
          <p:cNvPr id="87" name="Shape 87"/>
          <p:cNvSpPr txBox="1"/>
          <p:nvPr>
            <p:ph idx="2" type="body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de" sz="1000">
                <a:latin typeface="Source Code Pro"/>
                <a:ea typeface="Source Code Pro"/>
                <a:cs typeface="Source Code Pro"/>
                <a:sym typeface="Source Code Pro"/>
              </a:rPr>
              <a:t>02dc990 696c 6e65 2f74 716d 7474 3376 492f 714d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de" sz="1000">
                <a:latin typeface="Source Code Pro"/>
                <a:ea typeface="Source Code Pro"/>
                <a:cs typeface="Source Code Pro"/>
                <a:sym typeface="Source Code Pro"/>
              </a:rPr>
              <a:t>02dc9a0 7474 6341 6974 6e6f 694c 7473 6e65 7265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de" sz="1000">
                <a:latin typeface="Source Code Pro"/>
                <a:ea typeface="Source Code Pro"/>
                <a:cs typeface="Source Code Pro"/>
                <a:sym typeface="Source Code Pro"/>
              </a:rPr>
              <a:t>02dc9b0 632e 616c 7373 4b50 0201 0314 000a 0000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de" sz="1000">
                <a:latin typeface="Source Code Pro"/>
                <a:ea typeface="Source Code Pro"/>
                <a:cs typeface="Source Code Pro"/>
                <a:sym typeface="Source Code Pro"/>
              </a:rPr>
              <a:t>02dc9c0 0008 3920 4652 a66e b98c 1af9 0000 4b7a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de" sz="1000">
                <a:latin typeface="Source Code Pro"/>
                <a:ea typeface="Source Code Pro"/>
                <a:cs typeface="Source Code Pro"/>
                <a:sym typeface="Source Code Pro"/>
              </a:rPr>
              <a:t>02dca30 01be 0000 0034 0000 0000 0000 0000 0000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de" sz="1000">
                <a:latin typeface="Source Code Pro"/>
                <a:ea typeface="Source Code Pro"/>
                <a:cs typeface="Source Code Pro"/>
                <a:sym typeface="Source Code Pro"/>
              </a:rPr>
              <a:t>02dc990 696c 6e65 2f74 716d 7474 3376 492f 714d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de" sz="1000">
                <a:latin typeface="Source Code Pro"/>
                <a:ea typeface="Source Code Pro"/>
                <a:cs typeface="Source Code Pro"/>
                <a:sym typeface="Source Code Pro"/>
              </a:rPr>
              <a:t>02dc9a0 7474 6341 6974 6e6f 694c 7473 6e65 7265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de" sz="1000">
                <a:latin typeface="Source Code Pro"/>
                <a:ea typeface="Source Code Pro"/>
                <a:cs typeface="Source Code Pro"/>
                <a:sym typeface="Source Code Pro"/>
              </a:rPr>
              <a:t>02dc9b0 632e 616c 7373 4b50 0201 0314 000a 0000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" sz="3600"/>
              <a:t>Problem</a:t>
            </a:r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de" sz="2600"/>
              <a:t>Keine Topic Discovery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de" sz="2600"/>
              <a:t>Payload Encoding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b="1" lang="de" sz="2600"/>
              <a:t>Message Interpretation</a:t>
            </a:r>
          </a:p>
        </p:txBody>
      </p:sp>
      <p:sp>
        <p:nvSpPr>
          <p:cNvPr id="94" name="Shape 94"/>
          <p:cNvSpPr txBox="1"/>
          <p:nvPr>
            <p:ph idx="2" type="body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de">
                <a:latin typeface="Source Code Pro"/>
                <a:ea typeface="Source Code Pro"/>
                <a:cs typeface="Source Code Pro"/>
                <a:sym typeface="Source Code Pro"/>
              </a:rPr>
              <a:t>{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de">
                <a:latin typeface="Source Code Pro"/>
                <a:ea typeface="Source Code Pro"/>
                <a:cs typeface="Source Code Pro"/>
                <a:sym typeface="Source Code Pro"/>
              </a:rPr>
              <a:t>  “value”: 22.3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de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" sz="3600"/>
              <a:t>Lösung</a:t>
            </a:r>
          </a:p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01" name="Shape 101"/>
          <p:cNvPicPr preferRelativeResize="0"/>
          <p:nvPr/>
        </p:nvPicPr>
        <p:blipFill rotWithShape="1">
          <a:blip r:embed="rId3">
            <a:alphaModFix/>
          </a:blip>
          <a:srcRect b="16598" l="10039" r="0" t="18462"/>
          <a:stretch/>
        </p:blipFill>
        <p:spPr>
          <a:xfrm>
            <a:off x="1812850" y="1441000"/>
            <a:ext cx="6546324" cy="334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" sz="3600"/>
              <a:t>Device Description</a:t>
            </a:r>
          </a:p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4265975" y="1152475"/>
            <a:ext cx="4566299" cy="3657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800"/>
              <a:t>id: "IoT-Humidity Sensor"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800"/>
              <a:t>description: "The Humidity sensor can be used to measure relative humidity."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800"/>
              <a:t>stateDescription: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800"/>
              <a:t>  states: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800"/>
              <a:t>  - name: "HumidityInterval"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800"/>
              <a:t>	range: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800"/>
              <a:t>  	min: 0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800"/>
              <a:t>  	max: 9223372036854775807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800"/>
              <a:t>  	type: "Long"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800"/>
              <a:t>	description: "Interval of the measurements in ms."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800"/>
              <a:t>eventDescription: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800"/>
              <a:t>  events: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800"/>
              <a:t>  - name: "Humidity"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800"/>
              <a:t>	range: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800"/>
              <a:t>  	min: 0.0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800"/>
              <a:t>  	max: 100.0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800"/>
              <a:t>  	type: "Double"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800"/>
              <a:t>	description: "Relative Humidity in percent"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800"/>
              <a:t>commandDescription: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800"/>
              <a:t>  commands: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800"/>
              <a:t>  - name: "SetInterval"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800"/>
              <a:t>	linkedState: "HumidityInterval"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800"/>
              <a:t>	description: "Set the measurement interval of the sensor, 0 disables the measurements"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800"/>
              <a:t>	parameter: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800"/>
              <a:t>  	Interval: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800"/>
              <a:t>    	min: 0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800"/>
              <a:t>    	max: 9223372036854775807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800"/>
              <a:t>    	type: "Long"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de" sz="2600"/>
              <a:t>State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de" sz="2600"/>
              <a:t>Events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de" sz="2600"/>
              <a:t>Commands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de" sz="2600"/>
              <a:t>YAML / JSON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" sz="3600"/>
              <a:t>Umsetzung</a:t>
            </a:r>
          </a:p>
        </p:txBody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15" name="Shape 1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3475" y="1134400"/>
            <a:ext cx="7187624" cy="369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22" name="Shape 122"/>
          <p:cNvPicPr preferRelativeResize="0"/>
          <p:nvPr/>
        </p:nvPicPr>
        <p:blipFill rotWithShape="1">
          <a:blip r:embed="rId3">
            <a:alphaModFix/>
          </a:blip>
          <a:srcRect b="2028" l="0" r="0" t="0"/>
          <a:stretch/>
        </p:blipFill>
        <p:spPr>
          <a:xfrm>
            <a:off x="1190625" y="0"/>
            <a:ext cx="6762750" cy="5039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