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 varScale="1">
        <p:scale>
          <a:sx n="53" d="100"/>
          <a:sy n="53" d="100"/>
        </p:scale>
        <p:origin x="1524" y="16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de-CH" sz="8000" dirty="0" smtClean="0">
                <a:latin typeface="+mj-lt"/>
              </a:rPr>
              <a:t>MQTT Device Description</a:t>
            </a:r>
            <a:endParaRPr lang="de-CH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0038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Adrian Bärtschi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Reto König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Federico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Flueckiger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2800"/>
            <a:ext cx="88458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Einleitung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Das Netzwerkprotokoll MQTT ist aufgrund seines einfachen und leichtgewichtigen Aufbaus gut geeignet für Systeme mit eingeschränkten Ressourcen (Netzwerk, Speicher, Energie, etc.).</a:t>
            </a: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92800"/>
            <a:ext cx="8845847" cy="6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Es wurde ein System zur einheitlichen Beschreibung von vernetzten Geräten entworfen und umgesetzt.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Dabei werden für jedes Gerät Statusinformationen, zu erwartende Events und die Möglichkeiten zur Steuerung (</a:t>
            </a:r>
            <a:r>
              <a:rPr lang="de-CH" altLang="de-DE" sz="3200" dirty="0" err="1" smtClean="0">
                <a:latin typeface="Lucida Sans" pitchFamily="34" charset="0"/>
              </a:rPr>
              <a:t>Commands</a:t>
            </a:r>
            <a:r>
              <a:rPr lang="de-CH" altLang="de-DE" sz="3200" dirty="0" smtClean="0">
                <a:latin typeface="Lucida Sans" pitchFamily="34" charset="0"/>
              </a:rPr>
              <a:t>) ausgewiesen. Als Datenformat für die Beschreibungen kann JSON oder YAML verwendet werden.</a:t>
            </a: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1511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Problem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Die Spezifikation des Protokolls macht keine Vorgaben zur </a:t>
            </a:r>
            <a:r>
              <a:rPr lang="de-CH" altLang="de-DE" sz="3200" dirty="0" smtClean="0">
                <a:solidFill>
                  <a:prstClr val="black"/>
                </a:solidFill>
                <a:latin typeface="Lucida Sans" pitchFamily="34" charset="0"/>
              </a:rPr>
              <a:t>Codierung oder Struktur </a:t>
            </a: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der Nutzdaten einer </a:t>
            </a:r>
            <a:r>
              <a:rPr lang="de-CH" altLang="de-DE" sz="3200" dirty="0" smtClean="0">
                <a:solidFill>
                  <a:prstClr val="black"/>
                </a:solidFill>
                <a:latin typeface="Lucida Sans" pitchFamily="34" charset="0"/>
              </a:rPr>
              <a:t>MQTT Nachricht.</a:t>
            </a:r>
            <a:endParaRPr lang="de-CH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Dies macht es </a:t>
            </a:r>
            <a:r>
              <a:rPr lang="de-CH" altLang="de-DE" sz="3200" dirty="0" smtClean="0">
                <a:solidFill>
                  <a:prstClr val="black"/>
                </a:solidFill>
                <a:latin typeface="Lucida Sans" pitchFamily="34" charset="0"/>
              </a:rPr>
              <a:t>für den Empfänger schwer, </a:t>
            </a: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an die gewünschten Nachrichten zu kommen und diese richtig zu interpretieren.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Ziel 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Das Ziel der Thesis bestand darin, ein </a:t>
            </a:r>
            <a:r>
              <a:rPr lang="de-CH" altLang="de-DE" sz="3200" dirty="0" smtClean="0">
                <a:latin typeface="Lucida Sans" pitchFamily="34" charset="0"/>
              </a:rPr>
              <a:t>allgemeines Konzept </a:t>
            </a:r>
            <a:r>
              <a:rPr lang="de-CH" altLang="de-DE" sz="3200" dirty="0" smtClean="0">
                <a:latin typeface="Lucida Sans" pitchFamily="34" charset="0"/>
              </a:rPr>
              <a:t>für die Beschreibung von vernetzten </a:t>
            </a:r>
            <a:r>
              <a:rPr lang="de-CH" altLang="de-DE" sz="3200" dirty="0" smtClean="0">
                <a:latin typeface="Lucida Sans" pitchFamily="34" charset="0"/>
              </a:rPr>
              <a:t>Geräten mit MQTT </a:t>
            </a:r>
            <a:r>
              <a:rPr lang="de-CH" altLang="de-DE" sz="3200" dirty="0" smtClean="0">
                <a:latin typeface="Lucida Sans" pitchFamily="34" charset="0"/>
              </a:rPr>
              <a:t>zu entwickeln. Darin </a:t>
            </a:r>
            <a:r>
              <a:rPr lang="de-CH" altLang="de-DE" sz="3200" dirty="0" smtClean="0">
                <a:latin typeface="Lucida Sans" pitchFamily="34" charset="0"/>
              </a:rPr>
              <a:t>sollte </a:t>
            </a:r>
            <a:r>
              <a:rPr lang="de-CH" altLang="de-DE" sz="3200" dirty="0" smtClean="0">
                <a:latin typeface="Lucida Sans" pitchFamily="34" charset="0"/>
              </a:rPr>
              <a:t>ersichtlich sein, </a:t>
            </a:r>
            <a:r>
              <a:rPr lang="de-CH" altLang="de-DE" sz="3200" dirty="0" smtClean="0">
                <a:latin typeface="Lucida Sans" pitchFamily="34" charset="0"/>
              </a:rPr>
              <a:t>welche </a:t>
            </a:r>
            <a:r>
              <a:rPr lang="de-CH" altLang="de-DE" sz="3200" dirty="0" smtClean="0">
                <a:latin typeface="Lucida Sans" pitchFamily="34" charset="0"/>
              </a:rPr>
              <a:t>Nachrichten versendet werden und wie man mit den Gerät interagieren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Die </a:t>
            </a:r>
            <a:r>
              <a:rPr lang="de-CH" altLang="de-DE" sz="3200" dirty="0" smtClean="0">
                <a:latin typeface="Lucida Sans" pitchFamily="34" charset="0"/>
              </a:rPr>
              <a:t>Beschreibungssprache </a:t>
            </a:r>
            <a:r>
              <a:rPr lang="de-CH" altLang="de-DE" sz="3200" dirty="0" smtClean="0">
                <a:latin typeface="Lucida Sans" pitchFamily="34" charset="0"/>
              </a:rPr>
              <a:t>soll für den Menschen gut lesbar sein und gleichzeitig von einem Programm interpretiert werden können.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Ausserdem </a:t>
            </a:r>
            <a:r>
              <a:rPr lang="de-CH" altLang="de-DE" sz="3200" dirty="0" smtClean="0">
                <a:latin typeface="Lucida Sans" pitchFamily="34" charset="0"/>
              </a:rPr>
              <a:t>muss das </a:t>
            </a:r>
            <a:r>
              <a:rPr lang="de-CH" altLang="de-DE" sz="3200" dirty="0" smtClean="0">
                <a:latin typeface="Lucida Sans" pitchFamily="34" charset="0"/>
              </a:rPr>
              <a:t>System </a:t>
            </a:r>
            <a:r>
              <a:rPr lang="de-CH" altLang="de-DE" sz="3200" dirty="0" smtClean="0">
                <a:latin typeface="Lucida Sans" pitchFamily="34" charset="0"/>
              </a:rPr>
              <a:t>mit den vorhandenen Funktionen des MQTT Protokolls umgesetzt werden.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t="12225" r="11528" b="7275"/>
          <a:stretch/>
        </p:blipFill>
        <p:spPr>
          <a:xfrm>
            <a:off x="661032" y="5706414"/>
            <a:ext cx="9144466" cy="6140233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900000" y="12755955"/>
            <a:ext cx="884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MQTT funktioniert nach den </a:t>
            </a:r>
            <a:r>
              <a:rPr lang="de-CH" altLang="de-DE" sz="3200" dirty="0" err="1">
                <a:solidFill>
                  <a:prstClr val="black"/>
                </a:solidFill>
                <a:latin typeface="Lucida Sans" pitchFamily="34" charset="0"/>
              </a:rPr>
              <a:t>Publish</a:t>
            </a: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/</a:t>
            </a:r>
            <a:r>
              <a:rPr lang="de-CH" altLang="de-DE" sz="3200" dirty="0" err="1">
                <a:solidFill>
                  <a:prstClr val="black"/>
                </a:solidFill>
                <a:latin typeface="Lucida Sans" pitchFamily="34" charset="0"/>
              </a:rPr>
              <a:t>Subscribe</a:t>
            </a:r>
            <a:r>
              <a:rPr lang="de-CH" altLang="de-DE" sz="3200" dirty="0">
                <a:solidFill>
                  <a:prstClr val="black"/>
                </a:solidFill>
                <a:latin typeface="Lucida Sans" pitchFamily="34" charset="0"/>
              </a:rPr>
              <a:t> Prinzip. Bei diesem Aufbau verschickt der Sender seine Nachricht an eine zentrale Stelle (Broker), welcher die Nachrichten an die </a:t>
            </a:r>
            <a:r>
              <a:rPr lang="de-CH" altLang="de-DE" sz="3200" dirty="0" smtClean="0">
                <a:solidFill>
                  <a:prstClr val="black"/>
                </a:solidFill>
                <a:latin typeface="Lucida Sans" pitchFamily="34" charset="0"/>
              </a:rPr>
              <a:t>entsprechend registrierten Empfänger weiterleitet.</a:t>
            </a:r>
            <a:endParaRPr lang="de-CH" altLang="de-DE" sz="3200" dirty="0">
              <a:solidFill>
                <a:prstClr val="black"/>
              </a:solidFill>
              <a:latin typeface="Lucida Sans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10973" r="3797" b="15505"/>
          <a:stretch/>
        </p:blipFill>
        <p:spPr>
          <a:xfrm>
            <a:off x="20189119" y="7200000"/>
            <a:ext cx="9180576" cy="55595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358000" y="13442256"/>
            <a:ext cx="8845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Zudem wurde eine Webapplikation entwickelt, welche die Beschreibungen interpretiert und dadurch eine leicht zugängliche Interaktion mit den Geräten ermöglicht.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dcmitype/"/>
    <ds:schemaRef ds:uri="2551ef7e-3b29-44d1-a8ad-ef34c26bfc60"/>
    <ds:schemaRef ds:uri="http://schemas.microsoft.com/office/infopath/2007/PartnerControls"/>
    <ds:schemaRef ds:uri="63c724b1-652e-424f-8d99-4ee509067280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Adrian</cp:lastModifiedBy>
  <cp:revision>36</cp:revision>
  <cp:lastPrinted>2014-04-10T14:38:53Z</cp:lastPrinted>
  <dcterms:created xsi:type="dcterms:W3CDTF">2014-04-01T09:39:32Z</dcterms:created>
  <dcterms:modified xsi:type="dcterms:W3CDTF">2016-01-03T19:38:15Z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