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200"/>
              <a:t>http://visualizetheweb.com/wp-content/uploads/2014/12/IoT.png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IPSO: Internet Protocol Smart Objects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Semantik, Meta Information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buChar char="●"/>
              <a:defRPr sz="26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MQTT Device Description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28"/>
            <a:ext cx="8123100" cy="78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Bachelor Thesis </a:t>
            </a:r>
          </a:p>
          <a:p>
            <a:pPr lvl="0">
              <a:spcBef>
                <a:spcPts val="0"/>
              </a:spcBef>
              <a:buNone/>
            </a:pPr>
            <a:r>
              <a:rPr lang="de" sz="1800"/>
              <a:t>Adrian Bärtschi, 01.02.2016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Einleitung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Problemstellung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Konzept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Umsetzung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Demo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Fazit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Inhalt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UTF-8 / YAML (JSON)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Wählbar / Erweiterbar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600"/>
              <a:t>Format Device Description</a:t>
            </a:r>
            <a:r>
              <a:rPr lang="de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30318" l="0" r="0" t="0"/>
          <a:stretch/>
        </p:blipFill>
        <p:spPr>
          <a:xfrm>
            <a:off x="311700" y="1102350"/>
            <a:ext cx="8443849" cy="358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Topic Hierarchie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600"/>
              <a:t>Device Description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3999899" cy="38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id: "IoT-Humidity Sensor"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description: "The Humidity sensor can be used to measure relative humidity."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stateDescription: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states: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- name: "HumidityInterval"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range: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min: 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max: 9223372036854775807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type: "Long"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description: "Interval of the measurements in ms."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eventDescription: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events: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- name: "Humidity"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range: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min: 0.0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max: 100.0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type: "Double"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description: "Relative Humidity in percent"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commandDescription: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commands: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- name: "SetInterval"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linkedState: "HumidityInterval"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description: "Set the measurement interval of the sensor, 0 disables the measurements"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parameter: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Interval: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  	min: 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  	max: 9223372036854775807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  	type: "Long"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576" y="1406425"/>
            <a:ext cx="3091099" cy="30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600"/>
              <a:t>Umsetzung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75" y="1134400"/>
            <a:ext cx="7187624" cy="36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MQTT Device Description Library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Java Maven Modul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Topic Hierarchie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MQTT Message Handling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Device Description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Tinkerforge Integration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Verwendet entwickelte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Humidity, Temperatur IR, Dual Button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Einfache Integration weiterer Bausteine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Device Browser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Webapplikation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Anzeige Devices / Descriptions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Interpretation / Interaktion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2028" l="0" r="0" t="0"/>
          <a:stretch/>
        </p:blipFill>
        <p:spPr>
          <a:xfrm>
            <a:off x="1190625" y="0"/>
            <a:ext cx="6762750" cy="50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Herausforderungen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Generische Beschreibung Devices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Abbildung Datentyp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Abwägen Einfachheit ⇔ Funktionalität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0"/>
            <a:ext cx="5829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600"/>
              <a:t>Ausblick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Optimierungen Device Description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Implementation an System in Praxis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IPSO Smart Object Specification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Fazit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Funktionierendes Konzept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Prototyp erfolgreich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Entwicklung Standards ungewiss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Vielen Dank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600"/>
              <a:t>MQTT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08200"/>
            <a:ext cx="3848999" cy="326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600"/>
              <a:t>Constrained </a:t>
            </a:r>
            <a:r>
              <a:rPr lang="de"/>
              <a:t>Environment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2600"/>
              <a:t>Publish/Subscribe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Broker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Topics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3477" r="9791" t="0"/>
          <a:stretch/>
        </p:blipFill>
        <p:spPr>
          <a:xfrm>
            <a:off x="4160650" y="628425"/>
            <a:ext cx="4835000" cy="39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Problem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4310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de" sz="2600"/>
              <a:t>Welche Devices gibt es?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de" sz="2600"/>
              <a:t>Funktion?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de" sz="2600"/>
              <a:t>Interaktion?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de" sz="2600"/>
              <a:t>Aufbau Topic Hierarchie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70550" y="1179975"/>
            <a:ext cx="3861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“home/livingroom/getTemp” ?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“home/temperatur/livingroom” ?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“home/sensor1/temp” ?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Problem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Aufbau Topic Hierarchie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de" sz="2600"/>
              <a:t>Payload Encoding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02dc990 696c 6e65 2f74 716d 7474 3376 492f 714d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02dc9a0 7474 6341 6974 6e6f 694c 7473 6e65 7265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02dc9b0 632e 616c 7373 4b50 0201 0314 000a 0000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02dc9c0 0008 3920 4652 a66e b98c 1af9 0000 4b7a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02dca30 01be 0000 0034 0000 0000 0000 0000 0000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02dc990 696c 6e65 2f74 716d 7474 3376 492f 714d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02dc9a0 7474 6341 6974 6e6f 694c 7473 6e65 7265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02dc9b0 632e 616c 7373 4b50 0201 0314 000a 0000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Problem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Aufbau Topic Hierarchie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Payload Encoding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de" sz="2600"/>
              <a:t>Message Interpretation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00"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  “value”: 22.3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Konzept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Device beschreibt eigene Funktionalität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Lesbar für Mensch &amp; Maschine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Generischer Ansatz Device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Hierarchische Gliederung Devices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600"/>
              <a:t>Architektur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16598" l="10039" r="0" t="18462"/>
          <a:stretch/>
        </p:blipFill>
        <p:spPr>
          <a:xfrm>
            <a:off x="1812850" y="1441000"/>
            <a:ext cx="6546324" cy="33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Inhalt Device Description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6147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State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Events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Commands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