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47"/>
  </p:notesMasterIdLst>
  <p:sldIdLst>
    <p:sldId id="256" r:id="rId5"/>
    <p:sldId id="333" r:id="rId6"/>
    <p:sldId id="258" r:id="rId7"/>
    <p:sldId id="259" r:id="rId8"/>
    <p:sldId id="302" r:id="rId9"/>
    <p:sldId id="301" r:id="rId10"/>
    <p:sldId id="262" r:id="rId11"/>
    <p:sldId id="260" r:id="rId12"/>
    <p:sldId id="300" r:id="rId13"/>
    <p:sldId id="303" r:id="rId14"/>
    <p:sldId id="304" r:id="rId15"/>
    <p:sldId id="305" r:id="rId16"/>
    <p:sldId id="316" r:id="rId17"/>
    <p:sldId id="308" r:id="rId18"/>
    <p:sldId id="317" r:id="rId19"/>
    <p:sldId id="307" r:id="rId20"/>
    <p:sldId id="309" r:id="rId21"/>
    <p:sldId id="310" r:id="rId22"/>
    <p:sldId id="311" r:id="rId23"/>
    <p:sldId id="312" r:id="rId24"/>
    <p:sldId id="313" r:id="rId25"/>
    <p:sldId id="314" r:id="rId26"/>
    <p:sldId id="315" r:id="rId27"/>
    <p:sldId id="318" r:id="rId28"/>
    <p:sldId id="321" r:id="rId29"/>
    <p:sldId id="320" r:id="rId30"/>
    <p:sldId id="319" r:id="rId31"/>
    <p:sldId id="324" r:id="rId32"/>
    <p:sldId id="323" r:id="rId33"/>
    <p:sldId id="322" r:id="rId34"/>
    <p:sldId id="325" r:id="rId35"/>
    <p:sldId id="326" r:id="rId36"/>
    <p:sldId id="327" r:id="rId37"/>
    <p:sldId id="328" r:id="rId38"/>
    <p:sldId id="329" r:id="rId39"/>
    <p:sldId id="330" r:id="rId40"/>
    <p:sldId id="335" r:id="rId41"/>
    <p:sldId id="336" r:id="rId42"/>
    <p:sldId id="337" r:id="rId43"/>
    <p:sldId id="331" r:id="rId44"/>
    <p:sldId id="334" r:id="rId45"/>
    <p:sldId id="332" r:id="rId46"/>
  </p:sldIdLst>
  <p:sldSz cx="9144000" cy="5143500" type="screen16x9"/>
  <p:notesSz cx="6858000" cy="9144000"/>
  <p:embeddedFontLst>
    <p:embeddedFont>
      <p:font typeface="Karla" pitchFamily="2" charset="0"/>
      <p:regular r:id="rId48"/>
      <p:bold r:id="rId49"/>
      <p:italic r:id="rId50"/>
      <p:boldItalic r:id="rId51"/>
    </p:embeddedFont>
    <p:embeddedFont>
      <p:font typeface="Roboto" panose="02000000000000000000" pitchFamily="2" charset="0"/>
      <p:regular r:id="rId52"/>
      <p:bold r:id="rId53"/>
      <p:italic r:id="rId54"/>
      <p:boldItalic r:id="rId55"/>
    </p:embeddedFont>
    <p:embeddedFont>
      <p:font typeface="Rubik Black" panose="020B0604020202020204" charset="-79"/>
      <p:bold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08DBF-9B79-48F0-98C9-D60F0AB17B8F}" v="1" dt="2024-01-19T22:51:43.397"/>
  </p1510:revLst>
</p1510:revInfo>
</file>

<file path=ppt/tableStyles.xml><?xml version="1.0" encoding="utf-8"?>
<a:tblStyleLst xmlns:a="http://schemas.openxmlformats.org/drawingml/2006/main" def="{4B991727-6C10-4659-9FCA-E889217BEB41}">
  <a:tblStyle styleId="{4B991727-6C10-4659-9FCA-E889217BEB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FB90143-85C3-48A1-8EB4-88835A8F08A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avia Maria Marincau" userId="S::marincau.io.flavia@student.utcluj.ro::a49781d7-fc88-4347-88b2-e9cc5257e172" providerId="AD" clId="Web-{8B308DBF-9B79-48F0-98C9-D60F0AB17B8F}"/>
    <pc:docChg chg="sldOrd">
      <pc:chgData name="Flavia Maria Marincau" userId="S::marincau.io.flavia@student.utcluj.ro::a49781d7-fc88-4347-88b2-e9cc5257e172" providerId="AD" clId="Web-{8B308DBF-9B79-48F0-98C9-D60F0AB17B8F}" dt="2024-01-19T22:51:43.397" v="0"/>
      <pc:docMkLst>
        <pc:docMk/>
      </pc:docMkLst>
      <pc:sldChg chg="ord">
        <pc:chgData name="Flavia Maria Marincau" userId="S::marincau.io.flavia@student.utcluj.ro::a49781d7-fc88-4347-88b2-e9cc5257e172" providerId="AD" clId="Web-{8B308DBF-9B79-48F0-98C9-D60F0AB17B8F}" dt="2024-01-19T22:51:43.397" v="0"/>
        <pc:sldMkLst>
          <pc:docMk/>
          <pc:sldMk cId="2917085179"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155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54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200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948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1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43" name="Google Shape;243;p1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44" name="Google Shape;244;p1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1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46" name="Google Shape;246;p15"/>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1" r:id="rId7"/>
    <p:sldLayoutId id="2147483664"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EduHub – Student GradeBook App</a:t>
            </a:r>
            <a:endParaRPr dirty="0"/>
          </a:p>
        </p:txBody>
      </p:sp>
      <p:sp>
        <p:nvSpPr>
          <p:cNvPr id="413" name="Google Shape;413;p29"/>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t>
            </a:r>
            <a:r>
              <a:rPr lang="ro-RO" dirty="0"/>
              <a:t>ărăian Adrian-Călin</a:t>
            </a:r>
            <a:endParaRPr dirty="0"/>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36938" y="2571748"/>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Admin View</a:t>
            </a:r>
            <a:endParaRPr sz="2400" dirty="0"/>
          </a:p>
        </p:txBody>
      </p:sp>
      <p:sp>
        <p:nvSpPr>
          <p:cNvPr id="593" name="Google Shape;593;p33"/>
          <p:cNvSpPr/>
          <p:nvPr/>
        </p:nvSpPr>
        <p:spPr>
          <a:xfrm>
            <a:off x="7971818" y="450347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7739478" y="435482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ECC357C5-41B4-EE7B-D164-016F4FA20408}"/>
              </a:ext>
            </a:extLst>
          </p:cNvPr>
          <p:cNvPicPr>
            <a:picLocks noChangeAspect="1"/>
          </p:cNvPicPr>
          <p:nvPr/>
        </p:nvPicPr>
        <p:blipFill>
          <a:blip r:embed="rId3"/>
          <a:stretch>
            <a:fillRect/>
          </a:stretch>
        </p:blipFill>
        <p:spPr>
          <a:xfrm>
            <a:off x="5717850" y="1121895"/>
            <a:ext cx="2908040" cy="1915584"/>
          </a:xfrm>
          <a:prstGeom prst="rect">
            <a:avLst/>
          </a:prstGeom>
        </p:spPr>
      </p:pic>
      <p:pic>
        <p:nvPicPr>
          <p:cNvPr id="7" name="Picture 6">
            <a:extLst>
              <a:ext uri="{FF2B5EF4-FFF2-40B4-BE49-F238E27FC236}">
                <a16:creationId xmlns:a16="http://schemas.microsoft.com/office/drawing/2014/main" id="{122A9CA6-A037-ADFA-CA47-A7C3DE11174A}"/>
              </a:ext>
            </a:extLst>
          </p:cNvPr>
          <p:cNvPicPr>
            <a:picLocks noChangeAspect="1"/>
          </p:cNvPicPr>
          <p:nvPr/>
        </p:nvPicPr>
        <p:blipFill>
          <a:blip r:embed="rId4"/>
          <a:stretch>
            <a:fillRect/>
          </a:stretch>
        </p:blipFill>
        <p:spPr>
          <a:xfrm>
            <a:off x="714975" y="1188119"/>
            <a:ext cx="2627954" cy="1742127"/>
          </a:xfrm>
          <a:prstGeom prst="rect">
            <a:avLst/>
          </a:prstGeom>
          <a:effectLst/>
        </p:spPr>
      </p:pic>
      <p:pic>
        <p:nvPicPr>
          <p:cNvPr id="9" name="Picture 8">
            <a:extLst>
              <a:ext uri="{FF2B5EF4-FFF2-40B4-BE49-F238E27FC236}">
                <a16:creationId xmlns:a16="http://schemas.microsoft.com/office/drawing/2014/main" id="{F6C4074E-45F1-047B-5C1B-917D647E8EC5}"/>
              </a:ext>
            </a:extLst>
          </p:cNvPr>
          <p:cNvPicPr>
            <a:picLocks noChangeAspect="1"/>
          </p:cNvPicPr>
          <p:nvPr/>
        </p:nvPicPr>
        <p:blipFill>
          <a:blip r:embed="rId5"/>
          <a:stretch>
            <a:fillRect/>
          </a:stretch>
        </p:blipFill>
        <p:spPr>
          <a:xfrm>
            <a:off x="714975" y="3037479"/>
            <a:ext cx="2405596" cy="1595732"/>
          </a:xfrm>
          <a:prstGeom prst="rect">
            <a:avLst/>
          </a:prstGeom>
        </p:spPr>
      </p:pic>
      <p:pic>
        <p:nvPicPr>
          <p:cNvPr id="11" name="Picture 10">
            <a:extLst>
              <a:ext uri="{FF2B5EF4-FFF2-40B4-BE49-F238E27FC236}">
                <a16:creationId xmlns:a16="http://schemas.microsoft.com/office/drawing/2014/main" id="{C9076EB4-79AC-6E64-1DE3-6299DC691D9D}"/>
              </a:ext>
            </a:extLst>
          </p:cNvPr>
          <p:cNvPicPr>
            <a:picLocks noChangeAspect="1"/>
          </p:cNvPicPr>
          <p:nvPr/>
        </p:nvPicPr>
        <p:blipFill>
          <a:blip r:embed="rId6"/>
          <a:stretch>
            <a:fillRect/>
          </a:stretch>
        </p:blipFill>
        <p:spPr>
          <a:xfrm>
            <a:off x="6220294" y="3158020"/>
            <a:ext cx="2405596" cy="1594721"/>
          </a:xfrm>
          <a:prstGeom prst="rect">
            <a:avLst/>
          </a:prstGeom>
        </p:spPr>
      </p:pic>
      <p:pic>
        <p:nvPicPr>
          <p:cNvPr id="3" name="Picture 2">
            <a:extLst>
              <a:ext uri="{FF2B5EF4-FFF2-40B4-BE49-F238E27FC236}">
                <a16:creationId xmlns:a16="http://schemas.microsoft.com/office/drawing/2014/main" id="{33768496-AC6B-4D02-5ACD-A109AF75E92A}"/>
              </a:ext>
            </a:extLst>
          </p:cNvPr>
          <p:cNvPicPr>
            <a:picLocks noChangeAspect="1"/>
          </p:cNvPicPr>
          <p:nvPr/>
        </p:nvPicPr>
        <p:blipFill>
          <a:blip r:embed="rId7"/>
          <a:stretch>
            <a:fillRect/>
          </a:stretch>
        </p:blipFill>
        <p:spPr>
          <a:xfrm>
            <a:off x="3055265" y="2103865"/>
            <a:ext cx="3033470" cy="1999676"/>
          </a:xfrm>
          <a:prstGeom prst="rect">
            <a:avLst/>
          </a:prstGeom>
          <a:effectLst>
            <a:outerShdw blurRad="63500" sx="106000" sy="106000" algn="ctr" rotWithShape="0">
              <a:prstClr val="black">
                <a:alpha val="40000"/>
              </a:prstClr>
            </a:outerShdw>
          </a:effectLst>
        </p:spPr>
      </p:pic>
      <p:cxnSp>
        <p:nvCxnSpPr>
          <p:cNvPr id="28" name="Straight Arrow Connector 27">
            <a:extLst>
              <a:ext uri="{FF2B5EF4-FFF2-40B4-BE49-F238E27FC236}">
                <a16:creationId xmlns:a16="http://schemas.microsoft.com/office/drawing/2014/main" id="{C453A0F6-8837-FA75-6191-D702411AB152}"/>
              </a:ext>
            </a:extLst>
          </p:cNvPr>
          <p:cNvCxnSpPr/>
          <p:nvPr/>
        </p:nvCxnSpPr>
        <p:spPr>
          <a:xfrm flipH="1" flipV="1">
            <a:off x="3248826" y="1728788"/>
            <a:ext cx="1421606" cy="13086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6CF7AAF-C53C-21AA-25C3-CE553D0CD692}"/>
              </a:ext>
            </a:extLst>
          </p:cNvPr>
          <p:cNvCxnSpPr/>
          <p:nvPr/>
        </p:nvCxnSpPr>
        <p:spPr>
          <a:xfrm flipV="1">
            <a:off x="5529263" y="2250281"/>
            <a:ext cx="1335881" cy="4786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20A1F4-F5E9-1E48-8508-7147B30AE11B}"/>
              </a:ext>
            </a:extLst>
          </p:cNvPr>
          <p:cNvCxnSpPr>
            <a:cxnSpLocks/>
          </p:cNvCxnSpPr>
          <p:nvPr/>
        </p:nvCxnSpPr>
        <p:spPr>
          <a:xfrm flipH="1">
            <a:off x="2923706" y="3348942"/>
            <a:ext cx="1746726" cy="8618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0418B96-6AF9-050A-D905-441EE935AB0B}"/>
              </a:ext>
            </a:extLst>
          </p:cNvPr>
          <p:cNvCxnSpPr/>
          <p:nvPr/>
        </p:nvCxnSpPr>
        <p:spPr>
          <a:xfrm>
            <a:off x="5529263" y="3779858"/>
            <a:ext cx="1007268" cy="4921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116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35C3E0-8970-B64A-CB8C-836DDCF270FB}"/>
              </a:ext>
            </a:extLst>
          </p:cNvPr>
          <p:cNvSpPr>
            <a:spLocks noGrp="1"/>
          </p:cNvSpPr>
          <p:nvPr>
            <p:ph type="title"/>
          </p:nvPr>
        </p:nvSpPr>
        <p:spPr/>
        <p:txBody>
          <a:bodyPr/>
          <a:lstStyle/>
          <a:p>
            <a:r>
              <a:rPr lang="en-US" dirty="0"/>
              <a:t>Admin View</a:t>
            </a:r>
          </a:p>
        </p:txBody>
      </p:sp>
      <p:sp>
        <p:nvSpPr>
          <p:cNvPr id="5" name="TextBox 4">
            <a:extLst>
              <a:ext uri="{FF2B5EF4-FFF2-40B4-BE49-F238E27FC236}">
                <a16:creationId xmlns:a16="http://schemas.microsoft.com/office/drawing/2014/main" id="{F11B02AE-4E8F-E320-38AD-F8C42E351D26}"/>
              </a:ext>
            </a:extLst>
          </p:cNvPr>
          <p:cNvSpPr txBox="1"/>
          <p:nvPr/>
        </p:nvSpPr>
        <p:spPr>
          <a:xfrm>
            <a:off x="715125" y="1417325"/>
            <a:ext cx="7713750" cy="2677656"/>
          </a:xfrm>
          <a:prstGeom prst="rect">
            <a:avLst/>
          </a:prstGeom>
          <a:noFill/>
        </p:spPr>
        <p:txBody>
          <a:bodyPr wrap="square" rtlCol="0">
            <a:spAutoFit/>
          </a:bodyPr>
          <a:lstStyle/>
          <a:p>
            <a:r>
              <a:rPr lang="en-US" dirty="0">
                <a:latin typeface="Karla" pitchFamily="2" charset="0"/>
              </a:rPr>
              <a:t>Being logged-in as admin, we gain certain privileges, such as:</a:t>
            </a:r>
          </a:p>
          <a:p>
            <a:r>
              <a:rPr lang="en-US" dirty="0">
                <a:latin typeface="Karla" pitchFamily="2" charset="0"/>
              </a:rPr>
              <a:t>	</a:t>
            </a:r>
            <a:r>
              <a:rPr lang="en-US" dirty="0">
                <a:latin typeface="Karla" pitchFamily="2" charset="0"/>
                <a:sym typeface="Wingdings" panose="05000000000000000000" pitchFamily="2" charset="2"/>
              </a:rPr>
              <a:t>Inserting new data into the database;</a:t>
            </a:r>
          </a:p>
          <a:p>
            <a:r>
              <a:rPr lang="en-US" dirty="0">
                <a:latin typeface="Karla" pitchFamily="2" charset="0"/>
                <a:sym typeface="Wingdings" panose="05000000000000000000" pitchFamily="2" charset="2"/>
              </a:rPr>
              <a:t>	Deleting data from the database;</a:t>
            </a:r>
          </a:p>
          <a:p>
            <a:r>
              <a:rPr lang="en-US" dirty="0">
                <a:latin typeface="Karla" pitchFamily="2" charset="0"/>
                <a:sym typeface="Wingdings" panose="05000000000000000000" pitchFamily="2" charset="2"/>
              </a:rPr>
              <a:t>	Managing student data (enrolling/removing students to/from courses, adding/removing students to/from classes);</a:t>
            </a:r>
          </a:p>
          <a:p>
            <a:r>
              <a:rPr lang="en-US" dirty="0">
                <a:latin typeface="Karla" pitchFamily="2" charset="0"/>
                <a:sym typeface="Wingdings" panose="05000000000000000000" pitchFamily="2" charset="2"/>
              </a:rPr>
              <a:t>	Managing teacher data(adding/removing teachers to/from courses/classes).</a:t>
            </a:r>
          </a:p>
          <a:p>
            <a:endParaRPr lang="en-US" dirty="0">
              <a:latin typeface="Karla" pitchFamily="2" charset="0"/>
              <a:sym typeface="Wingdings" panose="05000000000000000000" pitchFamily="2" charset="2"/>
            </a:endParaRPr>
          </a:p>
          <a:p>
            <a:r>
              <a:rPr lang="en-US" dirty="0">
                <a:latin typeface="Karla" pitchFamily="2" charset="0"/>
                <a:sym typeface="Wingdings" panose="05000000000000000000" pitchFamily="2" charset="2"/>
              </a:rPr>
              <a:t>When pressing one of the buttons in the main page of admin-view, the other buttons “hide” and new ones appear(the ones appearing are set visible, and the others are set to be not-visible). Pressing one of these secondary-phase buttons, will open a separate main stage(it will not allow clicks outside the current window) for data management(insertion, deletion, linking etc.).</a:t>
            </a:r>
            <a:endParaRPr lang="en-US" dirty="0">
              <a:latin typeface="Karla" pitchFamily="2" charset="0"/>
            </a:endParaRPr>
          </a:p>
        </p:txBody>
      </p:sp>
    </p:spTree>
    <p:extLst>
      <p:ext uri="{BB962C8B-B14F-4D97-AF65-F5344CB8AC3E}">
        <p14:creationId xmlns:p14="http://schemas.microsoft.com/office/powerpoint/2010/main" val="2922956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719B-45AF-BD7D-2B1D-45274F009FB0}"/>
              </a:ext>
            </a:extLst>
          </p:cNvPr>
          <p:cNvSpPr>
            <a:spLocks noGrp="1"/>
          </p:cNvSpPr>
          <p:nvPr>
            <p:ph type="title"/>
          </p:nvPr>
        </p:nvSpPr>
        <p:spPr/>
        <p:txBody>
          <a:bodyPr/>
          <a:lstStyle/>
          <a:p>
            <a:r>
              <a:rPr lang="en-US" dirty="0"/>
              <a:t>Insert in database - views</a:t>
            </a:r>
          </a:p>
        </p:txBody>
      </p:sp>
      <p:pic>
        <p:nvPicPr>
          <p:cNvPr id="4" name="Picture 3">
            <a:extLst>
              <a:ext uri="{FF2B5EF4-FFF2-40B4-BE49-F238E27FC236}">
                <a16:creationId xmlns:a16="http://schemas.microsoft.com/office/drawing/2014/main" id="{FC94824D-21DA-C231-D393-375F9D1B97C0}"/>
              </a:ext>
            </a:extLst>
          </p:cNvPr>
          <p:cNvPicPr>
            <a:picLocks noChangeAspect="1"/>
          </p:cNvPicPr>
          <p:nvPr/>
        </p:nvPicPr>
        <p:blipFill>
          <a:blip r:embed="rId2"/>
          <a:stretch>
            <a:fillRect/>
          </a:stretch>
        </p:blipFill>
        <p:spPr>
          <a:xfrm>
            <a:off x="460097" y="1415516"/>
            <a:ext cx="2395837" cy="2507456"/>
          </a:xfrm>
          <a:prstGeom prst="rect">
            <a:avLst/>
          </a:prstGeom>
        </p:spPr>
      </p:pic>
      <p:pic>
        <p:nvPicPr>
          <p:cNvPr id="6" name="Picture 5">
            <a:extLst>
              <a:ext uri="{FF2B5EF4-FFF2-40B4-BE49-F238E27FC236}">
                <a16:creationId xmlns:a16="http://schemas.microsoft.com/office/drawing/2014/main" id="{77EA53B6-28B0-C6F2-A5CE-17E8721F86E0}"/>
              </a:ext>
            </a:extLst>
          </p:cNvPr>
          <p:cNvPicPr>
            <a:picLocks noChangeAspect="1"/>
          </p:cNvPicPr>
          <p:nvPr/>
        </p:nvPicPr>
        <p:blipFill>
          <a:blip r:embed="rId3"/>
          <a:stretch>
            <a:fillRect/>
          </a:stretch>
        </p:blipFill>
        <p:spPr>
          <a:xfrm>
            <a:off x="3374081" y="1415329"/>
            <a:ext cx="2395837" cy="2503650"/>
          </a:xfrm>
          <a:prstGeom prst="rect">
            <a:avLst/>
          </a:prstGeom>
        </p:spPr>
      </p:pic>
      <p:pic>
        <p:nvPicPr>
          <p:cNvPr id="10" name="Picture 9">
            <a:extLst>
              <a:ext uri="{FF2B5EF4-FFF2-40B4-BE49-F238E27FC236}">
                <a16:creationId xmlns:a16="http://schemas.microsoft.com/office/drawing/2014/main" id="{1EE075FE-5857-10F5-42F4-FD418DDB2117}"/>
              </a:ext>
            </a:extLst>
          </p:cNvPr>
          <p:cNvPicPr>
            <a:picLocks noChangeAspect="1"/>
          </p:cNvPicPr>
          <p:nvPr/>
        </p:nvPicPr>
        <p:blipFill>
          <a:blip r:embed="rId4"/>
          <a:stretch>
            <a:fillRect/>
          </a:stretch>
        </p:blipFill>
        <p:spPr>
          <a:xfrm>
            <a:off x="2105796" y="3333454"/>
            <a:ext cx="2018423" cy="1502866"/>
          </a:xfrm>
          <a:prstGeom prst="rect">
            <a:avLst/>
          </a:prstGeom>
          <a:effectLst>
            <a:outerShdw blurRad="63500" sx="106000" sy="106000" algn="ctr" rotWithShape="0">
              <a:prstClr val="black">
                <a:alpha val="40000"/>
              </a:prstClr>
            </a:outerShdw>
          </a:effectLst>
        </p:spPr>
      </p:pic>
      <p:pic>
        <p:nvPicPr>
          <p:cNvPr id="12" name="Picture 11">
            <a:extLst>
              <a:ext uri="{FF2B5EF4-FFF2-40B4-BE49-F238E27FC236}">
                <a16:creationId xmlns:a16="http://schemas.microsoft.com/office/drawing/2014/main" id="{BCDA9CA4-D636-EC22-04E5-4504CBCF4AEF}"/>
              </a:ext>
            </a:extLst>
          </p:cNvPr>
          <p:cNvPicPr>
            <a:picLocks noChangeAspect="1"/>
          </p:cNvPicPr>
          <p:nvPr/>
        </p:nvPicPr>
        <p:blipFill>
          <a:blip r:embed="rId5"/>
          <a:stretch>
            <a:fillRect/>
          </a:stretch>
        </p:blipFill>
        <p:spPr>
          <a:xfrm>
            <a:off x="6303058" y="1415329"/>
            <a:ext cx="2380845" cy="2503650"/>
          </a:xfrm>
          <a:prstGeom prst="rect">
            <a:avLst/>
          </a:prstGeom>
        </p:spPr>
      </p:pic>
      <p:pic>
        <p:nvPicPr>
          <p:cNvPr id="14" name="Picture 13">
            <a:extLst>
              <a:ext uri="{FF2B5EF4-FFF2-40B4-BE49-F238E27FC236}">
                <a16:creationId xmlns:a16="http://schemas.microsoft.com/office/drawing/2014/main" id="{E765B3BF-FC51-6B4A-8509-1C85CFD37203}"/>
              </a:ext>
            </a:extLst>
          </p:cNvPr>
          <p:cNvPicPr>
            <a:picLocks noChangeAspect="1"/>
          </p:cNvPicPr>
          <p:nvPr/>
        </p:nvPicPr>
        <p:blipFill>
          <a:blip r:embed="rId6"/>
          <a:stretch>
            <a:fillRect/>
          </a:stretch>
        </p:blipFill>
        <p:spPr>
          <a:xfrm>
            <a:off x="5085951" y="3333454"/>
            <a:ext cx="2018423" cy="1507089"/>
          </a:xfrm>
          <a:prstGeom prst="rect">
            <a:avLst/>
          </a:prstGeom>
          <a:effectLst>
            <a:outerShdw blurRad="63500" sx="106000" sy="106000" algn="ctr" rotWithShape="0">
              <a:prstClr val="black">
                <a:alpha val="40000"/>
              </a:prstClr>
            </a:outerShdw>
          </a:effectLst>
        </p:spPr>
      </p:pic>
    </p:spTree>
    <p:extLst>
      <p:ext uri="{BB962C8B-B14F-4D97-AF65-F5344CB8AC3E}">
        <p14:creationId xmlns:p14="http://schemas.microsoft.com/office/powerpoint/2010/main" val="3023797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DD96-DC9C-D5A4-30B4-CA1444A7872B}"/>
              </a:ext>
            </a:extLst>
          </p:cNvPr>
          <p:cNvSpPr>
            <a:spLocks noGrp="1"/>
          </p:cNvSpPr>
          <p:nvPr>
            <p:ph type="title"/>
          </p:nvPr>
        </p:nvSpPr>
        <p:spPr/>
        <p:txBody>
          <a:bodyPr/>
          <a:lstStyle/>
          <a:p>
            <a:r>
              <a:rPr lang="en-US" dirty="0"/>
              <a:t>Insert in database – cont.</a:t>
            </a:r>
          </a:p>
        </p:txBody>
      </p:sp>
      <p:sp>
        <p:nvSpPr>
          <p:cNvPr id="3" name="TextBox 2">
            <a:extLst>
              <a:ext uri="{FF2B5EF4-FFF2-40B4-BE49-F238E27FC236}">
                <a16:creationId xmlns:a16="http://schemas.microsoft.com/office/drawing/2014/main" id="{6A971117-FF66-2486-41F7-CC4CA5EF8EF5}"/>
              </a:ext>
            </a:extLst>
          </p:cNvPr>
          <p:cNvSpPr txBox="1"/>
          <p:nvPr/>
        </p:nvSpPr>
        <p:spPr>
          <a:xfrm>
            <a:off x="900113" y="1657350"/>
            <a:ext cx="7200900" cy="954107"/>
          </a:xfrm>
          <a:prstGeom prst="rect">
            <a:avLst/>
          </a:prstGeom>
          <a:noFill/>
        </p:spPr>
        <p:txBody>
          <a:bodyPr wrap="square" rtlCol="0">
            <a:spAutoFit/>
          </a:bodyPr>
          <a:lstStyle/>
          <a:p>
            <a:r>
              <a:rPr lang="en-US" dirty="0">
                <a:latin typeface="Karla" pitchFamily="2" charset="0"/>
              </a:rPr>
              <a:t>When inserting a record into the database, we first need to fill all the fields (ones with special restrictions) and then press on the “Add” button. If everything is okay, meaning there are no duplicates, and all the fields are filled correctly, the data will be added to the database.</a:t>
            </a:r>
          </a:p>
        </p:txBody>
      </p:sp>
    </p:spTree>
    <p:extLst>
      <p:ext uri="{BB962C8B-B14F-4D97-AF65-F5344CB8AC3E}">
        <p14:creationId xmlns:p14="http://schemas.microsoft.com/office/powerpoint/2010/main" val="292442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719B-45AF-BD7D-2B1D-45274F009FB0}"/>
              </a:ext>
            </a:extLst>
          </p:cNvPr>
          <p:cNvSpPr>
            <a:spLocks noGrp="1"/>
          </p:cNvSpPr>
          <p:nvPr>
            <p:ph type="title"/>
          </p:nvPr>
        </p:nvSpPr>
        <p:spPr/>
        <p:txBody>
          <a:bodyPr/>
          <a:lstStyle/>
          <a:p>
            <a:r>
              <a:rPr lang="en-US" dirty="0"/>
              <a:t>Delete from database - views</a:t>
            </a:r>
          </a:p>
        </p:txBody>
      </p:sp>
      <p:pic>
        <p:nvPicPr>
          <p:cNvPr id="5" name="Picture 4">
            <a:extLst>
              <a:ext uri="{FF2B5EF4-FFF2-40B4-BE49-F238E27FC236}">
                <a16:creationId xmlns:a16="http://schemas.microsoft.com/office/drawing/2014/main" id="{D6D88F2D-D314-2615-378D-F5F5E5CCF793}"/>
              </a:ext>
            </a:extLst>
          </p:cNvPr>
          <p:cNvPicPr>
            <a:picLocks noChangeAspect="1"/>
          </p:cNvPicPr>
          <p:nvPr/>
        </p:nvPicPr>
        <p:blipFill>
          <a:blip r:embed="rId2"/>
          <a:stretch>
            <a:fillRect/>
          </a:stretch>
        </p:blipFill>
        <p:spPr>
          <a:xfrm>
            <a:off x="584844" y="1417324"/>
            <a:ext cx="2380104" cy="2107301"/>
          </a:xfrm>
          <a:prstGeom prst="rect">
            <a:avLst/>
          </a:prstGeom>
        </p:spPr>
      </p:pic>
      <p:pic>
        <p:nvPicPr>
          <p:cNvPr id="8" name="Picture 7">
            <a:extLst>
              <a:ext uri="{FF2B5EF4-FFF2-40B4-BE49-F238E27FC236}">
                <a16:creationId xmlns:a16="http://schemas.microsoft.com/office/drawing/2014/main" id="{E09768E8-53D7-D047-D224-B0BF6E6A33DB}"/>
              </a:ext>
            </a:extLst>
          </p:cNvPr>
          <p:cNvPicPr>
            <a:picLocks noChangeAspect="1"/>
          </p:cNvPicPr>
          <p:nvPr/>
        </p:nvPicPr>
        <p:blipFill>
          <a:blip r:embed="rId3"/>
          <a:stretch>
            <a:fillRect/>
          </a:stretch>
        </p:blipFill>
        <p:spPr>
          <a:xfrm>
            <a:off x="3414460" y="1417324"/>
            <a:ext cx="2381648" cy="2107301"/>
          </a:xfrm>
          <a:prstGeom prst="rect">
            <a:avLst/>
          </a:prstGeom>
        </p:spPr>
      </p:pic>
      <p:pic>
        <p:nvPicPr>
          <p:cNvPr id="11" name="Picture 10">
            <a:extLst>
              <a:ext uri="{FF2B5EF4-FFF2-40B4-BE49-F238E27FC236}">
                <a16:creationId xmlns:a16="http://schemas.microsoft.com/office/drawing/2014/main" id="{B91BAE7C-7743-A633-FF9C-E2E67CCCBDFA}"/>
              </a:ext>
            </a:extLst>
          </p:cNvPr>
          <p:cNvPicPr>
            <a:picLocks noChangeAspect="1"/>
          </p:cNvPicPr>
          <p:nvPr/>
        </p:nvPicPr>
        <p:blipFill>
          <a:blip r:embed="rId4"/>
          <a:stretch>
            <a:fillRect/>
          </a:stretch>
        </p:blipFill>
        <p:spPr>
          <a:xfrm>
            <a:off x="6245620" y="1417324"/>
            <a:ext cx="2385100" cy="2107301"/>
          </a:xfrm>
          <a:prstGeom prst="rect">
            <a:avLst/>
          </a:prstGeom>
        </p:spPr>
      </p:pic>
      <p:pic>
        <p:nvPicPr>
          <p:cNvPr id="15" name="Picture 14">
            <a:extLst>
              <a:ext uri="{FF2B5EF4-FFF2-40B4-BE49-F238E27FC236}">
                <a16:creationId xmlns:a16="http://schemas.microsoft.com/office/drawing/2014/main" id="{76A2C426-EA4C-1964-2BA1-40303E8659FA}"/>
              </a:ext>
            </a:extLst>
          </p:cNvPr>
          <p:cNvPicPr>
            <a:picLocks noChangeAspect="1"/>
          </p:cNvPicPr>
          <p:nvPr/>
        </p:nvPicPr>
        <p:blipFill>
          <a:blip r:embed="rId5"/>
          <a:stretch>
            <a:fillRect/>
          </a:stretch>
        </p:blipFill>
        <p:spPr>
          <a:xfrm>
            <a:off x="2269422" y="3135755"/>
            <a:ext cx="1770101" cy="1557689"/>
          </a:xfrm>
          <a:prstGeom prst="rect">
            <a:avLst/>
          </a:prstGeom>
          <a:effectLst>
            <a:outerShdw blurRad="63500" sx="106000" sy="106000" algn="ctr" rotWithShape="0">
              <a:prstClr val="black">
                <a:alpha val="40000"/>
              </a:prstClr>
            </a:outerShdw>
          </a:effectLst>
        </p:spPr>
      </p:pic>
      <p:pic>
        <p:nvPicPr>
          <p:cNvPr id="17" name="Picture 16">
            <a:extLst>
              <a:ext uri="{FF2B5EF4-FFF2-40B4-BE49-F238E27FC236}">
                <a16:creationId xmlns:a16="http://schemas.microsoft.com/office/drawing/2014/main" id="{81CB1B8E-49F5-173C-591D-9478A19F6F23}"/>
              </a:ext>
            </a:extLst>
          </p:cNvPr>
          <p:cNvPicPr>
            <a:picLocks noChangeAspect="1"/>
          </p:cNvPicPr>
          <p:nvPr/>
        </p:nvPicPr>
        <p:blipFill>
          <a:blip r:embed="rId6"/>
          <a:stretch>
            <a:fillRect/>
          </a:stretch>
        </p:blipFill>
        <p:spPr>
          <a:xfrm>
            <a:off x="5135814" y="3135755"/>
            <a:ext cx="1770101" cy="1571113"/>
          </a:xfrm>
          <a:prstGeom prst="rect">
            <a:avLst/>
          </a:prstGeom>
          <a:effectLst>
            <a:outerShdw blurRad="63500" sx="106000" sy="106000" algn="ctr" rotWithShape="0">
              <a:prstClr val="black">
                <a:alpha val="40000"/>
              </a:prstClr>
            </a:outerShdw>
          </a:effectLst>
        </p:spPr>
      </p:pic>
    </p:spTree>
    <p:extLst>
      <p:ext uri="{BB962C8B-B14F-4D97-AF65-F5344CB8AC3E}">
        <p14:creationId xmlns:p14="http://schemas.microsoft.com/office/powerpoint/2010/main" val="2652205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17A3-2055-8318-B018-D7549FAFDAF3}"/>
              </a:ext>
            </a:extLst>
          </p:cNvPr>
          <p:cNvSpPr>
            <a:spLocks noGrp="1"/>
          </p:cNvSpPr>
          <p:nvPr>
            <p:ph type="title"/>
          </p:nvPr>
        </p:nvSpPr>
        <p:spPr/>
        <p:txBody>
          <a:bodyPr/>
          <a:lstStyle/>
          <a:p>
            <a:r>
              <a:rPr lang="en-US" dirty="0"/>
              <a:t>Delete from database – cont.</a:t>
            </a:r>
          </a:p>
        </p:txBody>
      </p:sp>
      <p:sp>
        <p:nvSpPr>
          <p:cNvPr id="3" name="TextBox 2">
            <a:extLst>
              <a:ext uri="{FF2B5EF4-FFF2-40B4-BE49-F238E27FC236}">
                <a16:creationId xmlns:a16="http://schemas.microsoft.com/office/drawing/2014/main" id="{18D079E5-6501-B9EA-229E-CB1BC38DCC45}"/>
              </a:ext>
            </a:extLst>
          </p:cNvPr>
          <p:cNvSpPr txBox="1"/>
          <p:nvPr/>
        </p:nvSpPr>
        <p:spPr>
          <a:xfrm>
            <a:off x="871538" y="1643063"/>
            <a:ext cx="7293768" cy="523220"/>
          </a:xfrm>
          <a:prstGeom prst="rect">
            <a:avLst/>
          </a:prstGeom>
          <a:noFill/>
        </p:spPr>
        <p:txBody>
          <a:bodyPr wrap="square" rtlCol="0">
            <a:spAutoFit/>
          </a:bodyPr>
          <a:lstStyle/>
          <a:p>
            <a:r>
              <a:rPr lang="en-US" dirty="0">
                <a:latin typeface="Karla" pitchFamily="2" charset="0"/>
              </a:rPr>
              <a:t>When deleting from database, we just need to select the record we want to delete and then press on the delete button.</a:t>
            </a:r>
          </a:p>
        </p:txBody>
      </p:sp>
    </p:spTree>
    <p:extLst>
      <p:ext uri="{BB962C8B-B14F-4D97-AF65-F5344CB8AC3E}">
        <p14:creationId xmlns:p14="http://schemas.microsoft.com/office/powerpoint/2010/main" val="244343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719B-45AF-BD7D-2B1D-45274F009FB0}"/>
              </a:ext>
            </a:extLst>
          </p:cNvPr>
          <p:cNvSpPr>
            <a:spLocks noGrp="1"/>
          </p:cNvSpPr>
          <p:nvPr>
            <p:ph type="title"/>
          </p:nvPr>
        </p:nvSpPr>
        <p:spPr/>
        <p:txBody>
          <a:bodyPr/>
          <a:lstStyle/>
          <a:p>
            <a:r>
              <a:rPr lang="en-US" dirty="0"/>
              <a:t>Managing students - views</a:t>
            </a:r>
          </a:p>
        </p:txBody>
      </p:sp>
      <p:pic>
        <p:nvPicPr>
          <p:cNvPr id="5" name="Picture 4">
            <a:extLst>
              <a:ext uri="{FF2B5EF4-FFF2-40B4-BE49-F238E27FC236}">
                <a16:creationId xmlns:a16="http://schemas.microsoft.com/office/drawing/2014/main" id="{438047C0-9FC3-6DB2-D8DD-E1AF6C5D7F43}"/>
              </a:ext>
            </a:extLst>
          </p:cNvPr>
          <p:cNvPicPr>
            <a:picLocks noChangeAspect="1"/>
          </p:cNvPicPr>
          <p:nvPr/>
        </p:nvPicPr>
        <p:blipFill>
          <a:blip r:embed="rId2"/>
          <a:stretch>
            <a:fillRect/>
          </a:stretch>
        </p:blipFill>
        <p:spPr>
          <a:xfrm>
            <a:off x="715125" y="1494457"/>
            <a:ext cx="2965187" cy="1742698"/>
          </a:xfrm>
          <a:prstGeom prst="rect">
            <a:avLst/>
          </a:prstGeom>
        </p:spPr>
      </p:pic>
      <p:pic>
        <p:nvPicPr>
          <p:cNvPr id="11" name="Picture 10">
            <a:extLst>
              <a:ext uri="{FF2B5EF4-FFF2-40B4-BE49-F238E27FC236}">
                <a16:creationId xmlns:a16="http://schemas.microsoft.com/office/drawing/2014/main" id="{AA511756-2EB8-4F14-87AD-365091076256}"/>
              </a:ext>
            </a:extLst>
          </p:cNvPr>
          <p:cNvPicPr>
            <a:picLocks noChangeAspect="1"/>
          </p:cNvPicPr>
          <p:nvPr/>
        </p:nvPicPr>
        <p:blipFill>
          <a:blip r:embed="rId3"/>
          <a:stretch>
            <a:fillRect/>
          </a:stretch>
        </p:blipFill>
        <p:spPr>
          <a:xfrm>
            <a:off x="4973150" y="1345092"/>
            <a:ext cx="3455725" cy="2041429"/>
          </a:xfrm>
          <a:prstGeom prst="rect">
            <a:avLst/>
          </a:prstGeom>
        </p:spPr>
      </p:pic>
      <p:sp>
        <p:nvSpPr>
          <p:cNvPr id="13" name="TextBox 12">
            <a:extLst>
              <a:ext uri="{FF2B5EF4-FFF2-40B4-BE49-F238E27FC236}">
                <a16:creationId xmlns:a16="http://schemas.microsoft.com/office/drawing/2014/main" id="{37FB1027-05BB-6CD7-1DC4-D280B1AFD42B}"/>
              </a:ext>
            </a:extLst>
          </p:cNvPr>
          <p:cNvSpPr txBox="1"/>
          <p:nvPr/>
        </p:nvSpPr>
        <p:spPr>
          <a:xfrm>
            <a:off x="822281" y="3386521"/>
            <a:ext cx="7871663" cy="738664"/>
          </a:xfrm>
          <a:prstGeom prst="rect">
            <a:avLst/>
          </a:prstGeom>
          <a:noFill/>
        </p:spPr>
        <p:txBody>
          <a:bodyPr wrap="square" rtlCol="0">
            <a:spAutoFit/>
          </a:bodyPr>
          <a:lstStyle/>
          <a:p>
            <a:r>
              <a:rPr lang="en-US" dirty="0">
                <a:latin typeface="Karla" pitchFamily="2" charset="0"/>
              </a:rPr>
              <a:t>When adding a course to a student we first select the student, and then we select a course. After selecting a course, we are presented a choice of teachers presenting that course. If no teachers are teaching that course in that moment, we are notified that through a label</a:t>
            </a:r>
          </a:p>
        </p:txBody>
      </p:sp>
    </p:spTree>
    <p:extLst>
      <p:ext uri="{BB962C8B-B14F-4D97-AF65-F5344CB8AC3E}">
        <p14:creationId xmlns:p14="http://schemas.microsoft.com/office/powerpoint/2010/main" val="342050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719B-45AF-BD7D-2B1D-45274F009FB0}"/>
              </a:ext>
            </a:extLst>
          </p:cNvPr>
          <p:cNvSpPr>
            <a:spLocks noGrp="1"/>
          </p:cNvSpPr>
          <p:nvPr>
            <p:ph type="title"/>
          </p:nvPr>
        </p:nvSpPr>
        <p:spPr>
          <a:xfrm>
            <a:off x="715124" y="731525"/>
            <a:ext cx="7871663" cy="685800"/>
          </a:xfrm>
        </p:spPr>
        <p:txBody>
          <a:bodyPr/>
          <a:lstStyle/>
          <a:p>
            <a:r>
              <a:rPr lang="en-US" dirty="0"/>
              <a:t>Managing students – views – cont.</a:t>
            </a:r>
          </a:p>
        </p:txBody>
      </p:sp>
      <p:sp>
        <p:nvSpPr>
          <p:cNvPr id="13" name="TextBox 12">
            <a:extLst>
              <a:ext uri="{FF2B5EF4-FFF2-40B4-BE49-F238E27FC236}">
                <a16:creationId xmlns:a16="http://schemas.microsoft.com/office/drawing/2014/main" id="{37FB1027-05BB-6CD7-1DC4-D280B1AFD42B}"/>
              </a:ext>
            </a:extLst>
          </p:cNvPr>
          <p:cNvSpPr txBox="1"/>
          <p:nvPr/>
        </p:nvSpPr>
        <p:spPr>
          <a:xfrm>
            <a:off x="822281" y="3386521"/>
            <a:ext cx="7871663" cy="738664"/>
          </a:xfrm>
          <a:prstGeom prst="rect">
            <a:avLst/>
          </a:prstGeom>
          <a:noFill/>
        </p:spPr>
        <p:txBody>
          <a:bodyPr wrap="square" rtlCol="0">
            <a:spAutoFit/>
          </a:bodyPr>
          <a:lstStyle/>
          <a:p>
            <a:r>
              <a:rPr lang="en-US" dirty="0">
                <a:latin typeface="Karla" pitchFamily="2" charset="0"/>
              </a:rPr>
              <a:t>When removing a course, we can see that the right table is initially empty. That is because we first have to select a student, then the courses studied by him/her will appear in the courses table.</a:t>
            </a:r>
          </a:p>
        </p:txBody>
      </p:sp>
      <p:pic>
        <p:nvPicPr>
          <p:cNvPr id="4" name="Picture 3">
            <a:extLst>
              <a:ext uri="{FF2B5EF4-FFF2-40B4-BE49-F238E27FC236}">
                <a16:creationId xmlns:a16="http://schemas.microsoft.com/office/drawing/2014/main" id="{93B5B156-D7E5-F08C-D0A0-D9BF129D35FF}"/>
              </a:ext>
            </a:extLst>
          </p:cNvPr>
          <p:cNvPicPr>
            <a:picLocks noChangeAspect="1"/>
          </p:cNvPicPr>
          <p:nvPr/>
        </p:nvPicPr>
        <p:blipFill>
          <a:blip r:embed="rId2"/>
          <a:stretch>
            <a:fillRect/>
          </a:stretch>
        </p:blipFill>
        <p:spPr>
          <a:xfrm>
            <a:off x="822281" y="1465797"/>
            <a:ext cx="3055677" cy="1790734"/>
          </a:xfrm>
          <a:prstGeom prst="rect">
            <a:avLst/>
          </a:prstGeom>
        </p:spPr>
      </p:pic>
      <p:pic>
        <p:nvPicPr>
          <p:cNvPr id="7" name="Picture 6">
            <a:extLst>
              <a:ext uri="{FF2B5EF4-FFF2-40B4-BE49-F238E27FC236}">
                <a16:creationId xmlns:a16="http://schemas.microsoft.com/office/drawing/2014/main" id="{9EFD8AB1-8816-8757-4238-F2708B424DBB}"/>
              </a:ext>
            </a:extLst>
          </p:cNvPr>
          <p:cNvPicPr>
            <a:picLocks noChangeAspect="1"/>
          </p:cNvPicPr>
          <p:nvPr/>
        </p:nvPicPr>
        <p:blipFill>
          <a:blip r:embed="rId3"/>
          <a:stretch>
            <a:fillRect/>
          </a:stretch>
        </p:blipFill>
        <p:spPr>
          <a:xfrm>
            <a:off x="4966007" y="1351778"/>
            <a:ext cx="3355712" cy="1969748"/>
          </a:xfrm>
          <a:prstGeom prst="rect">
            <a:avLst/>
          </a:prstGeom>
        </p:spPr>
      </p:pic>
    </p:spTree>
    <p:extLst>
      <p:ext uri="{BB962C8B-B14F-4D97-AF65-F5344CB8AC3E}">
        <p14:creationId xmlns:p14="http://schemas.microsoft.com/office/powerpoint/2010/main" val="46038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719B-45AF-BD7D-2B1D-45274F009FB0}"/>
              </a:ext>
            </a:extLst>
          </p:cNvPr>
          <p:cNvSpPr>
            <a:spLocks noGrp="1"/>
          </p:cNvSpPr>
          <p:nvPr>
            <p:ph type="title"/>
          </p:nvPr>
        </p:nvSpPr>
        <p:spPr>
          <a:xfrm>
            <a:off x="715124" y="731525"/>
            <a:ext cx="7871663" cy="685800"/>
          </a:xfrm>
        </p:spPr>
        <p:txBody>
          <a:bodyPr/>
          <a:lstStyle/>
          <a:p>
            <a:r>
              <a:rPr lang="en-US" dirty="0"/>
              <a:t>Managing students – views – cont.</a:t>
            </a:r>
          </a:p>
        </p:txBody>
      </p:sp>
      <p:sp>
        <p:nvSpPr>
          <p:cNvPr id="13" name="TextBox 12">
            <a:extLst>
              <a:ext uri="{FF2B5EF4-FFF2-40B4-BE49-F238E27FC236}">
                <a16:creationId xmlns:a16="http://schemas.microsoft.com/office/drawing/2014/main" id="{37FB1027-05BB-6CD7-1DC4-D280B1AFD42B}"/>
              </a:ext>
            </a:extLst>
          </p:cNvPr>
          <p:cNvSpPr txBox="1"/>
          <p:nvPr/>
        </p:nvSpPr>
        <p:spPr>
          <a:xfrm>
            <a:off x="4223904" y="1482780"/>
            <a:ext cx="4121944" cy="954107"/>
          </a:xfrm>
          <a:prstGeom prst="rect">
            <a:avLst/>
          </a:prstGeom>
          <a:noFill/>
        </p:spPr>
        <p:txBody>
          <a:bodyPr wrap="square" rtlCol="0">
            <a:spAutoFit/>
          </a:bodyPr>
          <a:lstStyle/>
          <a:p>
            <a:r>
              <a:rPr lang="en-US" dirty="0">
                <a:latin typeface="Karla" pitchFamily="2" charset="0"/>
              </a:rPr>
              <a:t>When adding a student to a class, in the table we will see only the students that have not been added to a class. The classed is selected through the choice box present on the page.</a:t>
            </a:r>
          </a:p>
        </p:txBody>
      </p:sp>
      <p:pic>
        <p:nvPicPr>
          <p:cNvPr id="5" name="Picture 4">
            <a:extLst>
              <a:ext uri="{FF2B5EF4-FFF2-40B4-BE49-F238E27FC236}">
                <a16:creationId xmlns:a16="http://schemas.microsoft.com/office/drawing/2014/main" id="{8B16A180-0C6E-AC88-D711-6EDB07789FE8}"/>
              </a:ext>
            </a:extLst>
          </p:cNvPr>
          <p:cNvPicPr>
            <a:picLocks noChangeAspect="1"/>
          </p:cNvPicPr>
          <p:nvPr/>
        </p:nvPicPr>
        <p:blipFill>
          <a:blip r:embed="rId2"/>
          <a:stretch>
            <a:fillRect/>
          </a:stretch>
        </p:blipFill>
        <p:spPr>
          <a:xfrm>
            <a:off x="822281" y="1417325"/>
            <a:ext cx="3160685" cy="2993231"/>
          </a:xfrm>
          <a:prstGeom prst="rect">
            <a:avLst/>
          </a:prstGeom>
        </p:spPr>
      </p:pic>
    </p:spTree>
    <p:extLst>
      <p:ext uri="{BB962C8B-B14F-4D97-AF65-F5344CB8AC3E}">
        <p14:creationId xmlns:p14="http://schemas.microsoft.com/office/powerpoint/2010/main" val="2627742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719B-45AF-BD7D-2B1D-45274F009FB0}"/>
              </a:ext>
            </a:extLst>
          </p:cNvPr>
          <p:cNvSpPr>
            <a:spLocks noGrp="1"/>
          </p:cNvSpPr>
          <p:nvPr>
            <p:ph type="title"/>
          </p:nvPr>
        </p:nvSpPr>
        <p:spPr>
          <a:xfrm>
            <a:off x="715124" y="731525"/>
            <a:ext cx="7871663" cy="685800"/>
          </a:xfrm>
        </p:spPr>
        <p:txBody>
          <a:bodyPr/>
          <a:lstStyle/>
          <a:p>
            <a:r>
              <a:rPr lang="en-US" dirty="0"/>
              <a:t>Managing students – views – cont.</a:t>
            </a:r>
          </a:p>
        </p:txBody>
      </p:sp>
      <p:sp>
        <p:nvSpPr>
          <p:cNvPr id="13" name="TextBox 12">
            <a:extLst>
              <a:ext uri="{FF2B5EF4-FFF2-40B4-BE49-F238E27FC236}">
                <a16:creationId xmlns:a16="http://schemas.microsoft.com/office/drawing/2014/main" id="{37FB1027-05BB-6CD7-1DC4-D280B1AFD42B}"/>
              </a:ext>
            </a:extLst>
          </p:cNvPr>
          <p:cNvSpPr txBox="1"/>
          <p:nvPr/>
        </p:nvSpPr>
        <p:spPr>
          <a:xfrm>
            <a:off x="4223904" y="1482780"/>
            <a:ext cx="4121944" cy="954107"/>
          </a:xfrm>
          <a:prstGeom prst="rect">
            <a:avLst/>
          </a:prstGeom>
          <a:noFill/>
        </p:spPr>
        <p:txBody>
          <a:bodyPr wrap="square" rtlCol="0">
            <a:spAutoFit/>
          </a:bodyPr>
          <a:lstStyle/>
          <a:p>
            <a:r>
              <a:rPr lang="en-US" dirty="0">
                <a:latin typeface="Karla" pitchFamily="2" charset="0"/>
              </a:rPr>
              <a:t>When removing a student from a class, we first must select the class from the list and then select the student from that class that we want to remove.</a:t>
            </a:r>
          </a:p>
        </p:txBody>
      </p:sp>
      <p:pic>
        <p:nvPicPr>
          <p:cNvPr id="4" name="Picture 3">
            <a:extLst>
              <a:ext uri="{FF2B5EF4-FFF2-40B4-BE49-F238E27FC236}">
                <a16:creationId xmlns:a16="http://schemas.microsoft.com/office/drawing/2014/main" id="{471A524C-54E8-C453-2DBB-E159A7C75093}"/>
              </a:ext>
            </a:extLst>
          </p:cNvPr>
          <p:cNvPicPr>
            <a:picLocks noChangeAspect="1"/>
          </p:cNvPicPr>
          <p:nvPr/>
        </p:nvPicPr>
        <p:blipFill>
          <a:blip r:embed="rId2"/>
          <a:stretch>
            <a:fillRect/>
          </a:stretch>
        </p:blipFill>
        <p:spPr>
          <a:xfrm>
            <a:off x="715124" y="1318022"/>
            <a:ext cx="2617048" cy="2507456"/>
          </a:xfrm>
          <a:prstGeom prst="rect">
            <a:avLst/>
          </a:prstGeom>
        </p:spPr>
      </p:pic>
      <p:pic>
        <p:nvPicPr>
          <p:cNvPr id="7" name="Picture 6">
            <a:extLst>
              <a:ext uri="{FF2B5EF4-FFF2-40B4-BE49-F238E27FC236}">
                <a16:creationId xmlns:a16="http://schemas.microsoft.com/office/drawing/2014/main" id="{4600717C-828A-1026-7471-AC286C1B78AB}"/>
              </a:ext>
            </a:extLst>
          </p:cNvPr>
          <p:cNvPicPr>
            <a:picLocks noChangeAspect="1"/>
          </p:cNvPicPr>
          <p:nvPr/>
        </p:nvPicPr>
        <p:blipFill>
          <a:blip r:embed="rId3"/>
          <a:stretch>
            <a:fillRect/>
          </a:stretch>
        </p:blipFill>
        <p:spPr>
          <a:xfrm>
            <a:off x="2353815" y="2680901"/>
            <a:ext cx="2218185" cy="2085975"/>
          </a:xfrm>
          <a:prstGeom prst="rect">
            <a:avLst/>
          </a:prstGeom>
          <a:effectLst>
            <a:outerShdw blurRad="63500" sx="106000" sy="106000" algn="ctr" rotWithShape="0">
              <a:prstClr val="black">
                <a:alpha val="40000"/>
              </a:prstClr>
            </a:outerShdw>
          </a:effectLst>
        </p:spPr>
      </p:pic>
    </p:spTree>
    <p:extLst>
      <p:ext uri="{BB962C8B-B14F-4D97-AF65-F5344CB8AC3E}">
        <p14:creationId xmlns:p14="http://schemas.microsoft.com/office/powerpoint/2010/main" val="369029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5F4B-3152-FFC5-92E5-D5E05198B8EA}"/>
              </a:ext>
            </a:extLst>
          </p:cNvPr>
          <p:cNvSpPr>
            <a:spLocks noGrp="1"/>
          </p:cNvSpPr>
          <p:nvPr>
            <p:ph type="title"/>
          </p:nvPr>
        </p:nvSpPr>
        <p:spPr>
          <a:xfrm>
            <a:off x="1711037" y="1165512"/>
            <a:ext cx="5486400" cy="3101687"/>
          </a:xfrm>
        </p:spPr>
        <p:txBody>
          <a:bodyPr/>
          <a:lstStyle/>
          <a:p>
            <a:pPr algn="l"/>
            <a:r>
              <a:rPr lang="en-US" sz="1400" dirty="0">
                <a:latin typeface="Karla" pitchFamily="2" charset="0"/>
              </a:rPr>
              <a:t>When first launching the app, make sure you have generated the database using the </a:t>
            </a:r>
            <a:r>
              <a:rPr lang="en-US" sz="1400" dirty="0" err="1">
                <a:latin typeface="Karla" pitchFamily="2" charset="0"/>
              </a:rPr>
              <a:t>ddl</a:t>
            </a:r>
            <a:r>
              <a:rPr lang="en-US" sz="1400" dirty="0">
                <a:latin typeface="Karla" pitchFamily="2" charset="0"/>
              </a:rPr>
              <a:t> script provided. Login as admin using these credentials:</a:t>
            </a:r>
            <a:br>
              <a:rPr lang="en-US" sz="1400" dirty="0">
                <a:latin typeface="Karla" pitchFamily="2" charset="0"/>
              </a:rPr>
            </a:br>
            <a:r>
              <a:rPr lang="en-US" sz="1400" dirty="0">
                <a:latin typeface="Karla" pitchFamily="2" charset="0"/>
                <a:sym typeface="Wingdings" panose="05000000000000000000" pitchFamily="2" charset="2"/>
              </a:rPr>
              <a:t></a:t>
            </a:r>
            <a:r>
              <a:rPr lang="en-US" sz="1400" dirty="0">
                <a:latin typeface="Karla" pitchFamily="2" charset="0"/>
              </a:rPr>
              <a:t> username: admin</a:t>
            </a:r>
            <a:br>
              <a:rPr lang="en-US" sz="1400" dirty="0">
                <a:latin typeface="Karla" pitchFamily="2" charset="0"/>
              </a:rPr>
            </a:br>
            <a:r>
              <a:rPr lang="en-US" sz="1400" dirty="0">
                <a:latin typeface="Karla" pitchFamily="2" charset="0"/>
                <a:sym typeface="Wingdings" panose="05000000000000000000" pitchFamily="2" charset="2"/>
              </a:rPr>
              <a:t> </a:t>
            </a:r>
            <a:r>
              <a:rPr lang="en-US" sz="1400" dirty="0">
                <a:latin typeface="Karla" pitchFamily="2" charset="0"/>
              </a:rPr>
              <a:t>password: admin123</a:t>
            </a:r>
            <a:br>
              <a:rPr lang="en-US" sz="1400" dirty="0">
                <a:latin typeface="Karla" pitchFamily="2" charset="0"/>
              </a:rPr>
            </a:br>
            <a:br>
              <a:rPr lang="en-US" sz="1400" dirty="0">
                <a:latin typeface="Karla" pitchFamily="2" charset="0"/>
              </a:rPr>
            </a:br>
            <a:r>
              <a:rPr lang="en-US" sz="1400" dirty="0">
                <a:latin typeface="Karla" pitchFamily="2" charset="0"/>
              </a:rPr>
              <a:t>To test the application correctly, you will have to first add a department, then a teacher and select a department(because the teacher is dependent on the department), then add a course, add a student, class and you can manage the links between student-courses, student-classes, teacher-courses, teacher-classes.</a:t>
            </a:r>
            <a:br>
              <a:rPr lang="en-US" sz="1400" dirty="0">
                <a:latin typeface="Karla" pitchFamily="2" charset="0"/>
              </a:rPr>
            </a:br>
            <a:r>
              <a:rPr lang="en-US" sz="1400" dirty="0">
                <a:latin typeface="Karla" pitchFamily="2" charset="0"/>
              </a:rPr>
              <a:t>Thank you!</a:t>
            </a:r>
            <a:br>
              <a:rPr lang="en-US" sz="1400" dirty="0">
                <a:latin typeface="Karla" pitchFamily="2" charset="0"/>
              </a:rPr>
            </a:br>
            <a:endParaRPr lang="en-US" sz="1400" dirty="0">
              <a:latin typeface="Karla" pitchFamily="2" charset="0"/>
            </a:endParaRPr>
          </a:p>
        </p:txBody>
      </p:sp>
    </p:spTree>
    <p:extLst>
      <p:ext uri="{BB962C8B-B14F-4D97-AF65-F5344CB8AC3E}">
        <p14:creationId xmlns:p14="http://schemas.microsoft.com/office/powerpoint/2010/main" val="298254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719B-45AF-BD7D-2B1D-45274F009FB0}"/>
              </a:ext>
            </a:extLst>
          </p:cNvPr>
          <p:cNvSpPr>
            <a:spLocks noGrp="1"/>
          </p:cNvSpPr>
          <p:nvPr>
            <p:ph type="title"/>
          </p:nvPr>
        </p:nvSpPr>
        <p:spPr/>
        <p:txBody>
          <a:bodyPr/>
          <a:lstStyle/>
          <a:p>
            <a:r>
              <a:rPr lang="en-US" dirty="0"/>
              <a:t>Managing teachers - views</a:t>
            </a:r>
          </a:p>
        </p:txBody>
      </p:sp>
      <p:sp>
        <p:nvSpPr>
          <p:cNvPr id="13" name="TextBox 12">
            <a:extLst>
              <a:ext uri="{FF2B5EF4-FFF2-40B4-BE49-F238E27FC236}">
                <a16:creationId xmlns:a16="http://schemas.microsoft.com/office/drawing/2014/main" id="{37FB1027-05BB-6CD7-1DC4-D280B1AFD42B}"/>
              </a:ext>
            </a:extLst>
          </p:cNvPr>
          <p:cNvSpPr txBox="1"/>
          <p:nvPr/>
        </p:nvSpPr>
        <p:spPr>
          <a:xfrm>
            <a:off x="822281" y="3386521"/>
            <a:ext cx="7871663" cy="738664"/>
          </a:xfrm>
          <a:prstGeom prst="rect">
            <a:avLst/>
          </a:prstGeom>
          <a:noFill/>
        </p:spPr>
        <p:txBody>
          <a:bodyPr wrap="square" rtlCol="0">
            <a:spAutoFit/>
          </a:bodyPr>
          <a:lstStyle/>
          <a:p>
            <a:r>
              <a:rPr lang="en-US" dirty="0">
                <a:latin typeface="Karla" pitchFamily="2" charset="0"/>
              </a:rPr>
              <a:t>When adding a course to a teacher we first must select from the left table the teacher for who we want to add a course and then, in the right table will appear only the courses which correspond to the department to which the teacher belongs to.</a:t>
            </a:r>
          </a:p>
        </p:txBody>
      </p:sp>
      <p:pic>
        <p:nvPicPr>
          <p:cNvPr id="4" name="Picture 3">
            <a:extLst>
              <a:ext uri="{FF2B5EF4-FFF2-40B4-BE49-F238E27FC236}">
                <a16:creationId xmlns:a16="http://schemas.microsoft.com/office/drawing/2014/main" id="{1F1811B9-F483-986B-CAD2-5E7867F50A02}"/>
              </a:ext>
            </a:extLst>
          </p:cNvPr>
          <p:cNvPicPr>
            <a:picLocks noChangeAspect="1"/>
          </p:cNvPicPr>
          <p:nvPr/>
        </p:nvPicPr>
        <p:blipFill>
          <a:blip r:embed="rId2"/>
          <a:stretch>
            <a:fillRect/>
          </a:stretch>
        </p:blipFill>
        <p:spPr>
          <a:xfrm>
            <a:off x="822281" y="1417325"/>
            <a:ext cx="3255700" cy="1923267"/>
          </a:xfrm>
          <a:prstGeom prst="rect">
            <a:avLst/>
          </a:prstGeom>
        </p:spPr>
      </p:pic>
      <p:pic>
        <p:nvPicPr>
          <p:cNvPr id="7" name="Picture 6">
            <a:extLst>
              <a:ext uri="{FF2B5EF4-FFF2-40B4-BE49-F238E27FC236}">
                <a16:creationId xmlns:a16="http://schemas.microsoft.com/office/drawing/2014/main" id="{69A061C8-F5F5-C08F-E772-665413D65DC3}"/>
              </a:ext>
            </a:extLst>
          </p:cNvPr>
          <p:cNvPicPr>
            <a:picLocks noChangeAspect="1"/>
          </p:cNvPicPr>
          <p:nvPr/>
        </p:nvPicPr>
        <p:blipFill>
          <a:blip r:embed="rId3"/>
          <a:stretch>
            <a:fillRect/>
          </a:stretch>
        </p:blipFill>
        <p:spPr>
          <a:xfrm>
            <a:off x="5173325" y="1443164"/>
            <a:ext cx="3255700" cy="1917518"/>
          </a:xfrm>
          <a:prstGeom prst="rect">
            <a:avLst/>
          </a:prstGeom>
        </p:spPr>
      </p:pic>
    </p:spTree>
    <p:extLst>
      <p:ext uri="{BB962C8B-B14F-4D97-AF65-F5344CB8AC3E}">
        <p14:creationId xmlns:p14="http://schemas.microsoft.com/office/powerpoint/2010/main" val="151726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719B-45AF-BD7D-2B1D-45274F009FB0}"/>
              </a:ext>
            </a:extLst>
          </p:cNvPr>
          <p:cNvSpPr>
            <a:spLocks noGrp="1"/>
          </p:cNvSpPr>
          <p:nvPr>
            <p:ph type="title"/>
          </p:nvPr>
        </p:nvSpPr>
        <p:spPr>
          <a:xfrm>
            <a:off x="715124" y="731525"/>
            <a:ext cx="7871663" cy="685800"/>
          </a:xfrm>
        </p:spPr>
        <p:txBody>
          <a:bodyPr/>
          <a:lstStyle/>
          <a:p>
            <a:r>
              <a:rPr lang="en-US" dirty="0"/>
              <a:t>Managing teachers – views – cont.</a:t>
            </a:r>
          </a:p>
        </p:txBody>
      </p:sp>
      <p:sp>
        <p:nvSpPr>
          <p:cNvPr id="13" name="TextBox 12">
            <a:extLst>
              <a:ext uri="{FF2B5EF4-FFF2-40B4-BE49-F238E27FC236}">
                <a16:creationId xmlns:a16="http://schemas.microsoft.com/office/drawing/2014/main" id="{37FB1027-05BB-6CD7-1DC4-D280B1AFD42B}"/>
              </a:ext>
            </a:extLst>
          </p:cNvPr>
          <p:cNvSpPr txBox="1"/>
          <p:nvPr/>
        </p:nvSpPr>
        <p:spPr>
          <a:xfrm>
            <a:off x="822281" y="3386521"/>
            <a:ext cx="7871663" cy="738664"/>
          </a:xfrm>
          <a:prstGeom prst="rect">
            <a:avLst/>
          </a:prstGeom>
          <a:noFill/>
        </p:spPr>
        <p:txBody>
          <a:bodyPr wrap="square" rtlCol="0">
            <a:spAutoFit/>
          </a:bodyPr>
          <a:lstStyle/>
          <a:p>
            <a:r>
              <a:rPr lang="en-US" dirty="0">
                <a:latin typeface="Karla" pitchFamily="2" charset="0"/>
              </a:rPr>
              <a:t>When removing a course, we can see that the right table is initially empty. That is because we first have to select a teacher, then the courses thought by him/her will appear in the courses table.</a:t>
            </a:r>
          </a:p>
        </p:txBody>
      </p:sp>
      <p:pic>
        <p:nvPicPr>
          <p:cNvPr id="5" name="Picture 4">
            <a:extLst>
              <a:ext uri="{FF2B5EF4-FFF2-40B4-BE49-F238E27FC236}">
                <a16:creationId xmlns:a16="http://schemas.microsoft.com/office/drawing/2014/main" id="{77D3E4D4-BD12-462B-24B2-F0D687911B3C}"/>
              </a:ext>
            </a:extLst>
          </p:cNvPr>
          <p:cNvPicPr>
            <a:picLocks noChangeAspect="1"/>
          </p:cNvPicPr>
          <p:nvPr/>
        </p:nvPicPr>
        <p:blipFill>
          <a:blip r:embed="rId2"/>
          <a:stretch>
            <a:fillRect/>
          </a:stretch>
        </p:blipFill>
        <p:spPr>
          <a:xfrm>
            <a:off x="822281" y="1417325"/>
            <a:ext cx="2914399" cy="1710705"/>
          </a:xfrm>
          <a:prstGeom prst="rect">
            <a:avLst/>
          </a:prstGeom>
        </p:spPr>
      </p:pic>
      <p:pic>
        <p:nvPicPr>
          <p:cNvPr id="8" name="Picture 7">
            <a:extLst>
              <a:ext uri="{FF2B5EF4-FFF2-40B4-BE49-F238E27FC236}">
                <a16:creationId xmlns:a16="http://schemas.microsoft.com/office/drawing/2014/main" id="{83F852B7-7A44-9051-68B5-AAEBF50EEF0C}"/>
              </a:ext>
            </a:extLst>
          </p:cNvPr>
          <p:cNvPicPr>
            <a:picLocks noChangeAspect="1"/>
          </p:cNvPicPr>
          <p:nvPr/>
        </p:nvPicPr>
        <p:blipFill>
          <a:blip r:embed="rId3"/>
          <a:stretch>
            <a:fillRect/>
          </a:stretch>
        </p:blipFill>
        <p:spPr>
          <a:xfrm>
            <a:off x="5314430" y="1296690"/>
            <a:ext cx="3114445" cy="1831340"/>
          </a:xfrm>
          <a:prstGeom prst="rect">
            <a:avLst/>
          </a:prstGeom>
        </p:spPr>
      </p:pic>
    </p:spTree>
    <p:extLst>
      <p:ext uri="{BB962C8B-B14F-4D97-AF65-F5344CB8AC3E}">
        <p14:creationId xmlns:p14="http://schemas.microsoft.com/office/powerpoint/2010/main" val="3124731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719B-45AF-BD7D-2B1D-45274F009FB0}"/>
              </a:ext>
            </a:extLst>
          </p:cNvPr>
          <p:cNvSpPr>
            <a:spLocks noGrp="1"/>
          </p:cNvSpPr>
          <p:nvPr>
            <p:ph type="title"/>
          </p:nvPr>
        </p:nvSpPr>
        <p:spPr>
          <a:xfrm>
            <a:off x="715124" y="731525"/>
            <a:ext cx="7871663" cy="685800"/>
          </a:xfrm>
        </p:spPr>
        <p:txBody>
          <a:bodyPr/>
          <a:lstStyle/>
          <a:p>
            <a:r>
              <a:rPr lang="en-US" dirty="0"/>
              <a:t>Managing teachers – views – cont.</a:t>
            </a:r>
          </a:p>
        </p:txBody>
      </p:sp>
      <p:sp>
        <p:nvSpPr>
          <p:cNvPr id="13" name="TextBox 12">
            <a:extLst>
              <a:ext uri="{FF2B5EF4-FFF2-40B4-BE49-F238E27FC236}">
                <a16:creationId xmlns:a16="http://schemas.microsoft.com/office/drawing/2014/main" id="{37FB1027-05BB-6CD7-1DC4-D280B1AFD42B}"/>
              </a:ext>
            </a:extLst>
          </p:cNvPr>
          <p:cNvSpPr txBox="1"/>
          <p:nvPr/>
        </p:nvSpPr>
        <p:spPr>
          <a:xfrm>
            <a:off x="4223904" y="1482780"/>
            <a:ext cx="4121944" cy="738664"/>
          </a:xfrm>
          <a:prstGeom prst="rect">
            <a:avLst/>
          </a:prstGeom>
          <a:noFill/>
        </p:spPr>
        <p:txBody>
          <a:bodyPr wrap="square" rtlCol="0">
            <a:spAutoFit/>
          </a:bodyPr>
          <a:lstStyle/>
          <a:p>
            <a:r>
              <a:rPr lang="en-US" dirty="0">
                <a:latin typeface="Karla" pitchFamily="2" charset="0"/>
              </a:rPr>
              <a:t>When adding a teacher to class, we first have to select a teacher, then a list of classes in which he doesn’t belong yet will appear.</a:t>
            </a:r>
          </a:p>
        </p:txBody>
      </p:sp>
      <p:pic>
        <p:nvPicPr>
          <p:cNvPr id="4" name="Picture 3">
            <a:extLst>
              <a:ext uri="{FF2B5EF4-FFF2-40B4-BE49-F238E27FC236}">
                <a16:creationId xmlns:a16="http://schemas.microsoft.com/office/drawing/2014/main" id="{44A220BC-9657-5AD3-6B05-47814560B478}"/>
              </a:ext>
            </a:extLst>
          </p:cNvPr>
          <p:cNvPicPr>
            <a:picLocks noChangeAspect="1"/>
          </p:cNvPicPr>
          <p:nvPr/>
        </p:nvPicPr>
        <p:blipFill>
          <a:blip r:embed="rId2"/>
          <a:stretch>
            <a:fillRect/>
          </a:stretch>
        </p:blipFill>
        <p:spPr>
          <a:xfrm>
            <a:off x="557213" y="1343025"/>
            <a:ext cx="2451650" cy="2328863"/>
          </a:xfrm>
          <a:prstGeom prst="rect">
            <a:avLst/>
          </a:prstGeom>
        </p:spPr>
      </p:pic>
      <p:pic>
        <p:nvPicPr>
          <p:cNvPr id="7" name="Picture 6">
            <a:extLst>
              <a:ext uri="{FF2B5EF4-FFF2-40B4-BE49-F238E27FC236}">
                <a16:creationId xmlns:a16="http://schemas.microsoft.com/office/drawing/2014/main" id="{BDC11D00-5859-2882-E758-9B2B5A319854}"/>
              </a:ext>
            </a:extLst>
          </p:cNvPr>
          <p:cNvPicPr>
            <a:picLocks noChangeAspect="1"/>
          </p:cNvPicPr>
          <p:nvPr/>
        </p:nvPicPr>
        <p:blipFill>
          <a:blip r:embed="rId3"/>
          <a:stretch>
            <a:fillRect/>
          </a:stretch>
        </p:blipFill>
        <p:spPr>
          <a:xfrm>
            <a:off x="1880263" y="2757764"/>
            <a:ext cx="2052965" cy="1936824"/>
          </a:xfrm>
          <a:prstGeom prst="rect">
            <a:avLst/>
          </a:prstGeom>
          <a:effectLst>
            <a:outerShdw blurRad="63500" sx="106000" sy="106000" algn="ctr" rotWithShape="0">
              <a:prstClr val="black">
                <a:alpha val="40000"/>
              </a:prstClr>
            </a:outerShdw>
          </a:effectLst>
        </p:spPr>
      </p:pic>
    </p:spTree>
    <p:extLst>
      <p:ext uri="{BB962C8B-B14F-4D97-AF65-F5344CB8AC3E}">
        <p14:creationId xmlns:p14="http://schemas.microsoft.com/office/powerpoint/2010/main" val="1735582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719B-45AF-BD7D-2B1D-45274F009FB0}"/>
              </a:ext>
            </a:extLst>
          </p:cNvPr>
          <p:cNvSpPr>
            <a:spLocks noGrp="1"/>
          </p:cNvSpPr>
          <p:nvPr>
            <p:ph type="title"/>
          </p:nvPr>
        </p:nvSpPr>
        <p:spPr>
          <a:xfrm>
            <a:off x="715124" y="731525"/>
            <a:ext cx="7871663" cy="685800"/>
          </a:xfrm>
        </p:spPr>
        <p:txBody>
          <a:bodyPr/>
          <a:lstStyle/>
          <a:p>
            <a:r>
              <a:rPr lang="en-US" dirty="0"/>
              <a:t>Managing teachers – views – cont.</a:t>
            </a:r>
          </a:p>
        </p:txBody>
      </p:sp>
      <p:sp>
        <p:nvSpPr>
          <p:cNvPr id="13" name="TextBox 12">
            <a:extLst>
              <a:ext uri="{FF2B5EF4-FFF2-40B4-BE49-F238E27FC236}">
                <a16:creationId xmlns:a16="http://schemas.microsoft.com/office/drawing/2014/main" id="{37FB1027-05BB-6CD7-1DC4-D280B1AFD42B}"/>
              </a:ext>
            </a:extLst>
          </p:cNvPr>
          <p:cNvSpPr txBox="1"/>
          <p:nvPr/>
        </p:nvSpPr>
        <p:spPr>
          <a:xfrm>
            <a:off x="4223904" y="1482780"/>
            <a:ext cx="4121944" cy="738664"/>
          </a:xfrm>
          <a:prstGeom prst="rect">
            <a:avLst/>
          </a:prstGeom>
          <a:noFill/>
        </p:spPr>
        <p:txBody>
          <a:bodyPr wrap="square" rtlCol="0">
            <a:spAutoFit/>
          </a:bodyPr>
          <a:lstStyle/>
          <a:p>
            <a:r>
              <a:rPr lang="en-US" dirty="0">
                <a:latin typeface="Karla" pitchFamily="2" charset="0"/>
              </a:rPr>
              <a:t>When removing a teacher from a class, we first select the class then we select which teacher we want to remove from that class.</a:t>
            </a:r>
          </a:p>
        </p:txBody>
      </p:sp>
      <p:pic>
        <p:nvPicPr>
          <p:cNvPr id="5" name="Picture 4">
            <a:extLst>
              <a:ext uri="{FF2B5EF4-FFF2-40B4-BE49-F238E27FC236}">
                <a16:creationId xmlns:a16="http://schemas.microsoft.com/office/drawing/2014/main" id="{B6A19F3A-1E5C-66BD-2BF0-17856C1CDC82}"/>
              </a:ext>
            </a:extLst>
          </p:cNvPr>
          <p:cNvPicPr>
            <a:picLocks noChangeAspect="1"/>
          </p:cNvPicPr>
          <p:nvPr/>
        </p:nvPicPr>
        <p:blipFill>
          <a:blip r:embed="rId2"/>
          <a:stretch>
            <a:fillRect/>
          </a:stretch>
        </p:blipFill>
        <p:spPr>
          <a:xfrm>
            <a:off x="557213" y="1417325"/>
            <a:ext cx="2142564" cy="2035969"/>
          </a:xfrm>
          <a:prstGeom prst="rect">
            <a:avLst/>
          </a:prstGeom>
        </p:spPr>
      </p:pic>
      <p:pic>
        <p:nvPicPr>
          <p:cNvPr id="8" name="Picture 7">
            <a:extLst>
              <a:ext uri="{FF2B5EF4-FFF2-40B4-BE49-F238E27FC236}">
                <a16:creationId xmlns:a16="http://schemas.microsoft.com/office/drawing/2014/main" id="{31380429-625B-4844-67D7-BD9B62C25AA5}"/>
              </a:ext>
            </a:extLst>
          </p:cNvPr>
          <p:cNvPicPr>
            <a:picLocks noChangeAspect="1"/>
          </p:cNvPicPr>
          <p:nvPr/>
        </p:nvPicPr>
        <p:blipFill>
          <a:blip r:embed="rId3"/>
          <a:stretch>
            <a:fillRect/>
          </a:stretch>
        </p:blipFill>
        <p:spPr>
          <a:xfrm>
            <a:off x="1697264" y="2576032"/>
            <a:ext cx="2140101" cy="2035969"/>
          </a:xfrm>
          <a:prstGeom prst="rect">
            <a:avLst/>
          </a:prstGeom>
          <a:effectLst>
            <a:outerShdw blurRad="63500" sx="106000" sy="106000" algn="ctr" rotWithShape="0">
              <a:prstClr val="black">
                <a:alpha val="40000"/>
              </a:prstClr>
            </a:outerShdw>
          </a:effectLst>
        </p:spPr>
      </p:pic>
    </p:spTree>
    <p:extLst>
      <p:ext uri="{BB962C8B-B14F-4D97-AF65-F5344CB8AC3E}">
        <p14:creationId xmlns:p14="http://schemas.microsoft.com/office/powerpoint/2010/main" val="1669612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DB26-1E47-5856-E31B-4F13F07B2216}"/>
              </a:ext>
            </a:extLst>
          </p:cNvPr>
          <p:cNvSpPr>
            <a:spLocks noGrp="1"/>
          </p:cNvSpPr>
          <p:nvPr>
            <p:ph type="title"/>
          </p:nvPr>
        </p:nvSpPr>
        <p:spPr/>
        <p:txBody>
          <a:bodyPr/>
          <a:lstStyle/>
          <a:p>
            <a:r>
              <a:rPr lang="en-US" dirty="0"/>
              <a:t>Student View</a:t>
            </a:r>
          </a:p>
        </p:txBody>
      </p:sp>
      <p:pic>
        <p:nvPicPr>
          <p:cNvPr id="4" name="Picture 3">
            <a:extLst>
              <a:ext uri="{FF2B5EF4-FFF2-40B4-BE49-F238E27FC236}">
                <a16:creationId xmlns:a16="http://schemas.microsoft.com/office/drawing/2014/main" id="{28F11D0E-8198-AB04-AA2E-40F5E477229D}"/>
              </a:ext>
            </a:extLst>
          </p:cNvPr>
          <p:cNvPicPr>
            <a:picLocks noChangeAspect="1"/>
          </p:cNvPicPr>
          <p:nvPr/>
        </p:nvPicPr>
        <p:blipFill>
          <a:blip r:embed="rId2"/>
          <a:stretch>
            <a:fillRect/>
          </a:stretch>
        </p:blipFill>
        <p:spPr>
          <a:xfrm>
            <a:off x="4037835" y="1621320"/>
            <a:ext cx="4391190" cy="2572061"/>
          </a:xfrm>
          <a:prstGeom prst="rect">
            <a:avLst/>
          </a:prstGeom>
        </p:spPr>
      </p:pic>
      <p:cxnSp>
        <p:nvCxnSpPr>
          <p:cNvPr id="6" name="Straight Arrow Connector 5">
            <a:extLst>
              <a:ext uri="{FF2B5EF4-FFF2-40B4-BE49-F238E27FC236}">
                <a16:creationId xmlns:a16="http://schemas.microsoft.com/office/drawing/2014/main" id="{0FD91F4E-4382-466A-C6EF-72818C196069}"/>
              </a:ext>
            </a:extLst>
          </p:cNvPr>
          <p:cNvCxnSpPr/>
          <p:nvPr/>
        </p:nvCxnSpPr>
        <p:spPr>
          <a:xfrm flipH="1" flipV="1">
            <a:off x="2871788" y="2235994"/>
            <a:ext cx="1307306" cy="9429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6F7A2E4-CCE2-37C3-671B-99E82C35E423}"/>
              </a:ext>
            </a:extLst>
          </p:cNvPr>
          <p:cNvSpPr txBox="1"/>
          <p:nvPr/>
        </p:nvSpPr>
        <p:spPr>
          <a:xfrm>
            <a:off x="714975" y="1700213"/>
            <a:ext cx="2006794" cy="738664"/>
          </a:xfrm>
          <a:prstGeom prst="rect">
            <a:avLst/>
          </a:prstGeom>
          <a:noFill/>
        </p:spPr>
        <p:txBody>
          <a:bodyPr wrap="square" rtlCol="0">
            <a:spAutoFit/>
          </a:bodyPr>
          <a:lstStyle/>
          <a:p>
            <a:r>
              <a:rPr lang="en-US" b="1" dirty="0">
                <a:latin typeface="Karla" pitchFamily="2" charset="0"/>
              </a:rPr>
              <a:t>Full name </a:t>
            </a:r>
            <a:r>
              <a:rPr lang="en-US" dirty="0">
                <a:latin typeface="Karla" pitchFamily="2" charset="0"/>
              </a:rPr>
              <a:t>field unique to the session we are logged in</a:t>
            </a:r>
          </a:p>
        </p:txBody>
      </p:sp>
      <p:cxnSp>
        <p:nvCxnSpPr>
          <p:cNvPr id="9" name="Straight Arrow Connector 8">
            <a:extLst>
              <a:ext uri="{FF2B5EF4-FFF2-40B4-BE49-F238E27FC236}">
                <a16:creationId xmlns:a16="http://schemas.microsoft.com/office/drawing/2014/main" id="{FE00ACB9-2F41-2BB0-CDFC-93FBCEC50BDD}"/>
              </a:ext>
            </a:extLst>
          </p:cNvPr>
          <p:cNvCxnSpPr/>
          <p:nvPr/>
        </p:nvCxnSpPr>
        <p:spPr>
          <a:xfrm flipH="1" flipV="1">
            <a:off x="2721769" y="3321844"/>
            <a:ext cx="1457325" cy="228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3801FA-F80E-5C7E-539B-63802454BE64}"/>
              </a:ext>
            </a:extLst>
          </p:cNvPr>
          <p:cNvSpPr txBox="1"/>
          <p:nvPr/>
        </p:nvSpPr>
        <p:spPr>
          <a:xfrm>
            <a:off x="821531" y="2864644"/>
            <a:ext cx="1771650" cy="954107"/>
          </a:xfrm>
          <a:prstGeom prst="rect">
            <a:avLst/>
          </a:prstGeom>
          <a:noFill/>
        </p:spPr>
        <p:txBody>
          <a:bodyPr wrap="square" rtlCol="0">
            <a:spAutoFit/>
          </a:bodyPr>
          <a:lstStyle/>
          <a:p>
            <a:r>
              <a:rPr lang="en-US" b="1" dirty="0">
                <a:latin typeface="Karla" pitchFamily="2" charset="0"/>
              </a:rPr>
              <a:t>Student number </a:t>
            </a:r>
            <a:r>
              <a:rPr lang="en-US" dirty="0">
                <a:latin typeface="Karla" pitchFamily="2" charset="0"/>
              </a:rPr>
              <a:t>field unique to the session we are logged in</a:t>
            </a:r>
          </a:p>
        </p:txBody>
      </p:sp>
      <p:pic>
        <p:nvPicPr>
          <p:cNvPr id="14" name="Picture 13">
            <a:extLst>
              <a:ext uri="{FF2B5EF4-FFF2-40B4-BE49-F238E27FC236}">
                <a16:creationId xmlns:a16="http://schemas.microsoft.com/office/drawing/2014/main" id="{39B452D0-5032-09EF-8927-13E3AEDB8944}"/>
              </a:ext>
            </a:extLst>
          </p:cNvPr>
          <p:cNvPicPr>
            <a:picLocks noChangeAspect="1"/>
          </p:cNvPicPr>
          <p:nvPr/>
        </p:nvPicPr>
        <p:blipFill>
          <a:blip r:embed="rId3"/>
          <a:stretch>
            <a:fillRect/>
          </a:stretch>
        </p:blipFill>
        <p:spPr>
          <a:xfrm>
            <a:off x="5662469" y="2007596"/>
            <a:ext cx="427727" cy="456796"/>
          </a:xfrm>
          <a:prstGeom prst="rect">
            <a:avLst/>
          </a:prstGeom>
        </p:spPr>
      </p:pic>
      <p:pic>
        <p:nvPicPr>
          <p:cNvPr id="16" name="Picture 15">
            <a:extLst>
              <a:ext uri="{FF2B5EF4-FFF2-40B4-BE49-F238E27FC236}">
                <a16:creationId xmlns:a16="http://schemas.microsoft.com/office/drawing/2014/main" id="{2D1F0ACD-E8BB-481A-7E10-A948B461B663}"/>
              </a:ext>
            </a:extLst>
          </p:cNvPr>
          <p:cNvPicPr>
            <a:picLocks noChangeAspect="1"/>
          </p:cNvPicPr>
          <p:nvPr/>
        </p:nvPicPr>
        <p:blipFill>
          <a:blip r:embed="rId4"/>
          <a:stretch>
            <a:fillRect/>
          </a:stretch>
        </p:blipFill>
        <p:spPr>
          <a:xfrm>
            <a:off x="6105586" y="2007596"/>
            <a:ext cx="501485" cy="242654"/>
          </a:xfrm>
          <a:prstGeom prst="rect">
            <a:avLst/>
          </a:prstGeom>
        </p:spPr>
      </p:pic>
      <p:cxnSp>
        <p:nvCxnSpPr>
          <p:cNvPr id="18" name="Straight Arrow Connector 17">
            <a:extLst>
              <a:ext uri="{FF2B5EF4-FFF2-40B4-BE49-F238E27FC236}">
                <a16:creationId xmlns:a16="http://schemas.microsoft.com/office/drawing/2014/main" id="{C67EE957-82B6-AB69-AFF9-2CBE8EC6A4F0}"/>
              </a:ext>
            </a:extLst>
          </p:cNvPr>
          <p:cNvCxnSpPr>
            <a:cxnSpLocks/>
          </p:cNvCxnSpPr>
          <p:nvPr/>
        </p:nvCxnSpPr>
        <p:spPr>
          <a:xfrm flipH="1">
            <a:off x="5876332" y="2250250"/>
            <a:ext cx="229254" cy="2000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79DEA1E-C98E-0E44-173E-FA9BA7CAF284}"/>
              </a:ext>
            </a:extLst>
          </p:cNvPr>
          <p:cNvSpPr txBox="1"/>
          <p:nvPr/>
        </p:nvSpPr>
        <p:spPr>
          <a:xfrm>
            <a:off x="4371555" y="4247668"/>
            <a:ext cx="2418728" cy="523220"/>
          </a:xfrm>
          <a:prstGeom prst="rect">
            <a:avLst/>
          </a:prstGeom>
          <a:noFill/>
        </p:spPr>
        <p:txBody>
          <a:bodyPr wrap="square" rtlCol="0">
            <a:spAutoFit/>
          </a:bodyPr>
          <a:lstStyle/>
          <a:p>
            <a:r>
              <a:rPr lang="en-US" dirty="0">
                <a:latin typeface="Karla" pitchFamily="2" charset="0"/>
              </a:rPr>
              <a:t>Menu items for when a menu button is pressed</a:t>
            </a:r>
          </a:p>
        </p:txBody>
      </p:sp>
    </p:spTree>
    <p:extLst>
      <p:ext uri="{BB962C8B-B14F-4D97-AF65-F5344CB8AC3E}">
        <p14:creationId xmlns:p14="http://schemas.microsoft.com/office/powerpoint/2010/main" val="2030121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2FA1-47F3-E6C6-0189-B1CBD758697C}"/>
              </a:ext>
            </a:extLst>
          </p:cNvPr>
          <p:cNvSpPr>
            <a:spLocks noGrp="1"/>
          </p:cNvSpPr>
          <p:nvPr>
            <p:ph type="title"/>
          </p:nvPr>
        </p:nvSpPr>
        <p:spPr/>
        <p:txBody>
          <a:bodyPr/>
          <a:lstStyle/>
          <a:p>
            <a:r>
              <a:rPr lang="en-US" dirty="0"/>
              <a:t>Student View – cont.</a:t>
            </a:r>
          </a:p>
        </p:txBody>
      </p:sp>
      <p:pic>
        <p:nvPicPr>
          <p:cNvPr id="4" name="Picture 3">
            <a:extLst>
              <a:ext uri="{FF2B5EF4-FFF2-40B4-BE49-F238E27FC236}">
                <a16:creationId xmlns:a16="http://schemas.microsoft.com/office/drawing/2014/main" id="{5ECFF51A-792B-EA1A-7F56-CA554BFF0D7A}"/>
              </a:ext>
            </a:extLst>
          </p:cNvPr>
          <p:cNvPicPr>
            <a:picLocks noChangeAspect="1"/>
          </p:cNvPicPr>
          <p:nvPr/>
        </p:nvPicPr>
        <p:blipFill>
          <a:blip r:embed="rId2"/>
          <a:stretch>
            <a:fillRect/>
          </a:stretch>
        </p:blipFill>
        <p:spPr>
          <a:xfrm>
            <a:off x="579394" y="1518927"/>
            <a:ext cx="4200375" cy="2445854"/>
          </a:xfrm>
          <a:prstGeom prst="rect">
            <a:avLst/>
          </a:prstGeom>
        </p:spPr>
      </p:pic>
      <p:sp>
        <p:nvSpPr>
          <p:cNvPr id="5" name="TextBox 4">
            <a:extLst>
              <a:ext uri="{FF2B5EF4-FFF2-40B4-BE49-F238E27FC236}">
                <a16:creationId xmlns:a16="http://schemas.microsoft.com/office/drawing/2014/main" id="{CA317B80-FDB5-BB54-2987-9BF254A68B72}"/>
              </a:ext>
            </a:extLst>
          </p:cNvPr>
          <p:cNvSpPr txBox="1"/>
          <p:nvPr/>
        </p:nvSpPr>
        <p:spPr>
          <a:xfrm>
            <a:off x="5307806" y="1493044"/>
            <a:ext cx="3300413" cy="1815882"/>
          </a:xfrm>
          <a:prstGeom prst="rect">
            <a:avLst/>
          </a:prstGeom>
          <a:noFill/>
        </p:spPr>
        <p:txBody>
          <a:bodyPr wrap="square" rtlCol="0">
            <a:spAutoFit/>
          </a:bodyPr>
          <a:lstStyle/>
          <a:p>
            <a:r>
              <a:rPr lang="en-US" dirty="0">
                <a:latin typeface="Karla" pitchFamily="2" charset="0"/>
              </a:rPr>
              <a:t>When pressing the View </a:t>
            </a:r>
            <a:r>
              <a:rPr lang="en-US" dirty="0">
                <a:latin typeface="Karla" pitchFamily="2" charset="0"/>
                <a:sym typeface="Wingdings" panose="05000000000000000000" pitchFamily="2" charset="2"/>
              </a:rPr>
              <a:t> Grades button from the menu-bar, we are presented with a digital grade-book in which the student can the grades acquired at the courses he/she studies. If a grade is 0, that means no grade has yet been given by a teacher (default grade).</a:t>
            </a:r>
            <a:endParaRPr lang="en-US" dirty="0">
              <a:latin typeface="Karla" pitchFamily="2" charset="0"/>
            </a:endParaRPr>
          </a:p>
        </p:txBody>
      </p:sp>
    </p:spTree>
    <p:extLst>
      <p:ext uri="{BB962C8B-B14F-4D97-AF65-F5344CB8AC3E}">
        <p14:creationId xmlns:p14="http://schemas.microsoft.com/office/powerpoint/2010/main" val="3599373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93F2-D06A-C4AA-4AE7-D167CEF19417}"/>
              </a:ext>
            </a:extLst>
          </p:cNvPr>
          <p:cNvSpPr>
            <a:spLocks noGrp="1"/>
          </p:cNvSpPr>
          <p:nvPr>
            <p:ph type="title"/>
          </p:nvPr>
        </p:nvSpPr>
        <p:spPr/>
        <p:txBody>
          <a:bodyPr/>
          <a:lstStyle/>
          <a:p>
            <a:r>
              <a:rPr lang="en-US" dirty="0"/>
              <a:t>Student View – cont.</a:t>
            </a:r>
          </a:p>
        </p:txBody>
      </p:sp>
      <p:pic>
        <p:nvPicPr>
          <p:cNvPr id="4" name="Picture 3">
            <a:extLst>
              <a:ext uri="{FF2B5EF4-FFF2-40B4-BE49-F238E27FC236}">
                <a16:creationId xmlns:a16="http://schemas.microsoft.com/office/drawing/2014/main" id="{53547E8F-AD70-0C51-7576-538BE1EBDDBD}"/>
              </a:ext>
            </a:extLst>
          </p:cNvPr>
          <p:cNvPicPr>
            <a:picLocks noChangeAspect="1"/>
          </p:cNvPicPr>
          <p:nvPr/>
        </p:nvPicPr>
        <p:blipFill>
          <a:blip r:embed="rId2"/>
          <a:stretch>
            <a:fillRect/>
          </a:stretch>
        </p:blipFill>
        <p:spPr>
          <a:xfrm>
            <a:off x="715125" y="1718947"/>
            <a:ext cx="4367745" cy="2582429"/>
          </a:xfrm>
          <a:prstGeom prst="rect">
            <a:avLst/>
          </a:prstGeom>
        </p:spPr>
      </p:pic>
      <p:sp>
        <p:nvSpPr>
          <p:cNvPr id="5" name="TextBox 4">
            <a:extLst>
              <a:ext uri="{FF2B5EF4-FFF2-40B4-BE49-F238E27FC236}">
                <a16:creationId xmlns:a16="http://schemas.microsoft.com/office/drawing/2014/main" id="{E2BDC115-5937-F02F-C074-55D97E9EF464}"/>
              </a:ext>
            </a:extLst>
          </p:cNvPr>
          <p:cNvSpPr txBox="1"/>
          <p:nvPr/>
        </p:nvSpPr>
        <p:spPr>
          <a:xfrm>
            <a:off x="5586413" y="1671638"/>
            <a:ext cx="2971800" cy="954107"/>
          </a:xfrm>
          <a:prstGeom prst="rect">
            <a:avLst/>
          </a:prstGeom>
          <a:noFill/>
        </p:spPr>
        <p:txBody>
          <a:bodyPr wrap="square" rtlCol="0">
            <a:spAutoFit/>
          </a:bodyPr>
          <a:lstStyle/>
          <a:p>
            <a:r>
              <a:rPr lang="en-US" dirty="0">
                <a:latin typeface="Karla" pitchFamily="2" charset="0"/>
              </a:rPr>
              <a:t>When pressing View </a:t>
            </a:r>
            <a:r>
              <a:rPr lang="en-US" dirty="0">
                <a:latin typeface="Karla" pitchFamily="2" charset="0"/>
                <a:sym typeface="Wingdings" panose="05000000000000000000" pitchFamily="2" charset="2"/>
              </a:rPr>
              <a:t> Class, we are presented with a table of class members of the current logged-in student</a:t>
            </a:r>
            <a:endParaRPr lang="en-US" dirty="0">
              <a:latin typeface="Karla" pitchFamily="2" charset="0"/>
            </a:endParaRPr>
          </a:p>
        </p:txBody>
      </p:sp>
      <p:cxnSp>
        <p:nvCxnSpPr>
          <p:cNvPr id="7" name="Straight Arrow Connector 6">
            <a:extLst>
              <a:ext uri="{FF2B5EF4-FFF2-40B4-BE49-F238E27FC236}">
                <a16:creationId xmlns:a16="http://schemas.microsoft.com/office/drawing/2014/main" id="{0A4D1E65-1ACA-D9BB-D4B0-129DA8C04D9F}"/>
              </a:ext>
            </a:extLst>
          </p:cNvPr>
          <p:cNvCxnSpPr/>
          <p:nvPr/>
        </p:nvCxnSpPr>
        <p:spPr>
          <a:xfrm>
            <a:off x="2821781" y="2271713"/>
            <a:ext cx="2886075" cy="8858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6D0F66-44A7-A00D-8EE0-4BEFB652C780}"/>
              </a:ext>
            </a:extLst>
          </p:cNvPr>
          <p:cNvSpPr txBox="1"/>
          <p:nvPr/>
        </p:nvSpPr>
        <p:spPr>
          <a:xfrm>
            <a:off x="5793581" y="3071813"/>
            <a:ext cx="2221707" cy="738664"/>
          </a:xfrm>
          <a:prstGeom prst="rect">
            <a:avLst/>
          </a:prstGeom>
          <a:noFill/>
        </p:spPr>
        <p:txBody>
          <a:bodyPr wrap="square" rtlCol="0">
            <a:spAutoFit/>
          </a:bodyPr>
          <a:lstStyle/>
          <a:p>
            <a:r>
              <a:rPr lang="en-US" dirty="0">
                <a:latin typeface="Karla" pitchFamily="2" charset="0"/>
              </a:rPr>
              <a:t>Name of the class of the current logged-in student</a:t>
            </a:r>
          </a:p>
        </p:txBody>
      </p:sp>
    </p:spTree>
    <p:extLst>
      <p:ext uri="{BB962C8B-B14F-4D97-AF65-F5344CB8AC3E}">
        <p14:creationId xmlns:p14="http://schemas.microsoft.com/office/powerpoint/2010/main" val="4225431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E7491-7EAD-B187-CCC1-DC001B7B2486}"/>
              </a:ext>
            </a:extLst>
          </p:cNvPr>
          <p:cNvSpPr>
            <a:spLocks noGrp="1"/>
          </p:cNvSpPr>
          <p:nvPr>
            <p:ph type="title"/>
          </p:nvPr>
        </p:nvSpPr>
        <p:spPr/>
        <p:txBody>
          <a:bodyPr/>
          <a:lstStyle/>
          <a:p>
            <a:r>
              <a:rPr lang="en-US" dirty="0"/>
              <a:t>Student View – cont.</a:t>
            </a:r>
          </a:p>
        </p:txBody>
      </p:sp>
      <p:pic>
        <p:nvPicPr>
          <p:cNvPr id="4" name="Picture 3">
            <a:extLst>
              <a:ext uri="{FF2B5EF4-FFF2-40B4-BE49-F238E27FC236}">
                <a16:creationId xmlns:a16="http://schemas.microsoft.com/office/drawing/2014/main" id="{28E27E02-4591-D96E-3AD8-8ABC3E457AE0}"/>
              </a:ext>
            </a:extLst>
          </p:cNvPr>
          <p:cNvPicPr>
            <a:picLocks noChangeAspect="1"/>
          </p:cNvPicPr>
          <p:nvPr/>
        </p:nvPicPr>
        <p:blipFill>
          <a:blip r:embed="rId2"/>
          <a:stretch>
            <a:fillRect/>
          </a:stretch>
        </p:blipFill>
        <p:spPr>
          <a:xfrm>
            <a:off x="715125" y="1623699"/>
            <a:ext cx="3791479" cy="2248214"/>
          </a:xfrm>
          <a:prstGeom prst="rect">
            <a:avLst/>
          </a:prstGeom>
        </p:spPr>
      </p:pic>
      <p:sp>
        <p:nvSpPr>
          <p:cNvPr id="5" name="TextBox 4">
            <a:extLst>
              <a:ext uri="{FF2B5EF4-FFF2-40B4-BE49-F238E27FC236}">
                <a16:creationId xmlns:a16="http://schemas.microsoft.com/office/drawing/2014/main" id="{12A5BA32-F345-494A-E838-9F4F5FD3C315}"/>
              </a:ext>
            </a:extLst>
          </p:cNvPr>
          <p:cNvSpPr txBox="1"/>
          <p:nvPr/>
        </p:nvSpPr>
        <p:spPr>
          <a:xfrm>
            <a:off x="5157788" y="1621631"/>
            <a:ext cx="3386137" cy="1169551"/>
          </a:xfrm>
          <a:prstGeom prst="rect">
            <a:avLst/>
          </a:prstGeom>
          <a:noFill/>
        </p:spPr>
        <p:txBody>
          <a:bodyPr wrap="square" rtlCol="0">
            <a:spAutoFit/>
          </a:bodyPr>
          <a:lstStyle/>
          <a:p>
            <a:r>
              <a:rPr lang="en-US" dirty="0">
                <a:latin typeface="Karla" pitchFamily="2" charset="0"/>
              </a:rPr>
              <a:t>When pressing Change </a:t>
            </a:r>
            <a:r>
              <a:rPr lang="en-US" dirty="0">
                <a:latin typeface="Karla" pitchFamily="2" charset="0"/>
                <a:sym typeface="Wingdings" panose="05000000000000000000" pitchFamily="2" charset="2"/>
              </a:rPr>
              <a:t> Password button from the menu-bar, we are presented with the fields required to complete in order to change the password. </a:t>
            </a:r>
            <a:endParaRPr lang="en-US" dirty="0">
              <a:latin typeface="Karla" pitchFamily="2" charset="0"/>
            </a:endParaRPr>
          </a:p>
        </p:txBody>
      </p:sp>
      <p:pic>
        <p:nvPicPr>
          <p:cNvPr id="7" name="Picture 6">
            <a:extLst>
              <a:ext uri="{FF2B5EF4-FFF2-40B4-BE49-F238E27FC236}">
                <a16:creationId xmlns:a16="http://schemas.microsoft.com/office/drawing/2014/main" id="{CCB92ED7-0A8F-6F8B-A540-FA28A3481011}"/>
              </a:ext>
            </a:extLst>
          </p:cNvPr>
          <p:cNvPicPr>
            <a:picLocks noChangeAspect="1"/>
          </p:cNvPicPr>
          <p:nvPr/>
        </p:nvPicPr>
        <p:blipFill>
          <a:blip r:embed="rId3"/>
          <a:stretch>
            <a:fillRect/>
          </a:stretch>
        </p:blipFill>
        <p:spPr>
          <a:xfrm>
            <a:off x="1123654" y="3936118"/>
            <a:ext cx="2818021" cy="835907"/>
          </a:xfrm>
          <a:prstGeom prst="rect">
            <a:avLst/>
          </a:prstGeom>
        </p:spPr>
      </p:pic>
      <p:sp>
        <p:nvSpPr>
          <p:cNvPr id="8" name="TextBox 7">
            <a:extLst>
              <a:ext uri="{FF2B5EF4-FFF2-40B4-BE49-F238E27FC236}">
                <a16:creationId xmlns:a16="http://schemas.microsoft.com/office/drawing/2014/main" id="{670A0C00-0753-44EF-1DCD-FE28646A8723}"/>
              </a:ext>
            </a:extLst>
          </p:cNvPr>
          <p:cNvSpPr txBox="1"/>
          <p:nvPr/>
        </p:nvSpPr>
        <p:spPr>
          <a:xfrm>
            <a:off x="5107781" y="3950494"/>
            <a:ext cx="2157413" cy="738664"/>
          </a:xfrm>
          <a:prstGeom prst="rect">
            <a:avLst/>
          </a:prstGeom>
          <a:noFill/>
        </p:spPr>
        <p:txBody>
          <a:bodyPr wrap="square" rtlCol="0">
            <a:spAutoFit/>
          </a:bodyPr>
          <a:lstStyle/>
          <a:p>
            <a:r>
              <a:rPr lang="en-US" dirty="0"/>
              <a:t>If the passwords do not match, we are notified through a label</a:t>
            </a:r>
          </a:p>
        </p:txBody>
      </p:sp>
    </p:spTree>
    <p:extLst>
      <p:ext uri="{BB962C8B-B14F-4D97-AF65-F5344CB8AC3E}">
        <p14:creationId xmlns:p14="http://schemas.microsoft.com/office/powerpoint/2010/main" val="3685057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83AE-E60E-BFC5-295A-7048D7702FB0}"/>
              </a:ext>
            </a:extLst>
          </p:cNvPr>
          <p:cNvSpPr>
            <a:spLocks noGrp="1"/>
          </p:cNvSpPr>
          <p:nvPr>
            <p:ph type="title"/>
          </p:nvPr>
        </p:nvSpPr>
        <p:spPr/>
        <p:txBody>
          <a:bodyPr/>
          <a:lstStyle/>
          <a:p>
            <a:r>
              <a:rPr lang="en-US" dirty="0"/>
              <a:t>Teacher View</a:t>
            </a:r>
          </a:p>
        </p:txBody>
      </p:sp>
      <p:pic>
        <p:nvPicPr>
          <p:cNvPr id="4" name="Picture 3">
            <a:extLst>
              <a:ext uri="{FF2B5EF4-FFF2-40B4-BE49-F238E27FC236}">
                <a16:creationId xmlns:a16="http://schemas.microsoft.com/office/drawing/2014/main" id="{BF6E709E-EA13-534D-37CE-064DDECB3793}"/>
              </a:ext>
            </a:extLst>
          </p:cNvPr>
          <p:cNvPicPr>
            <a:picLocks noChangeAspect="1"/>
          </p:cNvPicPr>
          <p:nvPr/>
        </p:nvPicPr>
        <p:blipFill>
          <a:blip r:embed="rId2"/>
          <a:stretch>
            <a:fillRect/>
          </a:stretch>
        </p:blipFill>
        <p:spPr>
          <a:xfrm>
            <a:off x="4149920" y="1495907"/>
            <a:ext cx="4506585" cy="2668900"/>
          </a:xfrm>
          <a:prstGeom prst="rect">
            <a:avLst/>
          </a:prstGeom>
        </p:spPr>
      </p:pic>
      <p:sp>
        <p:nvSpPr>
          <p:cNvPr id="5" name="TextBox 4">
            <a:extLst>
              <a:ext uri="{FF2B5EF4-FFF2-40B4-BE49-F238E27FC236}">
                <a16:creationId xmlns:a16="http://schemas.microsoft.com/office/drawing/2014/main" id="{F2A348D0-F2EA-F9DC-9342-87C7689F38E9}"/>
              </a:ext>
            </a:extLst>
          </p:cNvPr>
          <p:cNvSpPr txBox="1"/>
          <p:nvPr/>
        </p:nvSpPr>
        <p:spPr>
          <a:xfrm>
            <a:off x="714975" y="1700213"/>
            <a:ext cx="2006794" cy="738664"/>
          </a:xfrm>
          <a:prstGeom prst="rect">
            <a:avLst/>
          </a:prstGeom>
          <a:noFill/>
        </p:spPr>
        <p:txBody>
          <a:bodyPr wrap="square" rtlCol="0">
            <a:spAutoFit/>
          </a:bodyPr>
          <a:lstStyle/>
          <a:p>
            <a:r>
              <a:rPr lang="en-US" b="1" dirty="0">
                <a:latin typeface="Karla" pitchFamily="2" charset="0"/>
              </a:rPr>
              <a:t>Full name </a:t>
            </a:r>
            <a:r>
              <a:rPr lang="en-US" dirty="0">
                <a:latin typeface="Karla" pitchFamily="2" charset="0"/>
              </a:rPr>
              <a:t>field unique to the session we are logged in</a:t>
            </a:r>
          </a:p>
        </p:txBody>
      </p:sp>
      <p:sp>
        <p:nvSpPr>
          <p:cNvPr id="6" name="TextBox 5">
            <a:extLst>
              <a:ext uri="{FF2B5EF4-FFF2-40B4-BE49-F238E27FC236}">
                <a16:creationId xmlns:a16="http://schemas.microsoft.com/office/drawing/2014/main" id="{D043FA2D-66BF-00BF-3AB9-EA3D50B8333E}"/>
              </a:ext>
            </a:extLst>
          </p:cNvPr>
          <p:cNvSpPr txBox="1"/>
          <p:nvPr/>
        </p:nvSpPr>
        <p:spPr>
          <a:xfrm>
            <a:off x="821531" y="2864644"/>
            <a:ext cx="1771650" cy="954107"/>
          </a:xfrm>
          <a:prstGeom prst="rect">
            <a:avLst/>
          </a:prstGeom>
          <a:noFill/>
        </p:spPr>
        <p:txBody>
          <a:bodyPr wrap="square" rtlCol="0">
            <a:spAutoFit/>
          </a:bodyPr>
          <a:lstStyle/>
          <a:p>
            <a:r>
              <a:rPr lang="en-US" b="1" dirty="0">
                <a:latin typeface="Karla" pitchFamily="2" charset="0"/>
              </a:rPr>
              <a:t>Department </a:t>
            </a:r>
            <a:r>
              <a:rPr lang="en-US" dirty="0">
                <a:latin typeface="Karla" pitchFamily="2" charset="0"/>
              </a:rPr>
              <a:t>field unique to the session we are logged in</a:t>
            </a:r>
          </a:p>
        </p:txBody>
      </p:sp>
      <p:cxnSp>
        <p:nvCxnSpPr>
          <p:cNvPr id="7" name="Straight Arrow Connector 6">
            <a:extLst>
              <a:ext uri="{FF2B5EF4-FFF2-40B4-BE49-F238E27FC236}">
                <a16:creationId xmlns:a16="http://schemas.microsoft.com/office/drawing/2014/main" id="{B219E599-5B7E-9FA5-7B2C-EAD7657FDDFC}"/>
              </a:ext>
            </a:extLst>
          </p:cNvPr>
          <p:cNvCxnSpPr>
            <a:cxnSpLocks/>
          </p:cNvCxnSpPr>
          <p:nvPr/>
        </p:nvCxnSpPr>
        <p:spPr>
          <a:xfrm flipH="1" flipV="1">
            <a:off x="2871788" y="2235994"/>
            <a:ext cx="1307306" cy="7643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3EB9D91-4692-8BF8-44C4-D6D1EF49EFFD}"/>
              </a:ext>
            </a:extLst>
          </p:cNvPr>
          <p:cNvCxnSpPr>
            <a:cxnSpLocks/>
            <a:endCxn id="6" idx="3"/>
          </p:cNvCxnSpPr>
          <p:nvPr/>
        </p:nvCxnSpPr>
        <p:spPr>
          <a:xfrm flipH="1" flipV="1">
            <a:off x="2593181" y="3341698"/>
            <a:ext cx="1585913" cy="1158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2FC3C26-B5F1-DD76-8732-76CDA293AA3B}"/>
              </a:ext>
            </a:extLst>
          </p:cNvPr>
          <p:cNvPicPr>
            <a:picLocks noChangeAspect="1"/>
          </p:cNvPicPr>
          <p:nvPr/>
        </p:nvPicPr>
        <p:blipFill>
          <a:blip r:embed="rId3"/>
          <a:stretch>
            <a:fillRect/>
          </a:stretch>
        </p:blipFill>
        <p:spPr>
          <a:xfrm>
            <a:off x="6156873" y="1887356"/>
            <a:ext cx="551108" cy="348638"/>
          </a:xfrm>
          <a:prstGeom prst="rect">
            <a:avLst/>
          </a:prstGeom>
        </p:spPr>
      </p:pic>
    </p:spTree>
    <p:extLst>
      <p:ext uri="{BB962C8B-B14F-4D97-AF65-F5344CB8AC3E}">
        <p14:creationId xmlns:p14="http://schemas.microsoft.com/office/powerpoint/2010/main" val="3837616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24E6-C56E-7B96-3E65-B3A3E07DCF90}"/>
              </a:ext>
            </a:extLst>
          </p:cNvPr>
          <p:cNvSpPr>
            <a:spLocks noGrp="1"/>
          </p:cNvSpPr>
          <p:nvPr>
            <p:ph type="title"/>
          </p:nvPr>
        </p:nvSpPr>
        <p:spPr/>
        <p:txBody>
          <a:bodyPr/>
          <a:lstStyle/>
          <a:p>
            <a:r>
              <a:rPr lang="en-US" dirty="0"/>
              <a:t>Teacher View – cont.</a:t>
            </a:r>
          </a:p>
        </p:txBody>
      </p:sp>
      <p:sp>
        <p:nvSpPr>
          <p:cNvPr id="5" name="TextBox 4">
            <a:extLst>
              <a:ext uri="{FF2B5EF4-FFF2-40B4-BE49-F238E27FC236}">
                <a16:creationId xmlns:a16="http://schemas.microsoft.com/office/drawing/2014/main" id="{4ECDDD04-BCDF-18C9-0758-E8C22F55330A}"/>
              </a:ext>
            </a:extLst>
          </p:cNvPr>
          <p:cNvSpPr txBox="1"/>
          <p:nvPr/>
        </p:nvSpPr>
        <p:spPr>
          <a:xfrm>
            <a:off x="5464969" y="1478757"/>
            <a:ext cx="3057525" cy="1169551"/>
          </a:xfrm>
          <a:prstGeom prst="rect">
            <a:avLst/>
          </a:prstGeom>
          <a:noFill/>
        </p:spPr>
        <p:txBody>
          <a:bodyPr wrap="square" rtlCol="0">
            <a:spAutoFit/>
          </a:bodyPr>
          <a:lstStyle/>
          <a:p>
            <a:r>
              <a:rPr lang="en-US" dirty="0"/>
              <a:t>A teacher can have multiple courses, so when pressing the Give Grades button from the menu-bar, we first have to select the course from a list</a:t>
            </a:r>
          </a:p>
        </p:txBody>
      </p:sp>
      <p:pic>
        <p:nvPicPr>
          <p:cNvPr id="7" name="Picture 6">
            <a:extLst>
              <a:ext uri="{FF2B5EF4-FFF2-40B4-BE49-F238E27FC236}">
                <a16:creationId xmlns:a16="http://schemas.microsoft.com/office/drawing/2014/main" id="{F7A2AC23-76CF-9CD5-01D1-A43FC7EBCAA8}"/>
              </a:ext>
            </a:extLst>
          </p:cNvPr>
          <p:cNvPicPr>
            <a:picLocks noChangeAspect="1"/>
          </p:cNvPicPr>
          <p:nvPr/>
        </p:nvPicPr>
        <p:blipFill>
          <a:blip r:embed="rId2"/>
          <a:stretch>
            <a:fillRect/>
          </a:stretch>
        </p:blipFill>
        <p:spPr>
          <a:xfrm>
            <a:off x="621506" y="1478757"/>
            <a:ext cx="4517831" cy="2659610"/>
          </a:xfrm>
          <a:prstGeom prst="rect">
            <a:avLst/>
          </a:prstGeom>
        </p:spPr>
      </p:pic>
    </p:spTree>
    <p:extLst>
      <p:ext uri="{BB962C8B-B14F-4D97-AF65-F5344CB8AC3E}">
        <p14:creationId xmlns:p14="http://schemas.microsoft.com/office/powerpoint/2010/main" val="20518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83" name="Google Shape;483;p31"/>
          <p:cNvGrpSpPr/>
          <p:nvPr/>
        </p:nvGrpSpPr>
        <p:grpSpPr>
          <a:xfrm>
            <a:off x="2868900" y="3276760"/>
            <a:ext cx="3771900" cy="1412550"/>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715100" y="1600313"/>
            <a:ext cx="3771900" cy="1575030"/>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4754850" y="1600313"/>
            <a:ext cx="3771900" cy="1575030"/>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957976" y="1929689"/>
            <a:ext cx="2474807"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2000" dirty="0"/>
              <a:t>General Overview &amp; Structure</a:t>
            </a:r>
            <a:endParaRPr sz="2000" dirty="0"/>
          </a:p>
        </p:txBody>
      </p:sp>
      <p:sp>
        <p:nvSpPr>
          <p:cNvPr id="496" name="Google Shape;496;p31"/>
          <p:cNvSpPr txBox="1">
            <a:spLocks noGrp="1"/>
          </p:cNvSpPr>
          <p:nvPr>
            <p:ph type="subTitle" idx="2"/>
          </p:nvPr>
        </p:nvSpPr>
        <p:spPr>
          <a:xfrm>
            <a:off x="4111756" y="3434342"/>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The Database</a:t>
            </a:r>
            <a:endParaRPr dirty="0"/>
          </a:p>
        </p:txBody>
      </p:sp>
      <p:sp>
        <p:nvSpPr>
          <p:cNvPr id="497" name="Google Shape;497;p31"/>
          <p:cNvSpPr txBox="1">
            <a:spLocks noGrp="1"/>
          </p:cNvSpPr>
          <p:nvPr>
            <p:ph type="subTitle" idx="3"/>
          </p:nvPr>
        </p:nvSpPr>
        <p:spPr>
          <a:xfrm>
            <a:off x="5997466" y="1803588"/>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Functioning</a:t>
            </a:r>
            <a:endParaRPr dirty="0"/>
          </a:p>
        </p:txBody>
      </p:sp>
      <p:sp>
        <p:nvSpPr>
          <p:cNvPr id="498" name="Google Shape;498;p31"/>
          <p:cNvSpPr txBox="1">
            <a:spLocks noGrp="1"/>
          </p:cNvSpPr>
          <p:nvPr>
            <p:ph type="title"/>
          </p:nvPr>
        </p:nvSpPr>
        <p:spPr>
          <a:xfrm>
            <a:off x="769317" y="1802875"/>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99" name="Google Shape;499;p31"/>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How the application looks and </a:t>
            </a:r>
            <a:r>
              <a:rPr lang="en-US" dirty="0"/>
              <a:t>what’s behind</a:t>
            </a:r>
            <a:endParaRPr dirty="0"/>
          </a:p>
        </p:txBody>
      </p:sp>
      <p:sp>
        <p:nvSpPr>
          <p:cNvPr id="500" name="Google Shape;500;p31"/>
          <p:cNvSpPr txBox="1">
            <a:spLocks noGrp="1"/>
          </p:cNvSpPr>
          <p:nvPr>
            <p:ph type="title" idx="6"/>
          </p:nvPr>
        </p:nvSpPr>
        <p:spPr>
          <a:xfrm>
            <a:off x="4808859" y="180360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1" name="Google Shape;501;p31"/>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How the application works, what it can do</a:t>
            </a:r>
            <a:endParaRPr dirty="0"/>
          </a:p>
        </p:txBody>
      </p:sp>
      <p:sp>
        <p:nvSpPr>
          <p:cNvPr id="502" name="Google Shape;502;p31"/>
          <p:cNvSpPr txBox="1">
            <a:spLocks noGrp="1"/>
          </p:cNvSpPr>
          <p:nvPr>
            <p:ph type="title" idx="8"/>
          </p:nvPr>
        </p:nvSpPr>
        <p:spPr>
          <a:xfrm>
            <a:off x="2923147" y="3434342"/>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3" name="Google Shape;503;p31"/>
          <p:cNvSpPr txBox="1">
            <a:spLocks noGrp="1"/>
          </p:cNvSpPr>
          <p:nvPr>
            <p:ph type="subTitle" idx="9"/>
          </p:nvPr>
        </p:nvSpPr>
        <p:spPr>
          <a:xfrm>
            <a:off x="4111756" y="3891535"/>
            <a:ext cx="2377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Where the data of the app is stored</a:t>
            </a:r>
            <a:endParaRPr dirty="0"/>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FB8C342B-CF45-BD8D-6C7F-34A36EE3C136}"/>
              </a:ext>
            </a:extLst>
          </p:cNvPr>
          <p:cNvSpPr>
            <a:spLocks noGrp="1"/>
          </p:cNvSpPr>
          <p:nvPr>
            <p:ph type="subTitle" idx="4"/>
          </p:nvPr>
        </p:nvSpPr>
        <p:spPr/>
        <p:txBody>
          <a:bodyPr/>
          <a:lstStyle/>
          <a:p>
            <a:endParaRPr lang="en-US"/>
          </a:p>
        </p:txBody>
      </p:sp>
      <p:sp>
        <p:nvSpPr>
          <p:cNvPr id="7" name="Subtitle 6">
            <a:extLst>
              <a:ext uri="{FF2B5EF4-FFF2-40B4-BE49-F238E27FC236}">
                <a16:creationId xmlns:a16="http://schemas.microsoft.com/office/drawing/2014/main" id="{BB53C9BA-58B1-EDC1-E5B3-0F20D7048A69}"/>
              </a:ext>
            </a:extLst>
          </p:cNvPr>
          <p:cNvSpPr>
            <a:spLocks noGrp="1"/>
          </p:cNvSpPr>
          <p:nvPr>
            <p:ph type="subTitle" idx="14"/>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72673-0FEA-4DCA-6EA9-A548C4C0BDF6}"/>
              </a:ext>
            </a:extLst>
          </p:cNvPr>
          <p:cNvSpPr>
            <a:spLocks noGrp="1"/>
          </p:cNvSpPr>
          <p:nvPr>
            <p:ph type="title"/>
          </p:nvPr>
        </p:nvSpPr>
        <p:spPr/>
        <p:txBody>
          <a:bodyPr/>
          <a:lstStyle/>
          <a:p>
            <a:r>
              <a:rPr lang="en-US" dirty="0"/>
              <a:t>Teacher View – cont.</a:t>
            </a:r>
          </a:p>
        </p:txBody>
      </p:sp>
      <p:pic>
        <p:nvPicPr>
          <p:cNvPr id="4" name="Picture 3">
            <a:extLst>
              <a:ext uri="{FF2B5EF4-FFF2-40B4-BE49-F238E27FC236}">
                <a16:creationId xmlns:a16="http://schemas.microsoft.com/office/drawing/2014/main" id="{D9853201-1FE6-7558-FEBF-1D95A28AEE9C}"/>
              </a:ext>
            </a:extLst>
          </p:cNvPr>
          <p:cNvPicPr>
            <a:picLocks noChangeAspect="1"/>
          </p:cNvPicPr>
          <p:nvPr/>
        </p:nvPicPr>
        <p:blipFill>
          <a:blip r:embed="rId2"/>
          <a:stretch>
            <a:fillRect/>
          </a:stretch>
        </p:blipFill>
        <p:spPr>
          <a:xfrm>
            <a:off x="715125" y="1876076"/>
            <a:ext cx="4111920" cy="2388743"/>
          </a:xfrm>
          <a:prstGeom prst="rect">
            <a:avLst/>
          </a:prstGeom>
        </p:spPr>
      </p:pic>
      <p:sp>
        <p:nvSpPr>
          <p:cNvPr id="5" name="TextBox 4">
            <a:extLst>
              <a:ext uri="{FF2B5EF4-FFF2-40B4-BE49-F238E27FC236}">
                <a16:creationId xmlns:a16="http://schemas.microsoft.com/office/drawing/2014/main" id="{0E596AA0-22A1-1A5B-B9CB-B76E6A3E2EF3}"/>
              </a:ext>
            </a:extLst>
          </p:cNvPr>
          <p:cNvSpPr txBox="1"/>
          <p:nvPr/>
        </p:nvSpPr>
        <p:spPr>
          <a:xfrm>
            <a:off x="5186363" y="1950244"/>
            <a:ext cx="3242512" cy="738664"/>
          </a:xfrm>
          <a:prstGeom prst="rect">
            <a:avLst/>
          </a:prstGeom>
          <a:noFill/>
        </p:spPr>
        <p:txBody>
          <a:bodyPr wrap="square" rtlCol="0">
            <a:spAutoFit/>
          </a:bodyPr>
          <a:lstStyle/>
          <a:p>
            <a:r>
              <a:rPr lang="en-US" dirty="0">
                <a:latin typeface="Karla" pitchFamily="2" charset="0"/>
              </a:rPr>
              <a:t>After the course has been selected, the teacher sees the students from that course and can give grades</a:t>
            </a:r>
          </a:p>
        </p:txBody>
      </p:sp>
    </p:spTree>
    <p:extLst>
      <p:ext uri="{BB962C8B-B14F-4D97-AF65-F5344CB8AC3E}">
        <p14:creationId xmlns:p14="http://schemas.microsoft.com/office/powerpoint/2010/main" val="3477890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E838-86E6-0274-9E9C-09EAEB4D994A}"/>
              </a:ext>
            </a:extLst>
          </p:cNvPr>
          <p:cNvSpPr>
            <a:spLocks noGrp="1"/>
          </p:cNvSpPr>
          <p:nvPr>
            <p:ph type="title"/>
          </p:nvPr>
        </p:nvSpPr>
        <p:spPr/>
        <p:txBody>
          <a:bodyPr/>
          <a:lstStyle/>
          <a:p>
            <a:r>
              <a:rPr lang="en-US" dirty="0"/>
              <a:t>Teacher View – cont.</a:t>
            </a:r>
          </a:p>
        </p:txBody>
      </p:sp>
      <p:pic>
        <p:nvPicPr>
          <p:cNvPr id="4" name="Picture 3">
            <a:extLst>
              <a:ext uri="{FF2B5EF4-FFF2-40B4-BE49-F238E27FC236}">
                <a16:creationId xmlns:a16="http://schemas.microsoft.com/office/drawing/2014/main" id="{47E47E37-2C9B-8C3C-8F9A-3D551B4BD9BC}"/>
              </a:ext>
            </a:extLst>
          </p:cNvPr>
          <p:cNvPicPr>
            <a:picLocks noChangeAspect="1"/>
          </p:cNvPicPr>
          <p:nvPr/>
        </p:nvPicPr>
        <p:blipFill>
          <a:blip r:embed="rId2"/>
          <a:stretch>
            <a:fillRect/>
          </a:stretch>
        </p:blipFill>
        <p:spPr>
          <a:xfrm>
            <a:off x="823310" y="1473640"/>
            <a:ext cx="3634390" cy="2131747"/>
          </a:xfrm>
          <a:prstGeom prst="rect">
            <a:avLst/>
          </a:prstGeom>
        </p:spPr>
      </p:pic>
      <p:pic>
        <p:nvPicPr>
          <p:cNvPr id="5" name="Picture 4">
            <a:extLst>
              <a:ext uri="{FF2B5EF4-FFF2-40B4-BE49-F238E27FC236}">
                <a16:creationId xmlns:a16="http://schemas.microsoft.com/office/drawing/2014/main" id="{D1F6FACA-6C6B-6908-F6F9-ADBC771FE74B}"/>
              </a:ext>
            </a:extLst>
          </p:cNvPr>
          <p:cNvPicPr>
            <a:picLocks noChangeAspect="1"/>
          </p:cNvPicPr>
          <p:nvPr/>
        </p:nvPicPr>
        <p:blipFill>
          <a:blip r:embed="rId3"/>
          <a:stretch>
            <a:fillRect/>
          </a:stretch>
        </p:blipFill>
        <p:spPr>
          <a:xfrm>
            <a:off x="1231494" y="3661702"/>
            <a:ext cx="2818021" cy="835907"/>
          </a:xfrm>
          <a:prstGeom prst="rect">
            <a:avLst/>
          </a:prstGeom>
        </p:spPr>
      </p:pic>
      <p:sp>
        <p:nvSpPr>
          <p:cNvPr id="6" name="TextBox 5">
            <a:extLst>
              <a:ext uri="{FF2B5EF4-FFF2-40B4-BE49-F238E27FC236}">
                <a16:creationId xmlns:a16="http://schemas.microsoft.com/office/drawing/2014/main" id="{3AE5CA2E-EB1B-26F6-4B57-06B3EACDC67B}"/>
              </a:ext>
            </a:extLst>
          </p:cNvPr>
          <p:cNvSpPr txBox="1"/>
          <p:nvPr/>
        </p:nvSpPr>
        <p:spPr>
          <a:xfrm>
            <a:off x="5157788" y="1621631"/>
            <a:ext cx="3386137" cy="1169551"/>
          </a:xfrm>
          <a:prstGeom prst="rect">
            <a:avLst/>
          </a:prstGeom>
          <a:noFill/>
        </p:spPr>
        <p:txBody>
          <a:bodyPr wrap="square" rtlCol="0">
            <a:spAutoFit/>
          </a:bodyPr>
          <a:lstStyle/>
          <a:p>
            <a:r>
              <a:rPr lang="en-US" dirty="0">
                <a:latin typeface="Karla" pitchFamily="2" charset="0"/>
              </a:rPr>
              <a:t>When pressing Change </a:t>
            </a:r>
            <a:r>
              <a:rPr lang="en-US" dirty="0">
                <a:latin typeface="Karla" pitchFamily="2" charset="0"/>
                <a:sym typeface="Wingdings" panose="05000000000000000000" pitchFamily="2" charset="2"/>
              </a:rPr>
              <a:t> Password button from the menu-bar, we are presented with the fields required to complete in order to change the password. </a:t>
            </a:r>
            <a:endParaRPr lang="en-US" dirty="0">
              <a:latin typeface="Karla" pitchFamily="2" charset="0"/>
            </a:endParaRPr>
          </a:p>
        </p:txBody>
      </p:sp>
      <p:sp>
        <p:nvSpPr>
          <p:cNvPr id="7" name="TextBox 6">
            <a:extLst>
              <a:ext uri="{FF2B5EF4-FFF2-40B4-BE49-F238E27FC236}">
                <a16:creationId xmlns:a16="http://schemas.microsoft.com/office/drawing/2014/main" id="{3ECFA14C-7241-EE29-56F3-4057FDEA0847}"/>
              </a:ext>
            </a:extLst>
          </p:cNvPr>
          <p:cNvSpPr txBox="1"/>
          <p:nvPr/>
        </p:nvSpPr>
        <p:spPr>
          <a:xfrm>
            <a:off x="5300663" y="3673311"/>
            <a:ext cx="2157413" cy="738664"/>
          </a:xfrm>
          <a:prstGeom prst="rect">
            <a:avLst/>
          </a:prstGeom>
          <a:noFill/>
        </p:spPr>
        <p:txBody>
          <a:bodyPr wrap="square" rtlCol="0">
            <a:spAutoFit/>
          </a:bodyPr>
          <a:lstStyle/>
          <a:p>
            <a:r>
              <a:rPr lang="en-US" dirty="0"/>
              <a:t>If the passwords do not match, we are notified through a label</a:t>
            </a:r>
          </a:p>
        </p:txBody>
      </p:sp>
    </p:spTree>
    <p:extLst>
      <p:ext uri="{BB962C8B-B14F-4D97-AF65-F5344CB8AC3E}">
        <p14:creationId xmlns:p14="http://schemas.microsoft.com/office/powerpoint/2010/main" val="289026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lvl="0"/>
            <a:r>
              <a:rPr lang="en-US" sz="3600" dirty="0"/>
              <a:t>Functioning</a:t>
            </a:r>
            <a:endParaRPr sz="3600" dirty="0"/>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Who does all the stuff behind?</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7589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DB930E-AF27-C5FA-527C-2B4B8DFD4856}"/>
              </a:ext>
            </a:extLst>
          </p:cNvPr>
          <p:cNvSpPr>
            <a:spLocks noGrp="1"/>
          </p:cNvSpPr>
          <p:nvPr>
            <p:ph type="title"/>
          </p:nvPr>
        </p:nvSpPr>
        <p:spPr/>
        <p:txBody>
          <a:bodyPr/>
          <a:lstStyle/>
          <a:p>
            <a:r>
              <a:rPr lang="en-US" dirty="0"/>
              <a:t>Controller Classes</a:t>
            </a:r>
          </a:p>
        </p:txBody>
      </p:sp>
      <p:sp>
        <p:nvSpPr>
          <p:cNvPr id="6" name="TextBox 5">
            <a:extLst>
              <a:ext uri="{FF2B5EF4-FFF2-40B4-BE49-F238E27FC236}">
                <a16:creationId xmlns:a16="http://schemas.microsoft.com/office/drawing/2014/main" id="{4A54282D-485B-8FEE-EB96-86A874E0F2FF}"/>
              </a:ext>
            </a:extLst>
          </p:cNvPr>
          <p:cNvSpPr txBox="1"/>
          <p:nvPr/>
        </p:nvSpPr>
        <p:spPr>
          <a:xfrm>
            <a:off x="878681" y="1535906"/>
            <a:ext cx="7229475" cy="2031325"/>
          </a:xfrm>
          <a:prstGeom prst="rect">
            <a:avLst/>
          </a:prstGeom>
          <a:noFill/>
        </p:spPr>
        <p:txBody>
          <a:bodyPr wrap="square" rtlCol="0">
            <a:spAutoFit/>
          </a:bodyPr>
          <a:lstStyle/>
          <a:p>
            <a:r>
              <a:rPr lang="en-US" dirty="0">
                <a:latin typeface="Karla" pitchFamily="2" charset="0"/>
              </a:rPr>
              <a:t>Each view has its own controller because otherwise, we will only have the visual part of the application, and nothing will work </a:t>
            </a:r>
            <a:r>
              <a:rPr lang="en-US" dirty="0">
                <a:latin typeface="Karla" pitchFamily="2" charset="0"/>
                <a:sym typeface="Wingdings" panose="05000000000000000000" pitchFamily="2" charset="2"/>
              </a:rPr>
              <a:t> </a:t>
            </a:r>
          </a:p>
          <a:p>
            <a:endParaRPr lang="en-US" dirty="0">
              <a:latin typeface="Karla" pitchFamily="2" charset="0"/>
              <a:sym typeface="Wingdings" panose="05000000000000000000" pitchFamily="2" charset="2"/>
            </a:endParaRPr>
          </a:p>
          <a:p>
            <a:r>
              <a:rPr lang="en-US" dirty="0">
                <a:latin typeface="Karla" pitchFamily="2" charset="0"/>
                <a:sym typeface="Wingdings" panose="05000000000000000000" pitchFamily="2" charset="2"/>
              </a:rPr>
              <a:t>The Controller Classes contains the code that represents the logic behind the view.</a:t>
            </a:r>
          </a:p>
          <a:p>
            <a:r>
              <a:rPr lang="en-US" dirty="0">
                <a:latin typeface="Karla" pitchFamily="2" charset="0"/>
                <a:sym typeface="Wingdings" panose="05000000000000000000" pitchFamily="2" charset="2"/>
              </a:rPr>
              <a:t>E.g. if we press a button, an action listener is triggered, and a certain method is used that does different actions(like opening a new window)</a:t>
            </a:r>
          </a:p>
          <a:p>
            <a:endParaRPr lang="en-US" dirty="0">
              <a:latin typeface="Karla" pitchFamily="2" charset="0"/>
              <a:sym typeface="Wingdings" panose="05000000000000000000" pitchFamily="2" charset="2"/>
            </a:endParaRPr>
          </a:p>
          <a:p>
            <a:r>
              <a:rPr lang="en-US" dirty="0">
                <a:latin typeface="Karla" pitchFamily="2" charset="0"/>
                <a:sym typeface="Wingdings" panose="05000000000000000000" pitchFamily="2" charset="2"/>
              </a:rPr>
              <a:t>Data collection from the field happens through the controller and inside the controller the methods used on the database are called.</a:t>
            </a:r>
            <a:endParaRPr lang="en-US" dirty="0">
              <a:latin typeface="Karla" pitchFamily="2" charset="0"/>
            </a:endParaRPr>
          </a:p>
        </p:txBody>
      </p:sp>
    </p:spTree>
    <p:extLst>
      <p:ext uri="{BB962C8B-B14F-4D97-AF65-F5344CB8AC3E}">
        <p14:creationId xmlns:p14="http://schemas.microsoft.com/office/powerpoint/2010/main" val="2226976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32BE-D2B9-7CC3-A348-55FD7A01FA2C}"/>
              </a:ext>
            </a:extLst>
          </p:cNvPr>
          <p:cNvSpPr>
            <a:spLocks noGrp="1"/>
          </p:cNvSpPr>
          <p:nvPr>
            <p:ph type="title"/>
          </p:nvPr>
        </p:nvSpPr>
        <p:spPr/>
        <p:txBody>
          <a:bodyPr/>
          <a:lstStyle/>
          <a:p>
            <a:r>
              <a:rPr lang="en-US" dirty="0"/>
              <a:t>Controller Classes – cont.</a:t>
            </a:r>
          </a:p>
        </p:txBody>
      </p:sp>
      <p:sp>
        <p:nvSpPr>
          <p:cNvPr id="3" name="TextBox 2">
            <a:extLst>
              <a:ext uri="{FF2B5EF4-FFF2-40B4-BE49-F238E27FC236}">
                <a16:creationId xmlns:a16="http://schemas.microsoft.com/office/drawing/2014/main" id="{8EAF06B4-BAE3-B447-E756-624E14DB75A5}"/>
              </a:ext>
            </a:extLst>
          </p:cNvPr>
          <p:cNvSpPr txBox="1"/>
          <p:nvPr/>
        </p:nvSpPr>
        <p:spPr>
          <a:xfrm>
            <a:off x="850106" y="1678781"/>
            <a:ext cx="7672388" cy="2462213"/>
          </a:xfrm>
          <a:prstGeom prst="rect">
            <a:avLst/>
          </a:prstGeom>
          <a:noFill/>
        </p:spPr>
        <p:txBody>
          <a:bodyPr wrap="square" rtlCol="0">
            <a:spAutoFit/>
          </a:bodyPr>
          <a:lstStyle/>
          <a:p>
            <a:r>
              <a:rPr lang="en-US" dirty="0">
                <a:latin typeface="Karla" pitchFamily="2" charset="0"/>
              </a:rPr>
              <a:t> </a:t>
            </a:r>
            <a:r>
              <a:rPr lang="en-US" dirty="0">
                <a:latin typeface="Karla" pitchFamily="2" charset="0"/>
                <a:sym typeface="Wingdings" panose="05000000000000000000" pitchFamily="2" charset="2"/>
              </a:rPr>
              <a:t> </a:t>
            </a:r>
            <a:r>
              <a:rPr lang="en-US" dirty="0">
                <a:latin typeface="Karla" pitchFamily="2" charset="0"/>
              </a:rPr>
              <a:t>The Login Controller assures the login validation and the change of scene based on the user type;</a:t>
            </a:r>
          </a:p>
          <a:p>
            <a:endParaRPr lang="en-US" dirty="0">
              <a:latin typeface="Karla" pitchFamily="2" charset="0"/>
            </a:endParaRPr>
          </a:p>
          <a:p>
            <a:pPr marL="285750" indent="-285750">
              <a:buFont typeface="Wingdings" panose="05000000000000000000" pitchFamily="2" charset="2"/>
              <a:buChar char="à"/>
            </a:pPr>
            <a:r>
              <a:rPr lang="en-US" dirty="0">
                <a:latin typeface="Karla" pitchFamily="2" charset="0"/>
                <a:sym typeface="Wingdings" panose="05000000000000000000" pitchFamily="2" charset="2"/>
              </a:rPr>
              <a:t>The Admin Controller contains all the logic necessary to open new windows and perform CRUD operations on the database</a:t>
            </a:r>
          </a:p>
          <a:p>
            <a:pPr marL="285750" indent="-285750">
              <a:buFont typeface="Wingdings" panose="05000000000000000000" pitchFamily="2" charset="2"/>
              <a:buChar char="à"/>
            </a:pPr>
            <a:endParaRPr lang="en-US" dirty="0">
              <a:latin typeface="Karla" pitchFamily="2" charset="0"/>
              <a:sym typeface="Wingdings" panose="05000000000000000000" pitchFamily="2" charset="2"/>
            </a:endParaRPr>
          </a:p>
          <a:p>
            <a:pPr marL="285750" indent="-285750">
              <a:buFont typeface="Wingdings" panose="05000000000000000000" pitchFamily="2" charset="2"/>
              <a:buChar char="à"/>
            </a:pPr>
            <a:r>
              <a:rPr lang="en-US" dirty="0">
                <a:latin typeface="Karla" pitchFamily="2" charset="0"/>
                <a:sym typeface="Wingdings" panose="05000000000000000000" pitchFamily="2" charset="2"/>
              </a:rPr>
              <a:t>The Student Controller contains all the logic necessary to modify the layout of the page and for a student to read information about class or grades</a:t>
            </a:r>
          </a:p>
          <a:p>
            <a:pPr marL="285750" indent="-285750">
              <a:buFont typeface="Wingdings" panose="05000000000000000000" pitchFamily="2" charset="2"/>
              <a:buChar char="à"/>
            </a:pPr>
            <a:endParaRPr lang="en-US" dirty="0">
              <a:latin typeface="Karla" pitchFamily="2" charset="0"/>
              <a:sym typeface="Wingdings" panose="05000000000000000000" pitchFamily="2" charset="2"/>
            </a:endParaRPr>
          </a:p>
          <a:p>
            <a:pPr marL="285750" indent="-285750">
              <a:buFont typeface="Wingdings" panose="05000000000000000000" pitchFamily="2" charset="2"/>
              <a:buChar char="à"/>
            </a:pPr>
            <a:r>
              <a:rPr lang="en-US" dirty="0">
                <a:latin typeface="Karla" pitchFamily="2" charset="0"/>
                <a:sym typeface="Wingdings" panose="05000000000000000000" pitchFamily="2" charset="2"/>
              </a:rPr>
              <a:t>The Teacher Controller contains all the logic necessary for a teacher to easily manipulate a student's grades.</a:t>
            </a:r>
            <a:endParaRPr lang="en-US" dirty="0">
              <a:latin typeface="Karla" pitchFamily="2" charset="0"/>
            </a:endParaRPr>
          </a:p>
        </p:txBody>
      </p:sp>
    </p:spTree>
    <p:extLst>
      <p:ext uri="{BB962C8B-B14F-4D97-AF65-F5344CB8AC3E}">
        <p14:creationId xmlns:p14="http://schemas.microsoft.com/office/powerpoint/2010/main" val="1112653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05086" y="679350"/>
            <a:ext cx="1410764"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lvl="0"/>
            <a:r>
              <a:rPr lang="en-US" sz="3600" dirty="0"/>
              <a:t>The Database</a:t>
            </a:r>
            <a:endParaRPr sz="3600" dirty="0"/>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Where all the data is stored</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13652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F0D8AD-E478-BCD7-C959-28D0B853273E}"/>
              </a:ext>
            </a:extLst>
          </p:cNvPr>
          <p:cNvSpPr>
            <a:spLocks noGrp="1"/>
          </p:cNvSpPr>
          <p:nvPr>
            <p:ph type="title"/>
          </p:nvPr>
        </p:nvSpPr>
        <p:spPr/>
        <p:txBody>
          <a:bodyPr/>
          <a:lstStyle/>
          <a:p>
            <a:r>
              <a:rPr lang="en-US" dirty="0"/>
              <a:t>The Database</a:t>
            </a:r>
          </a:p>
        </p:txBody>
      </p:sp>
      <p:sp>
        <p:nvSpPr>
          <p:cNvPr id="6" name="TextBox 5">
            <a:extLst>
              <a:ext uri="{FF2B5EF4-FFF2-40B4-BE49-F238E27FC236}">
                <a16:creationId xmlns:a16="http://schemas.microsoft.com/office/drawing/2014/main" id="{7768D4C1-79AC-0057-061A-041C8CCB5F13}"/>
              </a:ext>
            </a:extLst>
          </p:cNvPr>
          <p:cNvSpPr txBox="1"/>
          <p:nvPr/>
        </p:nvSpPr>
        <p:spPr>
          <a:xfrm>
            <a:off x="921544" y="1528763"/>
            <a:ext cx="7115175" cy="523220"/>
          </a:xfrm>
          <a:prstGeom prst="rect">
            <a:avLst/>
          </a:prstGeom>
          <a:noFill/>
        </p:spPr>
        <p:txBody>
          <a:bodyPr wrap="square" rtlCol="0">
            <a:spAutoFit/>
          </a:bodyPr>
          <a:lstStyle/>
          <a:p>
            <a:r>
              <a:rPr lang="en-US" dirty="0">
                <a:latin typeface="Karla" pitchFamily="2" charset="0"/>
              </a:rPr>
              <a:t>The database used for the application has been implemented using </a:t>
            </a:r>
            <a:r>
              <a:rPr lang="en-US" dirty="0" err="1">
                <a:latin typeface="Karla" pitchFamily="2" charset="0"/>
              </a:rPr>
              <a:t>Dbeaver</a:t>
            </a:r>
            <a:r>
              <a:rPr lang="en-US" dirty="0">
                <a:latin typeface="Karla" pitchFamily="2" charset="0"/>
              </a:rPr>
              <a:t> Software in PostgreSQL language.</a:t>
            </a:r>
          </a:p>
        </p:txBody>
      </p:sp>
      <p:pic>
        <p:nvPicPr>
          <p:cNvPr id="8" name="Picture 7">
            <a:extLst>
              <a:ext uri="{FF2B5EF4-FFF2-40B4-BE49-F238E27FC236}">
                <a16:creationId xmlns:a16="http://schemas.microsoft.com/office/drawing/2014/main" id="{5A5DF3DA-284A-5535-7195-38A37A105530}"/>
              </a:ext>
            </a:extLst>
          </p:cNvPr>
          <p:cNvPicPr>
            <a:picLocks noChangeAspect="1"/>
          </p:cNvPicPr>
          <p:nvPr/>
        </p:nvPicPr>
        <p:blipFill>
          <a:blip r:embed="rId2"/>
          <a:stretch>
            <a:fillRect/>
          </a:stretch>
        </p:blipFill>
        <p:spPr>
          <a:xfrm>
            <a:off x="921544" y="2163421"/>
            <a:ext cx="4493419" cy="2387663"/>
          </a:xfrm>
          <a:prstGeom prst="rect">
            <a:avLst/>
          </a:prstGeom>
        </p:spPr>
      </p:pic>
      <p:sp>
        <p:nvSpPr>
          <p:cNvPr id="9" name="TextBox 8">
            <a:extLst>
              <a:ext uri="{FF2B5EF4-FFF2-40B4-BE49-F238E27FC236}">
                <a16:creationId xmlns:a16="http://schemas.microsoft.com/office/drawing/2014/main" id="{F8CABE7F-BF6D-1AEE-5AF8-D0D884815F7B}"/>
              </a:ext>
            </a:extLst>
          </p:cNvPr>
          <p:cNvSpPr txBox="1"/>
          <p:nvPr/>
        </p:nvSpPr>
        <p:spPr>
          <a:xfrm>
            <a:off x="5600700" y="2937629"/>
            <a:ext cx="2764631" cy="307777"/>
          </a:xfrm>
          <a:prstGeom prst="rect">
            <a:avLst/>
          </a:prstGeom>
          <a:noFill/>
        </p:spPr>
        <p:txBody>
          <a:bodyPr wrap="square" rtlCol="0">
            <a:spAutoFit/>
          </a:bodyPr>
          <a:lstStyle/>
          <a:p>
            <a:r>
              <a:rPr lang="en-US" dirty="0">
                <a:latin typeface="Rubik Black" panose="020B0604020202020204" charset="-79"/>
                <a:cs typeface="Rubik Black" panose="020B0604020202020204" charset="-79"/>
              </a:rPr>
              <a:t>ER Diagram of the database</a:t>
            </a:r>
          </a:p>
        </p:txBody>
      </p:sp>
    </p:spTree>
    <p:extLst>
      <p:ext uri="{BB962C8B-B14F-4D97-AF65-F5344CB8AC3E}">
        <p14:creationId xmlns:p14="http://schemas.microsoft.com/office/powerpoint/2010/main" val="3880718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86B6-DF66-7746-D9A6-C7DF728E5CEB}"/>
              </a:ext>
            </a:extLst>
          </p:cNvPr>
          <p:cNvSpPr>
            <a:spLocks noGrp="1"/>
          </p:cNvSpPr>
          <p:nvPr>
            <p:ph type="title"/>
          </p:nvPr>
        </p:nvSpPr>
        <p:spPr/>
        <p:txBody>
          <a:bodyPr/>
          <a:lstStyle/>
          <a:p>
            <a:r>
              <a:rPr lang="en-US" dirty="0"/>
              <a:t>The Database - connection</a:t>
            </a:r>
          </a:p>
        </p:txBody>
      </p:sp>
      <p:pic>
        <p:nvPicPr>
          <p:cNvPr id="4" name="Picture 3">
            <a:extLst>
              <a:ext uri="{FF2B5EF4-FFF2-40B4-BE49-F238E27FC236}">
                <a16:creationId xmlns:a16="http://schemas.microsoft.com/office/drawing/2014/main" id="{DAC48EE9-5CD0-ADEF-61CC-7465A5F5F60B}"/>
              </a:ext>
            </a:extLst>
          </p:cNvPr>
          <p:cNvPicPr>
            <a:picLocks noChangeAspect="1"/>
          </p:cNvPicPr>
          <p:nvPr/>
        </p:nvPicPr>
        <p:blipFill>
          <a:blip r:embed="rId2"/>
          <a:stretch>
            <a:fillRect/>
          </a:stretch>
        </p:blipFill>
        <p:spPr>
          <a:xfrm>
            <a:off x="824345" y="1417325"/>
            <a:ext cx="3747655" cy="2889695"/>
          </a:xfrm>
          <a:prstGeom prst="rect">
            <a:avLst/>
          </a:prstGeom>
        </p:spPr>
      </p:pic>
      <p:sp>
        <p:nvSpPr>
          <p:cNvPr id="5" name="TextBox 4">
            <a:extLst>
              <a:ext uri="{FF2B5EF4-FFF2-40B4-BE49-F238E27FC236}">
                <a16:creationId xmlns:a16="http://schemas.microsoft.com/office/drawing/2014/main" id="{762A234F-D990-536B-53B8-436346C80AC5}"/>
              </a:ext>
            </a:extLst>
          </p:cNvPr>
          <p:cNvSpPr txBox="1"/>
          <p:nvPr/>
        </p:nvSpPr>
        <p:spPr>
          <a:xfrm>
            <a:off x="5105400" y="2064327"/>
            <a:ext cx="3269673" cy="954107"/>
          </a:xfrm>
          <a:prstGeom prst="rect">
            <a:avLst/>
          </a:prstGeom>
          <a:noFill/>
        </p:spPr>
        <p:txBody>
          <a:bodyPr wrap="square" rtlCol="0">
            <a:spAutoFit/>
          </a:bodyPr>
          <a:lstStyle/>
          <a:p>
            <a:r>
              <a:rPr lang="en-US" dirty="0">
                <a:latin typeface="Karla" pitchFamily="2" charset="0"/>
              </a:rPr>
              <a:t>The connection to the database is made through this static method belonging to the </a:t>
            </a:r>
            <a:r>
              <a:rPr lang="en-US" dirty="0" err="1">
                <a:latin typeface="Karla" pitchFamily="2" charset="0"/>
              </a:rPr>
              <a:t>PostgreSQLConnection</a:t>
            </a:r>
            <a:r>
              <a:rPr lang="en-US" dirty="0">
                <a:latin typeface="Karla" pitchFamily="2" charset="0"/>
              </a:rPr>
              <a:t> Class</a:t>
            </a:r>
          </a:p>
        </p:txBody>
      </p:sp>
    </p:spTree>
    <p:extLst>
      <p:ext uri="{BB962C8B-B14F-4D97-AF65-F5344CB8AC3E}">
        <p14:creationId xmlns:p14="http://schemas.microsoft.com/office/powerpoint/2010/main" val="421433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CC9C-608D-4414-5B61-4DBE1FACA65D}"/>
              </a:ext>
            </a:extLst>
          </p:cNvPr>
          <p:cNvSpPr>
            <a:spLocks noGrp="1"/>
          </p:cNvSpPr>
          <p:nvPr>
            <p:ph type="title"/>
          </p:nvPr>
        </p:nvSpPr>
        <p:spPr/>
        <p:txBody>
          <a:bodyPr/>
          <a:lstStyle/>
          <a:p>
            <a:r>
              <a:rPr lang="en-US" dirty="0"/>
              <a:t>The Database – login session</a:t>
            </a:r>
          </a:p>
        </p:txBody>
      </p:sp>
      <p:pic>
        <p:nvPicPr>
          <p:cNvPr id="5" name="Picture 4">
            <a:extLst>
              <a:ext uri="{FF2B5EF4-FFF2-40B4-BE49-F238E27FC236}">
                <a16:creationId xmlns:a16="http://schemas.microsoft.com/office/drawing/2014/main" id="{6F204D06-8847-C4F4-268E-4FB695249AFA}"/>
              </a:ext>
            </a:extLst>
          </p:cNvPr>
          <p:cNvPicPr>
            <a:picLocks noChangeAspect="1"/>
          </p:cNvPicPr>
          <p:nvPr/>
        </p:nvPicPr>
        <p:blipFill>
          <a:blip r:embed="rId2"/>
          <a:stretch>
            <a:fillRect/>
          </a:stretch>
        </p:blipFill>
        <p:spPr>
          <a:xfrm>
            <a:off x="817418" y="1417325"/>
            <a:ext cx="2801684" cy="3232420"/>
          </a:xfrm>
          <a:prstGeom prst="rect">
            <a:avLst/>
          </a:prstGeom>
        </p:spPr>
      </p:pic>
      <p:sp>
        <p:nvSpPr>
          <p:cNvPr id="6" name="TextBox 5">
            <a:extLst>
              <a:ext uri="{FF2B5EF4-FFF2-40B4-BE49-F238E27FC236}">
                <a16:creationId xmlns:a16="http://schemas.microsoft.com/office/drawing/2014/main" id="{5430662D-277D-B2C9-AF5B-221A0844A712}"/>
              </a:ext>
            </a:extLst>
          </p:cNvPr>
          <p:cNvSpPr txBox="1"/>
          <p:nvPr/>
        </p:nvSpPr>
        <p:spPr>
          <a:xfrm>
            <a:off x="4301836" y="1496291"/>
            <a:ext cx="4127189" cy="1169551"/>
          </a:xfrm>
          <a:prstGeom prst="rect">
            <a:avLst/>
          </a:prstGeom>
          <a:noFill/>
        </p:spPr>
        <p:txBody>
          <a:bodyPr wrap="square" rtlCol="0">
            <a:spAutoFit/>
          </a:bodyPr>
          <a:lstStyle/>
          <a:p>
            <a:r>
              <a:rPr lang="en-US" dirty="0"/>
              <a:t>The data of the current logged-in user is memorized using the </a:t>
            </a:r>
            <a:r>
              <a:rPr lang="en-US" dirty="0" err="1"/>
              <a:t>UserSession</a:t>
            </a:r>
            <a:r>
              <a:rPr lang="en-US" dirty="0"/>
              <a:t> Class that has the static fields students and teachers in which we save data from the database, based on the type of user we login as.</a:t>
            </a:r>
          </a:p>
        </p:txBody>
      </p:sp>
    </p:spTree>
    <p:extLst>
      <p:ext uri="{BB962C8B-B14F-4D97-AF65-F5344CB8AC3E}">
        <p14:creationId xmlns:p14="http://schemas.microsoft.com/office/powerpoint/2010/main" val="4219203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04CB-4BA1-0B46-3E9B-2EC746706101}"/>
              </a:ext>
            </a:extLst>
          </p:cNvPr>
          <p:cNvSpPr>
            <a:spLocks noGrp="1"/>
          </p:cNvSpPr>
          <p:nvPr>
            <p:ph type="title"/>
          </p:nvPr>
        </p:nvSpPr>
        <p:spPr/>
        <p:txBody>
          <a:bodyPr/>
          <a:lstStyle/>
          <a:p>
            <a:r>
              <a:rPr lang="en-US" dirty="0"/>
              <a:t>Extra</a:t>
            </a:r>
          </a:p>
        </p:txBody>
      </p:sp>
      <p:pic>
        <p:nvPicPr>
          <p:cNvPr id="4" name="Picture 3">
            <a:extLst>
              <a:ext uri="{FF2B5EF4-FFF2-40B4-BE49-F238E27FC236}">
                <a16:creationId xmlns:a16="http://schemas.microsoft.com/office/drawing/2014/main" id="{8AF996BF-87FD-5250-5ACE-1C4729B2CFB7}"/>
              </a:ext>
            </a:extLst>
          </p:cNvPr>
          <p:cNvPicPr>
            <a:picLocks noChangeAspect="1"/>
          </p:cNvPicPr>
          <p:nvPr/>
        </p:nvPicPr>
        <p:blipFill>
          <a:blip r:embed="rId2"/>
          <a:stretch>
            <a:fillRect/>
          </a:stretch>
        </p:blipFill>
        <p:spPr>
          <a:xfrm>
            <a:off x="715125" y="1742048"/>
            <a:ext cx="2953162" cy="2324424"/>
          </a:xfrm>
          <a:prstGeom prst="rect">
            <a:avLst/>
          </a:prstGeom>
        </p:spPr>
      </p:pic>
      <p:sp>
        <p:nvSpPr>
          <p:cNvPr id="5" name="TextBox 4">
            <a:extLst>
              <a:ext uri="{FF2B5EF4-FFF2-40B4-BE49-F238E27FC236}">
                <a16:creationId xmlns:a16="http://schemas.microsoft.com/office/drawing/2014/main" id="{C755C900-3596-267D-3770-697015F92527}"/>
              </a:ext>
            </a:extLst>
          </p:cNvPr>
          <p:cNvSpPr txBox="1"/>
          <p:nvPr/>
        </p:nvSpPr>
        <p:spPr>
          <a:xfrm>
            <a:off x="4738255" y="2198711"/>
            <a:ext cx="3117272" cy="1169551"/>
          </a:xfrm>
          <a:prstGeom prst="rect">
            <a:avLst/>
          </a:prstGeom>
          <a:noFill/>
        </p:spPr>
        <p:txBody>
          <a:bodyPr wrap="square" rtlCol="0">
            <a:spAutoFit/>
          </a:bodyPr>
          <a:lstStyle/>
          <a:p>
            <a:r>
              <a:rPr lang="en-US" dirty="0"/>
              <a:t>The resources package in which I have save images or logos plus the </a:t>
            </a:r>
            <a:r>
              <a:rPr lang="en-US" dirty="0" err="1"/>
              <a:t>fx-css</a:t>
            </a:r>
            <a:r>
              <a:rPr lang="en-US" dirty="0"/>
              <a:t> stylesheet used to customize the interface and make it more user-friendly</a:t>
            </a:r>
          </a:p>
        </p:txBody>
      </p:sp>
    </p:spTree>
    <p:extLst>
      <p:ext uri="{BB962C8B-B14F-4D97-AF65-F5344CB8AC3E}">
        <p14:creationId xmlns:p14="http://schemas.microsoft.com/office/powerpoint/2010/main" val="422736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sz="3600" dirty="0"/>
              <a:t>General Overview &amp; Structure</a:t>
            </a:r>
            <a:endParaRPr sz="3600" dirty="0"/>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How the project looks and what</a:t>
            </a:r>
            <a:r>
              <a:rPr lang="en-US" dirty="0"/>
              <a:t>’s behind</a:t>
            </a:r>
            <a:endParaRPr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9589-412C-1412-25E8-7D25D13242B4}"/>
              </a:ext>
            </a:extLst>
          </p:cNvPr>
          <p:cNvSpPr>
            <a:spLocks noGrp="1"/>
          </p:cNvSpPr>
          <p:nvPr>
            <p:ph type="title"/>
          </p:nvPr>
        </p:nvSpPr>
        <p:spPr/>
        <p:txBody>
          <a:bodyPr/>
          <a:lstStyle/>
          <a:p>
            <a:r>
              <a:rPr lang="en-US" dirty="0"/>
              <a:t>Final Ideas</a:t>
            </a:r>
          </a:p>
        </p:txBody>
      </p:sp>
      <p:sp>
        <p:nvSpPr>
          <p:cNvPr id="3" name="TextBox 2">
            <a:extLst>
              <a:ext uri="{FF2B5EF4-FFF2-40B4-BE49-F238E27FC236}">
                <a16:creationId xmlns:a16="http://schemas.microsoft.com/office/drawing/2014/main" id="{C586A3FA-9C48-2D37-BF2A-B35C78142D04}"/>
              </a:ext>
            </a:extLst>
          </p:cNvPr>
          <p:cNvSpPr txBox="1"/>
          <p:nvPr/>
        </p:nvSpPr>
        <p:spPr>
          <a:xfrm>
            <a:off x="864394" y="1650206"/>
            <a:ext cx="7564631" cy="1169551"/>
          </a:xfrm>
          <a:prstGeom prst="rect">
            <a:avLst/>
          </a:prstGeom>
          <a:noFill/>
        </p:spPr>
        <p:txBody>
          <a:bodyPr wrap="square" rtlCol="0">
            <a:spAutoFit/>
          </a:bodyPr>
          <a:lstStyle/>
          <a:p>
            <a:r>
              <a:rPr lang="en-US" dirty="0">
                <a:latin typeface="Karla" pitchFamily="2" charset="0"/>
              </a:rPr>
              <a:t>The application resembles a School Management System with an implemented grade book.</a:t>
            </a:r>
          </a:p>
          <a:p>
            <a:endParaRPr lang="en-US" dirty="0">
              <a:latin typeface="Karla" pitchFamily="2" charset="0"/>
            </a:endParaRPr>
          </a:p>
          <a:p>
            <a:r>
              <a:rPr lang="en-US" dirty="0">
                <a:latin typeface="Karla" pitchFamily="2" charset="0"/>
              </a:rPr>
              <a:t>The application has been developed for educational purposes, as a university - OOP (Object Oriented Programming) project.</a:t>
            </a:r>
          </a:p>
        </p:txBody>
      </p:sp>
    </p:spTree>
    <p:extLst>
      <p:ext uri="{BB962C8B-B14F-4D97-AF65-F5344CB8AC3E}">
        <p14:creationId xmlns:p14="http://schemas.microsoft.com/office/powerpoint/2010/main" val="3066432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10E4-A4C7-6CF1-17E6-E6A86B19B6CA}"/>
              </a:ext>
            </a:extLst>
          </p:cNvPr>
          <p:cNvSpPr>
            <a:spLocks noGrp="1"/>
          </p:cNvSpPr>
          <p:nvPr>
            <p:ph type="title"/>
          </p:nvPr>
        </p:nvSpPr>
        <p:spPr/>
        <p:txBody>
          <a:bodyPr/>
          <a:lstStyle/>
          <a:p>
            <a:r>
              <a:rPr lang="en-US"/>
              <a:t>Requirements completed</a:t>
            </a:r>
            <a:endParaRPr lang="en-US" dirty="0"/>
          </a:p>
        </p:txBody>
      </p:sp>
      <p:pic>
        <p:nvPicPr>
          <p:cNvPr id="5" name="Picture 4">
            <a:extLst>
              <a:ext uri="{FF2B5EF4-FFF2-40B4-BE49-F238E27FC236}">
                <a16:creationId xmlns:a16="http://schemas.microsoft.com/office/drawing/2014/main" id="{FEC882BA-A639-8111-7150-4BE89F0CDD67}"/>
              </a:ext>
            </a:extLst>
          </p:cNvPr>
          <p:cNvPicPr>
            <a:picLocks noChangeAspect="1"/>
          </p:cNvPicPr>
          <p:nvPr/>
        </p:nvPicPr>
        <p:blipFill>
          <a:blip r:embed="rId2"/>
          <a:stretch>
            <a:fillRect/>
          </a:stretch>
        </p:blipFill>
        <p:spPr>
          <a:xfrm>
            <a:off x="831273" y="1473114"/>
            <a:ext cx="3896269" cy="3305636"/>
          </a:xfrm>
          <a:prstGeom prst="rect">
            <a:avLst/>
          </a:prstGeom>
        </p:spPr>
      </p:pic>
      <p:sp>
        <p:nvSpPr>
          <p:cNvPr id="6" name="TextBox 5">
            <a:extLst>
              <a:ext uri="{FF2B5EF4-FFF2-40B4-BE49-F238E27FC236}">
                <a16:creationId xmlns:a16="http://schemas.microsoft.com/office/drawing/2014/main" id="{CB6AD583-4086-3B44-EFEB-CA149208FDEC}"/>
              </a:ext>
            </a:extLst>
          </p:cNvPr>
          <p:cNvSpPr txBox="1"/>
          <p:nvPr/>
        </p:nvSpPr>
        <p:spPr>
          <a:xfrm>
            <a:off x="4793674" y="1569725"/>
            <a:ext cx="4088616" cy="1600438"/>
          </a:xfrm>
          <a:prstGeom prst="rect">
            <a:avLst/>
          </a:prstGeom>
          <a:noFill/>
        </p:spPr>
        <p:txBody>
          <a:bodyPr wrap="square" rtlCol="0">
            <a:spAutoFit/>
          </a:bodyPr>
          <a:lstStyle/>
          <a:p>
            <a:endParaRPr lang="en-US" b="1" i="0" dirty="0">
              <a:solidFill>
                <a:srgbClr val="111111"/>
              </a:solidFill>
              <a:effectLst/>
              <a:latin typeface="Roboto" panose="020F0502020204030204" pitchFamily="2" charset="0"/>
            </a:endParaRPr>
          </a:p>
          <a:p>
            <a:endParaRPr lang="en-US" b="1" dirty="0">
              <a:solidFill>
                <a:srgbClr val="111111"/>
              </a:solidFill>
              <a:latin typeface="Roboto" panose="020F0502020204030204" pitchFamily="2" charset="0"/>
            </a:endParaRPr>
          </a:p>
          <a:p>
            <a:pPr marL="285750" indent="-285750">
              <a:buFont typeface="Wingdings" panose="05000000000000000000" pitchFamily="2" charset="2"/>
              <a:buChar char="à"/>
            </a:pPr>
            <a:r>
              <a:rPr lang="en-US" b="1" dirty="0">
                <a:solidFill>
                  <a:srgbClr val="111111"/>
                </a:solidFill>
                <a:latin typeface="Roboto" panose="020F0502020204030204" pitchFamily="2" charset="0"/>
              </a:rPr>
              <a:t>Classes Students and Teachers extend the Users parent class. Override used for the initialize method from the </a:t>
            </a:r>
            <a:r>
              <a:rPr lang="en-US" b="1" dirty="0" err="1">
                <a:solidFill>
                  <a:srgbClr val="111111"/>
                </a:solidFill>
                <a:latin typeface="Roboto" panose="020F0502020204030204" pitchFamily="2" charset="0"/>
              </a:rPr>
              <a:t>Initializable</a:t>
            </a:r>
            <a:r>
              <a:rPr lang="en-US" b="1" dirty="0">
                <a:solidFill>
                  <a:srgbClr val="111111"/>
                </a:solidFill>
                <a:latin typeface="Roboto" panose="020F0502020204030204" pitchFamily="2" charset="0"/>
              </a:rPr>
              <a:t> interface</a:t>
            </a:r>
          </a:p>
          <a:p>
            <a:pPr marL="285750" indent="-285750">
              <a:buFont typeface="Wingdings" panose="05000000000000000000" pitchFamily="2" charset="2"/>
              <a:buChar char="à"/>
            </a:pPr>
            <a:r>
              <a:rPr lang="en-US" b="1" dirty="0">
                <a:solidFill>
                  <a:srgbClr val="111111"/>
                </a:solidFill>
                <a:latin typeface="Roboto" panose="020F0502020204030204" pitchFamily="2" charset="0"/>
              </a:rPr>
              <a:t>Enumeration used for the user types</a:t>
            </a:r>
            <a:endParaRPr lang="en-US" dirty="0"/>
          </a:p>
        </p:txBody>
      </p:sp>
      <p:sp>
        <p:nvSpPr>
          <p:cNvPr id="7" name="TextBox 6">
            <a:extLst>
              <a:ext uri="{FF2B5EF4-FFF2-40B4-BE49-F238E27FC236}">
                <a16:creationId xmlns:a16="http://schemas.microsoft.com/office/drawing/2014/main" id="{696BEF4C-911D-CBE6-F940-BA5577A38711}"/>
              </a:ext>
            </a:extLst>
          </p:cNvPr>
          <p:cNvSpPr txBox="1"/>
          <p:nvPr/>
        </p:nvSpPr>
        <p:spPr>
          <a:xfrm>
            <a:off x="4170218" y="1473114"/>
            <a:ext cx="450273" cy="307777"/>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DE166421-C25B-0E75-34E7-664B69915F4C}"/>
              </a:ext>
            </a:extLst>
          </p:cNvPr>
          <p:cNvSpPr txBox="1"/>
          <p:nvPr/>
        </p:nvSpPr>
        <p:spPr>
          <a:xfrm>
            <a:off x="4727542" y="1417325"/>
            <a:ext cx="253167" cy="307777"/>
          </a:xfrm>
          <a:prstGeom prst="rect">
            <a:avLst/>
          </a:prstGeom>
          <a:noFill/>
        </p:spPr>
        <p:txBody>
          <a:bodyPr wrap="square" rtlCol="0">
            <a:spAutoFit/>
          </a:bodyPr>
          <a:lstStyle/>
          <a:p>
            <a:r>
              <a:rPr lang="en-US" b="1" i="0" dirty="0">
                <a:solidFill>
                  <a:srgbClr val="111111"/>
                </a:solidFill>
                <a:effectLst/>
                <a:latin typeface="Roboto" panose="02000000000000000000" pitchFamily="2" charset="0"/>
              </a:rPr>
              <a:t>✅</a:t>
            </a:r>
            <a:endParaRPr lang="en-US" dirty="0"/>
          </a:p>
        </p:txBody>
      </p:sp>
      <p:sp>
        <p:nvSpPr>
          <p:cNvPr id="9" name="TextBox 8">
            <a:extLst>
              <a:ext uri="{FF2B5EF4-FFF2-40B4-BE49-F238E27FC236}">
                <a16:creationId xmlns:a16="http://schemas.microsoft.com/office/drawing/2014/main" id="{CC64BB2F-DB3E-9578-5E6A-093B3527D2A0}"/>
              </a:ext>
            </a:extLst>
          </p:cNvPr>
          <p:cNvSpPr txBox="1"/>
          <p:nvPr/>
        </p:nvSpPr>
        <p:spPr>
          <a:xfrm>
            <a:off x="4735718" y="1725102"/>
            <a:ext cx="197750" cy="307777"/>
          </a:xfrm>
          <a:prstGeom prst="rect">
            <a:avLst/>
          </a:prstGeom>
          <a:noFill/>
        </p:spPr>
        <p:txBody>
          <a:bodyPr wrap="square" rtlCol="0">
            <a:spAutoFit/>
          </a:bodyPr>
          <a:lstStyle/>
          <a:p>
            <a:r>
              <a:rPr lang="en-US" b="1" i="0" dirty="0">
                <a:solidFill>
                  <a:srgbClr val="111111"/>
                </a:solidFill>
                <a:effectLst/>
                <a:latin typeface="Roboto" panose="02000000000000000000" pitchFamily="2" charset="0"/>
              </a:rPr>
              <a:t>✅</a:t>
            </a:r>
            <a:endParaRPr lang="en-US" dirty="0"/>
          </a:p>
        </p:txBody>
      </p:sp>
      <p:sp>
        <p:nvSpPr>
          <p:cNvPr id="13" name="TextBox 12">
            <a:extLst>
              <a:ext uri="{FF2B5EF4-FFF2-40B4-BE49-F238E27FC236}">
                <a16:creationId xmlns:a16="http://schemas.microsoft.com/office/drawing/2014/main" id="{B81249DD-E266-E165-6C81-E0ECEEAA78E4}"/>
              </a:ext>
            </a:extLst>
          </p:cNvPr>
          <p:cNvSpPr txBox="1"/>
          <p:nvPr/>
        </p:nvSpPr>
        <p:spPr>
          <a:xfrm>
            <a:off x="4281054" y="2003010"/>
            <a:ext cx="4662054" cy="307777"/>
          </a:xfrm>
          <a:prstGeom prst="rect">
            <a:avLst/>
          </a:prstGeom>
          <a:noFill/>
        </p:spPr>
        <p:txBody>
          <a:bodyPr wrap="square">
            <a:spAutoFit/>
          </a:bodyPr>
          <a:lstStyle/>
          <a:p>
            <a:r>
              <a:rPr lang="en-US" b="1" i="0">
                <a:solidFill>
                  <a:srgbClr val="111111"/>
                </a:solidFill>
                <a:effectLst/>
                <a:latin typeface="Roboto" panose="02000000000000000000" pitchFamily="2" charset="0"/>
              </a:rPr>
              <a:t>✅</a:t>
            </a:r>
            <a:endParaRPr lang="en-US" dirty="0"/>
          </a:p>
        </p:txBody>
      </p:sp>
      <p:sp>
        <p:nvSpPr>
          <p:cNvPr id="15" name="TextBox 14">
            <a:extLst>
              <a:ext uri="{FF2B5EF4-FFF2-40B4-BE49-F238E27FC236}">
                <a16:creationId xmlns:a16="http://schemas.microsoft.com/office/drawing/2014/main" id="{0D79ED91-FED9-3C7C-1696-0C0A2902078F}"/>
              </a:ext>
            </a:extLst>
          </p:cNvPr>
          <p:cNvSpPr txBox="1"/>
          <p:nvPr/>
        </p:nvSpPr>
        <p:spPr>
          <a:xfrm>
            <a:off x="4281054" y="2278809"/>
            <a:ext cx="4662054" cy="307777"/>
          </a:xfrm>
          <a:prstGeom prst="rect">
            <a:avLst/>
          </a:prstGeom>
          <a:noFill/>
        </p:spPr>
        <p:txBody>
          <a:bodyPr wrap="square">
            <a:spAutoFit/>
          </a:bodyPr>
          <a:lstStyle/>
          <a:p>
            <a:r>
              <a:rPr lang="en-US" b="1" i="0" dirty="0">
                <a:solidFill>
                  <a:srgbClr val="111111"/>
                </a:solidFill>
                <a:effectLst/>
                <a:latin typeface="Roboto" panose="02000000000000000000" pitchFamily="2" charset="0"/>
              </a:rPr>
              <a:t>✅</a:t>
            </a:r>
            <a:endParaRPr lang="en-US" dirty="0"/>
          </a:p>
        </p:txBody>
      </p:sp>
      <p:sp>
        <p:nvSpPr>
          <p:cNvPr id="17" name="TextBox 16">
            <a:extLst>
              <a:ext uri="{FF2B5EF4-FFF2-40B4-BE49-F238E27FC236}">
                <a16:creationId xmlns:a16="http://schemas.microsoft.com/office/drawing/2014/main" id="{A80651D4-8EC2-35C7-64C0-DE991775F512}"/>
              </a:ext>
            </a:extLst>
          </p:cNvPr>
          <p:cNvSpPr txBox="1"/>
          <p:nvPr/>
        </p:nvSpPr>
        <p:spPr>
          <a:xfrm>
            <a:off x="4275377" y="2536266"/>
            <a:ext cx="4662054" cy="307777"/>
          </a:xfrm>
          <a:prstGeom prst="rect">
            <a:avLst/>
          </a:prstGeom>
          <a:noFill/>
        </p:spPr>
        <p:txBody>
          <a:bodyPr wrap="square">
            <a:spAutoFit/>
          </a:bodyPr>
          <a:lstStyle/>
          <a:p>
            <a:r>
              <a:rPr lang="en-US" b="1" i="0" dirty="0">
                <a:solidFill>
                  <a:srgbClr val="111111"/>
                </a:solidFill>
                <a:effectLst/>
                <a:latin typeface="Roboto" panose="02000000000000000000" pitchFamily="2" charset="0"/>
              </a:rPr>
              <a:t>✅</a:t>
            </a:r>
            <a:endParaRPr lang="en-US" dirty="0"/>
          </a:p>
        </p:txBody>
      </p:sp>
      <p:sp>
        <p:nvSpPr>
          <p:cNvPr id="19" name="TextBox 18">
            <a:extLst>
              <a:ext uri="{FF2B5EF4-FFF2-40B4-BE49-F238E27FC236}">
                <a16:creationId xmlns:a16="http://schemas.microsoft.com/office/drawing/2014/main" id="{269F8103-DC96-CAC1-FB7E-1C2494CAA148}"/>
              </a:ext>
            </a:extLst>
          </p:cNvPr>
          <p:cNvSpPr txBox="1"/>
          <p:nvPr/>
        </p:nvSpPr>
        <p:spPr>
          <a:xfrm>
            <a:off x="4275377" y="2833767"/>
            <a:ext cx="4662054" cy="307777"/>
          </a:xfrm>
          <a:prstGeom prst="rect">
            <a:avLst/>
          </a:prstGeom>
          <a:noFill/>
        </p:spPr>
        <p:txBody>
          <a:bodyPr wrap="square">
            <a:spAutoFit/>
          </a:bodyPr>
          <a:lstStyle/>
          <a:p>
            <a:r>
              <a:rPr lang="en-US" b="1" i="0" dirty="0">
                <a:solidFill>
                  <a:srgbClr val="111111"/>
                </a:solidFill>
                <a:effectLst/>
                <a:latin typeface="Roboto" panose="02000000000000000000" pitchFamily="2" charset="0"/>
              </a:rPr>
              <a:t>✅</a:t>
            </a:r>
            <a:endParaRPr lang="en-US" dirty="0"/>
          </a:p>
        </p:txBody>
      </p:sp>
      <p:sp>
        <p:nvSpPr>
          <p:cNvPr id="21" name="TextBox 20">
            <a:extLst>
              <a:ext uri="{FF2B5EF4-FFF2-40B4-BE49-F238E27FC236}">
                <a16:creationId xmlns:a16="http://schemas.microsoft.com/office/drawing/2014/main" id="{9408B73D-4B51-821C-A902-CD9C32AA7526}"/>
              </a:ext>
            </a:extLst>
          </p:cNvPr>
          <p:cNvSpPr txBox="1"/>
          <p:nvPr/>
        </p:nvSpPr>
        <p:spPr>
          <a:xfrm>
            <a:off x="4275377" y="3108316"/>
            <a:ext cx="4662054" cy="307777"/>
          </a:xfrm>
          <a:prstGeom prst="rect">
            <a:avLst/>
          </a:prstGeom>
          <a:noFill/>
        </p:spPr>
        <p:txBody>
          <a:bodyPr wrap="square">
            <a:spAutoFit/>
          </a:bodyPr>
          <a:lstStyle/>
          <a:p>
            <a:r>
              <a:rPr lang="en-US" b="1" i="0" dirty="0">
                <a:solidFill>
                  <a:srgbClr val="111111"/>
                </a:solidFill>
                <a:effectLst/>
                <a:latin typeface="Roboto" panose="02000000000000000000" pitchFamily="2" charset="0"/>
              </a:rPr>
              <a:t>✅</a:t>
            </a:r>
            <a:endParaRPr lang="en-US" dirty="0"/>
          </a:p>
        </p:txBody>
      </p:sp>
      <p:sp>
        <p:nvSpPr>
          <p:cNvPr id="23" name="TextBox 22">
            <a:extLst>
              <a:ext uri="{FF2B5EF4-FFF2-40B4-BE49-F238E27FC236}">
                <a16:creationId xmlns:a16="http://schemas.microsoft.com/office/drawing/2014/main" id="{D023CBFE-F97A-D3CE-6BF1-F8F626DC391B}"/>
              </a:ext>
            </a:extLst>
          </p:cNvPr>
          <p:cNvSpPr txBox="1"/>
          <p:nvPr/>
        </p:nvSpPr>
        <p:spPr>
          <a:xfrm>
            <a:off x="4275377" y="3388725"/>
            <a:ext cx="4662054" cy="307777"/>
          </a:xfrm>
          <a:prstGeom prst="rect">
            <a:avLst/>
          </a:prstGeom>
          <a:noFill/>
        </p:spPr>
        <p:txBody>
          <a:bodyPr wrap="square">
            <a:spAutoFit/>
          </a:bodyPr>
          <a:lstStyle/>
          <a:p>
            <a:r>
              <a:rPr lang="en-US" b="1" i="0" dirty="0">
                <a:solidFill>
                  <a:srgbClr val="111111"/>
                </a:solidFill>
                <a:effectLst/>
                <a:latin typeface="Roboto" panose="02000000000000000000" pitchFamily="2" charset="0"/>
              </a:rPr>
              <a:t>✅</a:t>
            </a:r>
            <a:endParaRPr lang="en-US" dirty="0"/>
          </a:p>
        </p:txBody>
      </p:sp>
      <p:sp>
        <p:nvSpPr>
          <p:cNvPr id="25" name="TextBox 24">
            <a:extLst>
              <a:ext uri="{FF2B5EF4-FFF2-40B4-BE49-F238E27FC236}">
                <a16:creationId xmlns:a16="http://schemas.microsoft.com/office/drawing/2014/main" id="{E8B7D830-0802-C9C4-93CE-AE7F0D9BADC1}"/>
              </a:ext>
            </a:extLst>
          </p:cNvPr>
          <p:cNvSpPr txBox="1"/>
          <p:nvPr/>
        </p:nvSpPr>
        <p:spPr>
          <a:xfrm>
            <a:off x="4275377" y="3658026"/>
            <a:ext cx="4662054" cy="307777"/>
          </a:xfrm>
          <a:prstGeom prst="rect">
            <a:avLst/>
          </a:prstGeom>
          <a:noFill/>
        </p:spPr>
        <p:txBody>
          <a:bodyPr wrap="square">
            <a:spAutoFit/>
          </a:bodyPr>
          <a:lstStyle/>
          <a:p>
            <a:r>
              <a:rPr lang="en-US" b="1" i="0" dirty="0">
                <a:solidFill>
                  <a:srgbClr val="111111"/>
                </a:solidFill>
                <a:effectLst/>
                <a:latin typeface="Roboto" panose="02000000000000000000" pitchFamily="2" charset="0"/>
              </a:rPr>
              <a:t>✅</a:t>
            </a:r>
            <a:endParaRPr lang="en-US" dirty="0"/>
          </a:p>
        </p:txBody>
      </p:sp>
      <p:sp>
        <p:nvSpPr>
          <p:cNvPr id="27" name="TextBox 26">
            <a:extLst>
              <a:ext uri="{FF2B5EF4-FFF2-40B4-BE49-F238E27FC236}">
                <a16:creationId xmlns:a16="http://schemas.microsoft.com/office/drawing/2014/main" id="{15E466E8-C307-CF51-7A02-154F6D2F63B7}"/>
              </a:ext>
            </a:extLst>
          </p:cNvPr>
          <p:cNvSpPr txBox="1"/>
          <p:nvPr/>
        </p:nvSpPr>
        <p:spPr>
          <a:xfrm>
            <a:off x="4275377" y="3938435"/>
            <a:ext cx="4662054" cy="307777"/>
          </a:xfrm>
          <a:prstGeom prst="rect">
            <a:avLst/>
          </a:prstGeom>
          <a:noFill/>
        </p:spPr>
        <p:txBody>
          <a:bodyPr wrap="square">
            <a:spAutoFit/>
          </a:bodyPr>
          <a:lstStyle/>
          <a:p>
            <a:r>
              <a:rPr lang="en-US" b="1" i="0" dirty="0">
                <a:solidFill>
                  <a:srgbClr val="111111"/>
                </a:solidFill>
                <a:effectLst/>
                <a:latin typeface="Roboto" panose="02000000000000000000" pitchFamily="2" charset="0"/>
              </a:rPr>
              <a:t>✅</a:t>
            </a:r>
            <a:endParaRPr lang="en-US" dirty="0"/>
          </a:p>
        </p:txBody>
      </p:sp>
      <p:sp>
        <p:nvSpPr>
          <p:cNvPr id="29" name="TextBox 28">
            <a:extLst>
              <a:ext uri="{FF2B5EF4-FFF2-40B4-BE49-F238E27FC236}">
                <a16:creationId xmlns:a16="http://schemas.microsoft.com/office/drawing/2014/main" id="{50FB98EF-C87E-DC8F-8F6F-8FE79449D160}"/>
              </a:ext>
            </a:extLst>
          </p:cNvPr>
          <p:cNvSpPr txBox="1"/>
          <p:nvPr/>
        </p:nvSpPr>
        <p:spPr>
          <a:xfrm>
            <a:off x="4275377" y="4207736"/>
            <a:ext cx="4662054" cy="307777"/>
          </a:xfrm>
          <a:prstGeom prst="rect">
            <a:avLst/>
          </a:prstGeom>
          <a:noFill/>
        </p:spPr>
        <p:txBody>
          <a:bodyPr wrap="square">
            <a:spAutoFit/>
          </a:bodyPr>
          <a:lstStyle/>
          <a:p>
            <a:r>
              <a:rPr lang="en-US" b="1" i="0" dirty="0">
                <a:solidFill>
                  <a:srgbClr val="111111"/>
                </a:solidFill>
                <a:effectLst/>
                <a:latin typeface="Roboto" panose="02000000000000000000" pitchFamily="2" charset="0"/>
              </a:rPr>
              <a:t>✅</a:t>
            </a:r>
            <a:endParaRPr lang="en-US" dirty="0"/>
          </a:p>
        </p:txBody>
      </p:sp>
      <p:sp>
        <p:nvSpPr>
          <p:cNvPr id="31" name="TextBox 30">
            <a:extLst>
              <a:ext uri="{FF2B5EF4-FFF2-40B4-BE49-F238E27FC236}">
                <a16:creationId xmlns:a16="http://schemas.microsoft.com/office/drawing/2014/main" id="{958E2C7A-7C82-943D-0A38-481901923781}"/>
              </a:ext>
            </a:extLst>
          </p:cNvPr>
          <p:cNvSpPr txBox="1"/>
          <p:nvPr/>
        </p:nvSpPr>
        <p:spPr>
          <a:xfrm>
            <a:off x="4275377" y="4488145"/>
            <a:ext cx="4662054" cy="307777"/>
          </a:xfrm>
          <a:prstGeom prst="rect">
            <a:avLst/>
          </a:prstGeom>
          <a:noFill/>
        </p:spPr>
        <p:txBody>
          <a:bodyPr wrap="square">
            <a:spAutoFit/>
          </a:bodyPr>
          <a:lstStyle/>
          <a:p>
            <a:r>
              <a:rPr lang="en-US" b="1" i="0" dirty="0">
                <a:solidFill>
                  <a:srgbClr val="111111"/>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12574718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BE5523-832C-D71F-6345-57B8AE8A6798}"/>
              </a:ext>
            </a:extLst>
          </p:cNvPr>
          <p:cNvSpPr txBox="1"/>
          <p:nvPr/>
        </p:nvSpPr>
        <p:spPr>
          <a:xfrm>
            <a:off x="7093743" y="4580751"/>
            <a:ext cx="2150269" cy="276999"/>
          </a:xfrm>
          <a:prstGeom prst="rect">
            <a:avLst/>
          </a:prstGeom>
          <a:noFill/>
        </p:spPr>
        <p:txBody>
          <a:bodyPr wrap="square" rtlCol="0">
            <a:spAutoFit/>
          </a:bodyPr>
          <a:lstStyle/>
          <a:p>
            <a:r>
              <a:rPr lang="en-US" sz="1200" dirty="0">
                <a:latin typeface="Rubik Black" panose="020B0604020202020204" charset="-79"/>
                <a:cs typeface="Rubik Black" panose="020B0604020202020204" charset="-79"/>
              </a:rPr>
              <a:t>B</a:t>
            </a:r>
            <a:r>
              <a:rPr lang="ro-RO" sz="1200" dirty="0">
                <a:latin typeface="Rubik Black" panose="020B0604020202020204" charset="-79"/>
                <a:cs typeface="Rubik Black" panose="020B0604020202020204" charset="-79"/>
              </a:rPr>
              <a:t>ărăian Adrian-Călin</a:t>
            </a:r>
            <a:endParaRPr lang="en-US" sz="1200" dirty="0">
              <a:latin typeface="Rubik Black" panose="020B0604020202020204" charset="-79"/>
              <a:cs typeface="Rubik Black" panose="020B0604020202020204" charset="-79"/>
            </a:endParaRPr>
          </a:p>
        </p:txBody>
      </p:sp>
      <p:sp>
        <p:nvSpPr>
          <p:cNvPr id="5" name="Title 4">
            <a:extLst>
              <a:ext uri="{FF2B5EF4-FFF2-40B4-BE49-F238E27FC236}">
                <a16:creationId xmlns:a16="http://schemas.microsoft.com/office/drawing/2014/main" id="{FE5FECCF-F1EB-BEF0-64C8-BFB7D961F0F2}"/>
              </a:ext>
            </a:extLst>
          </p:cNvPr>
          <p:cNvSpPr>
            <a:spLocks noGrp="1"/>
          </p:cNvSpPr>
          <p:nvPr>
            <p:ph type="title"/>
          </p:nvPr>
        </p:nvSpPr>
        <p:spPr/>
        <p:txBody>
          <a:bodyPr/>
          <a:lstStyle/>
          <a:p>
            <a:r>
              <a:rPr lang="en-US" sz="5400" dirty="0">
                <a:latin typeface="Rubik Black" panose="020B0604020202020204" charset="-79"/>
                <a:cs typeface="Rubik Black" panose="020B0604020202020204" charset="-79"/>
              </a:rPr>
              <a:t>Thanks!</a:t>
            </a:r>
            <a:br>
              <a:rPr lang="en-US" sz="5400" dirty="0">
                <a:latin typeface="Rubik Black" panose="020B0604020202020204" charset="-79"/>
                <a:cs typeface="Rubik Black" panose="020B0604020202020204" charset="-79"/>
              </a:rPr>
            </a:br>
            <a:endParaRPr lang="en-US" sz="5400" dirty="0"/>
          </a:p>
        </p:txBody>
      </p:sp>
    </p:spTree>
    <p:extLst>
      <p:ext uri="{BB962C8B-B14F-4D97-AF65-F5344CB8AC3E}">
        <p14:creationId xmlns:p14="http://schemas.microsoft.com/office/powerpoint/2010/main" val="396912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5B3291-1659-A413-5714-1506E33F831C}"/>
              </a:ext>
            </a:extLst>
          </p:cNvPr>
          <p:cNvSpPr txBox="1"/>
          <p:nvPr/>
        </p:nvSpPr>
        <p:spPr>
          <a:xfrm>
            <a:off x="996460" y="916023"/>
            <a:ext cx="850106" cy="307777"/>
          </a:xfrm>
          <a:prstGeom prst="rect">
            <a:avLst/>
          </a:prstGeom>
          <a:noFill/>
        </p:spPr>
        <p:txBody>
          <a:bodyPr wrap="square" rtlCol="0">
            <a:spAutoFit/>
          </a:bodyPr>
          <a:lstStyle/>
          <a:p>
            <a:pPr algn="ctr"/>
            <a:r>
              <a:rPr lang="en-US" dirty="0">
                <a:latin typeface="Rubik Black" panose="020B0604020202020204" charset="-79"/>
                <a:cs typeface="Rubik Black" panose="020B0604020202020204" charset="-79"/>
              </a:rPr>
              <a:t>Model</a:t>
            </a:r>
          </a:p>
        </p:txBody>
      </p:sp>
      <p:pic>
        <p:nvPicPr>
          <p:cNvPr id="6" name="Picture 5">
            <a:extLst>
              <a:ext uri="{FF2B5EF4-FFF2-40B4-BE49-F238E27FC236}">
                <a16:creationId xmlns:a16="http://schemas.microsoft.com/office/drawing/2014/main" id="{7DED45F3-D328-2997-9FD8-3578400968D5}"/>
              </a:ext>
            </a:extLst>
          </p:cNvPr>
          <p:cNvPicPr>
            <a:picLocks noChangeAspect="1"/>
          </p:cNvPicPr>
          <p:nvPr/>
        </p:nvPicPr>
        <p:blipFill rotWithShape="1">
          <a:blip r:embed="rId2"/>
          <a:srcRect r="22047"/>
          <a:stretch/>
        </p:blipFill>
        <p:spPr>
          <a:xfrm>
            <a:off x="385577" y="1223801"/>
            <a:ext cx="2071873" cy="2324424"/>
          </a:xfrm>
          <a:prstGeom prst="rect">
            <a:avLst/>
          </a:prstGeom>
        </p:spPr>
      </p:pic>
      <p:sp>
        <p:nvSpPr>
          <p:cNvPr id="7" name="TextBox 6">
            <a:extLst>
              <a:ext uri="{FF2B5EF4-FFF2-40B4-BE49-F238E27FC236}">
                <a16:creationId xmlns:a16="http://schemas.microsoft.com/office/drawing/2014/main" id="{EA1125D6-8F69-D2A9-C90B-A5F5B7546014}"/>
              </a:ext>
            </a:extLst>
          </p:cNvPr>
          <p:cNvSpPr txBox="1"/>
          <p:nvPr/>
        </p:nvSpPr>
        <p:spPr>
          <a:xfrm>
            <a:off x="3177685" y="916024"/>
            <a:ext cx="850106" cy="307777"/>
          </a:xfrm>
          <a:prstGeom prst="rect">
            <a:avLst/>
          </a:prstGeom>
          <a:noFill/>
        </p:spPr>
        <p:txBody>
          <a:bodyPr wrap="square" rtlCol="0">
            <a:spAutoFit/>
          </a:bodyPr>
          <a:lstStyle/>
          <a:p>
            <a:pPr algn="ctr"/>
            <a:r>
              <a:rPr lang="en-US" dirty="0">
                <a:latin typeface="Rubik Black" panose="020B0604020202020204" charset="-79"/>
                <a:cs typeface="Rubik Black" panose="020B0604020202020204" charset="-79"/>
              </a:rPr>
              <a:t>View</a:t>
            </a:r>
          </a:p>
        </p:txBody>
      </p:sp>
      <p:pic>
        <p:nvPicPr>
          <p:cNvPr id="9" name="Picture 8">
            <a:extLst>
              <a:ext uri="{FF2B5EF4-FFF2-40B4-BE49-F238E27FC236}">
                <a16:creationId xmlns:a16="http://schemas.microsoft.com/office/drawing/2014/main" id="{8D943275-704C-A9A4-68B9-91FF886C013D}"/>
              </a:ext>
            </a:extLst>
          </p:cNvPr>
          <p:cNvPicPr>
            <a:picLocks noChangeAspect="1"/>
          </p:cNvPicPr>
          <p:nvPr/>
        </p:nvPicPr>
        <p:blipFill>
          <a:blip r:embed="rId3"/>
          <a:stretch>
            <a:fillRect/>
          </a:stretch>
        </p:blipFill>
        <p:spPr>
          <a:xfrm>
            <a:off x="2639672" y="1223801"/>
            <a:ext cx="1926132" cy="3387547"/>
          </a:xfrm>
          <a:prstGeom prst="rect">
            <a:avLst/>
          </a:prstGeom>
        </p:spPr>
      </p:pic>
      <p:pic>
        <p:nvPicPr>
          <p:cNvPr id="11" name="Picture 10">
            <a:extLst>
              <a:ext uri="{FF2B5EF4-FFF2-40B4-BE49-F238E27FC236}">
                <a16:creationId xmlns:a16="http://schemas.microsoft.com/office/drawing/2014/main" id="{0AF56C75-07C3-ACEA-4D52-3C053CAC8584}"/>
              </a:ext>
            </a:extLst>
          </p:cNvPr>
          <p:cNvPicPr>
            <a:picLocks noChangeAspect="1"/>
          </p:cNvPicPr>
          <p:nvPr/>
        </p:nvPicPr>
        <p:blipFill>
          <a:blip r:embed="rId4"/>
          <a:stretch>
            <a:fillRect/>
          </a:stretch>
        </p:blipFill>
        <p:spPr>
          <a:xfrm>
            <a:off x="4748026" y="1223801"/>
            <a:ext cx="2034987" cy="3387547"/>
          </a:xfrm>
          <a:prstGeom prst="rect">
            <a:avLst/>
          </a:prstGeom>
        </p:spPr>
      </p:pic>
      <p:sp>
        <p:nvSpPr>
          <p:cNvPr id="12" name="TextBox 11">
            <a:extLst>
              <a:ext uri="{FF2B5EF4-FFF2-40B4-BE49-F238E27FC236}">
                <a16:creationId xmlns:a16="http://schemas.microsoft.com/office/drawing/2014/main" id="{4577437D-A10D-C666-5F3D-A93201CAA65A}"/>
              </a:ext>
            </a:extLst>
          </p:cNvPr>
          <p:cNvSpPr txBox="1"/>
          <p:nvPr/>
        </p:nvSpPr>
        <p:spPr>
          <a:xfrm>
            <a:off x="5146055" y="910502"/>
            <a:ext cx="1238928" cy="307777"/>
          </a:xfrm>
          <a:prstGeom prst="rect">
            <a:avLst/>
          </a:prstGeom>
          <a:noFill/>
        </p:spPr>
        <p:txBody>
          <a:bodyPr wrap="square" rtlCol="0">
            <a:spAutoFit/>
          </a:bodyPr>
          <a:lstStyle/>
          <a:p>
            <a:pPr algn="ctr"/>
            <a:r>
              <a:rPr lang="en-US" dirty="0">
                <a:latin typeface="Rubik Black" panose="020B0604020202020204" charset="-79"/>
                <a:cs typeface="Rubik Black" panose="020B0604020202020204" charset="-79"/>
              </a:rPr>
              <a:t>Controller</a:t>
            </a:r>
          </a:p>
        </p:txBody>
      </p:sp>
      <p:pic>
        <p:nvPicPr>
          <p:cNvPr id="14" name="Picture 13">
            <a:extLst>
              <a:ext uri="{FF2B5EF4-FFF2-40B4-BE49-F238E27FC236}">
                <a16:creationId xmlns:a16="http://schemas.microsoft.com/office/drawing/2014/main" id="{14B2C41E-7772-B963-B8B7-3F32ACB53468}"/>
              </a:ext>
            </a:extLst>
          </p:cNvPr>
          <p:cNvPicPr>
            <a:picLocks noChangeAspect="1"/>
          </p:cNvPicPr>
          <p:nvPr/>
        </p:nvPicPr>
        <p:blipFill>
          <a:blip r:embed="rId5"/>
          <a:stretch>
            <a:fillRect/>
          </a:stretch>
        </p:blipFill>
        <p:spPr>
          <a:xfrm>
            <a:off x="6944139" y="1218279"/>
            <a:ext cx="1814284" cy="1883730"/>
          </a:xfrm>
          <a:prstGeom prst="rect">
            <a:avLst/>
          </a:prstGeom>
        </p:spPr>
      </p:pic>
      <p:sp>
        <p:nvSpPr>
          <p:cNvPr id="15" name="TextBox 14">
            <a:extLst>
              <a:ext uri="{FF2B5EF4-FFF2-40B4-BE49-F238E27FC236}">
                <a16:creationId xmlns:a16="http://schemas.microsoft.com/office/drawing/2014/main" id="{A9FF3270-E983-1653-EB54-D9B2B5AA09CD}"/>
              </a:ext>
            </a:extLst>
          </p:cNvPr>
          <p:cNvSpPr txBox="1"/>
          <p:nvPr/>
        </p:nvSpPr>
        <p:spPr>
          <a:xfrm>
            <a:off x="7231817" y="917617"/>
            <a:ext cx="1238928" cy="307777"/>
          </a:xfrm>
          <a:prstGeom prst="rect">
            <a:avLst/>
          </a:prstGeom>
          <a:noFill/>
        </p:spPr>
        <p:txBody>
          <a:bodyPr wrap="square" rtlCol="0">
            <a:spAutoFit/>
          </a:bodyPr>
          <a:lstStyle/>
          <a:p>
            <a:pPr algn="ctr"/>
            <a:r>
              <a:rPr lang="en-US" dirty="0">
                <a:latin typeface="Rubik Black" panose="020B0604020202020204" charset="-79"/>
                <a:cs typeface="Rubik Black" panose="020B0604020202020204" charset="-79"/>
              </a:rPr>
              <a:t>Repository</a:t>
            </a:r>
          </a:p>
        </p:txBody>
      </p:sp>
      <p:sp>
        <p:nvSpPr>
          <p:cNvPr id="2" name="TextBox 1">
            <a:extLst>
              <a:ext uri="{FF2B5EF4-FFF2-40B4-BE49-F238E27FC236}">
                <a16:creationId xmlns:a16="http://schemas.microsoft.com/office/drawing/2014/main" id="{BCA6297D-4C36-41F0-E987-EF72BEBBB0A5}"/>
              </a:ext>
            </a:extLst>
          </p:cNvPr>
          <p:cNvSpPr txBox="1"/>
          <p:nvPr/>
        </p:nvSpPr>
        <p:spPr>
          <a:xfrm>
            <a:off x="519545" y="3844636"/>
            <a:ext cx="1926132" cy="954107"/>
          </a:xfrm>
          <a:prstGeom prst="rect">
            <a:avLst/>
          </a:prstGeom>
          <a:noFill/>
        </p:spPr>
        <p:txBody>
          <a:bodyPr wrap="square" rtlCol="0">
            <a:spAutoFit/>
          </a:bodyPr>
          <a:lstStyle/>
          <a:p>
            <a:r>
              <a:rPr lang="en-US" dirty="0"/>
              <a:t>Usage of enumeration for the user types(student, admin, teacher)</a:t>
            </a:r>
          </a:p>
        </p:txBody>
      </p:sp>
      <p:cxnSp>
        <p:nvCxnSpPr>
          <p:cNvPr id="5" name="Straight Arrow Connector 4">
            <a:extLst>
              <a:ext uri="{FF2B5EF4-FFF2-40B4-BE49-F238E27FC236}">
                <a16:creationId xmlns:a16="http://schemas.microsoft.com/office/drawing/2014/main" id="{783D6516-C034-68DB-29B1-EE9DEDC809BF}"/>
              </a:ext>
            </a:extLst>
          </p:cNvPr>
          <p:cNvCxnSpPr/>
          <p:nvPr/>
        </p:nvCxnSpPr>
        <p:spPr>
          <a:xfrm flipV="1">
            <a:off x="872836" y="3456709"/>
            <a:ext cx="0" cy="4629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30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2DE8BA-C475-4971-4DBE-400E38032D85}"/>
              </a:ext>
            </a:extLst>
          </p:cNvPr>
          <p:cNvSpPr>
            <a:spLocks noGrp="1"/>
          </p:cNvSpPr>
          <p:nvPr>
            <p:ph type="title"/>
          </p:nvPr>
        </p:nvSpPr>
        <p:spPr/>
        <p:txBody>
          <a:bodyPr/>
          <a:lstStyle/>
          <a:p>
            <a:r>
              <a:rPr lang="en-US" dirty="0"/>
              <a:t>Structure</a:t>
            </a:r>
          </a:p>
        </p:txBody>
      </p:sp>
      <p:sp>
        <p:nvSpPr>
          <p:cNvPr id="6" name="TextBox 5">
            <a:extLst>
              <a:ext uri="{FF2B5EF4-FFF2-40B4-BE49-F238E27FC236}">
                <a16:creationId xmlns:a16="http://schemas.microsoft.com/office/drawing/2014/main" id="{D4FE8FE3-8107-5C8F-3A43-A659D713E985}"/>
              </a:ext>
            </a:extLst>
          </p:cNvPr>
          <p:cNvSpPr txBox="1"/>
          <p:nvPr/>
        </p:nvSpPr>
        <p:spPr>
          <a:xfrm>
            <a:off x="715125" y="1814513"/>
            <a:ext cx="7784588" cy="2677656"/>
          </a:xfrm>
          <a:prstGeom prst="rect">
            <a:avLst/>
          </a:prstGeom>
          <a:noFill/>
        </p:spPr>
        <p:txBody>
          <a:bodyPr wrap="square" rtlCol="0">
            <a:spAutoFit/>
          </a:bodyPr>
          <a:lstStyle/>
          <a:p>
            <a:r>
              <a:rPr lang="en-US" dirty="0">
                <a:latin typeface="Karla" pitchFamily="2" charset="0"/>
                <a:cs typeface="Rubik Black" panose="020B0604020202020204" charset="-79"/>
              </a:rPr>
              <a:t>	The structure of the project is based on the MVC architecture, which stands for Model – View – Controller:</a:t>
            </a:r>
          </a:p>
          <a:p>
            <a:r>
              <a:rPr lang="en-US" dirty="0">
                <a:latin typeface="Karla" pitchFamily="2" charset="0"/>
                <a:cs typeface="Rubik Black" panose="020B0604020202020204" charset="-79"/>
              </a:rPr>
              <a:t>	</a:t>
            </a:r>
            <a:r>
              <a:rPr lang="en-US" dirty="0">
                <a:latin typeface="Karla" pitchFamily="2" charset="0"/>
                <a:cs typeface="Rubik Black" panose="020B0604020202020204" charset="-79"/>
                <a:sym typeface="Wingdings" panose="05000000000000000000" pitchFamily="2" charset="2"/>
              </a:rPr>
              <a:t> </a:t>
            </a:r>
            <a:r>
              <a:rPr lang="en-US" dirty="0">
                <a:latin typeface="Karla" pitchFamily="2" charset="0"/>
                <a:cs typeface="Rubik Black" panose="020B0604020202020204" charset="-79"/>
              </a:rPr>
              <a:t>Model package: Contains the classes that represent the table entities from the database;</a:t>
            </a:r>
          </a:p>
          <a:p>
            <a:r>
              <a:rPr lang="en-US" dirty="0">
                <a:latin typeface="Karla" pitchFamily="2" charset="0"/>
                <a:cs typeface="Rubik Black" panose="020B0604020202020204" charset="-79"/>
              </a:rPr>
              <a:t>	</a:t>
            </a:r>
            <a:r>
              <a:rPr lang="en-US" dirty="0">
                <a:latin typeface="Karla" pitchFamily="2" charset="0"/>
                <a:cs typeface="Rubik Black" panose="020B0604020202020204" charset="-79"/>
                <a:sym typeface="Wingdings" panose="05000000000000000000" pitchFamily="2" charset="2"/>
              </a:rPr>
              <a:t> View package: Contains the .</a:t>
            </a:r>
            <a:r>
              <a:rPr lang="en-US" dirty="0" err="1">
                <a:latin typeface="Karla" pitchFamily="2" charset="0"/>
                <a:cs typeface="Rubik Black" panose="020B0604020202020204" charset="-79"/>
                <a:sym typeface="Wingdings" panose="05000000000000000000" pitchFamily="2" charset="2"/>
              </a:rPr>
              <a:t>fxml</a:t>
            </a:r>
            <a:r>
              <a:rPr lang="en-US" dirty="0">
                <a:latin typeface="Karla" pitchFamily="2" charset="0"/>
                <a:cs typeface="Rubik Black" panose="020B0604020202020204" charset="-79"/>
                <a:sym typeface="Wingdings" panose="05000000000000000000" pitchFamily="2" charset="2"/>
              </a:rPr>
              <a:t> files which describe the visual part of a page(view);</a:t>
            </a:r>
          </a:p>
          <a:p>
            <a:r>
              <a:rPr lang="en-US" dirty="0">
                <a:latin typeface="Karla" pitchFamily="2" charset="0"/>
                <a:cs typeface="Rubik Black" panose="020B0604020202020204" charset="-79"/>
                <a:sym typeface="Wingdings" panose="05000000000000000000" pitchFamily="2" charset="2"/>
              </a:rPr>
              <a:t>	 Controller package: Contains the classes that describe the internal logic of the page (e.g. what happens when a button is pressed / how the data is collected from a field / how visual objects appear / disappear etc.)</a:t>
            </a:r>
          </a:p>
          <a:p>
            <a:r>
              <a:rPr lang="en-US" dirty="0">
                <a:latin typeface="Karla" pitchFamily="2" charset="0"/>
                <a:cs typeface="Rubik Black" panose="020B0604020202020204" charset="-79"/>
                <a:sym typeface="Wingdings" panose="05000000000000000000" pitchFamily="2" charset="2"/>
              </a:rPr>
              <a:t>	 Repository: Which contains all the methods used to interact with the database, queries</a:t>
            </a:r>
            <a:endParaRPr lang="en-US" dirty="0">
              <a:latin typeface="Karla" pitchFamily="2" charset="0"/>
              <a:cs typeface="Rubik Black" panose="020B0604020202020204" charset="-79"/>
            </a:endParaRPr>
          </a:p>
          <a:p>
            <a:endParaRPr lang="en-US" dirty="0">
              <a:latin typeface="Karla" pitchFamily="2" charset="0"/>
              <a:cs typeface="Rubik Black" panose="020B0604020202020204" charset="-79"/>
            </a:endParaRPr>
          </a:p>
        </p:txBody>
      </p:sp>
    </p:spTree>
    <p:extLst>
      <p:ext uri="{BB962C8B-B14F-4D97-AF65-F5344CB8AC3E}">
        <p14:creationId xmlns:p14="http://schemas.microsoft.com/office/powerpoint/2010/main" val="291708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6795670" y="1595533"/>
            <a:ext cx="1847088" cy="2916600"/>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0" name="Google Shape;650;p35"/>
          <p:cNvGrpSpPr/>
          <p:nvPr/>
        </p:nvGrpSpPr>
        <p:grpSpPr>
          <a:xfrm>
            <a:off x="4764496" y="1595533"/>
            <a:ext cx="1847088"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2737847" y="1607377"/>
            <a:ext cx="184245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2523792" y="2258589"/>
            <a:ext cx="21972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Admin View</a:t>
            </a:r>
            <a:endParaRPr sz="2000" dirty="0"/>
          </a:p>
        </p:txBody>
      </p:sp>
      <p:sp>
        <p:nvSpPr>
          <p:cNvPr id="661" name="Google Shape;661;p35"/>
          <p:cNvSpPr txBox="1">
            <a:spLocks noGrp="1"/>
          </p:cNvSpPr>
          <p:nvPr>
            <p:ph type="subTitle" idx="5"/>
          </p:nvPr>
        </p:nvSpPr>
        <p:spPr>
          <a:xfrm>
            <a:off x="4561299" y="2257418"/>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Student View</a:t>
            </a:r>
            <a:endParaRPr sz="2000" dirty="0"/>
          </a:p>
        </p:txBody>
      </p:sp>
      <p:sp>
        <p:nvSpPr>
          <p:cNvPr id="662" name="Google Shape;662;p35"/>
          <p:cNvSpPr txBox="1">
            <a:spLocks noGrp="1"/>
          </p:cNvSpPr>
          <p:nvPr>
            <p:ph type="subTitle" idx="6"/>
          </p:nvPr>
        </p:nvSpPr>
        <p:spPr>
          <a:xfrm>
            <a:off x="6571168" y="2274642"/>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Teacher View</a:t>
            </a:r>
            <a:endParaRPr sz="20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Main Views</a:t>
            </a:r>
            <a:endParaRPr dirty="0"/>
          </a:p>
        </p:txBody>
      </p:sp>
      <p:sp>
        <p:nvSpPr>
          <p:cNvPr id="664" name="Google Shape;664;p35"/>
          <p:cNvSpPr txBox="1">
            <a:spLocks noGrp="1"/>
          </p:cNvSpPr>
          <p:nvPr>
            <p:ph type="subTitle" idx="2"/>
          </p:nvPr>
        </p:nvSpPr>
        <p:spPr>
          <a:xfrm>
            <a:off x="2647857" y="2602584"/>
            <a:ext cx="1913442" cy="14267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Logging-in using the admin account takes you to this view</a:t>
            </a:r>
          </a:p>
          <a:p>
            <a:pPr marL="0" lvl="0" indent="0" algn="ctr" rtl="0">
              <a:spcBef>
                <a:spcPts val="0"/>
              </a:spcBef>
              <a:spcAft>
                <a:spcPts val="0"/>
              </a:spcAft>
              <a:buNone/>
            </a:pPr>
            <a:r>
              <a:rPr lang="en" sz="1200" dirty="0"/>
              <a:t>Inside the admin view we have several more views for the insertion/deletion/management of data in database</a:t>
            </a:r>
            <a:endParaRPr sz="1200" dirty="0"/>
          </a:p>
        </p:txBody>
      </p:sp>
      <p:sp>
        <p:nvSpPr>
          <p:cNvPr id="665" name="Google Shape;665;p35"/>
          <p:cNvSpPr txBox="1">
            <a:spLocks noGrp="1"/>
          </p:cNvSpPr>
          <p:nvPr>
            <p:ph type="subTitle" idx="3"/>
          </p:nvPr>
        </p:nvSpPr>
        <p:spPr>
          <a:xfrm>
            <a:off x="4780726" y="2668834"/>
            <a:ext cx="173145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Logging-in using a student account takes you to this view.</a:t>
            </a:r>
          </a:p>
          <a:p>
            <a:pPr marL="0" lvl="0" indent="0" algn="ctr" rtl="0">
              <a:spcBef>
                <a:spcPts val="0"/>
              </a:spcBef>
              <a:spcAft>
                <a:spcPts val="0"/>
              </a:spcAft>
              <a:buNone/>
            </a:pPr>
            <a:r>
              <a:rPr lang="en-US" sz="1200" dirty="0"/>
              <a:t>You can see your grades, members of your class and change your password</a:t>
            </a:r>
            <a:endParaRPr sz="1200" dirty="0"/>
          </a:p>
        </p:txBody>
      </p:sp>
      <p:sp>
        <p:nvSpPr>
          <p:cNvPr id="666" name="Google Shape;666;p35"/>
          <p:cNvSpPr txBox="1">
            <a:spLocks noGrp="1"/>
          </p:cNvSpPr>
          <p:nvPr>
            <p:ph type="subTitle" idx="4"/>
          </p:nvPr>
        </p:nvSpPr>
        <p:spPr>
          <a:xfrm>
            <a:off x="6833048" y="2668834"/>
            <a:ext cx="1708322"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Logging-in using a teacher account takes you to this view. You can give grades to your students and change your password</a:t>
            </a:r>
            <a:endParaRPr sz="1200" dirty="0"/>
          </a:p>
        </p:txBody>
      </p:sp>
      <p:grpSp>
        <p:nvGrpSpPr>
          <p:cNvPr id="667" name="Google Shape;667;p35"/>
          <p:cNvGrpSpPr/>
          <p:nvPr/>
        </p:nvGrpSpPr>
        <p:grpSpPr>
          <a:xfrm>
            <a:off x="7441421" y="1830019"/>
            <a:ext cx="502899" cy="502899"/>
            <a:chOff x="858700" y="1967475"/>
            <a:chExt cx="605100" cy="605100"/>
          </a:xfrm>
        </p:grpSpPr>
        <p:sp>
          <p:nvSpPr>
            <p:cNvPr id="668" name="Google Shape;668;p3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5"/>
          <p:cNvGrpSpPr/>
          <p:nvPr/>
        </p:nvGrpSpPr>
        <p:grpSpPr>
          <a:xfrm>
            <a:off x="5399914" y="1845963"/>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3370992" y="1876724"/>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55;p35">
            <a:extLst>
              <a:ext uri="{FF2B5EF4-FFF2-40B4-BE49-F238E27FC236}">
                <a16:creationId xmlns:a16="http://schemas.microsoft.com/office/drawing/2014/main" id="{9E2B2E63-9EB1-42E4-994E-D1E12988DD94}"/>
              </a:ext>
            </a:extLst>
          </p:cNvPr>
          <p:cNvGrpSpPr/>
          <p:nvPr/>
        </p:nvGrpSpPr>
        <p:grpSpPr>
          <a:xfrm>
            <a:off x="708421" y="1607377"/>
            <a:ext cx="1847088" cy="2916600"/>
            <a:chOff x="715400" y="1600325"/>
            <a:chExt cx="2418600" cy="2916600"/>
          </a:xfrm>
        </p:grpSpPr>
        <p:sp>
          <p:nvSpPr>
            <p:cNvPr id="3" name="Google Shape;656;p35">
              <a:extLst>
                <a:ext uri="{FF2B5EF4-FFF2-40B4-BE49-F238E27FC236}">
                  <a16:creationId xmlns:a16="http://schemas.microsoft.com/office/drawing/2014/main" id="{0DC6FF72-941E-009C-1F40-7809413A2627}"/>
                </a:ext>
              </a:extLst>
            </p:cNvPr>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657;p35">
              <a:extLst>
                <a:ext uri="{FF2B5EF4-FFF2-40B4-BE49-F238E27FC236}">
                  <a16:creationId xmlns:a16="http://schemas.microsoft.com/office/drawing/2014/main" id="{F60F62FA-286C-63A5-C4BE-644DC96B36DA}"/>
                </a:ext>
              </a:extLst>
            </p:cNvPr>
            <p:cNvGrpSpPr/>
            <p:nvPr/>
          </p:nvGrpSpPr>
          <p:grpSpPr>
            <a:xfrm>
              <a:off x="715400" y="1600325"/>
              <a:ext cx="2327100" cy="2825100"/>
              <a:chOff x="715400" y="1600325"/>
              <a:chExt cx="2327100" cy="2825100"/>
            </a:xfrm>
          </p:grpSpPr>
          <p:sp>
            <p:nvSpPr>
              <p:cNvPr id="5" name="Google Shape;658;p35">
                <a:extLst>
                  <a:ext uri="{FF2B5EF4-FFF2-40B4-BE49-F238E27FC236}">
                    <a16:creationId xmlns:a16="http://schemas.microsoft.com/office/drawing/2014/main" id="{6CF042E4-C7B3-0FC3-8E50-21C0942B05B8}"/>
                  </a:ext>
                </a:extLst>
              </p:cNvPr>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659;p35">
                <a:extLst>
                  <a:ext uri="{FF2B5EF4-FFF2-40B4-BE49-F238E27FC236}">
                    <a16:creationId xmlns:a16="http://schemas.microsoft.com/office/drawing/2014/main" id="{C797DE66-07C7-F018-AB8E-36B96D37EE72}"/>
                  </a:ext>
                </a:extLst>
              </p:cNvPr>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7" name="Google Shape;748;p37">
            <a:extLst>
              <a:ext uri="{FF2B5EF4-FFF2-40B4-BE49-F238E27FC236}">
                <a16:creationId xmlns:a16="http://schemas.microsoft.com/office/drawing/2014/main" id="{FB265822-C8DD-7974-C966-A2F3377FF3D2}"/>
              </a:ext>
            </a:extLst>
          </p:cNvPr>
          <p:cNvGrpSpPr/>
          <p:nvPr/>
        </p:nvGrpSpPr>
        <p:grpSpPr>
          <a:xfrm>
            <a:off x="1347014" y="1866339"/>
            <a:ext cx="502800" cy="502800"/>
            <a:chOff x="463701" y="2307675"/>
            <a:chExt cx="502800" cy="502800"/>
          </a:xfrm>
        </p:grpSpPr>
        <p:sp>
          <p:nvSpPr>
            <p:cNvPr id="8" name="Google Shape;749;p37">
              <a:extLst>
                <a:ext uri="{FF2B5EF4-FFF2-40B4-BE49-F238E27FC236}">
                  <a16:creationId xmlns:a16="http://schemas.microsoft.com/office/drawing/2014/main" id="{DA885ABF-B77C-CAA1-54AD-557247A98D82}"/>
                </a:ext>
              </a:extLst>
            </p:cNvPr>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50;p37">
              <a:extLst>
                <a:ext uri="{FF2B5EF4-FFF2-40B4-BE49-F238E27FC236}">
                  <a16:creationId xmlns:a16="http://schemas.microsoft.com/office/drawing/2014/main" id="{9D5D1A78-233A-E24F-713B-5062FDB4A9EC}"/>
                </a:ext>
              </a:extLst>
            </p:cNvPr>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1;p37">
              <a:extLst>
                <a:ext uri="{FF2B5EF4-FFF2-40B4-BE49-F238E27FC236}">
                  <a16:creationId xmlns:a16="http://schemas.microsoft.com/office/drawing/2014/main" id="{673AEADC-D5A3-E2FD-2726-41C28FCA045A}"/>
                </a:ext>
              </a:extLst>
            </p:cNvPr>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660;p35">
            <a:extLst>
              <a:ext uri="{FF2B5EF4-FFF2-40B4-BE49-F238E27FC236}">
                <a16:creationId xmlns:a16="http://schemas.microsoft.com/office/drawing/2014/main" id="{751D64A9-EFAB-92D5-FA38-CAD0344B40A9}"/>
              </a:ext>
            </a:extLst>
          </p:cNvPr>
          <p:cNvSpPr txBox="1">
            <a:spLocks/>
          </p:cNvSpPr>
          <p:nvPr/>
        </p:nvSpPr>
        <p:spPr>
          <a:xfrm>
            <a:off x="487440" y="2285611"/>
            <a:ext cx="2197200" cy="548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000" dirty="0"/>
              <a:t>Login View</a:t>
            </a:r>
          </a:p>
        </p:txBody>
      </p:sp>
      <p:sp>
        <p:nvSpPr>
          <p:cNvPr id="12" name="Google Shape;664;p35">
            <a:extLst>
              <a:ext uri="{FF2B5EF4-FFF2-40B4-BE49-F238E27FC236}">
                <a16:creationId xmlns:a16="http://schemas.microsoft.com/office/drawing/2014/main" id="{E8635735-059B-5004-85C8-5C5D74AE50FD}"/>
              </a:ext>
            </a:extLst>
          </p:cNvPr>
          <p:cNvSpPr txBox="1">
            <a:spLocks/>
          </p:cNvSpPr>
          <p:nvPr/>
        </p:nvSpPr>
        <p:spPr>
          <a:xfrm>
            <a:off x="626374" y="2681199"/>
            <a:ext cx="1913442" cy="14267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en-US" sz="1200" dirty="0"/>
              <a:t>The view that pops-up when you first launch the application.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Login View</a:t>
            </a:r>
            <a:endParaRPr sz="2400" dirty="0"/>
          </a:p>
        </p:txBody>
      </p:sp>
      <p:sp>
        <p:nvSpPr>
          <p:cNvPr id="592" name="Google Shape;592;p33"/>
          <p:cNvSpPr/>
          <p:nvPr/>
        </p:nvSpPr>
        <p:spPr>
          <a:xfrm>
            <a:off x="486371" y="1074425"/>
            <a:ext cx="457208" cy="227389"/>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3"/>
          <p:cNvSpPr/>
          <p:nvPr/>
        </p:nvSpPr>
        <p:spPr>
          <a:xfrm>
            <a:off x="7971818" y="450347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7739478" y="435482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8" name="Picture 17">
            <a:extLst>
              <a:ext uri="{FF2B5EF4-FFF2-40B4-BE49-F238E27FC236}">
                <a16:creationId xmlns:a16="http://schemas.microsoft.com/office/drawing/2014/main" id="{25132D20-7604-DA16-1BEB-D5CF469F517D}"/>
              </a:ext>
            </a:extLst>
          </p:cNvPr>
          <p:cNvPicPr>
            <a:picLocks noChangeAspect="1"/>
          </p:cNvPicPr>
          <p:nvPr/>
        </p:nvPicPr>
        <p:blipFill>
          <a:blip r:embed="rId3"/>
          <a:stretch>
            <a:fillRect/>
          </a:stretch>
        </p:blipFill>
        <p:spPr>
          <a:xfrm>
            <a:off x="1948780" y="1302789"/>
            <a:ext cx="5246440" cy="30942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Login View</a:t>
            </a:r>
            <a:endParaRPr sz="2400" dirty="0"/>
          </a:p>
        </p:txBody>
      </p:sp>
      <p:sp>
        <p:nvSpPr>
          <p:cNvPr id="4" name="Text Placeholder 3">
            <a:extLst>
              <a:ext uri="{FF2B5EF4-FFF2-40B4-BE49-F238E27FC236}">
                <a16:creationId xmlns:a16="http://schemas.microsoft.com/office/drawing/2014/main" id="{DF9E73B7-BD07-4D8B-F3DA-72D576C74BAA}"/>
              </a:ext>
            </a:extLst>
          </p:cNvPr>
          <p:cNvSpPr>
            <a:spLocks noGrp="1"/>
          </p:cNvSpPr>
          <p:nvPr>
            <p:ph type="body" idx="4294967295"/>
          </p:nvPr>
        </p:nvSpPr>
        <p:spPr>
          <a:xfrm>
            <a:off x="485646" y="1509106"/>
            <a:ext cx="5019675" cy="2565400"/>
          </a:xfrm>
        </p:spPr>
        <p:txBody>
          <a:bodyPr/>
          <a:lstStyle/>
          <a:p>
            <a:r>
              <a:rPr lang="en-US" dirty="0"/>
              <a:t>When launching the application, this is the first view that pops up. Completing the fields with the right credentials takes us to the next view (admin view &lt;- for the admin account or to the student or teacher view, based on the type of user). The identification of the what type of user is logging in is made via PostgreSQL query, because the user type is an attribute of the Users Class (admin/ teacher/ student). If the credentials do not match any account in the database, then, we are notified through a label that something is wrong.</a:t>
            </a:r>
          </a:p>
        </p:txBody>
      </p:sp>
      <p:sp>
        <p:nvSpPr>
          <p:cNvPr id="592" name="Google Shape;592;p33"/>
          <p:cNvSpPr/>
          <p:nvPr/>
        </p:nvSpPr>
        <p:spPr>
          <a:xfrm>
            <a:off x="485646" y="125273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6660139" y="394647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431541" y="381668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DBD7A07D-0858-05F3-085D-2C73CC31FC88}"/>
              </a:ext>
            </a:extLst>
          </p:cNvPr>
          <p:cNvPicPr>
            <a:picLocks noChangeAspect="1"/>
          </p:cNvPicPr>
          <p:nvPr/>
        </p:nvPicPr>
        <p:blipFill>
          <a:blip r:embed="rId3"/>
          <a:stretch>
            <a:fillRect/>
          </a:stretch>
        </p:blipFill>
        <p:spPr>
          <a:xfrm>
            <a:off x="5872731" y="1977139"/>
            <a:ext cx="2785623" cy="1189222"/>
          </a:xfrm>
          <a:prstGeom prst="rect">
            <a:avLst/>
          </a:prstGeom>
        </p:spPr>
      </p:pic>
    </p:spTree>
    <p:extLst>
      <p:ext uri="{BB962C8B-B14F-4D97-AF65-F5344CB8AC3E}">
        <p14:creationId xmlns:p14="http://schemas.microsoft.com/office/powerpoint/2010/main" val="3499216552"/>
      </p:ext>
    </p:extLst>
  </p:cSld>
  <p:clrMapOvr>
    <a:masterClrMapping/>
  </p:clrMapOvr>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BD8A91C91A8F4FB3B932A32C0A3EC9" ma:contentTypeVersion="10" ma:contentTypeDescription="Create a new document." ma:contentTypeScope="" ma:versionID="2ea73aaf11ec5e033721d3ed468c1dc6">
  <xsd:schema xmlns:xsd="http://www.w3.org/2001/XMLSchema" xmlns:xs="http://www.w3.org/2001/XMLSchema" xmlns:p="http://schemas.microsoft.com/office/2006/metadata/properties" xmlns:ns2="26e6d57f-23c5-4a7a-9983-a15abaa4d2f1" xmlns:ns3="be7eaca2-a248-4be0-8263-f12944f36c37" targetNamespace="http://schemas.microsoft.com/office/2006/metadata/properties" ma:root="true" ma:fieldsID="e8b182b785188cbd7b3c0cfd01ed47ca" ns2:_="" ns3:_="">
    <xsd:import namespace="26e6d57f-23c5-4a7a-9983-a15abaa4d2f1"/>
    <xsd:import namespace="be7eaca2-a248-4be0-8263-f12944f36c3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MediaServiceSearchPropertie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e6d57f-23c5-4a7a-9983-a15abaa4d2f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e7eaca2-a248-4be0-8263-f12944f36c3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E230F7-48CE-4A89-9F5E-BA5AF2F72B89}"/>
</file>

<file path=customXml/itemProps2.xml><?xml version="1.0" encoding="utf-8"?>
<ds:datastoreItem xmlns:ds="http://schemas.openxmlformats.org/officeDocument/2006/customXml" ds:itemID="{C0433E43-C1DB-4988-A9B2-AEC24B25AD5A}">
  <ds:schemaRefs>
    <ds:schemaRef ds:uri="http://schemas.microsoft.com/sharepoint/v3/contenttype/forms"/>
  </ds:schemaRefs>
</ds:datastoreItem>
</file>

<file path=customXml/itemProps3.xml><?xml version="1.0" encoding="utf-8"?>
<ds:datastoreItem xmlns:ds="http://schemas.openxmlformats.org/officeDocument/2006/customXml" ds:itemID="{BE9F0912-5216-4D02-BD47-4E71C0ED00C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210</TotalTime>
  <Words>1823</Words>
  <Application>Microsoft Office PowerPoint</Application>
  <PresentationFormat>Expunere pe ecran (16:9)</PresentationFormat>
  <Paragraphs>147</Paragraphs>
  <Slides>42</Slides>
  <Notes>9</Notes>
  <HiddenSlides>0</HiddenSlides>
  <MMClips>0</MMClips>
  <ScaleCrop>false</ScaleCrop>
  <HeadingPairs>
    <vt:vector size="4" baseType="variant">
      <vt:variant>
        <vt:lpstr>Temă</vt:lpstr>
      </vt:variant>
      <vt:variant>
        <vt:i4>1</vt:i4>
      </vt:variant>
      <vt:variant>
        <vt:lpstr>Titluri diapozitive</vt:lpstr>
      </vt:variant>
      <vt:variant>
        <vt:i4>42</vt:i4>
      </vt:variant>
    </vt:vector>
  </HeadingPairs>
  <TitlesOfParts>
    <vt:vector size="43" baseType="lpstr">
      <vt:lpstr>Soft Colors UI Design for Agencies by Slidesgo</vt:lpstr>
      <vt:lpstr>EduHub – Student GradeBook App</vt:lpstr>
      <vt:lpstr>When first launching the app, make sure you have generated the database using the ddl script provided. Login as admin using these credentials:  username: admin  password: admin123  To test the application correctly, you will have to first add a department, then a teacher and select a department(because the teacher is dependent on the department), then add a course, add a student, class and you can manage the links between student-courses, student-classes, teacher-courses, teacher-classes. Thank you! </vt:lpstr>
      <vt:lpstr>01</vt:lpstr>
      <vt:lpstr>01</vt:lpstr>
      <vt:lpstr>Prezentare PowerPoint</vt:lpstr>
      <vt:lpstr>Structure</vt:lpstr>
      <vt:lpstr>Main Views</vt:lpstr>
      <vt:lpstr>Login View</vt:lpstr>
      <vt:lpstr>Login View</vt:lpstr>
      <vt:lpstr>Admin View</vt:lpstr>
      <vt:lpstr>Admin View</vt:lpstr>
      <vt:lpstr>Insert in database - views</vt:lpstr>
      <vt:lpstr>Insert in database – cont.</vt:lpstr>
      <vt:lpstr>Delete from database - views</vt:lpstr>
      <vt:lpstr>Delete from database – cont.</vt:lpstr>
      <vt:lpstr>Managing students - views</vt:lpstr>
      <vt:lpstr>Managing students – views – cont.</vt:lpstr>
      <vt:lpstr>Managing students – views – cont.</vt:lpstr>
      <vt:lpstr>Managing students – views – cont.</vt:lpstr>
      <vt:lpstr>Managing teachers - views</vt:lpstr>
      <vt:lpstr>Managing teachers – views – cont.</vt:lpstr>
      <vt:lpstr>Managing teachers – views – cont.</vt:lpstr>
      <vt:lpstr>Managing teachers – views – cont.</vt:lpstr>
      <vt:lpstr>Student View</vt:lpstr>
      <vt:lpstr>Student View – cont.</vt:lpstr>
      <vt:lpstr>Student View – cont.</vt:lpstr>
      <vt:lpstr>Student View – cont.</vt:lpstr>
      <vt:lpstr>Teacher View</vt:lpstr>
      <vt:lpstr>Teacher View – cont.</vt:lpstr>
      <vt:lpstr>Teacher View – cont.</vt:lpstr>
      <vt:lpstr>Teacher View – cont.</vt:lpstr>
      <vt:lpstr>02</vt:lpstr>
      <vt:lpstr>Controller Classes</vt:lpstr>
      <vt:lpstr>Controller Classes – cont.</vt:lpstr>
      <vt:lpstr>03</vt:lpstr>
      <vt:lpstr>The Database</vt:lpstr>
      <vt:lpstr>The Database - connection</vt:lpstr>
      <vt:lpstr>The Database – login session</vt:lpstr>
      <vt:lpstr>Extra</vt:lpstr>
      <vt:lpstr>Final Ideas</vt:lpstr>
      <vt:lpstr>Requirements completed</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EduHub – Student GradeBook App</dc:title>
  <dc:creator>Baraian Adrian</dc:creator>
  <cp:lastModifiedBy>Baraian Adrian</cp:lastModifiedBy>
  <cp:revision>8</cp:revision>
  <dcterms:modified xsi:type="dcterms:W3CDTF">2024-01-19T22:51:44Z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0x010100E3BD8A91C91A8F4FB3B932A32C0A3EC9</vt:lpwstr>
  </property>
</Properties>
</file>