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15FDF-6EDE-4BD6-BE10-52D923EFF683}" v="15" dt="2023-03-21T11:57:23.086"/>
    <p1510:client id="{CA85A89B-7161-4C72-B5A4-861D0FD1E070}" v="1460" dt="2023-03-24T15:44:15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2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1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0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32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2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2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2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8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5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1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3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6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0018B1-8D82-A7B5-BBF9-C1E496FA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S" sz="3700">
                <a:solidFill>
                  <a:srgbClr val="FFFFFF"/>
                </a:solidFill>
              </a:rPr>
              <a:t>Predecir la temperatura de España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45149-3CE4-D2AD-BB13-8C269FE9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150" y="2063790"/>
            <a:ext cx="6075097" cy="1894437"/>
          </a:xfrm>
        </p:spPr>
        <p:txBody>
          <a:bodyPr/>
          <a:lstStyle/>
          <a:p>
            <a:pPr marL="171450" indent="-171450" defTabSz="274320">
              <a:spcAft>
                <a:spcPts val="360"/>
              </a:spcAft>
            </a:pPr>
            <a:r>
              <a:rPr lang="es-ES" sz="14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Machine </a:t>
            </a:r>
            <a:r>
              <a:rPr lang="es-ES" sz="1440" kern="1200" cap="none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es-ES" sz="14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/series temporales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90FDB9-61F2-3C5B-DF6D-23FCC8DA8623}"/>
              </a:ext>
            </a:extLst>
          </p:cNvPr>
          <p:cNvSpPr txBox="1"/>
          <p:nvPr/>
        </p:nvSpPr>
        <p:spPr>
          <a:xfrm>
            <a:off x="9221615" y="4189255"/>
            <a:ext cx="2281410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48640">
              <a:spcAft>
                <a:spcPts val="600"/>
              </a:spcAft>
            </a:pPr>
            <a:r>
              <a:rPr lang="es-ES" sz="10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Ionut</a:t>
            </a:r>
            <a:r>
              <a:rPr lang="es-E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0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Adrian</a:t>
            </a:r>
            <a:r>
              <a:rPr lang="es-E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0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Leonte</a:t>
            </a:r>
            <a:endParaRPr lang="es-ES" err="1"/>
          </a:p>
        </p:txBody>
      </p:sp>
    </p:spTree>
    <p:extLst>
      <p:ext uri="{BB962C8B-B14F-4D97-AF65-F5344CB8AC3E}">
        <p14:creationId xmlns:p14="http://schemas.microsoft.com/office/powerpoint/2010/main" val="34038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17640BC-6B27-17B9-7113-1F1A6F93A047}"/>
              </a:ext>
            </a:extLst>
          </p:cNvPr>
          <p:cNvSpPr txBox="1"/>
          <p:nvPr/>
        </p:nvSpPr>
        <p:spPr>
          <a:xfrm>
            <a:off x="3603624" y="4625788"/>
            <a:ext cx="7899398" cy="6542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Resultado</a:t>
            </a:r>
            <a:r>
              <a:rPr lang="en-US" sz="24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de </a:t>
            </a:r>
            <a:r>
              <a:rPr lang="en-US" sz="24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modelo</a:t>
            </a:r>
            <a:r>
              <a:rPr lang="en-US" sz="24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entrenado</a:t>
            </a:r>
            <a:r>
              <a:rPr lang="en-US" sz="24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de SARIMAX, </a:t>
            </a:r>
            <a:r>
              <a:rPr lang="en-US" sz="24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en</a:t>
            </a:r>
            <a:r>
              <a:rPr lang="en-US" sz="24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una</a:t>
            </a:r>
            <a:r>
              <a:rPr lang="en-US" sz="24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gráfica</a:t>
            </a:r>
            <a:endParaRPr lang="en-US" sz="24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2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FEA584A-B9A9-0FA0-E727-252640AE8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9" r="244" b="1"/>
          <a:stretch/>
        </p:blipFill>
        <p:spPr>
          <a:xfrm>
            <a:off x="2948668" y="55564"/>
            <a:ext cx="8887730" cy="43570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8893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306425C-8FA2-4712-32C3-E3B77FC2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163" y="3175"/>
            <a:ext cx="8443913" cy="3394075"/>
          </a:xfrm>
          <a:prstGeom prst="rect">
            <a:avLst/>
          </a:prstGeom>
        </p:spPr>
      </p:pic>
      <p:pic>
        <p:nvPicPr>
          <p:cNvPr id="3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5167DEC-92CC-A368-8092-F450F393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75" y="3460750"/>
            <a:ext cx="8420100" cy="33940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6A8CBF5-79AB-4665-CC00-69ED3C87D943}"/>
              </a:ext>
            </a:extLst>
          </p:cNvPr>
          <p:cNvSpPr txBox="1"/>
          <p:nvPr/>
        </p:nvSpPr>
        <p:spPr>
          <a:xfrm>
            <a:off x="1666875" y="133350"/>
            <a:ext cx="1962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ForecastAutoreg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DD96486-8970-0FF7-BF11-FA169E47ECE0}"/>
              </a:ext>
            </a:extLst>
          </p:cNvPr>
          <p:cNvSpPr txBox="1"/>
          <p:nvPr/>
        </p:nvSpPr>
        <p:spPr>
          <a:xfrm>
            <a:off x="2381250" y="3648074"/>
            <a:ext cx="1247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SARIMAX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5170FC-F408-CE31-B9DD-0C6584261D6E}"/>
              </a:ext>
            </a:extLst>
          </p:cNvPr>
          <p:cNvSpPr txBox="1"/>
          <p:nvPr/>
        </p:nvSpPr>
        <p:spPr>
          <a:xfrm>
            <a:off x="9524" y="885824"/>
            <a:ext cx="3667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Comparar los modelos entrenados con los datos reales</a:t>
            </a:r>
          </a:p>
        </p:txBody>
      </p:sp>
    </p:spTree>
    <p:extLst>
      <p:ext uri="{BB962C8B-B14F-4D97-AF65-F5344CB8AC3E}">
        <p14:creationId xmlns:p14="http://schemas.microsoft.com/office/powerpoint/2010/main" val="184794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C7EAE34-D4C0-8F1B-0001-9A30688F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3"/>
            <a:ext cx="8820150" cy="3296497"/>
          </a:xfrm>
          <a:prstGeom prst="rect">
            <a:avLst/>
          </a:prstGeom>
        </p:spPr>
      </p:pic>
      <p:pic>
        <p:nvPicPr>
          <p:cNvPr id="3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206B7B8-1E50-A92B-3DA9-5AA2CF9A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5975"/>
            <a:ext cx="8816975" cy="3505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607B06D-DCE6-9120-339D-A0E07464D6EA}"/>
              </a:ext>
            </a:extLst>
          </p:cNvPr>
          <p:cNvSpPr txBox="1"/>
          <p:nvPr/>
        </p:nvSpPr>
        <p:spPr>
          <a:xfrm>
            <a:off x="8934449" y="38100"/>
            <a:ext cx="1114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SARIMAX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E4CADD-CFF2-82F5-775A-1F928DD8FCE5}"/>
              </a:ext>
            </a:extLst>
          </p:cNvPr>
          <p:cNvSpPr txBox="1"/>
          <p:nvPr/>
        </p:nvSpPr>
        <p:spPr>
          <a:xfrm>
            <a:off x="8934449" y="3467099"/>
            <a:ext cx="1847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ForecastAutoreg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89387F-C160-ECA3-0AB3-E9094EFD95E1}"/>
              </a:ext>
            </a:extLst>
          </p:cNvPr>
          <p:cNvSpPr txBox="1"/>
          <p:nvPr/>
        </p:nvSpPr>
        <p:spPr>
          <a:xfrm>
            <a:off x="9544050" y="1095374"/>
            <a:ext cx="2009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Predicción 2 años</a:t>
            </a:r>
          </a:p>
        </p:txBody>
      </p:sp>
    </p:spTree>
    <p:extLst>
      <p:ext uri="{BB962C8B-B14F-4D97-AF65-F5344CB8AC3E}">
        <p14:creationId xmlns:p14="http://schemas.microsoft.com/office/powerpoint/2010/main" val="198441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6BE7F28C-74A6-C4FA-02BE-07E18321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363" y="3424238"/>
            <a:ext cx="3924300" cy="1428750"/>
          </a:xfrm>
          <a:prstGeom prst="rect">
            <a:avLst/>
          </a:prstGeom>
        </p:spPr>
      </p:pic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A8E2C09C-2BD3-8E47-1580-63707DC6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8" y="3429000"/>
            <a:ext cx="4124325" cy="14287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E93962-8BB9-9052-E1B4-66744DC4D238}"/>
              </a:ext>
            </a:extLst>
          </p:cNvPr>
          <p:cNvSpPr txBox="1"/>
          <p:nvPr/>
        </p:nvSpPr>
        <p:spPr>
          <a:xfrm>
            <a:off x="2152650" y="2686049"/>
            <a:ext cx="2152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ForecastAutoreg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B3C3A8-4ED3-401E-7D8E-EC535292FAC6}"/>
              </a:ext>
            </a:extLst>
          </p:cNvPr>
          <p:cNvSpPr txBox="1"/>
          <p:nvPr/>
        </p:nvSpPr>
        <p:spPr>
          <a:xfrm>
            <a:off x="8762999" y="2686050"/>
            <a:ext cx="1819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SARIMAX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4AF459-7BF0-7626-69EF-2712D14D7354}"/>
              </a:ext>
            </a:extLst>
          </p:cNvPr>
          <p:cNvSpPr txBox="1"/>
          <p:nvPr/>
        </p:nvSpPr>
        <p:spPr>
          <a:xfrm>
            <a:off x="4914899" y="38099"/>
            <a:ext cx="3495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Resultado de las métricas</a:t>
            </a:r>
          </a:p>
        </p:txBody>
      </p:sp>
    </p:spTree>
    <p:extLst>
      <p:ext uri="{BB962C8B-B14F-4D97-AF65-F5344CB8AC3E}">
        <p14:creationId xmlns:p14="http://schemas.microsoft.com/office/powerpoint/2010/main" val="349570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8E6289-53CF-170D-C20E-F913DCB4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s-ES" sz="3200">
                <a:solidFill>
                  <a:schemeClr val="tx2"/>
                </a:solidFill>
              </a:rPr>
              <a:t>Conclusiónes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E4B17-6984-C2B1-430B-4F8E46E6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>
              <a:buFont typeface="Calibri"/>
              <a:buChar char="-"/>
            </a:pPr>
            <a:r>
              <a:rPr lang="es-ES" sz="2000" dirty="0">
                <a:ea typeface="+mn-lt"/>
                <a:cs typeface="+mn-lt"/>
              </a:rPr>
              <a:t>Me parece unos buenos modelos predictivos</a:t>
            </a:r>
            <a:endParaRPr lang="es-ES" sz="2000" dirty="0"/>
          </a:p>
          <a:p>
            <a:pPr>
              <a:buClr>
                <a:srgbClr val="1287C3"/>
              </a:buClr>
              <a:buFont typeface="Calibri"/>
              <a:buChar char="-"/>
            </a:pPr>
            <a:r>
              <a:rPr lang="es-ES" sz="2000" dirty="0"/>
              <a:t>Me hubiese gustado poder entrenar los modelos con los datos a diario en vez de mensuales</a:t>
            </a:r>
          </a:p>
          <a:p>
            <a:pPr>
              <a:buClr>
                <a:srgbClr val="1287C3"/>
              </a:buClr>
              <a:buFont typeface="Calibri"/>
              <a:buChar char="-"/>
            </a:pPr>
            <a:r>
              <a:rPr lang="es-ES" sz="2000" dirty="0"/>
              <a:t>Habría que probar con Deep </a:t>
            </a:r>
            <a:r>
              <a:rPr lang="es-ES" sz="2000" dirty="0" err="1"/>
              <a:t>Learning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4761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4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7" name="Picture 26" descr="Primer plano de un copo de nieve real">
            <a:extLst>
              <a:ext uri="{FF2B5EF4-FFF2-40B4-BE49-F238E27FC236}">
                <a16:creationId xmlns:a16="http://schemas.microsoft.com/office/drawing/2014/main" id="{53862C7D-B307-54C9-3637-FFF217602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60" r="17821" b="-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25911B2-8E39-76A2-E377-E622DDAD8697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 err="1"/>
              <a:t>Procedencia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Agencia Estatal de </a:t>
            </a:r>
            <a:r>
              <a:rPr lang="en-US" dirty="0" err="1"/>
              <a:t>Meteorología</a:t>
            </a:r>
            <a:r>
              <a:rPr lang="en-US" dirty="0"/>
              <a:t>(AEMET, España)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Calibri"/>
              <a:buChar char="-"/>
            </a:pP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: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Calibri"/>
              <a:buChar char="-"/>
            </a:pPr>
            <a:r>
              <a:rPr lang="en-US" dirty="0"/>
              <a:t>SARIMAX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Calibri"/>
              <a:buChar char="-"/>
            </a:pPr>
            <a:r>
              <a:rPr lang="en-US" dirty="0" err="1"/>
              <a:t>ForecasterAutoreg</a:t>
            </a:r>
          </a:p>
        </p:txBody>
      </p:sp>
    </p:spTree>
    <p:extLst>
      <p:ext uri="{BB962C8B-B14F-4D97-AF65-F5344CB8AC3E}">
        <p14:creationId xmlns:p14="http://schemas.microsoft.com/office/powerpoint/2010/main" val="164822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41F1421-EB4D-4FCC-84AA-B8EAB598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C2868A18-D0E4-4521-BA87-CE338DE4F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F736B56-6631-4C1B-9CC6-D26C3DB9A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F88E20D-A161-4C96-9EAE-6A421E59F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2838FE3-738E-4926-B12B-06CB84AB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A3A990B-04D7-4B58-9819-692A71E0A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4FA6533A-5978-4C31-BE29-20D7F9502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8297F0F5-1E17-1FEE-72D2-9D0223CC6889}"/>
              </a:ext>
            </a:extLst>
          </p:cNvPr>
          <p:cNvSpPr txBox="1"/>
          <p:nvPr/>
        </p:nvSpPr>
        <p:spPr>
          <a:xfrm>
            <a:off x="1484311" y="2666999"/>
            <a:ext cx="5747778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 err="1"/>
              <a:t>Dificultades</a:t>
            </a:r>
            <a:r>
              <a:rPr lang="en-US" dirty="0"/>
              <a:t>: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Calibri"/>
              <a:buChar char="-"/>
            </a:pPr>
            <a:r>
              <a:rPr lang="en-US" dirty="0"/>
              <a:t>Media </a:t>
            </a:r>
            <a:r>
              <a:rPr lang="en-US" dirty="0" err="1"/>
              <a:t>diaria</a:t>
            </a:r>
            <a:r>
              <a:rPr lang="en-US" dirty="0"/>
              <a:t> de </a:t>
            </a:r>
            <a:r>
              <a:rPr lang="en-US" dirty="0" err="1"/>
              <a:t>temperaturas</a:t>
            </a: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Calibri"/>
              <a:buChar char="-"/>
            </a:pPr>
            <a:r>
              <a:rPr lang="en-US" dirty="0" err="1"/>
              <a:t>Problemas</a:t>
            </a:r>
            <a:r>
              <a:rPr lang="en-US" dirty="0"/>
              <a:t> de RAM al </a:t>
            </a:r>
            <a:r>
              <a:rPr lang="en-US" dirty="0" err="1"/>
              <a:t>entrenarlo</a:t>
            </a:r>
            <a:endParaRPr lang="en-US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17AD0BDE-403C-47E4-8916-328FE6AE1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A9E003B0-E440-25BC-B2FD-39AD28F7E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0" b="-2"/>
          <a:stretch/>
        </p:blipFill>
        <p:spPr>
          <a:xfrm>
            <a:off x="7873801" y="1011765"/>
            <a:ext cx="3341190" cy="1739500"/>
          </a:xfrm>
          <a:prstGeom prst="rect">
            <a:avLst/>
          </a:prstGeom>
        </p:spPr>
      </p:pic>
      <p:pic>
        <p:nvPicPr>
          <p:cNvPr id="4" name="Imagen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46AB706F-1027-FFD3-3A38-2A45C7573D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54" r="34774" b="-2"/>
          <a:stretch/>
        </p:blipFill>
        <p:spPr>
          <a:xfrm>
            <a:off x="7873801" y="2915857"/>
            <a:ext cx="3341190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view of a track and field lane in the dark">
            <a:extLst>
              <a:ext uri="{FF2B5EF4-FFF2-40B4-BE49-F238E27FC236}">
                <a16:creationId xmlns:a16="http://schemas.microsoft.com/office/drawing/2014/main" id="{FE36C0E0-6DA4-E536-BA5D-86E8C0263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70" r="20528" b="-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34DA141-352E-116E-3625-A18471248029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 err="1"/>
              <a:t>Métricas</a:t>
            </a:r>
            <a:r>
              <a:rPr lang="en-US" sz="2000" dirty="0"/>
              <a:t>: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Calibri"/>
              <a:buChar char="-"/>
            </a:pPr>
            <a:r>
              <a:rPr lang="en-US" sz="2000" dirty="0"/>
              <a:t>r2_score (R-score)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Calibri"/>
              <a:buChar char="-"/>
            </a:pPr>
            <a:r>
              <a:rPr lang="en-US" sz="2000" dirty="0"/>
              <a:t>Mean Square Error (MSE)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Calibri"/>
              <a:buChar char="-"/>
            </a:pPr>
            <a:r>
              <a:rPr lang="en-US" sz="2000" dirty="0"/>
              <a:t>Root Mean Square Error (RMSE)</a:t>
            </a:r>
          </a:p>
        </p:txBody>
      </p:sp>
    </p:spTree>
    <p:extLst>
      <p:ext uri="{BB962C8B-B14F-4D97-AF65-F5344CB8AC3E}">
        <p14:creationId xmlns:p14="http://schemas.microsoft.com/office/powerpoint/2010/main" val="256275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3B04A45-935C-0F4E-E2DA-5E91F42DAE83}"/>
              </a:ext>
            </a:extLst>
          </p:cNvPr>
          <p:cNvSpPr txBox="1"/>
          <p:nvPr/>
        </p:nvSpPr>
        <p:spPr>
          <a:xfrm>
            <a:off x="4089399" y="4625788"/>
            <a:ext cx="7413623" cy="8352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Información</a:t>
            </a:r>
            <a:r>
              <a:rPr lang="en-US" sz="11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del dataset:</a:t>
            </a:r>
          </a:p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Datos de </a:t>
            </a:r>
            <a:r>
              <a:rPr lang="en-US" sz="11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temperatura</a:t>
            </a:r>
            <a:r>
              <a:rPr lang="en-US" sz="11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1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diaria</a:t>
            </a:r>
            <a:r>
              <a:rPr lang="en-US" sz="11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1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desde</a:t>
            </a:r>
            <a:r>
              <a:rPr lang="en-US" sz="11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1 de </a:t>
            </a:r>
            <a:r>
              <a:rPr lang="en-US" sz="11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Enero</a:t>
            </a:r>
            <a:r>
              <a:rPr lang="en-US" sz="11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de 1920 hasta 5 de Marzo de 2023</a:t>
            </a:r>
          </a:p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Ningún</a:t>
            </a:r>
            <a:r>
              <a:rPr lang="en-US" sz="11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1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NaN</a:t>
            </a:r>
            <a:endParaRPr lang="en-US" sz="11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3" name="Imagen 3" descr="Gráfico&#10;&#10;Descripción generada automáticamente">
            <a:extLst>
              <a:ext uri="{FF2B5EF4-FFF2-40B4-BE49-F238E27FC236}">
                <a16:creationId xmlns:a16="http://schemas.microsoft.com/office/drawing/2014/main" id="{E96E3480-02BF-69C8-B64F-2E697C1F9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0" r="8126" b="1"/>
          <a:stretch/>
        </p:blipFill>
        <p:spPr>
          <a:xfrm>
            <a:off x="2996293" y="46039"/>
            <a:ext cx="9125855" cy="43951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4335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750E0EA-FA53-345A-ED74-78CF668B05D6}"/>
              </a:ext>
            </a:extLst>
          </p:cNvPr>
          <p:cNvSpPr txBox="1"/>
          <p:nvPr/>
        </p:nvSpPr>
        <p:spPr>
          <a:xfrm>
            <a:off x="2343149" y="95249"/>
            <a:ext cx="8943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Otra imagen con temperatura media anual:</a:t>
            </a:r>
          </a:p>
        </p:txBody>
      </p:sp>
      <p:pic>
        <p:nvPicPr>
          <p:cNvPr id="3" name="Imagen 3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DFAC2EE6-B816-A967-51E9-46DD0BA4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04354"/>
            <a:ext cx="10496550" cy="379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3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3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B9058E-18F6-37C1-B465-78E0D40DFEB0}"/>
              </a:ext>
            </a:extLst>
          </p:cNvPr>
          <p:cNvSpPr txBox="1"/>
          <p:nvPr/>
        </p:nvSpPr>
        <p:spPr>
          <a:xfrm>
            <a:off x="8041742" y="648930"/>
            <a:ext cx="3461281" cy="3347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 w="3175" cmpd="sng">
                  <a:noFill/>
                </a:ln>
                <a:ea typeface="+mn-lt"/>
                <a:cs typeface="+mn-lt"/>
              </a:rPr>
              <a:t>Gráfica</a:t>
            </a:r>
            <a:r>
              <a:rPr lang="en-US" sz="4400" dirty="0">
                <a:ln w="3175" cmpd="sng">
                  <a:noFill/>
                </a:ln>
                <a:ea typeface="+mn-lt"/>
                <a:cs typeface="+mn-lt"/>
              </a:rPr>
              <a:t> con </a:t>
            </a:r>
            <a:r>
              <a:rPr lang="en-US" sz="4400" dirty="0" err="1">
                <a:ln w="3175" cmpd="sng">
                  <a:noFill/>
                </a:ln>
                <a:ea typeface="+mn-lt"/>
                <a:cs typeface="+mn-lt"/>
              </a:rPr>
              <a:t>el</a:t>
            </a:r>
            <a:r>
              <a:rPr lang="en-US" sz="4400" dirty="0">
                <a:ln w="3175" cmpd="sng">
                  <a:noFill/>
                </a:ln>
                <a:ea typeface="+mn-lt"/>
                <a:cs typeface="+mn-lt"/>
              </a:rPr>
              <a:t> </a:t>
            </a:r>
            <a:r>
              <a:rPr lang="en-US" sz="4400" dirty="0" err="1">
                <a:ln w="3175" cmpd="sng">
                  <a:noFill/>
                </a:ln>
                <a:ea typeface="+mn-lt"/>
                <a:cs typeface="+mn-lt"/>
              </a:rPr>
              <a:t>conteo</a:t>
            </a:r>
            <a:r>
              <a:rPr lang="en-US" sz="4400" dirty="0">
                <a:ln w="3175" cmpd="sng">
                  <a:noFill/>
                </a:ln>
                <a:ea typeface="+mn-lt"/>
                <a:cs typeface="+mn-lt"/>
              </a:rPr>
              <a:t> de las </a:t>
            </a:r>
            <a:r>
              <a:rPr lang="en-US" sz="4400" dirty="0" err="1">
                <a:ln w="3175" cmpd="sng">
                  <a:noFill/>
                </a:ln>
                <a:ea typeface="+mn-lt"/>
                <a:cs typeface="+mn-lt"/>
              </a:rPr>
              <a:t>temperaturas</a:t>
            </a:r>
            <a:endParaRPr lang="es-ES" dirty="0" err="1">
              <a:ea typeface="+mn-lt"/>
              <a:cs typeface="+mn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EC3470CB-C0AE-1667-B5AF-BF357C32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780945"/>
            <a:ext cx="6202778" cy="30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4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292673E4-6E2B-EE0E-2AA9-D72EB4D3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208997"/>
            <a:ext cx="9372600" cy="55925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6ADAA40-EAA6-F4A5-1048-140433BE081C}"/>
              </a:ext>
            </a:extLst>
          </p:cNvPr>
          <p:cNvSpPr txBox="1"/>
          <p:nvPr/>
        </p:nvSpPr>
        <p:spPr>
          <a:xfrm>
            <a:off x="2943225" y="142874"/>
            <a:ext cx="7753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Descomposición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268779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7391505D-6441-61FC-BC42-CA21439F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923925"/>
            <a:ext cx="3790950" cy="2134100"/>
          </a:xfrm>
          <a:prstGeom prst="rect">
            <a:avLst/>
          </a:prstGeom>
        </p:spPr>
      </p:pic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71E7E87C-6A44-D2C3-501F-27B77C15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2921677"/>
            <a:ext cx="3886200" cy="2138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6CEFE53-D30B-8D9C-5DED-09016E64EC90}"/>
              </a:ext>
            </a:extLst>
          </p:cNvPr>
          <p:cNvSpPr txBox="1"/>
          <p:nvPr/>
        </p:nvSpPr>
        <p:spPr>
          <a:xfrm>
            <a:off x="3171825" y="295274"/>
            <a:ext cx="7353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Test de </a:t>
            </a:r>
            <a:r>
              <a:rPr lang="es-ES" dirty="0" err="1"/>
              <a:t>Dickey</a:t>
            </a:r>
            <a:r>
              <a:rPr lang="es-ES" dirty="0"/>
              <a:t>-Fuller para ver el p-</a:t>
            </a:r>
            <a:r>
              <a:rPr lang="es-ES" dirty="0" err="1"/>
              <a:t>value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BDB967-E58A-6B29-8EA0-3876F8C080A9}"/>
              </a:ext>
            </a:extLst>
          </p:cNvPr>
          <p:cNvSpPr txBox="1"/>
          <p:nvPr/>
        </p:nvSpPr>
        <p:spPr>
          <a:xfrm>
            <a:off x="3657599" y="2219324"/>
            <a:ext cx="2466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SARIMAX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411F0D-36EB-EC11-4FE2-0892ED22C581}"/>
              </a:ext>
            </a:extLst>
          </p:cNvPr>
          <p:cNvSpPr txBox="1"/>
          <p:nvPr/>
        </p:nvSpPr>
        <p:spPr>
          <a:xfrm>
            <a:off x="8362949" y="2219324"/>
            <a:ext cx="2143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ForecasterAutoreg</a:t>
            </a:r>
          </a:p>
        </p:txBody>
      </p:sp>
    </p:spTree>
    <p:extLst>
      <p:ext uri="{BB962C8B-B14F-4D97-AF65-F5344CB8AC3E}">
        <p14:creationId xmlns:p14="http://schemas.microsoft.com/office/powerpoint/2010/main" val="2221033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Parallax</vt:lpstr>
      <vt:lpstr>Predecir la temperatura de España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381</cp:revision>
  <dcterms:created xsi:type="dcterms:W3CDTF">2012-07-30T22:48:03Z</dcterms:created>
  <dcterms:modified xsi:type="dcterms:W3CDTF">2023-03-24T15:49:18Z</dcterms:modified>
</cp:coreProperties>
</file>