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352" r:id="rId6"/>
    <p:sldId id="350" r:id="rId7"/>
    <p:sldId id="351" r:id="rId8"/>
    <p:sldId id="353" r:id="rId9"/>
    <p:sldId id="339" r:id="rId10"/>
    <p:sldId id="257" r:id="rId11"/>
    <p:sldId id="338" r:id="rId12"/>
    <p:sldId id="344" r:id="rId13"/>
    <p:sldId id="259" r:id="rId14"/>
    <p:sldId id="258" r:id="rId15"/>
    <p:sldId id="340" r:id="rId16"/>
    <p:sldId id="327" r:id="rId17"/>
    <p:sldId id="341" r:id="rId18"/>
    <p:sldId id="262" r:id="rId19"/>
    <p:sldId id="263" r:id="rId20"/>
    <p:sldId id="264" r:id="rId21"/>
    <p:sldId id="265" r:id="rId22"/>
    <p:sldId id="354" r:id="rId23"/>
    <p:sldId id="355" r:id="rId24"/>
    <p:sldId id="357" r:id="rId25"/>
    <p:sldId id="358" r:id="rId26"/>
    <p:sldId id="359" r:id="rId27"/>
    <p:sldId id="360" r:id="rId28"/>
    <p:sldId id="356" r:id="rId29"/>
    <p:sldId id="348" r:id="rId30"/>
    <p:sldId id="346" r:id="rId31"/>
    <p:sldId id="347" r:id="rId32"/>
    <p:sldId id="349" r:id="rId33"/>
    <p:sldId id="316" r:id="rId34"/>
    <p:sldId id="343" r:id="rId35"/>
    <p:sldId id="325" r:id="rId36"/>
    <p:sldId id="335" r:id="rId37"/>
    <p:sldId id="34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40" d="100"/>
          <a:sy n="40" d="100"/>
        </p:scale>
        <p:origin x="-82" y="-47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12/05/2015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773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12/05/2015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3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gif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9.png"/><Relationship Id="rId7" Type="http://schemas.openxmlformats.org/officeDocument/2006/relationships/image" Target="../media/image4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577814" cy="3774281"/>
          </a:xfrm>
        </p:spPr>
        <p:txBody>
          <a:bodyPr>
            <a:normAutofit/>
          </a:bodyPr>
          <a:lstStyle/>
          <a:p>
            <a:r>
              <a:rPr lang="es-ES_tradnl" sz="3200" b="1" dirty="0" smtClean="0">
                <a:latin typeface="Arial" pitchFamily="34" charset="0"/>
                <a:cs typeface="Arial" pitchFamily="34" charset="0"/>
              </a:rPr>
              <a:t>PRÁCTICAS TEORÍA DE GRAFOS</a:t>
            </a:r>
            <a:br>
              <a:rPr lang="es-ES_tradnl" sz="3200" b="1" dirty="0" smtClean="0">
                <a:latin typeface="Arial" pitchFamily="34" charset="0"/>
                <a:cs typeface="Arial" pitchFamily="34" charset="0"/>
              </a:rPr>
            </a:br>
            <a:r>
              <a:rPr lang="es-ES_tradnl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_tradnl" sz="3200" b="1" dirty="0" smtClean="0">
                <a:latin typeface="Arial" pitchFamily="34" charset="0"/>
                <a:cs typeface="Arial" pitchFamily="34" charset="0"/>
              </a:rPr>
            </a:br>
            <a:r>
              <a:rPr lang="es-ES_tradnl" sz="3200" b="1" dirty="0" smtClean="0">
                <a:latin typeface="Arial" pitchFamily="34" charset="0"/>
                <a:cs typeface="Arial" pitchFamily="34" charset="0"/>
              </a:rPr>
              <a:t>SESION   1</a:t>
            </a:r>
            <a:br>
              <a:rPr lang="es-ES_tradnl" sz="3200" b="1" dirty="0" smtClean="0">
                <a:latin typeface="Arial" pitchFamily="34" charset="0"/>
                <a:cs typeface="Arial" pitchFamily="34" charset="0"/>
              </a:rPr>
            </a:br>
            <a:r>
              <a:rPr lang="es-ES_tradnl" sz="3200" b="1" dirty="0">
                <a:latin typeface="Arial" pitchFamily="34" charset="0"/>
                <a:cs typeface="Arial" pitchFamily="34" charset="0"/>
              </a:rPr>
              <a:t/>
            </a:r>
            <a:br>
              <a:rPr lang="es-ES_tradnl" sz="3200" b="1" dirty="0">
                <a:latin typeface="Arial" pitchFamily="34" charset="0"/>
                <a:cs typeface="Arial" pitchFamily="34" charset="0"/>
              </a:rPr>
            </a:br>
            <a:r>
              <a:rPr lang="es-ES_tradnl" sz="3200" b="1" dirty="0" smtClean="0">
                <a:latin typeface="Arial" pitchFamily="34" charset="0"/>
                <a:cs typeface="Arial" pitchFamily="34" charset="0"/>
              </a:rPr>
              <a:t>Antonio Hervás. 2015</a:t>
            </a:r>
            <a:br>
              <a:rPr lang="es-ES_tradnl" sz="3200" b="1" dirty="0" smtClean="0">
                <a:latin typeface="Arial" pitchFamily="34" charset="0"/>
                <a:cs typeface="Arial" pitchFamily="34" charset="0"/>
              </a:rPr>
            </a:br>
            <a:endParaRPr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4836"/>
            <a:ext cx="4717303" cy="6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72" y="3961142"/>
            <a:ext cx="5676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" y="1412776"/>
            <a:ext cx="773004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900826" y="908720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endParaRPr lang="es-ES_tradnl" dirty="0" smtClean="0"/>
          </a:p>
          <a:p>
            <a:pPr>
              <a:buNone/>
            </a:pPr>
            <a:endParaRPr lang="es-ES" b="1" dirty="0" err="1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45976"/>
            <a:ext cx="3985245" cy="32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042" y="1694325"/>
            <a:ext cx="353205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900826" y="908720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EJEMPLOS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77423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50" y="3395663"/>
            <a:ext cx="5703352" cy="57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900826" y="476673"/>
            <a:ext cx="8229600" cy="720080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DIRIGIDOS: </a:t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79763"/>
            <a:ext cx="2376264" cy="310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3418150" y="4509120"/>
            <a:ext cx="4324150" cy="830997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u,v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 ≠&lt;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v,u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2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5 Imagen" descr="mhtml:file://C:\PCdespacho\MAD\epos\EPO5_Caminos.mht!http://online.upa.upv.es/haupa/Cursos/01tgr/imagenes/U4_grafoEPO4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313184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9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2796" y="63902"/>
            <a:ext cx="3238400" cy="3149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6_RecorridosenGrafos.mht!http://online.upa.upv.es/haupa/Cursos/01tgr/imagenes/U5_grafoEPO10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404634"/>
            <a:ext cx="4133800" cy="3381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8812"/>
            <a:ext cx="277978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4495"/>
            <a:ext cx="179880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9" y="1606710"/>
            <a:ext cx="8045414" cy="17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" y="3356991"/>
            <a:ext cx="8111881" cy="100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572000" y="3126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82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00826" y="625294"/>
            <a:ext cx="8229600" cy="832681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</a:t>
            </a: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 Incidencia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1 Marcador de texto"/>
          <p:cNvSpPr txBox="1">
            <a:spLocks/>
          </p:cNvSpPr>
          <p:nvPr/>
        </p:nvSpPr>
        <p:spPr>
          <a:xfrm>
            <a:off x="539552" y="3933056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8800"/>
            <a:ext cx="8848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78313"/>
            <a:ext cx="2684984" cy="26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8848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76872"/>
            <a:ext cx="8943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05064"/>
            <a:ext cx="8772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7231"/>
            <a:ext cx="7704856" cy="74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Título"/>
          <p:cNvSpPr txBox="1">
            <a:spLocks/>
          </p:cNvSpPr>
          <p:nvPr/>
        </p:nvSpPr>
        <p:spPr>
          <a:xfrm>
            <a:off x="3959932" y="359465"/>
            <a:ext cx="5170494" cy="765279"/>
          </a:xfrm>
          <a:prstGeom prst="rect">
            <a:avLst/>
          </a:prstGeom>
        </p:spPr>
        <p:txBody>
          <a:bodyPr anchor="b" anchorCtr="0">
            <a:normAutofit lnSpcReduction="1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endParaRPr lang="es-ES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especiales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" y="1628775"/>
            <a:ext cx="8905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5364088" y="312648"/>
            <a:ext cx="3766338" cy="956112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 ponderado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1052735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18393"/>
            <a:ext cx="3203848" cy="30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7" y="1628800"/>
            <a:ext cx="895888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18393"/>
            <a:ext cx="3598009" cy="270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915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0" y="4185667"/>
            <a:ext cx="8943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4788023" y="350666"/>
            <a:ext cx="4377573" cy="774078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r>
              <a:rPr lang="es-ES" sz="3200" dirty="0"/>
              <a:t>Un grafo es esencialmente cualquier cosa que se pueda representar </a:t>
            </a:r>
            <a:r>
              <a:rPr lang="es-ES" sz="3200" dirty="0" smtClean="0"/>
              <a:t>mediante un </a:t>
            </a:r>
            <a:r>
              <a:rPr lang="es-ES" sz="3200" dirty="0"/>
              <a:t>conjunto de puntos, vértices, y un conjunto de </a:t>
            </a:r>
            <a:r>
              <a:rPr lang="es-ES" sz="3200" dirty="0" smtClean="0"/>
              <a:t>líneas</a:t>
            </a:r>
            <a:r>
              <a:rPr lang="es-ES" sz="3200" dirty="0"/>
              <a:t>, arcos o aristas, que </a:t>
            </a:r>
            <a:r>
              <a:rPr lang="es-ES" sz="3200" dirty="0" smtClean="0"/>
              <a:t>unan algunos </a:t>
            </a:r>
            <a:r>
              <a:rPr lang="es-ES" sz="3200" dirty="0"/>
              <a:t>de esos puntos. </a:t>
            </a:r>
            <a:endParaRPr lang="es-ES" sz="3200" dirty="0" smtClean="0"/>
          </a:p>
          <a:p>
            <a:endParaRPr lang="es-E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65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89344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5024"/>
            <a:ext cx="2376264" cy="227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645024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645024"/>
            <a:ext cx="194831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1052735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</p:spTree>
    <p:extLst>
      <p:ext uri="{BB962C8B-B14F-4D97-AF65-F5344CB8AC3E}">
        <p14:creationId xmlns:p14="http://schemas.microsoft.com/office/powerpoint/2010/main" val="32056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33613"/>
            <a:ext cx="8839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873" y="4649723"/>
            <a:ext cx="1531620" cy="153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626765"/>
            <a:ext cx="2563862" cy="160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4502294"/>
            <a:ext cx="1544339" cy="182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900826" y="312648"/>
            <a:ext cx="8229600" cy="956112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8791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2896"/>
            <a:ext cx="88106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861048"/>
            <a:ext cx="2395716" cy="203567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334" y="3861048"/>
            <a:ext cx="1948314" cy="230425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5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7072"/>
            <a:ext cx="176010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221087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40768"/>
            <a:ext cx="8772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0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8892480" cy="103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924944"/>
            <a:ext cx="2952328" cy="337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14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7524" y="1700808"/>
            <a:ext cx="5832648" cy="1143000"/>
          </a:xfrm>
          <a:ln w="889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accent1">
                    <a:lumMod val="7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accent1">
                    <a:lumMod val="75000"/>
                  </a:schemeClr>
                </a:solidFill>
              </a:rPr>
              <a:t>dirigidos</a:t>
            </a:r>
            <a:endParaRPr lang="es-ES" sz="5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1 Marcador de texto"/>
          <p:cNvSpPr txBox="1">
            <a:spLocks/>
          </p:cNvSpPr>
          <p:nvPr/>
        </p:nvSpPr>
        <p:spPr>
          <a:xfrm>
            <a:off x="539552" y="3933056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700808"/>
            <a:ext cx="87439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914400" y="0"/>
            <a:ext cx="8229600" cy="980728"/>
          </a:xfrm>
          <a:prstGeom prst="rect">
            <a:avLst/>
          </a:prstGeom>
        </p:spPr>
        <p:txBody>
          <a:bodyPr anchor="b" anchorCtr="0">
            <a:normAutofit fontScale="92500" lnSpcReduction="2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271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914400" y="260648"/>
            <a:ext cx="8229600" cy="1143000"/>
          </a:xfrm>
          <a:prstGeom prst="rect">
            <a:avLst/>
          </a:prstGeom>
        </p:spPr>
        <p:txBody>
          <a:bodyPr anchor="b" anchorCtr="0">
            <a:normAutofit lnSpcReduction="1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6366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36912"/>
            <a:ext cx="8934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221088"/>
            <a:ext cx="1924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5536" y="587727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Un bucle es una arista, dirigida o no dirigida, cuyos vértices</a:t>
            </a:r>
          </a:p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inicial y final coinciden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027"/>
            <a:ext cx="5029200" cy="657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914400" y="0"/>
            <a:ext cx="8229600" cy="980728"/>
          </a:xfrm>
          <a:prstGeom prst="rect">
            <a:avLst/>
          </a:prstGeom>
        </p:spPr>
        <p:txBody>
          <a:bodyPr anchor="b" anchorCtr="0">
            <a:normAutofit fontScale="92500" lnSpcReduction="20000"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Grafos dirigidos: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</a:rPr>
              <a:t>Adyacencia e incidencia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23842" y="170646"/>
            <a:ext cx="8229600" cy="909295"/>
          </a:xfrm>
        </p:spPr>
        <p:txBody>
          <a:bodyPr>
            <a:normAutofit fontScale="90000"/>
          </a:bodyPr>
          <a:lstStyle/>
          <a:p>
            <a:pPr algn="r"/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Grado de un vértice</a:t>
            </a:r>
            <a:endParaRPr lang="es-ES" sz="3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67" y="1412776"/>
            <a:ext cx="88677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304" y="3641626"/>
            <a:ext cx="2485496" cy="260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409859"/>
            <a:ext cx="2585070" cy="33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3641626"/>
            <a:ext cx="3024336" cy="288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25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6300788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7785" y="116632"/>
            <a:ext cx="1275998" cy="15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6516216" y="1678705"/>
            <a:ext cx="2489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La ciudad de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Könisberg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disponía de 7 puentes que cruzaban el río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Pregel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y unían la ciudad y la isla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Keniphopf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67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278" y="2650604"/>
            <a:ext cx="8877300" cy="1714500"/>
          </a:xfrm>
          <a:prstGeom prst="rect">
            <a:avLst/>
          </a:prstGeom>
          <a:gradFill>
            <a:gsLst>
              <a:gs pos="25000">
                <a:schemeClr val="accent1">
                  <a:tint val="66000"/>
                  <a:satMod val="160000"/>
                  <a:alpha val="67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11" name="2 Título"/>
          <p:cNvSpPr txBox="1">
            <a:spLocks/>
          </p:cNvSpPr>
          <p:nvPr/>
        </p:nvSpPr>
        <p:spPr>
          <a:xfrm>
            <a:off x="723842" y="170646"/>
            <a:ext cx="8229600" cy="909295"/>
          </a:xfrm>
          <a:prstGeom prst="rect">
            <a:avLst/>
          </a:prstGeom>
        </p:spPr>
        <p:txBody>
          <a:bodyPr anchor="b" anchorCtr="0">
            <a:normAutofit fontScale="90000" lnSpcReduction="2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z="3100" b="1" kern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kern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100" b="1" kern="0" smtClean="0">
                <a:solidFill>
                  <a:schemeClr val="accent1">
                    <a:lumMod val="75000"/>
                  </a:schemeClr>
                </a:solidFill>
              </a:rPr>
              <a:t>Grado de un vérti</a:t>
            </a:r>
            <a:r>
              <a:rPr lang="es-ES" kern="0" smtClean="0">
                <a:solidFill>
                  <a:schemeClr val="accent1">
                    <a:lumMod val="75000"/>
                  </a:schemeClr>
                </a:solidFill>
              </a:rPr>
              <a:t>ce</a:t>
            </a:r>
            <a:endParaRPr lang="es-ES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899592" y="1844824"/>
            <a:ext cx="6912768" cy="309634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s-ES" sz="4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sz="4000" dirty="0" smtClean="0">
                <a:solidFill>
                  <a:schemeClr val="tx1"/>
                </a:solidFill>
              </a:rPr>
              <a:t>¿Qué ocurrirá con el resto de conceptos que hemos visto para grafos no dirigidos?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723842" y="170646"/>
            <a:ext cx="8229600" cy="909295"/>
          </a:xfrm>
        </p:spPr>
        <p:txBody>
          <a:bodyPr>
            <a:normAutofit fontScale="90000"/>
          </a:bodyPr>
          <a:lstStyle/>
          <a:p>
            <a:pPr algn="r"/>
            <a: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  <a:t>GRAFOS DIRIGIDOS: </a:t>
            </a:r>
            <a:br>
              <a:rPr lang="es-ES" sz="31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1885950" cy="1438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4784"/>
            <a:ext cx="2376264" cy="227690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484784"/>
            <a:ext cx="1944216" cy="222196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1484784"/>
            <a:ext cx="1948314" cy="230425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3933056"/>
            <a:ext cx="2448272" cy="24482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971600" y="249289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>
            <a:normAutofit/>
          </a:bodyPr>
          <a:lstStyle/>
          <a:p>
            <a:pPr algn="r"/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24" descr="15-1-o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133600"/>
            <a:ext cx="694848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0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13" y="2780928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460413" y="1660158"/>
            <a:ext cx="2736304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BUTANO</a:t>
            </a:r>
          </a:p>
          <a:p>
            <a:r>
              <a:rPr lang="es-ES" sz="2400" b="1" dirty="0" smtClean="0"/>
              <a:t>C 4H10</a:t>
            </a:r>
            <a:endParaRPr lang="es-ES" sz="2400" b="1" dirty="0"/>
          </a:p>
        </p:txBody>
      </p:sp>
      <p:pic>
        <p:nvPicPr>
          <p:cNvPr id="9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91222" y="1660158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BENCENO</a:t>
            </a:r>
          </a:p>
          <a:p>
            <a:r>
              <a:rPr lang="es-ES" sz="2400" b="1" dirty="0" smtClean="0"/>
              <a:t>C</a:t>
            </a:r>
            <a:r>
              <a:rPr lang="es-ES" sz="2400" b="1" u="sng" baseline="-25000" dirty="0" smtClean="0"/>
              <a:t>6 </a:t>
            </a:r>
            <a:r>
              <a:rPr lang="es-ES" sz="2400" b="1" dirty="0" smtClean="0"/>
              <a:t>H</a:t>
            </a:r>
            <a:r>
              <a:rPr lang="es-ES" sz="2400" b="1" u="sng" baseline="-25000" dirty="0" smtClean="0"/>
              <a:t>6</a:t>
            </a:r>
            <a:endParaRPr lang="es-ES" sz="2400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26097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9" name="Picture 5" descr="C:\Users\ahervas\MAD\Practicasgrafos\Imágenes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86" y="1628800"/>
            <a:ext cx="42058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hervas\MAD\Practicasgrafos\Imágenes\metroValenci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7" y="1585410"/>
            <a:ext cx="3808621" cy="5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Un</a:t>
            </a:r>
            <a:r>
              <a:rPr lang="es-ES" sz="1800" dirty="0"/>
              <a:t> grafo es esencialmente cualquier cosa que se pueda representar </a:t>
            </a:r>
            <a:r>
              <a:rPr lang="es-ES" sz="1800" dirty="0" smtClean="0"/>
              <a:t>mediante un </a:t>
            </a:r>
            <a:r>
              <a:rPr lang="es-ES" sz="1800" dirty="0"/>
              <a:t>conjunto de puntos, vértices, y un conjunto de </a:t>
            </a:r>
            <a:r>
              <a:rPr lang="es-ES" sz="1800" dirty="0" smtClean="0"/>
              <a:t>líneas</a:t>
            </a:r>
            <a:r>
              <a:rPr lang="es-ES" sz="1800" dirty="0"/>
              <a:t>, arcos o aristas, que </a:t>
            </a:r>
            <a:r>
              <a:rPr lang="es-ES" sz="1800" dirty="0" smtClean="0"/>
              <a:t>unan algunos </a:t>
            </a:r>
            <a:r>
              <a:rPr lang="es-ES" sz="1800" dirty="0"/>
              <a:t>de esos puntos. </a:t>
            </a:r>
            <a:endParaRPr lang="es-ES" sz="1800" dirty="0" smtClean="0"/>
          </a:p>
          <a:p>
            <a:endParaRPr lang="es-ES" sz="2400" dirty="0" smtClean="0"/>
          </a:p>
          <a:p>
            <a:r>
              <a:rPr lang="es-ES" sz="2400" dirty="0" smtClean="0"/>
              <a:t>Las </a:t>
            </a:r>
            <a:r>
              <a:rPr lang="es-ES" sz="2400" dirty="0"/>
              <a:t>líneas que unen los vértices pueden tener dirección</a:t>
            </a:r>
            <a:r>
              <a:rPr lang="es-ES" sz="2400" dirty="0" smtClean="0"/>
              <a:t>, o </a:t>
            </a:r>
            <a:r>
              <a:rPr lang="es-ES" sz="2400" dirty="0"/>
              <a:t>funcionar en ambos sentidos, en el primer caso les llamaremos arcos, en </a:t>
            </a:r>
            <a:r>
              <a:rPr lang="es-ES" sz="2400" dirty="0" smtClean="0"/>
              <a:t>el segundo </a:t>
            </a:r>
            <a:r>
              <a:rPr lang="es-ES" sz="2400" dirty="0"/>
              <a:t>aristas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/>
              <a:t>Informalmente, un grafo es un conjunto de vértices y otro de aristas que </a:t>
            </a:r>
            <a:r>
              <a:rPr lang="es-ES" sz="2400" dirty="0" smtClean="0"/>
              <a:t>unen estos </a:t>
            </a:r>
            <a:r>
              <a:rPr lang="es-ES" sz="2400" dirty="0"/>
              <a:t>vértices. Según que las aristas sean orientadas o no lo sean, </a:t>
            </a:r>
            <a:r>
              <a:rPr lang="es-ES" sz="2400" dirty="0" smtClean="0"/>
              <a:t>distinguiremos dos </a:t>
            </a:r>
            <a:r>
              <a:rPr lang="es-ES" sz="2400" dirty="0"/>
              <a:t>tipos de grafos: dirigidos y no dirigidos.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1" y="1340768"/>
            <a:ext cx="179880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3150288" cy="32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54959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2" y="3747410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204864"/>
            <a:ext cx="3888432" cy="2160240"/>
          </a:xfrm>
          <a:prstGeom prst="rect">
            <a:avLst/>
          </a:prstGeom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8914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1259</TotalTime>
  <Words>405</Words>
  <Application>Microsoft Office PowerPoint</Application>
  <PresentationFormat>Presentación en pantalla (4:3)</PresentationFormat>
  <Paragraphs>108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DesignTemplate</vt:lpstr>
      <vt:lpstr>PRÁCTICAS TEORÍA DE GRAFOS  SESION   1  Antonio Hervás. 2015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  FORMAL</vt:lpstr>
      <vt:lpstr>EJEMPLOS</vt:lpstr>
      <vt:lpstr>GRAFOS DIRIGIDOS:  DEFINICIÓN   FORMAL</vt:lpstr>
      <vt:lpstr>Presentación de PowerPoint</vt:lpstr>
      <vt:lpstr>Presentación de PowerPoint</vt:lpstr>
      <vt:lpstr> GRAFOS NO DIRIGIDOS Adyacencia e Incidencia</vt:lpstr>
      <vt:lpstr>Presentación de PowerPoint</vt:lpstr>
      <vt:lpstr>GRAFOS NO DIRIGIDOS  Grafo ponderado</vt:lpstr>
      <vt:lpstr>GRAFOS NO DIRIGIDOS Grado de un vértice</vt:lpstr>
      <vt:lpstr> GRAFOS NO DIRIGIDOS  Grado de un vértice.</vt:lpstr>
      <vt:lpstr>GRAFOS NO DIRIGIDOS Grado de un vértice</vt:lpstr>
      <vt:lpstr>GRAFOS NO DIRIGIDOS  Grado de un vértice.</vt:lpstr>
      <vt:lpstr>Presentación de PowerPoint</vt:lpstr>
      <vt:lpstr>Presentación de PowerPoint</vt:lpstr>
      <vt:lpstr>Presentación de PowerPoint</vt:lpstr>
      <vt:lpstr>Grafos dirigidos</vt:lpstr>
      <vt:lpstr>Presentación de PowerPoint</vt:lpstr>
      <vt:lpstr>Presentación de PowerPoint</vt:lpstr>
      <vt:lpstr>Presentación de PowerPoint</vt:lpstr>
      <vt:lpstr>GRAFOS DIRIGIDOS:  Grado de un vértice</vt:lpstr>
      <vt:lpstr>Presentación de PowerPoint</vt:lpstr>
      <vt:lpstr>GRAFOS DIRIGIDOS:  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75</cp:revision>
  <dcterms:created xsi:type="dcterms:W3CDTF">2010-09-13T14:10:08Z</dcterms:created>
  <dcterms:modified xsi:type="dcterms:W3CDTF">2015-05-12T08:35:28Z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