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326" r:id="rId6"/>
    <p:sldId id="320" r:id="rId7"/>
    <p:sldId id="321" r:id="rId8"/>
    <p:sldId id="334" r:id="rId9"/>
    <p:sldId id="324" r:id="rId10"/>
    <p:sldId id="335" r:id="rId11"/>
    <p:sldId id="336" r:id="rId12"/>
    <p:sldId id="337" r:id="rId13"/>
    <p:sldId id="306" r:id="rId14"/>
    <p:sldId id="338" r:id="rId15"/>
    <p:sldId id="332" r:id="rId16"/>
    <p:sldId id="333" r:id="rId17"/>
    <p:sldId id="339" r:id="rId18"/>
    <p:sldId id="312" r:id="rId19"/>
    <p:sldId id="313" r:id="rId20"/>
    <p:sldId id="344" r:id="rId21"/>
    <p:sldId id="340" r:id="rId22"/>
    <p:sldId id="341" r:id="rId23"/>
    <p:sldId id="342" r:id="rId24"/>
    <p:sldId id="343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7" autoAdjust="0"/>
    <p:restoredTop sz="86364" autoAdjust="0"/>
  </p:normalViewPr>
  <p:slideViewPr>
    <p:cSldViewPr>
      <p:cViewPr varScale="1">
        <p:scale>
          <a:sx n="56" d="100"/>
          <a:sy n="56" d="100"/>
        </p:scale>
        <p:origin x="-72" y="-13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11/05/2015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1389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11/05/2015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27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es-ES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es-ES"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 a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/>
              <a:t>Haga clic para modificar el estilo de título del patrón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es-ES" sz="1000">
                <a:latin typeface="+mn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es-ES" sz="1000">
                <a:latin typeface="+mn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es-ES" sz="1000">
                <a:latin typeface="+mn-lt"/>
              </a:defRPr>
            </a:lvl1pPr>
          </a:lstStyle>
          <a:p>
            <a:pPr algn="r"/>
            <a:fld id="{D4C49B74-5DB2-4B03-B1D2-7F6A3C51C318}" type="slidenum">
              <a:rPr/>
              <a:pPr algn="r"/>
              <a:t>‹Nº›</a:t>
            </a:fld>
            <a:endParaRPr lang="es-E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defPPr>
        <a:defRPr lang="es-ES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es-ES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es-ES" sz="2800">
          <a:latin typeface="+mn-lt"/>
        </a:defRPr>
      </a:lvl1pPr>
      <a:lvl2pPr marL="742950" indent="-285750" eaLnBrk="1" hangingPunct="1">
        <a:buChar char="–"/>
        <a:defRPr lang="es-ES" sz="2400">
          <a:latin typeface="+mn-lt"/>
        </a:defRPr>
      </a:lvl2pPr>
      <a:lvl3pPr marL="1143000" indent="-228600" eaLnBrk="1" hangingPunct="1">
        <a:buChar char="•"/>
        <a:defRPr lang="es-ES" sz="2400">
          <a:latin typeface="+mn-lt"/>
        </a:defRPr>
      </a:lvl3pPr>
      <a:lvl4pPr marL="1600200" indent="-228600" eaLnBrk="1" hangingPunct="1">
        <a:buChar char="–"/>
        <a:defRPr lang="es-ES" sz="2000">
          <a:latin typeface="+mn-lt"/>
        </a:defRPr>
      </a:lvl4pPr>
      <a:lvl5pPr marL="2057400" indent="-228600" eaLnBrk="1" hangingPunct="1">
        <a:buChar char="»"/>
        <a:defRPr lang="es-ES" sz="2000">
          <a:latin typeface="+mn-lt"/>
        </a:defRPr>
      </a:lvl5pPr>
      <a:lvl6pPr marL="2514600" indent="-228600" eaLnBrk="1" hangingPunct="1">
        <a:buChar char="•"/>
        <a:defRPr lang="es-ES" sz="2000"/>
      </a:lvl6pPr>
      <a:lvl7pPr marL="2971800" indent="-228600" eaLnBrk="1" hangingPunct="1">
        <a:buChar char="•"/>
        <a:defRPr lang="es-ES" sz="2000"/>
      </a:lvl7pPr>
      <a:lvl8pPr marL="3429000" indent="-228600" eaLnBrk="1" hangingPunct="1">
        <a:buChar char="•"/>
        <a:defRPr lang="es-ES" sz="2000"/>
      </a:lvl8pPr>
      <a:lvl9pPr marL="3886200" indent="-228600" eaLnBrk="1" hangingPunct="1">
        <a:buChar char="•"/>
        <a:defRPr lang="es-ES" sz="2000"/>
      </a:lvl9pPr>
    </p:bodyStyle>
    <p:other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6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gif"/><Relationship Id="rId5" Type="http://schemas.openxmlformats.org/officeDocument/2006/relationships/image" Target="../media/image54.gif"/><Relationship Id="rId4" Type="http://schemas.openxmlformats.org/officeDocument/2006/relationships/image" Target="../media/image53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chemeClr val="tx1"/>
                </a:solidFill>
              </a:rPr>
              <a:t>Antonio Hervás </a:t>
            </a:r>
            <a:r>
              <a:rPr lang="es-ES_tradnl" b="1" dirty="0" smtClean="0">
                <a:solidFill>
                  <a:schemeClr val="tx1"/>
                </a:solidFill>
              </a:rPr>
              <a:t>Jorge. 2015</a:t>
            </a:r>
            <a:endParaRPr lang="es-ES_tradnl" b="1" dirty="0" smtClean="0">
              <a:solidFill>
                <a:schemeClr val="tx1"/>
              </a:solidFill>
            </a:endParaRPr>
          </a:p>
          <a:p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59632" y="3429000"/>
            <a:ext cx="7577814" cy="1470025"/>
          </a:xfrm>
        </p:spPr>
        <p:txBody>
          <a:bodyPr>
            <a:normAutofit/>
          </a:bodyPr>
          <a:lstStyle/>
          <a:p>
            <a:r>
              <a:rPr lang="es-ES_tradnl" sz="3200" dirty="0" smtClean="0"/>
              <a:t>INTRODUCCIÓN A LA TEORÍA DE GRAFOS</a:t>
            </a:r>
            <a:br>
              <a:rPr lang="es-ES_tradnl" sz="3200" dirty="0" smtClean="0"/>
            </a:br>
            <a:r>
              <a:rPr lang="es-ES_trad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SESIÓN 2</a:t>
            </a:r>
            <a:r>
              <a:rPr lang="es-ES_tradnl" sz="3200" dirty="0" smtClean="0"/>
              <a:t>.   </a:t>
            </a:r>
            <a:endParaRPr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268760"/>
          </a:xfrm>
        </p:spPr>
        <p:txBody>
          <a:bodyPr>
            <a:normAutofit/>
          </a:bodyPr>
          <a:lstStyle/>
          <a:p>
            <a:pPr algn="r"/>
            <a:r>
              <a:rPr lang="es-ES" dirty="0" smtClean="0"/>
              <a:t>Representación de grafos:</a:t>
            </a:r>
            <a:br>
              <a:rPr lang="es-ES" dirty="0" smtClean="0"/>
            </a:br>
            <a:r>
              <a:rPr lang="es-ES" dirty="0" smtClean="0"/>
              <a:t>Matrices y listados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95536" y="1484784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ADYACENCIA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8738" y="3274590"/>
            <a:ext cx="5290969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482" y="2420888"/>
            <a:ext cx="3362232" cy="278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268760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solidFill>
                  <a:srgbClr val="002060"/>
                </a:solidFill>
              </a:rPr>
              <a:t>Representación de grafos:</a:t>
            </a:r>
            <a:br>
              <a:rPr lang="es-ES" dirty="0" smtClean="0">
                <a:solidFill>
                  <a:srgbClr val="002060"/>
                </a:solidFill>
              </a:rPr>
            </a:br>
            <a:r>
              <a:rPr lang="es-ES" dirty="0" smtClean="0">
                <a:solidFill>
                  <a:srgbClr val="002060"/>
                </a:solidFill>
              </a:rPr>
              <a:t>Matrices y listados</a:t>
            </a:r>
            <a:endParaRPr lang="es-ES" dirty="0">
              <a:solidFill>
                <a:srgbClr val="00206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28800"/>
            <a:ext cx="837999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" y="3068960"/>
            <a:ext cx="846170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56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211960" y="548680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COSTES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88296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43623" y="3501008"/>
            <a:ext cx="389980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3501008"/>
            <a:ext cx="323521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16" y="5532175"/>
            <a:ext cx="2344896" cy="13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99881" y="170080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MATRIZ DE INCIDENCIA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268760"/>
          </a:xfrm>
        </p:spPr>
        <p:txBody>
          <a:bodyPr>
            <a:normAutofit/>
          </a:bodyPr>
          <a:lstStyle/>
          <a:p>
            <a:pPr algn="r"/>
            <a:r>
              <a:rPr lang="es-ES" dirty="0" smtClean="0"/>
              <a:t>Representación de grafos:</a:t>
            </a:r>
            <a:br>
              <a:rPr lang="es-ES" dirty="0" smtClean="0"/>
            </a:br>
            <a:r>
              <a:rPr lang="es-ES" dirty="0" smtClean="0"/>
              <a:t>Matrices y listados</a:t>
            </a: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" y="2383272"/>
            <a:ext cx="8864603" cy="270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268760"/>
          </a:xfrm>
        </p:spPr>
        <p:txBody>
          <a:bodyPr>
            <a:normAutofit/>
          </a:bodyPr>
          <a:lstStyle/>
          <a:p>
            <a:pPr algn="r"/>
            <a:r>
              <a:rPr lang="es-ES" dirty="0" smtClean="0"/>
              <a:t>Representación de grafos:</a:t>
            </a:r>
            <a:br>
              <a:rPr lang="es-ES" dirty="0" smtClean="0"/>
            </a:br>
            <a:r>
              <a:rPr lang="es-ES" dirty="0" smtClean="0"/>
              <a:t>Matrices y listados</a:t>
            </a:r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2151968"/>
            <a:ext cx="4844307" cy="37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80" y="4797152"/>
            <a:ext cx="2645485" cy="147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39" y="1556792"/>
            <a:ext cx="3362232" cy="278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935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856129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268760"/>
          </a:xfrm>
        </p:spPr>
        <p:txBody>
          <a:bodyPr>
            <a:normAutofit/>
          </a:bodyPr>
          <a:lstStyle/>
          <a:p>
            <a:pPr algn="r"/>
            <a:r>
              <a:rPr lang="es-ES" dirty="0" smtClean="0"/>
              <a:t>Representación de grafos:</a:t>
            </a:r>
            <a:br>
              <a:rPr lang="es-ES" dirty="0" smtClean="0"/>
            </a:br>
            <a:r>
              <a:rPr lang="es-ES" dirty="0" smtClean="0"/>
              <a:t>Matrices y listados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-11899" y="908720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INCIDENCIA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9" y="2463066"/>
            <a:ext cx="8643446" cy="312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062539" cy="537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87524" y="1700808"/>
            <a:ext cx="5832648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ctr"/>
            <a:r>
              <a:rPr lang="es-ES" sz="5400" dirty="0">
                <a:solidFill>
                  <a:schemeClr val="accent1">
                    <a:lumMod val="75000"/>
                  </a:schemeClr>
                </a:solidFill>
              </a:rPr>
              <a:t>Grafos </a:t>
            </a:r>
            <a:r>
              <a:rPr lang="es-ES" sz="5400" dirty="0" smtClean="0">
                <a:solidFill>
                  <a:schemeClr val="accent1">
                    <a:lumMod val="75000"/>
                  </a:schemeClr>
                </a:solidFill>
              </a:rPr>
              <a:t>dirigidos</a:t>
            </a:r>
            <a:endParaRPr lang="es-ES" sz="5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8" name="7 Elipse"/>
          <p:cNvSpPr/>
          <p:nvPr/>
        </p:nvSpPr>
        <p:spPr>
          <a:xfrm>
            <a:off x="2771800" y="45175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4356298" y="35730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4356298" y="5517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5821288" y="45175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7164288" y="5517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7164288" y="35730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7 Conector curvado"/>
          <p:cNvCxnSpPr>
            <a:stCxn id="8" idx="7"/>
          </p:cNvCxnSpPr>
          <p:nvPr/>
        </p:nvCxnSpPr>
        <p:spPr>
          <a:xfrm rot="5400000" flipH="1" flipV="1">
            <a:off x="3352569" y="3577047"/>
            <a:ext cx="791736" cy="1215722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curvado"/>
          <p:cNvCxnSpPr>
            <a:stCxn id="10" idx="0"/>
            <a:endCxn id="11" idx="2"/>
          </p:cNvCxnSpPr>
          <p:nvPr/>
        </p:nvCxnSpPr>
        <p:spPr>
          <a:xfrm rot="5400000" flipH="1" flipV="1">
            <a:off x="4804953" y="4500897"/>
            <a:ext cx="783704" cy="1248966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curvado"/>
          <p:cNvCxnSpPr>
            <a:stCxn id="13" idx="4"/>
            <a:endCxn id="12" idx="0"/>
          </p:cNvCxnSpPr>
          <p:nvPr/>
        </p:nvCxnSpPr>
        <p:spPr>
          <a:xfrm rot="5400000">
            <a:off x="6624228" y="4761148"/>
            <a:ext cx="151216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curvado"/>
          <p:cNvCxnSpPr>
            <a:stCxn id="13" idx="3"/>
            <a:endCxn id="11" idx="6"/>
          </p:cNvCxnSpPr>
          <p:nvPr/>
        </p:nvCxnSpPr>
        <p:spPr>
          <a:xfrm rot="5400000">
            <a:off x="6344580" y="3850548"/>
            <a:ext cx="791736" cy="974224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curvado"/>
          <p:cNvCxnSpPr/>
          <p:nvPr/>
        </p:nvCxnSpPr>
        <p:spPr>
          <a:xfrm>
            <a:off x="4788346" y="5733256"/>
            <a:ext cx="237594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curvado"/>
          <p:cNvCxnSpPr>
            <a:stCxn id="9" idx="3"/>
            <a:endCxn id="8" idx="6"/>
          </p:cNvCxnSpPr>
          <p:nvPr/>
        </p:nvCxnSpPr>
        <p:spPr>
          <a:xfrm rot="5400000">
            <a:off x="3415841" y="3729799"/>
            <a:ext cx="791736" cy="1215722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curvado"/>
          <p:cNvCxnSpPr>
            <a:stCxn id="10" idx="2"/>
            <a:endCxn id="8" idx="4"/>
          </p:cNvCxnSpPr>
          <p:nvPr/>
        </p:nvCxnSpPr>
        <p:spPr>
          <a:xfrm rot="10800000">
            <a:off x="2987824" y="4949552"/>
            <a:ext cx="1368474" cy="783704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curvado"/>
          <p:cNvCxnSpPr>
            <a:stCxn id="9" idx="6"/>
            <a:endCxn id="13" idx="2"/>
          </p:cNvCxnSpPr>
          <p:nvPr/>
        </p:nvCxnSpPr>
        <p:spPr>
          <a:xfrm>
            <a:off x="4788346" y="3789040"/>
            <a:ext cx="2375942" cy="12700"/>
          </a:xfrm>
          <a:prstGeom prst="curvedConnector3">
            <a:avLst>
              <a:gd name="adj1" fmla="val 50000"/>
            </a:avLst>
          </a:prstGeom>
          <a:ln w="50800">
            <a:solidFill>
              <a:schemeClr val="tx2">
                <a:lumMod val="50000"/>
              </a:schemeClr>
            </a:solidFill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9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01725" y="269445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DIRIGIDOS:</a:t>
            </a:r>
          </a:p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ADYACENCIA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" y="2204864"/>
            <a:ext cx="87725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106663"/>
            <a:ext cx="2886447" cy="275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2915816" y="4293096"/>
          <a:ext cx="2232250" cy="1872210"/>
        </p:xfrm>
        <a:graphic>
          <a:graphicData uri="http://schemas.openxmlformats.org/drawingml/2006/table">
            <a:tbl>
              <a:tblPr firstRow="1" bandRow="1"/>
              <a:tblGrid>
                <a:gridCol w="446450"/>
                <a:gridCol w="446450"/>
                <a:gridCol w="446450"/>
                <a:gridCol w="388842"/>
                <a:gridCol w="504058"/>
              </a:tblGrid>
              <a:tr h="374442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4437112"/>
            <a:ext cx="24955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5301208"/>
            <a:ext cx="24955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75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412169" y="209795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DIRIGIDOS:</a:t>
            </a:r>
          </a:p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COSTES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88296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3501008"/>
            <a:ext cx="28003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3356992"/>
            <a:ext cx="29146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3717032"/>
            <a:ext cx="293308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20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909295"/>
          </a:xfrm>
        </p:spPr>
        <p:txBody>
          <a:bodyPr/>
          <a:lstStyle/>
          <a:p>
            <a:pPr algn="r"/>
            <a:r>
              <a:rPr lang="es-ES" dirty="0" err="1" smtClean="0"/>
              <a:t>Subgrafos</a:t>
            </a:r>
            <a:endParaRPr lang="es-E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5" y="3861048"/>
            <a:ext cx="2549369" cy="19442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897052"/>
            <a:ext cx="2331201" cy="1872208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9090" y="3429000"/>
            <a:ext cx="273981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" y="1340768"/>
            <a:ext cx="9081649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8" y="2456347"/>
            <a:ext cx="8830720" cy="130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232775" y="248924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DIRIGIDOS:</a:t>
            </a:r>
          </a:p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INCIDENCIA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8772525" cy="216217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9" y="3789040"/>
            <a:ext cx="34766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41" y="3646959"/>
            <a:ext cx="38195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8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8 Imagen" descr="mhtml:file://C:\PCdespacho\MAD\epos\EPO4_Propiedadessobregrafos.mht!http://online.upa.upv.es/haupa/Cursos/01tgr/imagenes/U2_grafoEPO4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370012"/>
            <a:ext cx="2520280" cy="2491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 descr="mhtml:file://C:\PCdespacho\MAD\epos\EPO5_Caminos.mht!http://online.upa.upv.es/haupa/Cursos/01tgr/imagenes/U4_grafoEPO4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7" y="3861048"/>
            <a:ext cx="2702329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13 Imagen" descr="mhtml:file://C:\PCdespacho\MAD\epos\EPO5_Caminos.mht!http://online.upa.upv.es/haupa/Cursos/01tgr/imagenes/U4_grafoEPO9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5038" y="3018589"/>
            <a:ext cx="2718962" cy="3255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14 Imagen" descr="mhtml:file://C:\PCdespacho\MAD\epos\EPO6_RecorridosenGrafos.mht!http://online.upa.upv.es/haupa/Cursos/01tgr/imagenes/U5_grafoEPO10.gif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85897" y="1370012"/>
            <a:ext cx="2880320" cy="327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12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909295"/>
          </a:xfrm>
        </p:spPr>
        <p:txBody>
          <a:bodyPr/>
          <a:lstStyle/>
          <a:p>
            <a:pPr algn="r"/>
            <a:r>
              <a:rPr lang="es-ES" dirty="0" err="1" smtClean="0"/>
              <a:t>Subgrafos</a:t>
            </a:r>
            <a:endParaRPr lang="es-E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869830"/>
            <a:ext cx="18859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789040"/>
            <a:ext cx="19240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31858" y="3932469"/>
            <a:ext cx="2141133" cy="253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733256"/>
            <a:ext cx="2699792" cy="42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5656" y="5157192"/>
            <a:ext cx="12858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2160" y="6093296"/>
            <a:ext cx="1847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40768"/>
            <a:ext cx="8634677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0" y="2655802"/>
            <a:ext cx="8604116" cy="12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909295"/>
          </a:xfrm>
        </p:spPr>
        <p:txBody>
          <a:bodyPr/>
          <a:lstStyle/>
          <a:p>
            <a:pPr algn="r"/>
            <a:r>
              <a:rPr lang="es-ES" dirty="0" smtClean="0"/>
              <a:t>Isomorfismo de grafos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895826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657350"/>
            <a:ext cx="85153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3134000"/>
            <a:ext cx="3665587" cy="342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108744"/>
            <a:ext cx="3707904" cy="374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628800"/>
            <a:ext cx="215266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1628800"/>
            <a:ext cx="211169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909295"/>
          </a:xfrm>
        </p:spPr>
        <p:txBody>
          <a:bodyPr/>
          <a:lstStyle/>
          <a:p>
            <a:pPr algn="r"/>
            <a:r>
              <a:rPr lang="es-ES" dirty="0" smtClean="0"/>
              <a:t>Isomorfismo de grafos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72816"/>
            <a:ext cx="7416824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909295"/>
          </a:xfrm>
        </p:spPr>
        <p:txBody>
          <a:bodyPr/>
          <a:lstStyle/>
          <a:p>
            <a:pPr algn="r"/>
            <a:r>
              <a:rPr lang="es-ES" dirty="0" smtClean="0"/>
              <a:t>Isomorfismo de grafos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268760"/>
          </a:xfrm>
        </p:spPr>
        <p:txBody>
          <a:bodyPr>
            <a:normAutofit/>
          </a:bodyPr>
          <a:lstStyle/>
          <a:p>
            <a:pPr algn="r"/>
            <a:r>
              <a:rPr lang="es-ES" dirty="0" smtClean="0"/>
              <a:t>Representación de grafos:</a:t>
            </a:r>
            <a:endParaRPr lang="es-ES" dirty="0"/>
          </a:p>
        </p:txBody>
      </p:sp>
      <p:pic>
        <p:nvPicPr>
          <p:cNvPr id="5123" name="Picture 3" descr="C:\Users\ahervas\MAD\Practicasgrafos\Imágenes\K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87749"/>
            <a:ext cx="2146793" cy="224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hervas\MAD\Practicasgrafos\Imágenes\k2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85256"/>
            <a:ext cx="2903537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ahervas\MAD\Practicasgrafos\Imágenes\k4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07" y="4024337"/>
            <a:ext cx="2720975" cy="27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4" y="1689153"/>
            <a:ext cx="2673286" cy="304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56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" y="1628800"/>
            <a:ext cx="9038563" cy="252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268760"/>
          </a:xfrm>
        </p:spPr>
        <p:txBody>
          <a:bodyPr>
            <a:normAutofit/>
          </a:bodyPr>
          <a:lstStyle/>
          <a:p>
            <a:pPr algn="r"/>
            <a:r>
              <a:rPr lang="es-ES" b="1" dirty="0" smtClean="0">
                <a:solidFill>
                  <a:srgbClr val="002060"/>
                </a:solidFill>
              </a:rPr>
              <a:t>Representación de grafos:</a:t>
            </a:r>
            <a:br>
              <a:rPr lang="es-ES" b="1" dirty="0" smtClean="0">
                <a:solidFill>
                  <a:srgbClr val="002060"/>
                </a:solidFill>
              </a:rPr>
            </a:br>
            <a:r>
              <a:rPr lang="es-ES" b="1" dirty="0" smtClean="0">
                <a:solidFill>
                  <a:srgbClr val="002060"/>
                </a:solidFill>
              </a:rPr>
              <a:t>Matrices y listados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8" name="2 Título"/>
          <p:cNvSpPr txBox="1">
            <a:spLocks/>
          </p:cNvSpPr>
          <p:nvPr/>
        </p:nvSpPr>
        <p:spPr>
          <a:xfrm>
            <a:off x="107504" y="5157192"/>
            <a:ext cx="8208912" cy="6840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b" anchorCtr="0">
            <a:normAutofit fontScale="77500" lnSpcReduction="20000"/>
          </a:bodyPr>
          <a:lstStyle>
            <a:defPPr>
              <a:defRPr lang="es-E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latinLnBrk="0" hangingPunct="1">
              <a:buNone/>
              <a:defRPr lang="es-ES" sz="3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6000" b="1" kern="0" dirty="0" smtClean="0">
                <a:solidFill>
                  <a:schemeClr val="tx1"/>
                </a:solidFill>
              </a:rPr>
              <a:t>Grafos no dirigidos</a:t>
            </a:r>
            <a:endParaRPr lang="es-ES" sz="6000" b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681</TotalTime>
  <Words>198</Words>
  <Application>Microsoft Office PowerPoint</Application>
  <PresentationFormat>Presentación en pantalla (4:3)</PresentationFormat>
  <Paragraphs>95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DesignTemplate</vt:lpstr>
      <vt:lpstr>INTRODUCCIÓN A LA TEORÍA DE GRAFOS SESIÓN 2.   </vt:lpstr>
      <vt:lpstr>Subgrafos</vt:lpstr>
      <vt:lpstr>Subgrafos</vt:lpstr>
      <vt:lpstr>Isomorfismo de grafos</vt:lpstr>
      <vt:lpstr>Presentación de PowerPoint</vt:lpstr>
      <vt:lpstr>Isomorfismo de grafos</vt:lpstr>
      <vt:lpstr>Isomorfismo de grafos</vt:lpstr>
      <vt:lpstr>Representación de grafos:</vt:lpstr>
      <vt:lpstr>Representación de grafos: Matrices y listados</vt:lpstr>
      <vt:lpstr>Representación de grafos: Matrices y listados</vt:lpstr>
      <vt:lpstr>Representación de grafos: Matrices y listados</vt:lpstr>
      <vt:lpstr>Presentación de PowerPoint</vt:lpstr>
      <vt:lpstr>Representación de grafos: Matrices y listados</vt:lpstr>
      <vt:lpstr>Representación de grafos: Matrices y listados</vt:lpstr>
      <vt:lpstr>Representación de grafos: Matrices y listados</vt:lpstr>
      <vt:lpstr>Presentación de PowerPoint</vt:lpstr>
      <vt:lpstr>Grafos dirigidos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54</cp:revision>
  <dcterms:created xsi:type="dcterms:W3CDTF">2010-09-13T14:10:08Z</dcterms:created>
  <dcterms:modified xsi:type="dcterms:W3CDTF">2015-05-11T11:55:09Z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