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56" r:id="rId5"/>
    <p:sldId id="369" r:id="rId6"/>
    <p:sldId id="340" r:id="rId7"/>
    <p:sldId id="341" r:id="rId8"/>
    <p:sldId id="378" r:id="rId9"/>
    <p:sldId id="342" r:id="rId10"/>
    <p:sldId id="348" r:id="rId11"/>
    <p:sldId id="343" r:id="rId12"/>
    <p:sldId id="349" r:id="rId13"/>
    <p:sldId id="379" r:id="rId14"/>
    <p:sldId id="344" r:id="rId15"/>
    <p:sldId id="314" r:id="rId16"/>
    <p:sldId id="350" r:id="rId17"/>
    <p:sldId id="315" r:id="rId18"/>
    <p:sldId id="347" r:id="rId19"/>
    <p:sldId id="328" r:id="rId20"/>
    <p:sldId id="329" r:id="rId21"/>
    <p:sldId id="345" r:id="rId22"/>
    <p:sldId id="330" r:id="rId23"/>
    <p:sldId id="331" r:id="rId24"/>
    <p:sldId id="351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37" r:id="rId41"/>
    <p:sldId id="380" r:id="rId42"/>
    <p:sldId id="306" r:id="rId43"/>
    <p:sldId id="352" r:id="rId44"/>
    <p:sldId id="333" r:id="rId45"/>
    <p:sldId id="338" r:id="rId46"/>
    <p:sldId id="332" r:id="rId47"/>
    <p:sldId id="267" r:id="rId48"/>
    <p:sldId id="28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18" autoAdjust="0"/>
    <p:restoredTop sz="86364" autoAdjust="0"/>
  </p:normalViewPr>
  <p:slideViewPr>
    <p:cSldViewPr>
      <p:cViewPr varScale="1">
        <p:scale>
          <a:sx n="41" d="100"/>
          <a:sy n="41" d="100"/>
        </p:scale>
        <p:origin x="-77" y="-811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12/05/2015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1389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12/05/2015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27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es-ES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es-ES"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 a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A.H.J.-2.003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252B80-221E-4FFC-BC00-80AA34F11A5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90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10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/>
              <a:t>Haga clic para modificar el estilo de título del patrón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es-ES" sz="1000">
                <a:latin typeface="+mn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es-ES" sz="1000">
                <a:latin typeface="+mn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es-ES" sz="1000">
                <a:latin typeface="+mn-lt"/>
              </a:defRPr>
            </a:lvl1pPr>
          </a:lstStyle>
          <a:p>
            <a:pPr algn="r"/>
            <a:fld id="{D4C49B74-5DB2-4B03-B1D2-7F6A3C51C318}" type="slidenum">
              <a:rPr/>
              <a:pPr algn="r"/>
              <a:t>‹Nº›</a:t>
            </a:fld>
            <a:endParaRPr lang="es-E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defPPr>
        <a:defRPr lang="es-ES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es-ES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es-ES" sz="2800">
          <a:latin typeface="+mn-lt"/>
        </a:defRPr>
      </a:lvl1pPr>
      <a:lvl2pPr marL="742950" indent="-285750" eaLnBrk="1" hangingPunct="1">
        <a:buChar char="–"/>
        <a:defRPr lang="es-ES" sz="2400">
          <a:latin typeface="+mn-lt"/>
        </a:defRPr>
      </a:lvl2pPr>
      <a:lvl3pPr marL="1143000" indent="-228600" eaLnBrk="1" hangingPunct="1">
        <a:buChar char="•"/>
        <a:defRPr lang="es-ES" sz="2400">
          <a:latin typeface="+mn-lt"/>
        </a:defRPr>
      </a:lvl3pPr>
      <a:lvl4pPr marL="1600200" indent="-228600" eaLnBrk="1" hangingPunct="1">
        <a:buChar char="–"/>
        <a:defRPr lang="es-ES" sz="2000">
          <a:latin typeface="+mn-lt"/>
        </a:defRPr>
      </a:lvl4pPr>
      <a:lvl5pPr marL="2057400" indent="-228600" eaLnBrk="1" hangingPunct="1">
        <a:buChar char="»"/>
        <a:defRPr lang="es-ES" sz="2000">
          <a:latin typeface="+mn-lt"/>
        </a:defRPr>
      </a:lvl5pPr>
      <a:lvl6pPr marL="2514600" indent="-228600" eaLnBrk="1" hangingPunct="1">
        <a:buChar char="•"/>
        <a:defRPr lang="es-ES" sz="2000"/>
      </a:lvl6pPr>
      <a:lvl7pPr marL="2971800" indent="-228600" eaLnBrk="1" hangingPunct="1">
        <a:buChar char="•"/>
        <a:defRPr lang="es-ES" sz="2000"/>
      </a:lvl7pPr>
      <a:lvl8pPr marL="3429000" indent="-228600" eaLnBrk="1" hangingPunct="1">
        <a:buChar char="•"/>
        <a:defRPr lang="es-ES" sz="2000"/>
      </a:lvl8pPr>
      <a:lvl9pPr marL="3886200" indent="-228600" eaLnBrk="1" hangingPunct="1">
        <a:buChar char="•"/>
        <a:defRPr lang="es-ES" sz="2000"/>
      </a:lvl9pPr>
    </p:bodyStyle>
    <p:other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2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14.gif"/><Relationship Id="rId4" Type="http://schemas.openxmlformats.org/officeDocument/2006/relationships/image" Target="../media/image2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gif"/><Relationship Id="rId5" Type="http://schemas.openxmlformats.org/officeDocument/2006/relationships/image" Target="../media/image24.gif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gif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gif"/><Relationship Id="rId4" Type="http://schemas.openxmlformats.org/officeDocument/2006/relationships/image" Target="../media/image4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image" Target="../media/image51.emf"/><Relationship Id="rId4" Type="http://schemas.openxmlformats.org/officeDocument/2006/relationships/image" Target="../media/image5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B50069"/>
                </a:solidFill>
              </a:rPr>
              <a:t>Antonio Hervás Jorge</a:t>
            </a:r>
          </a:p>
          <a:p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55576" y="3356992"/>
            <a:ext cx="8093275" cy="1470025"/>
          </a:xfrm>
        </p:spPr>
        <p:txBody>
          <a:bodyPr>
            <a:normAutofit fontScale="90000"/>
          </a:bodyPr>
          <a:lstStyle/>
          <a:p>
            <a:r>
              <a:rPr lang="es-ES_trad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 A LA TEORÍA DE GRAFOS</a:t>
            </a:r>
            <a:br>
              <a:rPr lang="es-ES_tradnl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_trad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SESION 3.   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82" y="1780480"/>
            <a:ext cx="3830981" cy="380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4499992" y="1988840"/>
            <a:ext cx="288032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 = {1,3,5}</a:t>
            </a:r>
            <a:endParaRPr lang="es-E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499992" y="3361694"/>
            <a:ext cx="2880320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 = {2,4,6}</a:t>
            </a:r>
            <a:endParaRPr lang="es-E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6 Imagen" descr="mhtml:file://C:\PCdespacho\MAD\epos\EPO5_Caminos.mht!http://online.upa.upv.es/haupa/Cursos/01tgr/imagenes/U4_grafoEPO7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514" y="2348880"/>
            <a:ext cx="4270707" cy="268653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1979712" y="692696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8 Imagen" descr="mhtml:file://C:\PCdespacho\MAD\epos\EPO5_Caminos.mht!http://online.upa.upv.es/haupa/Cursos/01tgr/imagenes/U4_grafoEPO1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628800"/>
            <a:ext cx="2395716" cy="1944216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" name="9 Imagen" descr="mhtml:file://C:\PCdespacho\MAD\epos\EPO4_Propiedadessobregrafos.mht!http://online.upa.upv.es/haupa/Cursos/01tgr/imagenes/U2_grafoEPO3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0912" y="3811275"/>
            <a:ext cx="2952328" cy="2448272"/>
          </a:xfrm>
          <a:prstGeom prst="rect">
            <a:avLst/>
          </a:prstGeom>
          <a:noFill/>
          <a:ln w="47625">
            <a:solidFill>
              <a:schemeClr val="bg2">
                <a:lumMod val="2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837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9" y="1412776"/>
            <a:ext cx="883420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573016"/>
            <a:ext cx="2736850" cy="2720975"/>
          </a:xfrm>
          <a:prstGeom prst="rect">
            <a:avLst/>
          </a:prstGeom>
        </p:spPr>
      </p:pic>
      <p:pic>
        <p:nvPicPr>
          <p:cNvPr id="8" name="Object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3936" y="3679378"/>
            <a:ext cx="3349625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2844354" y="4085955"/>
            <a:ext cx="173207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 = {1,3,5}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844354" y="4924384"/>
            <a:ext cx="173207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 = {2,4,6}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73016"/>
            <a:ext cx="273685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ject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5597" y="3679377"/>
            <a:ext cx="3349625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4" y="1556792"/>
            <a:ext cx="850727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7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62513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510" y="3544298"/>
            <a:ext cx="4143171" cy="241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8 Imagen" descr="mhtml:file://C:\PCdespacho\MAD\epos\EPO5_Caminos.mht!http://online.upa.upv.es/haupa/Cursos/01tgr/imagenes/U4_grafoEPO1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3429000"/>
            <a:ext cx="3321980" cy="2530463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6 Imagen" descr="mhtml:file://C:\PCdespacho\MAD\epos\EPO5_Caminos.mht!http://online.upa.upv.es/haupa/Cursos/01tgr/imagenes/U4_grafoEPO7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234" y="4581128"/>
            <a:ext cx="3861374" cy="196645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1979712" y="692696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8 Imagen" descr="mhtml:file://C:\PCdespacho\MAD\epos\EPO5_Caminos.mht!http://online.upa.upv.es/haupa/Cursos/01tgr/imagenes/U4_grafoEPO1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2976" y="1333338"/>
            <a:ext cx="2797336" cy="2239678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" name="9 Imagen" descr="mhtml:file://C:\PCdespacho\MAD\epos\EPO4_Propiedadessobregrafos.mht!http://online.upa.upv.es/haupa/Cursos/01tgr/imagenes/U2_grafoEPO3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5568" y="4099307"/>
            <a:ext cx="2952328" cy="2448272"/>
          </a:xfrm>
          <a:prstGeom prst="rect">
            <a:avLst/>
          </a:prstGeom>
          <a:noFill/>
          <a:ln w="47625">
            <a:solidFill>
              <a:schemeClr val="bg2">
                <a:lumMod val="25000"/>
              </a:schemeClr>
            </a:solidFill>
            <a:miter lim="800000"/>
            <a:headEnd/>
            <a:tailEnd/>
          </a:ln>
        </p:spPr>
      </p:pic>
      <p:pic>
        <p:nvPicPr>
          <p:cNvPr id="12" name="Picture 5" descr="C:\Users\ahervas\MAD\Practicasgrafos\Imágenes\k4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33338"/>
            <a:ext cx="2583991" cy="25764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57765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1194" y="2584783"/>
            <a:ext cx="5256584" cy="334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99" y="1556792"/>
            <a:ext cx="908790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435" y="2629840"/>
            <a:ext cx="3137475" cy="182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mhtml:file://C:\PCdespacho\MAD\epos\EPO5_Caminos.mht!http://online.upa.upv.es/haupa/Cursos/01tgr/imagenes/U4_grafoEPO1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8064" y="4725144"/>
            <a:ext cx="1944216" cy="1728192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" name="8 Imagen" descr="mhtml:file://C:\PCdespacho\MAD\epos\EPO6_RecorridosenGrafos.mht!http://online.upa.upv.es/haupa/Cursos/01tgr/imagenes/U5_grafoEPO2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3968" y="2533792"/>
            <a:ext cx="388843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2458" y="6329134"/>
            <a:ext cx="2895600" cy="476250"/>
          </a:xfrm>
        </p:spPr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980727" y="209795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RESUMEN:</a:t>
            </a:r>
          </a:p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</a:t>
            </a: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 GRAFOS NO DIRIGIDOS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7" y="1340768"/>
            <a:ext cx="9136793" cy="111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08920"/>
            <a:ext cx="914051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9652" y="4437112"/>
            <a:ext cx="6700925" cy="1728192"/>
          </a:xfrm>
          <a:prstGeom prst="rect">
            <a:avLst/>
          </a:prstGeom>
          <a:noFill/>
          <a:ln w="31750" cmpd="sng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588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880567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" y="2276871"/>
            <a:ext cx="8956709" cy="64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3348"/>
            <a:ext cx="8805678" cy="66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7 Imagen" descr="mhtml:file://C:\PCdespacho\MAD\epos\EPO6_RecorridosenGrafos.mht!http://online.upa.upv.es/haupa/Cursos/01tgr/imagenes/U5_grafoEPO2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4149080"/>
            <a:ext cx="32403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07504" y="2204864"/>
            <a:ext cx="3888432" cy="2160240"/>
          </a:xfrm>
          <a:prstGeom prst="rect">
            <a:avLst/>
          </a:prstGeom>
          <a:ln w="952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 anchorCtr="0">
            <a:normAutofit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6000" b="1" kern="0" dirty="0" smtClean="0">
                <a:solidFill>
                  <a:srgbClr val="002060"/>
                </a:solidFill>
              </a:rPr>
              <a:t>Grafos no dirigidos</a:t>
            </a:r>
            <a:endParaRPr lang="es-ES" sz="6000" b="1" kern="0" dirty="0">
              <a:solidFill>
                <a:srgbClr val="002060"/>
              </a:solidFill>
            </a:endParaRPr>
          </a:p>
        </p:txBody>
      </p:sp>
      <p:pic>
        <p:nvPicPr>
          <p:cNvPr id="8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554" y="312648"/>
            <a:ext cx="4772536" cy="47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9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76825"/>
            <a:ext cx="89535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68760"/>
            <a:ext cx="8460432" cy="215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429000"/>
            <a:ext cx="90392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3"/>
            <a:ext cx="4499992" cy="476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28800"/>
            <a:ext cx="4455253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194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87524" y="1700808"/>
            <a:ext cx="5832648" cy="1143000"/>
          </a:xfrm>
          <a:ln w="889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ctr"/>
            <a:r>
              <a:rPr lang="es-ES" sz="5400" dirty="0">
                <a:solidFill>
                  <a:schemeClr val="accent1">
                    <a:lumMod val="75000"/>
                  </a:schemeClr>
                </a:solidFill>
              </a:rPr>
              <a:t>Grafos </a:t>
            </a:r>
            <a:r>
              <a:rPr lang="es-ES" sz="5400" dirty="0" smtClean="0">
                <a:solidFill>
                  <a:schemeClr val="accent1">
                    <a:lumMod val="75000"/>
                  </a:schemeClr>
                </a:solidFill>
              </a:rPr>
              <a:t>dirigidos</a:t>
            </a:r>
            <a:endParaRPr lang="es-ES" sz="5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Elipse"/>
          <p:cNvSpPr/>
          <p:nvPr/>
        </p:nvSpPr>
        <p:spPr>
          <a:xfrm>
            <a:off x="2771800" y="45175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4356298" y="35730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4356298" y="5517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5821288" y="45175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7164288" y="5517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7164288" y="35730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curvado"/>
          <p:cNvCxnSpPr>
            <a:stCxn id="8" idx="7"/>
          </p:cNvCxnSpPr>
          <p:nvPr/>
        </p:nvCxnSpPr>
        <p:spPr>
          <a:xfrm rot="5400000" flipH="1" flipV="1">
            <a:off x="3352569" y="3577047"/>
            <a:ext cx="791736" cy="1215722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curvado"/>
          <p:cNvCxnSpPr>
            <a:stCxn id="10" idx="0"/>
            <a:endCxn id="11" idx="2"/>
          </p:cNvCxnSpPr>
          <p:nvPr/>
        </p:nvCxnSpPr>
        <p:spPr>
          <a:xfrm rot="5400000" flipH="1" flipV="1">
            <a:off x="4804953" y="4500897"/>
            <a:ext cx="783704" cy="1248966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curvado"/>
          <p:cNvCxnSpPr>
            <a:stCxn id="13" idx="4"/>
            <a:endCxn id="12" idx="0"/>
          </p:cNvCxnSpPr>
          <p:nvPr/>
        </p:nvCxnSpPr>
        <p:spPr>
          <a:xfrm rot="5400000">
            <a:off x="6624228" y="4761148"/>
            <a:ext cx="151216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curvado"/>
          <p:cNvCxnSpPr>
            <a:stCxn id="13" idx="3"/>
            <a:endCxn id="11" idx="6"/>
          </p:cNvCxnSpPr>
          <p:nvPr/>
        </p:nvCxnSpPr>
        <p:spPr>
          <a:xfrm rot="5400000">
            <a:off x="6344580" y="3850548"/>
            <a:ext cx="791736" cy="974224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curvado"/>
          <p:cNvCxnSpPr/>
          <p:nvPr/>
        </p:nvCxnSpPr>
        <p:spPr>
          <a:xfrm>
            <a:off x="4788346" y="5733256"/>
            <a:ext cx="237594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>
            <a:stCxn id="9" idx="3"/>
            <a:endCxn id="8" idx="6"/>
          </p:cNvCxnSpPr>
          <p:nvPr/>
        </p:nvCxnSpPr>
        <p:spPr>
          <a:xfrm rot="5400000">
            <a:off x="3415841" y="3729799"/>
            <a:ext cx="791736" cy="1215722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curvado"/>
          <p:cNvCxnSpPr>
            <a:stCxn id="10" idx="2"/>
            <a:endCxn id="8" idx="4"/>
          </p:cNvCxnSpPr>
          <p:nvPr/>
        </p:nvCxnSpPr>
        <p:spPr>
          <a:xfrm rot="10800000">
            <a:off x="2987824" y="4949552"/>
            <a:ext cx="1368474" cy="783704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curvado"/>
          <p:cNvCxnSpPr>
            <a:stCxn id="9" idx="6"/>
            <a:endCxn id="13" idx="2"/>
          </p:cNvCxnSpPr>
          <p:nvPr/>
        </p:nvCxnSpPr>
        <p:spPr>
          <a:xfrm>
            <a:off x="4788346" y="3789040"/>
            <a:ext cx="2375942" cy="127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2">
                <a:lumMod val="50000"/>
              </a:schemeClr>
            </a:solidFill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00256"/>
            <a:ext cx="88773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4355976" y="209795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</a:p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CAMINO DIRIGIDO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729730" y="5085184"/>
            <a:ext cx="7632848" cy="576064"/>
            <a:chOff x="395536" y="3573016"/>
            <a:chExt cx="7632848" cy="576064"/>
          </a:xfrm>
        </p:grpSpPr>
        <p:sp>
          <p:nvSpPr>
            <p:cNvPr id="9" name="8 Elipse"/>
            <p:cNvSpPr/>
            <p:nvPr/>
          </p:nvSpPr>
          <p:spPr>
            <a:xfrm>
              <a:off x="395536" y="3573016"/>
              <a:ext cx="360040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v1</a:t>
              </a:r>
              <a:endParaRPr lang="es-ES" sz="1100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7380312" y="357301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k+1</a:t>
              </a:r>
              <a:endParaRPr lang="es-ES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1043608" y="35730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v2</a:t>
              </a:r>
              <a:endParaRPr lang="es-ES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1763688" y="35730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v3</a:t>
              </a:r>
              <a:endParaRPr lang="es-ES" sz="1050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2627784" y="3573016"/>
              <a:ext cx="360040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v4</a:t>
              </a:r>
              <a:endParaRPr lang="es-ES" sz="1100" dirty="0"/>
            </a:p>
          </p:txBody>
        </p:sp>
        <p:sp>
          <p:nvSpPr>
            <p:cNvPr id="14" name="13 Elipse"/>
            <p:cNvSpPr/>
            <p:nvPr/>
          </p:nvSpPr>
          <p:spPr>
            <a:xfrm>
              <a:off x="3419872" y="3573016"/>
              <a:ext cx="360040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v5</a:t>
              </a:r>
              <a:endParaRPr lang="es-ES" sz="1200" dirty="0"/>
            </a:p>
          </p:txBody>
        </p:sp>
        <p:sp>
          <p:nvSpPr>
            <p:cNvPr id="15" name="14 Elipse"/>
            <p:cNvSpPr/>
            <p:nvPr/>
          </p:nvSpPr>
          <p:spPr>
            <a:xfrm>
              <a:off x="5076056" y="357301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K-1</a:t>
              </a:r>
              <a:endParaRPr lang="es-ES" dirty="0"/>
            </a:p>
          </p:txBody>
        </p:sp>
        <p:sp>
          <p:nvSpPr>
            <p:cNvPr id="16" name="15 Elipse"/>
            <p:cNvSpPr/>
            <p:nvPr/>
          </p:nvSpPr>
          <p:spPr>
            <a:xfrm>
              <a:off x="6228184" y="357301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</a:t>
              </a:r>
              <a:endParaRPr lang="es-ES" dirty="0"/>
            </a:p>
          </p:txBody>
        </p:sp>
        <p:cxnSp>
          <p:nvCxnSpPr>
            <p:cNvPr id="18" name="17 Conector recto"/>
            <p:cNvCxnSpPr>
              <a:stCxn id="14" idx="6"/>
              <a:endCxn id="15" idx="2"/>
            </p:cNvCxnSpPr>
            <p:nvPr/>
          </p:nvCxnSpPr>
          <p:spPr>
            <a:xfrm>
              <a:off x="3779912" y="3789040"/>
              <a:ext cx="1296144" cy="7200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26 Conector recto de flecha"/>
          <p:cNvCxnSpPr>
            <a:stCxn id="9" idx="6"/>
            <a:endCxn id="11" idx="2"/>
          </p:cNvCxnSpPr>
          <p:nvPr/>
        </p:nvCxnSpPr>
        <p:spPr>
          <a:xfrm>
            <a:off x="1089770" y="5301208"/>
            <a:ext cx="288032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53" idx="2"/>
            <a:endCxn id="52" idx="6"/>
          </p:cNvCxnSpPr>
          <p:nvPr/>
        </p:nvCxnSpPr>
        <p:spPr>
          <a:xfrm rot="10800000">
            <a:off x="2627784" y="6021288"/>
            <a:ext cx="432048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11" idx="6"/>
            <a:endCxn id="12" idx="2"/>
          </p:cNvCxnSpPr>
          <p:nvPr/>
        </p:nvCxnSpPr>
        <p:spPr>
          <a:xfrm>
            <a:off x="1809850" y="5301208"/>
            <a:ext cx="288032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2" idx="6"/>
            <a:endCxn id="13" idx="2"/>
          </p:cNvCxnSpPr>
          <p:nvPr/>
        </p:nvCxnSpPr>
        <p:spPr>
          <a:xfrm>
            <a:off x="2529930" y="5301208"/>
            <a:ext cx="432048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3" idx="6"/>
          </p:cNvCxnSpPr>
          <p:nvPr/>
        </p:nvCxnSpPr>
        <p:spPr>
          <a:xfrm>
            <a:off x="3322018" y="5301208"/>
            <a:ext cx="432048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15" idx="6"/>
            <a:endCxn id="16" idx="2"/>
          </p:cNvCxnSpPr>
          <p:nvPr/>
        </p:nvCxnSpPr>
        <p:spPr>
          <a:xfrm>
            <a:off x="6058322" y="5373216"/>
            <a:ext cx="504056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16" idx="6"/>
            <a:endCxn id="10" idx="2"/>
          </p:cNvCxnSpPr>
          <p:nvPr/>
        </p:nvCxnSpPr>
        <p:spPr>
          <a:xfrm>
            <a:off x="7210450" y="5373216"/>
            <a:ext cx="504056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47 Grupo"/>
          <p:cNvGrpSpPr/>
          <p:nvPr/>
        </p:nvGrpSpPr>
        <p:grpSpPr>
          <a:xfrm>
            <a:off x="827584" y="5805264"/>
            <a:ext cx="7632848" cy="576064"/>
            <a:chOff x="395536" y="3573016"/>
            <a:chExt cx="7632848" cy="576064"/>
          </a:xfrm>
        </p:grpSpPr>
        <p:sp>
          <p:nvSpPr>
            <p:cNvPr id="49" name="48 Elipse"/>
            <p:cNvSpPr/>
            <p:nvPr/>
          </p:nvSpPr>
          <p:spPr>
            <a:xfrm>
              <a:off x="395536" y="3573016"/>
              <a:ext cx="360040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v1</a:t>
              </a:r>
              <a:endParaRPr lang="es-ES" sz="1100" dirty="0"/>
            </a:p>
          </p:txBody>
        </p:sp>
        <p:sp>
          <p:nvSpPr>
            <p:cNvPr id="50" name="49 Elipse"/>
            <p:cNvSpPr/>
            <p:nvPr/>
          </p:nvSpPr>
          <p:spPr>
            <a:xfrm>
              <a:off x="7380312" y="357301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k+1</a:t>
              </a:r>
              <a:endParaRPr lang="es-ES" dirty="0"/>
            </a:p>
          </p:txBody>
        </p:sp>
        <p:sp>
          <p:nvSpPr>
            <p:cNvPr id="51" name="50 Elipse"/>
            <p:cNvSpPr/>
            <p:nvPr/>
          </p:nvSpPr>
          <p:spPr>
            <a:xfrm>
              <a:off x="1043608" y="35730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v2</a:t>
              </a:r>
              <a:endParaRPr lang="es-ES" dirty="0"/>
            </a:p>
          </p:txBody>
        </p:sp>
        <p:sp>
          <p:nvSpPr>
            <p:cNvPr id="52" name="51 Elipse"/>
            <p:cNvSpPr/>
            <p:nvPr/>
          </p:nvSpPr>
          <p:spPr>
            <a:xfrm>
              <a:off x="1763688" y="35730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v3</a:t>
              </a:r>
              <a:endParaRPr lang="es-ES" sz="1050" dirty="0"/>
            </a:p>
          </p:txBody>
        </p:sp>
        <p:sp>
          <p:nvSpPr>
            <p:cNvPr id="53" name="52 Elipse"/>
            <p:cNvSpPr/>
            <p:nvPr/>
          </p:nvSpPr>
          <p:spPr>
            <a:xfrm>
              <a:off x="2627784" y="3573016"/>
              <a:ext cx="360040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v4</a:t>
              </a:r>
              <a:endParaRPr lang="es-ES" sz="1100" dirty="0"/>
            </a:p>
          </p:txBody>
        </p:sp>
        <p:sp>
          <p:nvSpPr>
            <p:cNvPr id="54" name="53 Elipse"/>
            <p:cNvSpPr/>
            <p:nvPr/>
          </p:nvSpPr>
          <p:spPr>
            <a:xfrm>
              <a:off x="3419872" y="3573016"/>
              <a:ext cx="360040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v5</a:t>
              </a:r>
              <a:endParaRPr lang="es-ES" sz="1200" dirty="0"/>
            </a:p>
          </p:txBody>
        </p:sp>
        <p:sp>
          <p:nvSpPr>
            <p:cNvPr id="55" name="54 Elipse"/>
            <p:cNvSpPr/>
            <p:nvPr/>
          </p:nvSpPr>
          <p:spPr>
            <a:xfrm>
              <a:off x="5076056" y="357301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K-1</a:t>
              </a:r>
              <a:endParaRPr lang="es-ES" dirty="0"/>
            </a:p>
          </p:txBody>
        </p:sp>
        <p:sp>
          <p:nvSpPr>
            <p:cNvPr id="56" name="55 Elipse"/>
            <p:cNvSpPr/>
            <p:nvPr/>
          </p:nvSpPr>
          <p:spPr>
            <a:xfrm>
              <a:off x="6228184" y="357301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</a:t>
              </a:r>
              <a:endParaRPr lang="es-ES" dirty="0"/>
            </a:p>
          </p:txBody>
        </p:sp>
        <p:cxnSp>
          <p:nvCxnSpPr>
            <p:cNvPr id="57" name="56 Conector recto"/>
            <p:cNvCxnSpPr>
              <a:stCxn id="54" idx="6"/>
              <a:endCxn id="55" idx="2"/>
            </p:cNvCxnSpPr>
            <p:nvPr/>
          </p:nvCxnSpPr>
          <p:spPr>
            <a:xfrm>
              <a:off x="3779912" y="3789040"/>
              <a:ext cx="1296144" cy="7200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57 Conector recto de flecha"/>
          <p:cNvCxnSpPr/>
          <p:nvPr/>
        </p:nvCxnSpPr>
        <p:spPr>
          <a:xfrm>
            <a:off x="1187624" y="6021288"/>
            <a:ext cx="288032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1907704" y="6021288"/>
            <a:ext cx="288032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3419872" y="6021288"/>
            <a:ext cx="432048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56" idx="2"/>
            <a:endCxn id="55" idx="6"/>
          </p:cNvCxnSpPr>
          <p:nvPr/>
        </p:nvCxnSpPr>
        <p:spPr>
          <a:xfrm rot="10800000">
            <a:off x="6156176" y="6093296"/>
            <a:ext cx="504056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7308304" y="6093296"/>
            <a:ext cx="504056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FAF2-1C28-4FAC-A60A-F093B3E28518}" type="slidenum">
              <a:rPr lang="es-ES"/>
              <a:pPr/>
              <a:t>24</a:t>
            </a:fld>
            <a:endParaRPr lang="es-ES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551171" y="1701455"/>
            <a:ext cx="4038600" cy="4525963"/>
          </a:xfrm>
        </p:spPr>
        <p:txBody>
          <a:bodyPr/>
          <a:lstStyle/>
          <a:p>
            <a:r>
              <a:rPr lang="es-ES" sz="1400"/>
              <a:t> </a:t>
            </a:r>
          </a:p>
        </p:txBody>
      </p:sp>
      <p:sp>
        <p:nvSpPr>
          <p:cNvPr id="12304" name="AutoShape 16"/>
          <p:cNvSpPr>
            <a:spLocks noChangeArrowheads="1"/>
          </p:cNvSpPr>
          <p:nvPr/>
        </p:nvSpPr>
        <p:spPr bwMode="auto">
          <a:xfrm>
            <a:off x="539552" y="3717032"/>
            <a:ext cx="808544" cy="629757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>
            <a:off x="4805671" y="3717032"/>
            <a:ext cx="1079500" cy="629757"/>
          </a:xfrm>
          <a:prstGeom prst="lef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>
            <a:off x="7758421" y="3717032"/>
            <a:ext cx="790575" cy="629757"/>
          </a:xfrm>
          <a:prstGeom prst="leftArrow">
            <a:avLst>
              <a:gd name="adj1" fmla="val 50000"/>
              <a:gd name="adj2" fmla="val 5928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3365808" y="3717032"/>
            <a:ext cx="1008063" cy="629757"/>
          </a:xfrm>
          <a:prstGeom prst="leftArrow">
            <a:avLst>
              <a:gd name="adj1" fmla="val 50000"/>
              <a:gd name="adj2" fmla="val 7559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8" name="AutoShape 20"/>
          <p:cNvSpPr>
            <a:spLocks noChangeArrowheads="1"/>
          </p:cNvSpPr>
          <p:nvPr/>
        </p:nvSpPr>
        <p:spPr bwMode="auto">
          <a:xfrm>
            <a:off x="1852921" y="3717032"/>
            <a:ext cx="1079500" cy="629757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9" name="AutoShape 21"/>
          <p:cNvSpPr>
            <a:spLocks noChangeArrowheads="1"/>
          </p:cNvSpPr>
          <p:nvPr/>
        </p:nvSpPr>
        <p:spPr bwMode="auto">
          <a:xfrm>
            <a:off x="6316971" y="3717032"/>
            <a:ext cx="1079500" cy="629757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0" name="AutoShape 22"/>
          <p:cNvSpPr>
            <a:spLocks noChangeArrowheads="1"/>
          </p:cNvSpPr>
          <p:nvPr/>
        </p:nvSpPr>
        <p:spPr bwMode="auto">
          <a:xfrm>
            <a:off x="1349683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>
            <a:off x="2932421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3" name="AutoShape 25"/>
          <p:cNvSpPr>
            <a:spLocks noChangeArrowheads="1"/>
          </p:cNvSpPr>
          <p:nvPr/>
        </p:nvSpPr>
        <p:spPr bwMode="auto">
          <a:xfrm>
            <a:off x="8585508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7325033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5" name="AutoShape 27"/>
          <p:cNvSpPr>
            <a:spLocks noChangeArrowheads="1"/>
          </p:cNvSpPr>
          <p:nvPr/>
        </p:nvSpPr>
        <p:spPr bwMode="auto">
          <a:xfrm>
            <a:off x="5885171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6" name="AutoShape 28"/>
          <p:cNvSpPr>
            <a:spLocks noChangeArrowheads="1"/>
          </p:cNvSpPr>
          <p:nvPr/>
        </p:nvSpPr>
        <p:spPr bwMode="auto">
          <a:xfrm>
            <a:off x="89208" y="3649558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7" name="AutoShape 29"/>
          <p:cNvSpPr>
            <a:spLocks noChangeArrowheads="1"/>
          </p:cNvSpPr>
          <p:nvPr/>
        </p:nvSpPr>
        <p:spPr bwMode="auto">
          <a:xfrm>
            <a:off x="4373871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29" name="28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3258304" cy="764704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282770" y="382352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5565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4" grpId="0" animBg="1"/>
      <p:bldP spid="12305" grpId="0" animBg="1"/>
      <p:bldP spid="12306" grpId="0" animBg="1"/>
      <p:bldP spid="12307" grpId="0" animBg="1"/>
      <p:bldP spid="12308" grpId="0" animBg="1"/>
      <p:bldP spid="12309" grpId="0" animBg="1"/>
      <p:bldP spid="12310" grpId="0" animBg="1"/>
      <p:bldP spid="12311" grpId="0" animBg="1"/>
      <p:bldP spid="12313" grpId="0" animBg="1"/>
      <p:bldP spid="12314" grpId="0" animBg="1"/>
      <p:bldP spid="12315" grpId="0" animBg="1"/>
      <p:bldP spid="12316" grpId="0" animBg="1"/>
      <p:bldP spid="123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4" name="3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3258304" cy="764704"/>
          </a:xfrm>
          <a:prstGeom prst="rect">
            <a:avLst/>
          </a:prstGeom>
        </p:spPr>
      </p:pic>
      <p:sp>
        <p:nvSpPr>
          <p:cNvPr id="5" name="AutoShape 15"/>
          <p:cNvSpPr>
            <a:spLocks noChangeArrowheads="1"/>
          </p:cNvSpPr>
          <p:nvPr/>
        </p:nvSpPr>
        <p:spPr bwMode="auto">
          <a:xfrm>
            <a:off x="361008" y="3356992"/>
            <a:ext cx="1079500" cy="333375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flipH="1">
            <a:off x="7759532" y="3330005"/>
            <a:ext cx="793750" cy="360362"/>
          </a:xfrm>
          <a:prstGeom prst="leftArrow">
            <a:avLst>
              <a:gd name="adj1" fmla="val 50000"/>
              <a:gd name="adj2" fmla="val 5506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1945333" y="3356992"/>
            <a:ext cx="1079500" cy="333375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6391107" y="3356992"/>
            <a:ext cx="1079500" cy="333375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AutoShape 21"/>
          <p:cNvSpPr>
            <a:spLocks noChangeArrowheads="1"/>
          </p:cNvSpPr>
          <p:nvPr/>
        </p:nvSpPr>
        <p:spPr bwMode="auto">
          <a:xfrm>
            <a:off x="1442095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3024833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8586619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7326144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959307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AutoShape 26"/>
          <p:cNvSpPr>
            <a:spLocks noChangeArrowheads="1"/>
          </p:cNvSpPr>
          <p:nvPr/>
        </p:nvSpPr>
        <p:spPr bwMode="auto">
          <a:xfrm>
            <a:off x="-34280" y="3267457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utoShape 27"/>
          <p:cNvSpPr>
            <a:spLocks noChangeArrowheads="1"/>
          </p:cNvSpPr>
          <p:nvPr/>
        </p:nvSpPr>
        <p:spPr bwMode="auto">
          <a:xfrm>
            <a:off x="4466283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AutoShape 28"/>
          <p:cNvSpPr>
            <a:spLocks noChangeArrowheads="1"/>
          </p:cNvSpPr>
          <p:nvPr/>
        </p:nvSpPr>
        <p:spPr bwMode="auto">
          <a:xfrm>
            <a:off x="4969520" y="3356992"/>
            <a:ext cx="1079500" cy="333375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AutoShape 29"/>
          <p:cNvSpPr>
            <a:spLocks noChangeArrowheads="1"/>
          </p:cNvSpPr>
          <p:nvPr/>
        </p:nvSpPr>
        <p:spPr bwMode="auto">
          <a:xfrm>
            <a:off x="3385195" y="3356992"/>
            <a:ext cx="1079500" cy="333375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09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26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4" name="3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3258304" cy="764704"/>
          </a:xfrm>
          <a:prstGeom prst="rect">
            <a:avLst/>
          </a:prstGeom>
        </p:spPr>
      </p:pic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515723" y="1697913"/>
            <a:ext cx="8064500" cy="647700"/>
          </a:xfrm>
          <a:prstGeom prst="rect">
            <a:avLst/>
          </a:prstGeom>
        </p:spPr>
        <p:txBody>
          <a:bodyPr/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es-ES" sz="2800">
                <a:latin typeface="+mn-lt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s-ES" sz="20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SEMI-CICLO	DIRIGIDO  		SEMI CICLO DIRIGIDO</a:t>
            </a:r>
            <a:endParaRPr lang="es-ES" sz="2000" b="1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 rot="18718217">
            <a:off x="418092" y="2868695"/>
            <a:ext cx="1657350" cy="360362"/>
          </a:xfrm>
          <a:prstGeom prst="rightArrow">
            <a:avLst>
              <a:gd name="adj1" fmla="val 50000"/>
              <a:gd name="adj2" fmla="val 114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 rot="3880905">
            <a:off x="1594430" y="2922669"/>
            <a:ext cx="1511300" cy="360363"/>
          </a:xfrm>
          <a:prstGeom prst="rightArrow">
            <a:avLst>
              <a:gd name="adj1" fmla="val 50000"/>
              <a:gd name="adj2" fmla="val 10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1018961" y="3714038"/>
            <a:ext cx="1512887" cy="360363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 rot="16859535">
            <a:off x="4763873" y="3210801"/>
            <a:ext cx="1512888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 rot="8344735">
            <a:off x="6883864" y="4481497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1768252">
            <a:off x="5335258" y="4552934"/>
            <a:ext cx="1512887" cy="360363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 rot="14750735">
            <a:off x="7244227" y="3139364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5987836" y="2347201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1739686" y="2129713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7387102" y="2274176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5627473" y="2347201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2531848" y="3787063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587161" y="3642601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Oval 25"/>
          <p:cNvSpPr>
            <a:spLocks noChangeArrowheads="1"/>
          </p:cNvSpPr>
          <p:nvPr/>
        </p:nvSpPr>
        <p:spPr bwMode="auto">
          <a:xfrm>
            <a:off x="5190795" y="4049697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6739401" y="4984734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8107826" y="3905234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6380988" y="373532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403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27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4" name="3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3258304" cy="764704"/>
          </a:xfrm>
          <a:prstGeom prst="rect">
            <a:avLst/>
          </a:prstGeom>
        </p:spPr>
      </p:pic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432594" y="1772816"/>
            <a:ext cx="8064500" cy="647700"/>
          </a:xfrm>
          <a:prstGeom prst="rect">
            <a:avLst/>
          </a:prstGeom>
        </p:spPr>
        <p:txBody>
          <a:bodyPr/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es-ES" sz="2800">
                <a:latin typeface="+mn-lt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s-ES" b="1" dirty="0" smtClean="0">
                <a:solidFill>
                  <a:schemeClr val="accent2"/>
                </a:solidFill>
                <a:latin typeface="Arial Black" pitchFamily="34" charset="0"/>
              </a:rPr>
              <a:t>    </a:t>
            </a:r>
            <a:r>
              <a:rPr lang="es-ES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CICLOS DIRIGIDOS</a:t>
            </a:r>
            <a:endParaRPr lang="es-ES" b="1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 rot="18718217">
            <a:off x="446997" y="3760886"/>
            <a:ext cx="1657350" cy="360362"/>
          </a:xfrm>
          <a:prstGeom prst="rightArrow">
            <a:avLst>
              <a:gd name="adj1" fmla="val 50000"/>
              <a:gd name="adj2" fmla="val 114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 rot="3880905">
            <a:off x="1623335" y="3814860"/>
            <a:ext cx="1511300" cy="360363"/>
          </a:xfrm>
          <a:prstGeom prst="rightArrow">
            <a:avLst>
              <a:gd name="adj1" fmla="val 50000"/>
              <a:gd name="adj2" fmla="val 10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 rot="11061602">
            <a:off x="1047866" y="4606229"/>
            <a:ext cx="1512887" cy="360363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 rot="16859535">
            <a:off x="4792778" y="4102992"/>
            <a:ext cx="1512888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 rot="8344735">
            <a:off x="6912769" y="5373688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12711334">
            <a:off x="5364163" y="5445125"/>
            <a:ext cx="1512887" cy="360363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 rot="3998074">
            <a:off x="7273132" y="4031555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6016741" y="3239392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1768591" y="3021904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7416007" y="3166367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5656378" y="3239392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2560753" y="4679254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616066" y="4534792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Oval 25"/>
          <p:cNvSpPr>
            <a:spLocks noChangeArrowheads="1"/>
          </p:cNvSpPr>
          <p:nvPr/>
        </p:nvSpPr>
        <p:spPr bwMode="auto">
          <a:xfrm>
            <a:off x="5219700" y="4941888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6768306" y="5876925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8136731" y="4797425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6380988" y="373532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66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mhtml:file://C:\PCdespacho\MAD\epos\EPO5_Caminos.mht!http://online.upa.upv.es/haupa/Cursos/01tgr/imagenes/U4_grafoEPO4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340768"/>
            <a:ext cx="5760640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6380988" y="373532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6 Imagen" descr="mhtml:file://C:\PCdespacho\MAD\epos\EPO5_Caminos.mht!http://online.upa.upv.es/haupa/Cursos/01tgr/imagenes/U4_grafoEPO10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84784"/>
            <a:ext cx="345638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mhtml:file://C:\PCdespacho\MAD\epos\EPO5_Caminos.mht!http://online.upa.upv.es/haupa/Cursos/01tgr/imagenes/U4_grafoEPO4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412776"/>
            <a:ext cx="302433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4211960" y="692696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CAMINO DIRIGIDO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9 Imagen" descr="mhtml:file://C:\PCdespacho\MAD\epos\EPO4_Propiedadessobregrafos.mht!http://online.upa.upv.es/haupa/Cursos/01tgr/imagenes/U2_grafoEPO4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3356992"/>
            <a:ext cx="309634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6380988" y="373532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590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-6808" y="1385861"/>
            <a:ext cx="479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CAMINOS Y CONEXIÓN</a:t>
            </a:r>
            <a:endParaRPr lang="es-ES" sz="32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1" y="1970636"/>
            <a:ext cx="8178598" cy="226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8 Grupo"/>
          <p:cNvGrpSpPr/>
          <p:nvPr/>
        </p:nvGrpSpPr>
        <p:grpSpPr>
          <a:xfrm>
            <a:off x="107504" y="4869160"/>
            <a:ext cx="8465165" cy="720080"/>
            <a:chOff x="313128" y="3429000"/>
            <a:chExt cx="7752096" cy="720080"/>
          </a:xfrm>
        </p:grpSpPr>
        <p:sp>
          <p:nvSpPr>
            <p:cNvPr id="10" name="9 Elipse"/>
            <p:cNvSpPr/>
            <p:nvPr/>
          </p:nvSpPr>
          <p:spPr>
            <a:xfrm>
              <a:off x="313128" y="3573016"/>
              <a:ext cx="4424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/>
                <a:t>v1</a:t>
              </a:r>
              <a:endParaRPr lang="es-ES" sz="1000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7380311" y="3429000"/>
              <a:ext cx="684913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V </a:t>
              </a:r>
              <a:r>
                <a:rPr lang="es-ES" sz="1400" baseline="-25000" dirty="0" smtClean="0"/>
                <a:t>k+1</a:t>
              </a:r>
              <a:endParaRPr lang="es-ES" sz="1400" baseline="-25000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1043608" y="35730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v2</a:t>
              </a:r>
              <a:endParaRPr lang="es-ES" sz="1400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1763688" y="35730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/>
                <a:t>v3</a:t>
              </a:r>
              <a:endParaRPr lang="es-ES" sz="900" dirty="0"/>
            </a:p>
          </p:txBody>
        </p:sp>
        <p:sp>
          <p:nvSpPr>
            <p:cNvPr id="14" name="13 Elipse"/>
            <p:cNvSpPr/>
            <p:nvPr/>
          </p:nvSpPr>
          <p:spPr>
            <a:xfrm>
              <a:off x="2489226" y="3573016"/>
              <a:ext cx="49859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/>
                <a:t>v4</a:t>
              </a:r>
              <a:endParaRPr lang="es-ES" sz="1000" dirty="0"/>
            </a:p>
          </p:txBody>
        </p:sp>
        <p:sp>
          <p:nvSpPr>
            <p:cNvPr id="15" name="14 Elipse"/>
            <p:cNvSpPr/>
            <p:nvPr/>
          </p:nvSpPr>
          <p:spPr>
            <a:xfrm>
              <a:off x="3419871" y="3573016"/>
              <a:ext cx="454143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v5</a:t>
              </a:r>
              <a:endParaRPr lang="es-ES" sz="1050" dirty="0"/>
            </a:p>
          </p:txBody>
        </p:sp>
        <p:sp>
          <p:nvSpPr>
            <p:cNvPr id="16" name="15 Elipse"/>
            <p:cNvSpPr/>
            <p:nvPr/>
          </p:nvSpPr>
          <p:spPr>
            <a:xfrm>
              <a:off x="5076055" y="3573016"/>
              <a:ext cx="77623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V k-1</a:t>
              </a:r>
              <a:endParaRPr lang="es-ES" sz="1400" baseline="-25000" dirty="0"/>
            </a:p>
          </p:txBody>
        </p:sp>
        <p:sp>
          <p:nvSpPr>
            <p:cNvPr id="17" name="16 Elipse"/>
            <p:cNvSpPr/>
            <p:nvPr/>
          </p:nvSpPr>
          <p:spPr>
            <a:xfrm>
              <a:off x="6228184" y="357301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V k</a:t>
              </a:r>
              <a:endParaRPr lang="es-ES" sz="1400" dirty="0"/>
            </a:p>
          </p:txBody>
        </p:sp>
        <p:cxnSp>
          <p:nvCxnSpPr>
            <p:cNvPr id="18" name="17 Conector recto"/>
            <p:cNvCxnSpPr>
              <a:stCxn id="10" idx="6"/>
              <a:endCxn id="12" idx="2"/>
            </p:cNvCxnSpPr>
            <p:nvPr/>
          </p:nvCxnSpPr>
          <p:spPr>
            <a:xfrm>
              <a:off x="755576" y="3789040"/>
              <a:ext cx="2880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15" idx="6"/>
              <a:endCxn id="16" idx="2"/>
            </p:cNvCxnSpPr>
            <p:nvPr/>
          </p:nvCxnSpPr>
          <p:spPr>
            <a:xfrm>
              <a:off x="3874014" y="3789040"/>
              <a:ext cx="1202041" cy="7200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16" idx="6"/>
              <a:endCxn id="17" idx="2"/>
            </p:cNvCxnSpPr>
            <p:nvPr/>
          </p:nvCxnSpPr>
          <p:spPr>
            <a:xfrm>
              <a:off x="5852285" y="3861048"/>
              <a:ext cx="37589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17" idx="6"/>
              <a:endCxn id="11" idx="2"/>
            </p:cNvCxnSpPr>
            <p:nvPr/>
          </p:nvCxnSpPr>
          <p:spPr>
            <a:xfrm flipV="1">
              <a:off x="6876256" y="3789040"/>
              <a:ext cx="504055" cy="720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13" idx="6"/>
              <a:endCxn id="14" idx="2"/>
            </p:cNvCxnSpPr>
            <p:nvPr/>
          </p:nvCxnSpPr>
          <p:spPr>
            <a:xfrm>
              <a:off x="2195735" y="3789040"/>
              <a:ext cx="29349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14" idx="6"/>
              <a:endCxn id="15" idx="2"/>
            </p:cNvCxnSpPr>
            <p:nvPr/>
          </p:nvCxnSpPr>
          <p:spPr>
            <a:xfrm>
              <a:off x="2987824" y="3789040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12" idx="6"/>
              <a:endCxn id="13" idx="2"/>
            </p:cNvCxnSpPr>
            <p:nvPr/>
          </p:nvCxnSpPr>
          <p:spPr>
            <a:xfrm>
              <a:off x="1475656" y="3789040"/>
              <a:ext cx="2880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8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89154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699520"/>
            <a:ext cx="309634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2123728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4784"/>
            <a:ext cx="90106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717032"/>
            <a:ext cx="3132187" cy="262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2123728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90011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89040"/>
            <a:ext cx="248376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3645024"/>
            <a:ext cx="3323828" cy="29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2123728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19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217170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7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21088"/>
            <a:ext cx="21336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1916832"/>
            <a:ext cx="21717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414908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1988840"/>
            <a:ext cx="21240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2123728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252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149080"/>
            <a:ext cx="21240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4005064"/>
            <a:ext cx="2853680" cy="25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10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6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324036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628800"/>
            <a:ext cx="465388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783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168225" y="316750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PROPIEDADES DE LA CONEXIÓN</a:t>
            </a:r>
          </a:p>
          <a:p>
            <a:pPr algn="r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 GRAFOS DIRIGIDOS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88011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76872"/>
            <a:ext cx="88296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805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268760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solidFill>
                  <a:schemeClr val="tx1"/>
                </a:solidFill>
              </a:rPr>
              <a:t>Representación de grafos: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Matrices y listados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68" y="2448271"/>
            <a:ext cx="868896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2"/>
            <a:ext cx="889390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0" y="137038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ACCESIBILIDAD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268760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solidFill>
                  <a:schemeClr val="tx1"/>
                </a:solidFill>
              </a:rPr>
              <a:t>Representación de grafos: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Matrices y listados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8" y="2060848"/>
            <a:ext cx="889390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" y="4437112"/>
            <a:ext cx="8831267" cy="1224136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-11899" y="137038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ACCESIBILIDAD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05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004" y="1556792"/>
            <a:ext cx="4752528" cy="279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268760"/>
          </a:xfrm>
        </p:spPr>
        <p:txBody>
          <a:bodyPr>
            <a:normAutofit/>
          </a:bodyPr>
          <a:lstStyle/>
          <a:p>
            <a:pPr algn="r"/>
            <a:r>
              <a:rPr lang="es-ES" dirty="0" smtClean="0"/>
              <a:t>Representación de grafos:</a:t>
            </a:r>
            <a:br>
              <a:rPr lang="es-ES" dirty="0" smtClean="0"/>
            </a:br>
            <a:r>
              <a:rPr lang="es-ES" dirty="0" smtClean="0"/>
              <a:t>Matrices y listados</a:t>
            </a:r>
            <a:endParaRPr lang="es-E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9921" y="4561873"/>
            <a:ext cx="3002612" cy="1675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6763" y="2956013"/>
            <a:ext cx="383118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-31575" y="1556792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ACCESIBILIDAD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211960" y="692696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CADENA Y CAMINO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4" y="1412776"/>
            <a:ext cx="884728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286335" y="5756111"/>
            <a:ext cx="8334948" cy="576064"/>
            <a:chOff x="395536" y="3573016"/>
            <a:chExt cx="7632848" cy="576064"/>
          </a:xfrm>
        </p:grpSpPr>
        <p:sp>
          <p:nvSpPr>
            <p:cNvPr id="9" name="8 Elipse"/>
            <p:cNvSpPr/>
            <p:nvPr/>
          </p:nvSpPr>
          <p:spPr>
            <a:xfrm>
              <a:off x="395536" y="3573016"/>
              <a:ext cx="360040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v1</a:t>
              </a:r>
              <a:endParaRPr lang="es-ES" sz="1100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7380312" y="357301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k+1</a:t>
              </a:r>
              <a:endParaRPr lang="es-ES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1043608" y="35730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v2</a:t>
              </a:r>
              <a:endParaRPr lang="es-ES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1763688" y="35730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v3</a:t>
              </a:r>
              <a:endParaRPr lang="es-ES" sz="1050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2627784" y="3573016"/>
              <a:ext cx="360040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v4</a:t>
              </a:r>
              <a:endParaRPr lang="es-ES" sz="1100" dirty="0"/>
            </a:p>
          </p:txBody>
        </p:sp>
        <p:sp>
          <p:nvSpPr>
            <p:cNvPr id="14" name="13 Elipse"/>
            <p:cNvSpPr/>
            <p:nvPr/>
          </p:nvSpPr>
          <p:spPr>
            <a:xfrm>
              <a:off x="3419872" y="3573016"/>
              <a:ext cx="360040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v5</a:t>
              </a:r>
              <a:endParaRPr lang="es-ES" sz="1200" dirty="0"/>
            </a:p>
          </p:txBody>
        </p:sp>
        <p:sp>
          <p:nvSpPr>
            <p:cNvPr id="15" name="14 Elipse"/>
            <p:cNvSpPr/>
            <p:nvPr/>
          </p:nvSpPr>
          <p:spPr>
            <a:xfrm>
              <a:off x="5076056" y="357301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K-1</a:t>
              </a:r>
              <a:endParaRPr lang="es-ES" dirty="0"/>
            </a:p>
          </p:txBody>
        </p:sp>
        <p:sp>
          <p:nvSpPr>
            <p:cNvPr id="16" name="15 Elipse"/>
            <p:cNvSpPr/>
            <p:nvPr/>
          </p:nvSpPr>
          <p:spPr>
            <a:xfrm>
              <a:off x="6228184" y="357301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</a:t>
              </a:r>
              <a:endParaRPr lang="es-ES" dirty="0"/>
            </a:p>
          </p:txBody>
        </p:sp>
        <p:cxnSp>
          <p:nvCxnSpPr>
            <p:cNvPr id="17" name="16 Conector recto"/>
            <p:cNvCxnSpPr>
              <a:stCxn id="9" idx="6"/>
              <a:endCxn id="11" idx="2"/>
            </p:cNvCxnSpPr>
            <p:nvPr/>
          </p:nvCxnSpPr>
          <p:spPr>
            <a:xfrm>
              <a:off x="755576" y="3789040"/>
              <a:ext cx="2880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14" idx="6"/>
              <a:endCxn id="15" idx="2"/>
            </p:cNvCxnSpPr>
            <p:nvPr/>
          </p:nvCxnSpPr>
          <p:spPr>
            <a:xfrm>
              <a:off x="3779912" y="3789040"/>
              <a:ext cx="1296144" cy="7200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15" idx="6"/>
              <a:endCxn id="16" idx="2"/>
            </p:cNvCxnSpPr>
            <p:nvPr/>
          </p:nvCxnSpPr>
          <p:spPr>
            <a:xfrm>
              <a:off x="5724128" y="3861048"/>
              <a:ext cx="5040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16" idx="6"/>
              <a:endCxn id="10" idx="2"/>
            </p:cNvCxnSpPr>
            <p:nvPr/>
          </p:nvCxnSpPr>
          <p:spPr>
            <a:xfrm>
              <a:off x="6876256" y="3861048"/>
              <a:ext cx="5040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12" idx="6"/>
              <a:endCxn id="13" idx="2"/>
            </p:cNvCxnSpPr>
            <p:nvPr/>
          </p:nvCxnSpPr>
          <p:spPr>
            <a:xfrm>
              <a:off x="2195736" y="3789040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13" idx="6"/>
              <a:endCxn id="14" idx="2"/>
            </p:cNvCxnSpPr>
            <p:nvPr/>
          </p:nvCxnSpPr>
          <p:spPr>
            <a:xfrm>
              <a:off x="2987824" y="3789040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11" idx="6"/>
              <a:endCxn id="12" idx="2"/>
            </p:cNvCxnSpPr>
            <p:nvPr/>
          </p:nvCxnSpPr>
          <p:spPr>
            <a:xfrm>
              <a:off x="1475656" y="3789040"/>
              <a:ext cx="2880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4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062539" cy="537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-11899" y="90872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ACCESIBILIDAD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11" name="2 Título"/>
          <p:cNvSpPr txBox="1">
            <a:spLocks/>
          </p:cNvSpPr>
          <p:nvPr/>
        </p:nvSpPr>
        <p:spPr>
          <a:xfrm>
            <a:off x="457200" y="1"/>
            <a:ext cx="8229600" cy="12687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pPr algn="r"/>
            <a:r>
              <a:rPr lang="es-ES" smtClean="0"/>
              <a:t>Métodos de búsqueda </a:t>
            </a:r>
            <a:br>
              <a:rPr lang="es-ES" smtClean="0"/>
            </a:br>
            <a:r>
              <a:rPr lang="es-ES" smtClean="0"/>
              <a:t>en Grafos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627784" y="1700808"/>
            <a:ext cx="3525003" cy="92333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Left"/>
              <a:lightRig rig="brightRoom" dir="t"/>
            </a:scene3d>
            <a:sp3d extrusionH="57150" contourW="6350" prstMaterial="plastic">
              <a:bevelT w="20320" h="20320" prst="softRound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Objetivo: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09648" y="2967335"/>
            <a:ext cx="8324715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Obtener las </a:t>
            </a:r>
          </a:p>
          <a:p>
            <a:pPr algn="ctr"/>
            <a:r>
              <a:rPr lang="es-ES" sz="6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componentes conexas</a:t>
            </a:r>
          </a:p>
          <a:p>
            <a:pPr algn="ctr"/>
            <a:endParaRPr lang="es-ES" sz="36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268760"/>
          </a:xfrm>
        </p:spPr>
        <p:txBody>
          <a:bodyPr>
            <a:normAutofit/>
          </a:bodyPr>
          <a:lstStyle/>
          <a:p>
            <a:pPr algn="r"/>
            <a:r>
              <a:rPr lang="es-ES" dirty="0" smtClean="0"/>
              <a:t>Métodos de búsqueda </a:t>
            </a:r>
            <a:br>
              <a:rPr lang="es-ES" dirty="0" smtClean="0"/>
            </a:br>
            <a:r>
              <a:rPr lang="es-ES" dirty="0" smtClean="0"/>
              <a:t>en Grafos</a:t>
            </a:r>
            <a:endParaRPr lang="es-E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7582"/>
            <a:ext cx="5976664" cy="602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5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11" name="2 Título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268760"/>
          </a:xfrm>
        </p:spPr>
        <p:txBody>
          <a:bodyPr>
            <a:normAutofit/>
          </a:bodyPr>
          <a:lstStyle/>
          <a:p>
            <a:pPr algn="r"/>
            <a:r>
              <a:rPr lang="es-ES" dirty="0" smtClean="0"/>
              <a:t>Métodos de búsqueda </a:t>
            </a:r>
            <a:br>
              <a:rPr lang="es-ES" dirty="0" smtClean="0"/>
            </a:br>
            <a:r>
              <a:rPr lang="es-ES" dirty="0" smtClean="0"/>
              <a:t>en Grafos</a:t>
            </a:r>
            <a:endParaRPr lang="es-E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8800"/>
            <a:ext cx="8388424" cy="283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" y="4221088"/>
            <a:ext cx="926085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211960" y="692696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CADENA Y CAMINO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34" y="1556792"/>
            <a:ext cx="8749874" cy="2087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89040"/>
            <a:ext cx="2394874" cy="23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39552" y="3819418"/>
            <a:ext cx="2232248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Cerrada:</a:t>
            </a:r>
          </a:p>
          <a:p>
            <a:r>
              <a:rPr lang="es-E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CR= (4,2,3,1,2,4)</a:t>
            </a:r>
            <a:endParaRPr lang="es-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39552" y="5045200"/>
            <a:ext cx="1791816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Ciclo: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CR= (2,3,1,2)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2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692696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CADENA Y CAMINO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8" y="4509120"/>
            <a:ext cx="876619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54442"/>
            <a:ext cx="2394874" cy="23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 descr="mhtml:file://C:\PCdespacho\MAD\epos\EPO4_Propiedadessobregrafos.mht!http://online.upa.upv.es/haupa/Cursos/01tgr/imagenes/U2_grafoEPO3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454442"/>
            <a:ext cx="3528392" cy="2838654"/>
          </a:xfrm>
          <a:prstGeom prst="rect">
            <a:avLst/>
          </a:prstGeom>
          <a:noFill/>
          <a:ln w="47625">
            <a:solidFill>
              <a:schemeClr val="bg2">
                <a:lumMod val="2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40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062539" cy="537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8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979712" y="692696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GIDOS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80928"/>
            <a:ext cx="903781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087" y="5373216"/>
            <a:ext cx="7880556" cy="864096"/>
          </a:xfrm>
          <a:prstGeom prst="rect">
            <a:avLst/>
          </a:prstGeom>
          <a:noFill/>
          <a:ln w="9525" cmpd="sng">
            <a:solidFill>
              <a:schemeClr val="accent6">
                <a:lumMod val="75000"/>
                <a:alpha val="9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037814" cy="98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4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987" y="1340768"/>
            <a:ext cx="3604251" cy="280831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40099"/>
            <a:ext cx="3348513" cy="90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897" y="3521508"/>
            <a:ext cx="2517911" cy="91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05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Template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752</TotalTime>
  <Words>406</Words>
  <Application>Microsoft Office PowerPoint</Application>
  <PresentationFormat>Presentación en pantalla (4:3)</PresentationFormat>
  <Paragraphs>184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6" baseType="lpstr">
      <vt:lpstr>DesignTemplate</vt:lpstr>
      <vt:lpstr>INTRODUCCIÓN A LA TEORÍA DE GRAFOS SESION 3.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Grafos dirigidos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Representación de grafos: Matrices y listados</vt:lpstr>
      <vt:lpstr>Representación de grafos: Matrices y listados</vt:lpstr>
      <vt:lpstr>Representación de grafos: Matrices y listados</vt:lpstr>
      <vt:lpstr>Presentación de PowerPoint</vt:lpstr>
      <vt:lpstr>Presentación de PowerPoint</vt:lpstr>
      <vt:lpstr>Métodos de búsqueda  en Grafos</vt:lpstr>
      <vt:lpstr>Métodos de búsqueda  en Grafos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64</cp:revision>
  <dcterms:created xsi:type="dcterms:W3CDTF">2010-09-13T14:10:08Z</dcterms:created>
  <dcterms:modified xsi:type="dcterms:W3CDTF">2015-05-12T08:35:02Z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