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335" r:id="rId6"/>
    <p:sldId id="343" r:id="rId7"/>
    <p:sldId id="344" r:id="rId8"/>
    <p:sldId id="347" r:id="rId9"/>
    <p:sldId id="350" r:id="rId10"/>
    <p:sldId id="351" r:id="rId11"/>
    <p:sldId id="345" r:id="rId12"/>
    <p:sldId id="346" r:id="rId13"/>
    <p:sldId id="358" r:id="rId14"/>
    <p:sldId id="348" r:id="rId15"/>
    <p:sldId id="349" r:id="rId16"/>
    <p:sldId id="339" r:id="rId17"/>
    <p:sldId id="352" r:id="rId18"/>
    <p:sldId id="353" r:id="rId19"/>
    <p:sldId id="362" r:id="rId20"/>
    <p:sldId id="354" r:id="rId21"/>
    <p:sldId id="357" r:id="rId22"/>
    <p:sldId id="35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07" autoAdjust="0"/>
    <p:restoredTop sz="86282" autoAdjust="0"/>
  </p:normalViewPr>
  <p:slideViewPr>
    <p:cSldViewPr>
      <p:cViewPr varScale="1">
        <p:scale>
          <a:sx n="43" d="100"/>
          <a:sy n="43" d="100"/>
        </p:scale>
        <p:origin x="-58" y="-35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12/05/2015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06200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12/05/2015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82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es-ES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es-ES"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 a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/>
              <a:t>Haga clic para modificar el estilo de título del patrón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es-ES" sz="1000">
                <a:latin typeface="+mn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es-ES" sz="1000">
                <a:latin typeface="+mn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es-ES" sz="1000">
                <a:latin typeface="+mn-lt"/>
              </a:defRPr>
            </a:lvl1pPr>
          </a:lstStyle>
          <a:p>
            <a:pPr algn="r"/>
            <a:fld id="{D4C49B74-5DB2-4B03-B1D2-7F6A3C51C318}" type="slidenum">
              <a:rPr/>
              <a:pPr algn="r"/>
              <a:t>‹Nº›</a:t>
            </a:fld>
            <a:endParaRPr lang="es-E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defPPr>
        <a:defRPr lang="es-ES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es-ES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es-ES" sz="2800">
          <a:latin typeface="+mn-lt"/>
        </a:defRPr>
      </a:lvl1pPr>
      <a:lvl2pPr marL="742950" indent="-285750" eaLnBrk="1" hangingPunct="1">
        <a:buChar char="–"/>
        <a:defRPr lang="es-ES" sz="2400">
          <a:latin typeface="+mn-lt"/>
        </a:defRPr>
      </a:lvl2pPr>
      <a:lvl3pPr marL="1143000" indent="-228600" eaLnBrk="1" hangingPunct="1">
        <a:buChar char="•"/>
        <a:defRPr lang="es-ES" sz="2400">
          <a:latin typeface="+mn-lt"/>
        </a:defRPr>
      </a:lvl3pPr>
      <a:lvl4pPr marL="1600200" indent="-228600" eaLnBrk="1" hangingPunct="1">
        <a:buChar char="–"/>
        <a:defRPr lang="es-ES" sz="2000">
          <a:latin typeface="+mn-lt"/>
        </a:defRPr>
      </a:lvl4pPr>
      <a:lvl5pPr marL="2057400" indent="-228600" eaLnBrk="1" hangingPunct="1">
        <a:buChar char="»"/>
        <a:defRPr lang="es-ES" sz="2000">
          <a:latin typeface="+mn-lt"/>
        </a:defRPr>
      </a:lvl5pPr>
      <a:lvl6pPr marL="2514600" indent="-228600" eaLnBrk="1" hangingPunct="1">
        <a:buChar char="•"/>
        <a:defRPr lang="es-ES" sz="2000"/>
      </a:lvl6pPr>
      <a:lvl7pPr marL="2971800" indent="-228600" eaLnBrk="1" hangingPunct="1">
        <a:buChar char="•"/>
        <a:defRPr lang="es-ES" sz="2000"/>
      </a:lvl7pPr>
      <a:lvl8pPr marL="3429000" indent="-228600" eaLnBrk="1" hangingPunct="1">
        <a:buChar char="•"/>
        <a:defRPr lang="es-ES" sz="2000"/>
      </a:lvl8pPr>
      <a:lvl9pPr marL="3886200" indent="-228600" eaLnBrk="1" hangingPunct="1">
        <a:buChar char="•"/>
        <a:defRPr lang="es-ES" sz="2000"/>
      </a:lvl9pPr>
    </p:bodyStyle>
    <p:other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sz="3200" b="1" dirty="0" smtClean="0">
                <a:solidFill>
                  <a:srgbClr val="002060"/>
                </a:solidFill>
              </a:rPr>
              <a:t>Antonio Hervás </a:t>
            </a:r>
            <a:r>
              <a:rPr lang="es-ES_tradnl" sz="3200" b="1" dirty="0" smtClean="0">
                <a:solidFill>
                  <a:srgbClr val="002060"/>
                </a:solidFill>
              </a:rPr>
              <a:t>Jorge 2015</a:t>
            </a:r>
            <a:endParaRPr lang="es-ES_tradnl" sz="3200" b="1" dirty="0" smtClean="0">
              <a:solidFill>
                <a:srgbClr val="002060"/>
              </a:solidFill>
            </a:endParaRPr>
          </a:p>
          <a:p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 A LA TEORÍA DE GRAFOS</a:t>
            </a:r>
            <a:b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SESIÓN 4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323528" y="1412776"/>
            <a:ext cx="8363272" cy="4896544"/>
          </a:xfrm>
        </p:spPr>
        <p:txBody>
          <a:bodyPr>
            <a:normAutofit fontScale="92500" lnSpcReduction="10000"/>
          </a:bodyPr>
          <a:lstStyle/>
          <a:p>
            <a:pPr rtl="0"/>
            <a:r>
              <a:rPr lang="es-ES" dirty="0" smtClean="0"/>
              <a:t>La regla de la </a:t>
            </a:r>
            <a:r>
              <a:rPr lang="es-ES" dirty="0" err="1" smtClean="0"/>
              <a:t>Fleury</a:t>
            </a:r>
            <a:r>
              <a:rPr lang="es-ES" dirty="0" smtClean="0"/>
              <a:t> es un procedimiento que permite encontrar un ciclo </a:t>
            </a:r>
            <a:r>
              <a:rPr lang="es-ES" dirty="0" err="1" smtClean="0"/>
              <a:t>euleriano</a:t>
            </a:r>
            <a:r>
              <a:rPr lang="es-ES" dirty="0" smtClean="0"/>
              <a:t> en un grafo </a:t>
            </a:r>
            <a:r>
              <a:rPr lang="es-ES" dirty="0" err="1" smtClean="0"/>
              <a:t>euleriano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>La regla consiste en, partiendo de un vértice dado, para ir cruzando todos las aristas del grafo sucesivamente.</a:t>
            </a:r>
          </a:p>
          <a:p>
            <a:pPr rtl="0"/>
            <a:endParaRPr lang="es-ES" dirty="0" smtClean="0"/>
          </a:p>
          <a:p>
            <a:pPr rtl="0"/>
            <a:r>
              <a:rPr lang="es-ES" dirty="0" smtClean="0"/>
              <a:t>Cuando </a:t>
            </a:r>
            <a:r>
              <a:rPr lang="es-ES" dirty="0" smtClean="0"/>
              <a:t>se cruza una arista, esta se elimina del </a:t>
            </a:r>
            <a:r>
              <a:rPr lang="es-ES" dirty="0" err="1" smtClean="0"/>
              <a:t>gráfo</a:t>
            </a:r>
            <a:r>
              <a:rPr lang="es-ES" dirty="0" smtClean="0"/>
              <a:t>, aunque no se puede atravesar una arista que deje el grafo desconectado en dos componentes conexas no triviales.</a:t>
            </a:r>
          </a:p>
          <a:p>
            <a:pPr rtl="0"/>
            <a:endParaRPr lang="es-ES" dirty="0" smtClean="0"/>
          </a:p>
          <a:p>
            <a:pPr rtl="0"/>
            <a:r>
              <a:rPr lang="es-ES" dirty="0" smtClean="0"/>
              <a:t>Si </a:t>
            </a:r>
            <a:r>
              <a:rPr lang="es-ES" dirty="0" smtClean="0"/>
              <a:t>es posible volver al punto de partida después de haber eliminado todas las aristas, entonces habremos encontrado un ciclo </a:t>
            </a:r>
            <a:r>
              <a:rPr lang="es-ES" dirty="0" err="1" smtClean="0"/>
              <a:t>euleriano</a:t>
            </a:r>
            <a:r>
              <a:rPr lang="es-ES" dirty="0" smtClean="0"/>
              <a:t> y estaremos en condiciones de concluir que el grafo es </a:t>
            </a:r>
            <a:r>
              <a:rPr lang="es-ES" dirty="0" err="1" smtClean="0"/>
              <a:t>euleriano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59465"/>
            <a:ext cx="8229600" cy="693271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effectLst/>
                <a:uLnTx/>
                <a:uFillTx/>
                <a:latin typeface="+mj-lt"/>
              </a:rPr>
              <a:t>Regla  de </a:t>
            </a:r>
            <a:r>
              <a:rPr kumimoji="0" lang="es-E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effectLst/>
                <a:uLnTx/>
                <a:uFillTx/>
                <a:latin typeface="+mj-lt"/>
              </a:rPr>
              <a:t>Fleury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100000"/>
                </a:schemeClr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55576" y="188640"/>
            <a:ext cx="8229600" cy="693271"/>
          </a:xfrm>
        </p:spPr>
        <p:txBody>
          <a:bodyPr/>
          <a:lstStyle/>
          <a:p>
            <a:pPr algn="r"/>
            <a:r>
              <a:rPr lang="es-ES" dirty="0" smtClean="0"/>
              <a:t>Regla  de </a:t>
            </a:r>
            <a:r>
              <a:rPr lang="es-ES" dirty="0" err="1" smtClean="0"/>
              <a:t>Fleury</a:t>
            </a:r>
            <a:r>
              <a:rPr lang="es-ES" dirty="0" smtClean="0"/>
              <a:t>: Algoritmo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51520" y="980728"/>
            <a:ext cx="8496944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 smtClean="0">
                <a:latin typeface="Futura Md BT" pitchFamily="34" charset="0"/>
              </a:rPr>
              <a:t>El Algoritmo de Fleury permite obtener, si existe, un camino o un ciclo euleriano en un grafo no dirigido G</a:t>
            </a:r>
            <a:r>
              <a:rPr lang="en-GB" dirty="0">
                <a:latin typeface="Futura Md BT" pitchFamily="34" charset="0"/>
              </a:rPr>
              <a:t>.</a:t>
            </a:r>
          </a:p>
          <a:p>
            <a:r>
              <a:rPr lang="en-GB" dirty="0">
                <a:latin typeface="Futura Md BT" pitchFamily="34" charset="0"/>
              </a:rPr>
              <a:t> </a:t>
            </a:r>
          </a:p>
          <a:p>
            <a:r>
              <a:rPr lang="en-GB" dirty="0">
                <a:latin typeface="Futura Md BT" pitchFamily="34" charset="0"/>
              </a:rPr>
              <a:t>Step 1 </a:t>
            </a:r>
            <a:r>
              <a:rPr lang="en-GB" dirty="0" smtClean="0">
                <a:latin typeface="Futura Md BT" pitchFamily="34" charset="0"/>
              </a:rPr>
              <a:t>– Comprobar que G es conexo y no trivial</a:t>
            </a:r>
            <a:r>
              <a:rPr lang="en-GB" dirty="0">
                <a:latin typeface="Futura Md BT" pitchFamily="34" charset="0"/>
              </a:rPr>
              <a:t>. </a:t>
            </a:r>
          </a:p>
          <a:p>
            <a:r>
              <a:rPr lang="en-GB" dirty="0">
                <a:latin typeface="Futura Md BT" pitchFamily="34" charset="0"/>
              </a:rPr>
              <a:t>Step 2 </a:t>
            </a:r>
            <a:r>
              <a:rPr lang="en-GB" dirty="0" smtClean="0">
                <a:latin typeface="Futura Md BT" pitchFamily="34" charset="0"/>
              </a:rPr>
              <a:t>– Comprobar que se cunple el teorema de Euler</a:t>
            </a:r>
            <a:r>
              <a:rPr lang="en-GB" dirty="0">
                <a:latin typeface="Futura Md BT" pitchFamily="34" charset="0"/>
              </a:rPr>
              <a:t>. </a:t>
            </a:r>
            <a:endParaRPr lang="en-GB" dirty="0" smtClean="0">
              <a:latin typeface="Futura Md BT" pitchFamily="34" charset="0"/>
            </a:endParaRPr>
          </a:p>
          <a:p>
            <a:r>
              <a:rPr lang="en-GB" dirty="0" smtClean="0">
                <a:latin typeface="Futura Md BT" pitchFamily="34" charset="0"/>
              </a:rPr>
              <a:t>Si todos lo vértices tienen grado par elegir uno culaquiera si solamente hay dos con grado impar elgir uno de los dos como vértice de partida.</a:t>
            </a:r>
          </a:p>
          <a:p>
            <a:r>
              <a:rPr lang="en-GB" dirty="0" smtClean="0">
                <a:latin typeface="Futura Md BT" pitchFamily="34" charset="0"/>
              </a:rPr>
              <a:t>Step </a:t>
            </a:r>
            <a:r>
              <a:rPr lang="en-GB" dirty="0">
                <a:latin typeface="Futura Md BT" pitchFamily="34" charset="0"/>
              </a:rPr>
              <a:t>3 - CEuler=(v) </a:t>
            </a:r>
          </a:p>
          <a:p>
            <a:r>
              <a:rPr lang="en-GB" dirty="0">
                <a:latin typeface="Futura Md BT" pitchFamily="34" charset="0"/>
              </a:rPr>
              <a:t>Step 4 - While E(G)≠Ǿ do </a:t>
            </a:r>
            <a:endParaRPr lang="en-US" dirty="0">
              <a:latin typeface="Futura Md BT" pitchFamily="34" charset="0"/>
            </a:endParaRPr>
          </a:p>
          <a:p>
            <a:r>
              <a:rPr lang="en-US" dirty="0">
                <a:latin typeface="Futura Md BT" pitchFamily="34" charset="0"/>
              </a:rPr>
              <a:t>	Step 5 - If d(v)=1 then </a:t>
            </a:r>
          </a:p>
          <a:p>
            <a:r>
              <a:rPr lang="en-US" dirty="0">
                <a:latin typeface="Futura Md BT" pitchFamily="34" charset="0"/>
              </a:rPr>
              <a:t>	Step 6 - w = adjacent(v) </a:t>
            </a:r>
          </a:p>
          <a:p>
            <a:r>
              <a:rPr lang="en-US" dirty="0">
                <a:latin typeface="Futura Md BT" pitchFamily="34" charset="0"/>
              </a:rPr>
              <a:t>	Step7 - V(G) = V(G)-{v}, </a:t>
            </a:r>
          </a:p>
          <a:p>
            <a:r>
              <a:rPr lang="en-US" dirty="0">
                <a:latin typeface="Futura Md BT" pitchFamily="34" charset="0"/>
              </a:rPr>
              <a:t>              If not </a:t>
            </a:r>
          </a:p>
          <a:p>
            <a:r>
              <a:rPr lang="en-US" dirty="0">
                <a:latin typeface="Futura Md BT" pitchFamily="34" charset="0"/>
              </a:rPr>
              <a:t>	Step 8 - </a:t>
            </a:r>
            <a:r>
              <a:rPr lang="en-US" dirty="0" err="1" smtClean="0">
                <a:latin typeface="Futura Md BT" pitchFamily="34" charset="0"/>
              </a:rPr>
              <a:t>Buscar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>
                <a:latin typeface="Futura Md BT" pitchFamily="34" charset="0"/>
              </a:rPr>
              <a:t>w є {</a:t>
            </a:r>
            <a:r>
              <a:rPr lang="en-US" dirty="0" err="1" smtClean="0">
                <a:latin typeface="Futura Md BT" pitchFamily="34" charset="0"/>
              </a:rPr>
              <a:t>Adyacentes</a:t>
            </a:r>
            <a:r>
              <a:rPr lang="en-US" dirty="0" smtClean="0">
                <a:latin typeface="Futura Md BT" pitchFamily="34" charset="0"/>
              </a:rPr>
              <a:t>(v</a:t>
            </a:r>
            <a:r>
              <a:rPr lang="en-US" dirty="0">
                <a:latin typeface="Futura Md BT" pitchFamily="34" charset="0"/>
              </a:rPr>
              <a:t>) </a:t>
            </a:r>
            <a:r>
              <a:rPr lang="en-US" dirty="0" err="1" smtClean="0">
                <a:latin typeface="Futura Md BT" pitchFamily="34" charset="0"/>
              </a:rPr>
              <a:t>tal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que</a:t>
            </a:r>
            <a:r>
              <a:rPr lang="en-US" dirty="0" smtClean="0">
                <a:latin typeface="Futura Md BT" pitchFamily="34" charset="0"/>
              </a:rPr>
              <a:t> (</a:t>
            </a:r>
            <a:r>
              <a:rPr lang="en-US" dirty="0" err="1" smtClean="0">
                <a:latin typeface="Futura Md BT" pitchFamily="34" charset="0"/>
              </a:rPr>
              <a:t>v,w</a:t>
            </a:r>
            <a:r>
              <a:rPr lang="en-US" dirty="0">
                <a:latin typeface="Futura Md BT" pitchFamily="34" charset="0"/>
              </a:rPr>
              <a:t>) </a:t>
            </a:r>
            <a:r>
              <a:rPr lang="en-US" dirty="0" smtClean="0">
                <a:latin typeface="Futura Md BT" pitchFamily="34" charset="0"/>
              </a:rPr>
              <a:t>no sea </a:t>
            </a:r>
            <a:r>
              <a:rPr lang="en-US" dirty="0" err="1" smtClean="0">
                <a:latin typeface="Futura Md BT" pitchFamily="34" charset="0"/>
              </a:rPr>
              <a:t>arista</a:t>
            </a:r>
            <a:r>
              <a:rPr lang="en-US" dirty="0" smtClean="0">
                <a:latin typeface="Futura Md BT" pitchFamily="34" charset="0"/>
              </a:rPr>
              <a:t> de </a:t>
            </a:r>
            <a:r>
              <a:rPr lang="en-US" dirty="0" err="1" smtClean="0">
                <a:latin typeface="Futura Md BT" pitchFamily="34" charset="0"/>
              </a:rPr>
              <a:t>corte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>
                <a:latin typeface="Futura Md BT" pitchFamily="34" charset="0"/>
              </a:rPr>
              <a:t>}</a:t>
            </a:r>
            <a:endParaRPr lang="es-ES" dirty="0">
              <a:latin typeface="Futura Md BT" pitchFamily="34" charset="0"/>
            </a:endParaRPr>
          </a:p>
          <a:p>
            <a:r>
              <a:rPr lang="es-ES" dirty="0">
                <a:latin typeface="Futura Md BT" pitchFamily="34" charset="0"/>
              </a:rPr>
              <a:t>	</a:t>
            </a:r>
            <a:r>
              <a:rPr lang="es-ES" dirty="0" err="1">
                <a:latin typeface="Futura Md BT" pitchFamily="34" charset="0"/>
              </a:rPr>
              <a:t>Step</a:t>
            </a:r>
            <a:r>
              <a:rPr lang="es-ES" dirty="0">
                <a:latin typeface="Futura Md BT" pitchFamily="34" charset="0"/>
              </a:rPr>
              <a:t> 9 - E(G) = E(G)-{v} </a:t>
            </a:r>
          </a:p>
          <a:p>
            <a:r>
              <a:rPr lang="es-ES" dirty="0">
                <a:latin typeface="Futura Md BT" pitchFamily="34" charset="0"/>
              </a:rPr>
              <a:t>              </a:t>
            </a:r>
            <a:r>
              <a:rPr lang="es-ES" dirty="0" err="1">
                <a:latin typeface="Futura Md BT" pitchFamily="34" charset="0"/>
              </a:rPr>
              <a:t>Endif</a:t>
            </a:r>
            <a:r>
              <a:rPr lang="es-ES" dirty="0">
                <a:latin typeface="Futura Md BT" pitchFamily="34" charset="0"/>
              </a:rPr>
              <a:t> </a:t>
            </a:r>
            <a:endParaRPr lang="en-GB" dirty="0">
              <a:latin typeface="Futura Md BT" pitchFamily="34" charset="0"/>
            </a:endParaRPr>
          </a:p>
          <a:p>
            <a:r>
              <a:rPr lang="en-GB" dirty="0">
                <a:latin typeface="Futura Md BT" pitchFamily="34" charset="0"/>
              </a:rPr>
              <a:t>	Step 10 - CEuler=Ceuler+(w) </a:t>
            </a:r>
          </a:p>
          <a:p>
            <a:r>
              <a:rPr lang="en-GB" dirty="0">
                <a:latin typeface="Futura Md BT" pitchFamily="34" charset="0"/>
              </a:rPr>
              <a:t>	Step 11 - v = w </a:t>
            </a:r>
          </a:p>
          <a:p>
            <a:r>
              <a:rPr lang="en-GB" dirty="0">
                <a:latin typeface="Futura Md BT" pitchFamily="34" charset="0"/>
              </a:rPr>
              <a:t>             End While </a:t>
            </a:r>
          </a:p>
          <a:p>
            <a:r>
              <a:rPr lang="en-GB" dirty="0">
                <a:latin typeface="Futura Md BT" pitchFamily="34" charset="0"/>
              </a:rPr>
              <a:t>Step 12 - End </a:t>
            </a:r>
            <a:r>
              <a:rPr lang="en-GB" dirty="0" err="1">
                <a:latin typeface="Futura Md BT" pitchFamily="34" charset="0"/>
              </a:rPr>
              <a:t>CEuler</a:t>
            </a:r>
            <a:r>
              <a:rPr lang="en-GB">
                <a:latin typeface="Futura Md BT" pitchFamily="34" charset="0"/>
              </a:rPr>
              <a:t> </a:t>
            </a:r>
            <a:endParaRPr lang="es-ES" dirty="0">
              <a:latin typeface="Futura Md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427984" y="359465"/>
            <a:ext cx="4258816" cy="3645599"/>
          </a:xfrm>
        </p:spPr>
        <p:txBody>
          <a:bodyPr>
            <a:normAutofit/>
          </a:bodyPr>
          <a:lstStyle/>
          <a:p>
            <a:r>
              <a:rPr lang="es-ES" sz="4400" b="1" dirty="0" smtClean="0">
                <a:solidFill>
                  <a:srgbClr val="002060"/>
                </a:solidFill>
                <a:latin typeface="Britannic Bold" panose="020B0903060703020204" pitchFamily="34" charset="0"/>
              </a:rPr>
              <a:t>GRAFOS </a:t>
            </a:r>
            <a:r>
              <a:rPr lang="es-ES" sz="4400" b="1" dirty="0" smtClean="0">
                <a:solidFill>
                  <a:srgbClr val="002060"/>
                </a:solidFill>
                <a:latin typeface="Britannic Bold" panose="020B0903060703020204" pitchFamily="34" charset="0"/>
              </a:rPr>
              <a:t/>
            </a:r>
            <a:br>
              <a:rPr lang="es-ES" sz="4400" b="1" dirty="0" smtClean="0">
                <a:solidFill>
                  <a:srgbClr val="002060"/>
                </a:solidFill>
                <a:latin typeface="Britannic Bold" panose="020B0903060703020204" pitchFamily="34" charset="0"/>
              </a:rPr>
            </a:br>
            <a:r>
              <a:rPr lang="es-ES" sz="4400" b="1" dirty="0" smtClean="0">
                <a:solidFill>
                  <a:srgbClr val="002060"/>
                </a:solidFill>
                <a:latin typeface="Britannic Bold" panose="020B0903060703020204" pitchFamily="34" charset="0"/>
              </a:rPr>
              <a:t>HAMILTONIANOS</a:t>
            </a:r>
            <a:endParaRPr lang="es-ES" sz="4400" b="1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3744416" cy="456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575046" y="5847008"/>
            <a:ext cx="385293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defTabSz="762000" eaLnBrk="0" hangingPunct="0">
              <a:spcBef>
                <a:spcPct val="20000"/>
              </a:spcBef>
            </a:pPr>
            <a:r>
              <a:rPr lang="es-ES_tradnl" sz="1600" b="1" dirty="0">
                <a:solidFill>
                  <a:srgbClr val="002060"/>
                </a:solidFill>
                <a:latin typeface="Futura Md BT" pitchFamily="34" charset="0"/>
              </a:rPr>
              <a:t>Sir William </a:t>
            </a:r>
            <a:r>
              <a:rPr lang="es-ES_tradnl" sz="1600" b="1" dirty="0" err="1">
                <a:solidFill>
                  <a:srgbClr val="002060"/>
                </a:solidFill>
                <a:latin typeface="Futura Md BT" pitchFamily="34" charset="0"/>
              </a:rPr>
              <a:t>Rowan</a:t>
            </a:r>
            <a:r>
              <a:rPr lang="es-ES_tradnl" sz="1600" b="1" dirty="0">
                <a:solidFill>
                  <a:srgbClr val="002060"/>
                </a:solidFill>
                <a:latin typeface="Futura Md BT" pitchFamily="34" charset="0"/>
              </a:rPr>
              <a:t> Hamilton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 fontScale="90000"/>
          </a:bodyPr>
          <a:lstStyle/>
          <a:p>
            <a:pPr algn="r"/>
            <a:r>
              <a:rPr lang="es-ES" b="1" dirty="0" smtClean="0">
                <a:solidFill>
                  <a:srgbClr val="002060"/>
                </a:solidFill>
              </a:rPr>
              <a:t>GRAFOS HAMILTONIANOS</a:t>
            </a:r>
            <a:endParaRPr lang="es-ES" b="1" dirty="0">
              <a:solidFill>
                <a:srgbClr val="002060"/>
              </a:solidFill>
            </a:endParaRPr>
          </a:p>
        </p:txBody>
      </p:sp>
      <p:grpSp>
        <p:nvGrpSpPr>
          <p:cNvPr id="25" name="24 Grupo"/>
          <p:cNvGrpSpPr/>
          <p:nvPr/>
        </p:nvGrpSpPr>
        <p:grpSpPr>
          <a:xfrm>
            <a:off x="-180528" y="1603375"/>
            <a:ext cx="4897438" cy="4416425"/>
            <a:chOff x="0" y="2276475"/>
            <a:chExt cx="4897438" cy="4416425"/>
          </a:xfrm>
        </p:grpSpPr>
        <p:pic>
          <p:nvPicPr>
            <p:cNvPr id="8" name="Picture 3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276475"/>
              <a:ext cx="4897438" cy="4297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611188" y="2492375"/>
              <a:ext cx="3817937" cy="3671888"/>
              <a:chOff x="385" y="1570"/>
              <a:chExt cx="2405" cy="2313"/>
            </a:xfrm>
          </p:grpSpPr>
          <p:sp>
            <p:nvSpPr>
              <p:cNvPr id="10" name="Oval 31"/>
              <p:cNvSpPr>
                <a:spLocks noChangeArrowheads="1"/>
              </p:cNvSpPr>
              <p:nvPr/>
            </p:nvSpPr>
            <p:spPr bwMode="auto">
              <a:xfrm>
                <a:off x="521" y="2115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" name="Oval 32"/>
              <p:cNvSpPr>
                <a:spLocks noChangeArrowheads="1"/>
              </p:cNvSpPr>
              <p:nvPr/>
            </p:nvSpPr>
            <p:spPr bwMode="auto">
              <a:xfrm>
                <a:off x="1882" y="1661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" name="Oval 33"/>
              <p:cNvSpPr>
                <a:spLocks noChangeArrowheads="1"/>
              </p:cNvSpPr>
              <p:nvPr/>
            </p:nvSpPr>
            <p:spPr bwMode="auto">
              <a:xfrm>
                <a:off x="1111" y="1570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3" name="Oval 34"/>
              <p:cNvSpPr>
                <a:spLocks noChangeArrowheads="1"/>
              </p:cNvSpPr>
              <p:nvPr/>
            </p:nvSpPr>
            <p:spPr bwMode="auto">
              <a:xfrm>
                <a:off x="884" y="2568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" name="Oval 35"/>
              <p:cNvSpPr>
                <a:spLocks noChangeArrowheads="1"/>
              </p:cNvSpPr>
              <p:nvPr/>
            </p:nvSpPr>
            <p:spPr bwMode="auto">
              <a:xfrm>
                <a:off x="385" y="2614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5" name="Oval 36"/>
              <p:cNvSpPr>
                <a:spLocks noChangeArrowheads="1"/>
              </p:cNvSpPr>
              <p:nvPr/>
            </p:nvSpPr>
            <p:spPr bwMode="auto">
              <a:xfrm>
                <a:off x="612" y="3430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6" name="Oval 37"/>
              <p:cNvSpPr>
                <a:spLocks noChangeArrowheads="1"/>
              </p:cNvSpPr>
              <p:nvPr/>
            </p:nvSpPr>
            <p:spPr bwMode="auto">
              <a:xfrm>
                <a:off x="884" y="3475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" name="Oval 38"/>
              <p:cNvSpPr>
                <a:spLocks noChangeArrowheads="1"/>
              </p:cNvSpPr>
              <p:nvPr/>
            </p:nvSpPr>
            <p:spPr bwMode="auto">
              <a:xfrm>
                <a:off x="1837" y="2251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" name="Oval 39"/>
              <p:cNvSpPr>
                <a:spLocks noChangeArrowheads="1"/>
              </p:cNvSpPr>
              <p:nvPr/>
            </p:nvSpPr>
            <p:spPr bwMode="auto">
              <a:xfrm>
                <a:off x="2426" y="1979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9" name="Oval 40"/>
              <p:cNvSpPr>
                <a:spLocks noChangeArrowheads="1"/>
              </p:cNvSpPr>
              <p:nvPr/>
            </p:nvSpPr>
            <p:spPr bwMode="auto">
              <a:xfrm>
                <a:off x="2699" y="2750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0" name="Oval 41"/>
              <p:cNvSpPr>
                <a:spLocks noChangeArrowheads="1"/>
              </p:cNvSpPr>
              <p:nvPr/>
            </p:nvSpPr>
            <p:spPr bwMode="auto">
              <a:xfrm>
                <a:off x="2381" y="3022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1" name="Oval 42"/>
              <p:cNvSpPr>
                <a:spLocks noChangeArrowheads="1"/>
              </p:cNvSpPr>
              <p:nvPr/>
            </p:nvSpPr>
            <p:spPr bwMode="auto">
              <a:xfrm>
                <a:off x="2336" y="3249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2" name="Oval 43"/>
              <p:cNvSpPr>
                <a:spLocks noChangeArrowheads="1"/>
              </p:cNvSpPr>
              <p:nvPr/>
            </p:nvSpPr>
            <p:spPr bwMode="auto">
              <a:xfrm>
                <a:off x="1791" y="3702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3" name="Oval 44"/>
              <p:cNvSpPr>
                <a:spLocks noChangeArrowheads="1"/>
              </p:cNvSpPr>
              <p:nvPr/>
            </p:nvSpPr>
            <p:spPr bwMode="auto">
              <a:xfrm>
                <a:off x="1837" y="3793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1042988" y="5516563"/>
              <a:ext cx="3565525" cy="1176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1" y="681"/>
                </a:cxn>
                <a:cxn ang="0">
                  <a:pos x="2087" y="363"/>
                </a:cxn>
                <a:cxn ang="0">
                  <a:pos x="2223" y="590"/>
                </a:cxn>
                <a:cxn ang="0">
                  <a:pos x="1951" y="726"/>
                </a:cxn>
              </a:cxnLst>
              <a:rect l="0" t="0" r="r" b="b"/>
              <a:pathLst>
                <a:path w="2246" h="741">
                  <a:moveTo>
                    <a:pt x="0" y="0"/>
                  </a:moveTo>
                  <a:cubicBezTo>
                    <a:pt x="506" y="310"/>
                    <a:pt x="1013" y="621"/>
                    <a:pt x="1361" y="681"/>
                  </a:cubicBezTo>
                  <a:cubicBezTo>
                    <a:pt x="1709" y="741"/>
                    <a:pt x="1943" y="378"/>
                    <a:pt x="2087" y="363"/>
                  </a:cubicBezTo>
                  <a:cubicBezTo>
                    <a:pt x="2231" y="348"/>
                    <a:pt x="2246" y="529"/>
                    <a:pt x="2223" y="590"/>
                  </a:cubicBezTo>
                  <a:cubicBezTo>
                    <a:pt x="2200" y="651"/>
                    <a:pt x="1996" y="711"/>
                    <a:pt x="1951" y="726"/>
                  </a:cubicBezTo>
                </a:path>
              </a:pathLst>
            </a:custGeom>
            <a:noFill/>
            <a:ln w="57150" cmpd="sng">
              <a:pattFill prst="pct75">
                <a:fgClr>
                  <a:srgbClr val="990000"/>
                </a:fgClr>
                <a:bgClr>
                  <a:srgbClr val="FFFFFF"/>
                </a:bgClr>
              </a:patt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" name="Text Box 46"/>
          <p:cNvSpPr txBox="1">
            <a:spLocks noChangeArrowheads="1"/>
          </p:cNvSpPr>
          <p:nvPr/>
        </p:nvSpPr>
        <p:spPr bwMode="auto">
          <a:xfrm>
            <a:off x="5436096" y="1819275"/>
            <a:ext cx="3600400" cy="397031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s-ES" sz="1800" b="1" dirty="0" smtClean="0">
              <a:solidFill>
                <a:srgbClr val="002060"/>
              </a:solidFill>
              <a:latin typeface="Futura Md BT" pitchFamily="34" charset="0"/>
            </a:endParaRPr>
          </a:p>
          <a:p>
            <a:r>
              <a:rPr lang="es-ES" sz="1800" b="1" dirty="0" smtClean="0">
                <a:solidFill>
                  <a:srgbClr val="002060"/>
                </a:solidFill>
                <a:latin typeface="Futura Md BT" pitchFamily="34" charset="0"/>
              </a:rPr>
              <a:t>AROUND </a:t>
            </a:r>
            <a:r>
              <a:rPr lang="es-ES" sz="1800" b="1" dirty="0">
                <a:solidFill>
                  <a:srgbClr val="002060"/>
                </a:solidFill>
                <a:latin typeface="Futura Md BT" pitchFamily="34" charset="0"/>
              </a:rPr>
              <a:t>THE WORLD.</a:t>
            </a:r>
          </a:p>
          <a:p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r>
              <a:rPr lang="es-ES" sz="1800" dirty="0" smtClean="0">
                <a:solidFill>
                  <a:srgbClr val="002060"/>
                </a:solidFill>
                <a:latin typeface="Futura Md BT" pitchFamily="34" charset="0"/>
              </a:rPr>
              <a:t>Dodecaedro </a:t>
            </a:r>
            <a:r>
              <a:rPr lang="es-ES" sz="1800" dirty="0" smtClean="0">
                <a:solidFill>
                  <a:srgbClr val="002060"/>
                </a:solidFill>
                <a:latin typeface="Futura Md BT" pitchFamily="34" charset="0"/>
              </a:rPr>
              <a:t>Regular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pPr lvl="1">
              <a:buFontTx/>
              <a:buChar char="•"/>
            </a:pPr>
            <a:r>
              <a:rPr lang="es-ES" sz="1800" dirty="0">
                <a:solidFill>
                  <a:srgbClr val="002060"/>
                </a:solidFill>
                <a:latin typeface="Futura Md BT" pitchFamily="34" charset="0"/>
              </a:rPr>
              <a:t>20 </a:t>
            </a:r>
            <a:r>
              <a:rPr lang="es-ES" sz="1800" dirty="0" smtClean="0">
                <a:solidFill>
                  <a:srgbClr val="002060"/>
                </a:solidFill>
                <a:latin typeface="Futura Md BT" pitchFamily="34" charset="0"/>
              </a:rPr>
              <a:t>vértices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pPr lvl="1">
              <a:buFontTx/>
              <a:buChar char="•"/>
            </a:pPr>
            <a:r>
              <a:rPr lang="es-ES" sz="1800" dirty="0">
                <a:solidFill>
                  <a:srgbClr val="002060"/>
                </a:solidFill>
                <a:latin typeface="Futura Md BT" pitchFamily="34" charset="0"/>
              </a:rPr>
              <a:t>30 </a:t>
            </a:r>
            <a:r>
              <a:rPr lang="es-ES" sz="1800" dirty="0" smtClean="0">
                <a:solidFill>
                  <a:srgbClr val="002060"/>
                </a:solidFill>
                <a:latin typeface="Futura Md BT" pitchFamily="34" charset="0"/>
              </a:rPr>
              <a:t>aristas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pPr lvl="1">
              <a:buFontTx/>
              <a:buChar char="•"/>
            </a:pPr>
            <a:r>
              <a:rPr lang="es-ES" sz="1800" dirty="0">
                <a:solidFill>
                  <a:srgbClr val="002060"/>
                </a:solidFill>
                <a:latin typeface="Futura Md BT" pitchFamily="34" charset="0"/>
              </a:rPr>
              <a:t>12 </a:t>
            </a:r>
            <a:r>
              <a:rPr lang="es-ES" dirty="0" smtClean="0">
                <a:solidFill>
                  <a:srgbClr val="002060"/>
                </a:solidFill>
                <a:latin typeface="Futura Md BT" pitchFamily="34" charset="0"/>
              </a:rPr>
              <a:t>caras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pPr lvl="1">
              <a:buFontTx/>
              <a:buChar char="•"/>
            </a:pPr>
            <a:r>
              <a:rPr lang="es-ES" sz="1800" dirty="0">
                <a:solidFill>
                  <a:srgbClr val="002060"/>
                </a:solidFill>
                <a:latin typeface="Futura Md BT" pitchFamily="34" charset="0"/>
              </a:rPr>
              <a:t>20 </a:t>
            </a:r>
            <a:r>
              <a:rPr lang="es-ES" sz="1800" dirty="0" smtClean="0">
                <a:solidFill>
                  <a:srgbClr val="002060"/>
                </a:solidFill>
                <a:latin typeface="Futura Md BT" pitchFamily="34" charset="0"/>
              </a:rPr>
              <a:t>clavos (Uno insertado en cada vértice)</a:t>
            </a:r>
          </a:p>
          <a:p>
            <a:pPr lvl="1">
              <a:buFontTx/>
              <a:buChar char="•"/>
            </a:pPr>
            <a:r>
              <a:rPr lang="es-ES" dirty="0" smtClean="0">
                <a:solidFill>
                  <a:srgbClr val="002060"/>
                </a:solidFill>
                <a:latin typeface="Futura Md BT" pitchFamily="34" charset="0"/>
              </a:rPr>
              <a:t>Una cuerda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pPr lvl="1">
              <a:buFontTx/>
              <a:buChar char="•"/>
            </a:pPr>
            <a:r>
              <a:rPr lang="es-ES" sz="1800" dirty="0" smtClean="0">
                <a:solidFill>
                  <a:srgbClr val="002060"/>
                </a:solidFill>
                <a:latin typeface="Futura Md BT" pitchFamily="34" charset="0"/>
              </a:rPr>
              <a:t>En cada vértice el nombre de una ciudad.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endParaRPr lang="es-E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 fontScale="90000"/>
          </a:bodyPr>
          <a:lstStyle/>
          <a:p>
            <a:pPr algn="r"/>
            <a:r>
              <a:rPr lang="es-ES" b="1" dirty="0" smtClean="0">
                <a:solidFill>
                  <a:srgbClr val="002060"/>
                </a:solidFill>
              </a:rPr>
              <a:t>GRAFOS HAMILTONIANOS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1340768"/>
            <a:ext cx="838842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Sea G=(V,E)  un grafo:</a:t>
            </a:r>
          </a:p>
          <a:p>
            <a:pPr>
              <a:spcBef>
                <a:spcPct val="50000"/>
              </a:spcBef>
            </a:pPr>
            <a:r>
              <a:rPr lang="es-ES" u="sng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Definicion</a:t>
            </a:r>
            <a:r>
              <a:rPr lang="es-ES" u="sng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 1: Camino </a:t>
            </a:r>
            <a:r>
              <a:rPr lang="es-ES" u="sng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endParaRPr lang="es-ES" dirty="0" smtClean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Un camino 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  es aquel que pasa por cada vértice del 	grafo exactamente una vez, una y solo una.</a:t>
            </a:r>
          </a:p>
          <a:p>
            <a:pPr>
              <a:spcBef>
                <a:spcPct val="50000"/>
              </a:spcBef>
            </a:pPr>
            <a:endParaRPr lang="es-ES" dirty="0" smtClean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u="sng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Definition</a:t>
            </a:r>
            <a:r>
              <a:rPr lang="es-ES" u="sng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 2: Ciclo </a:t>
            </a:r>
            <a:r>
              <a:rPr lang="es-ES" u="sng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endParaRPr lang="es-ES" u="sng" dirty="0" smtClean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Un  camino 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, que sea un ciclo es llamado ciclo 	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endParaRPr lang="es-ES" sz="2000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250825" y="4941888"/>
            <a:ext cx="84963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Sea 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G</a:t>
            </a:r>
            <a:r>
              <a:rPr lang="es-ES" sz="1800" dirty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=(V,E)  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un grafo, si tiene un ciclo </a:t>
            </a: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, 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entonces diremos que es un grafo </a:t>
            </a: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.</a:t>
            </a:r>
            <a:endParaRPr lang="es-ES" sz="1800" dirty="0">
              <a:solidFill>
                <a:schemeClr val="tx2">
                  <a:lumMod val="75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Nótese que esta definición es equivalente a decir que un grafo </a:t>
            </a: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 tiene un ciclo generador..</a:t>
            </a:r>
            <a:endParaRPr lang="es-ES" sz="2000" dirty="0">
              <a:solidFill>
                <a:schemeClr val="tx2">
                  <a:lumMod val="75000"/>
                </a:schemeClr>
              </a:solidFill>
              <a:latin typeface="Futura Md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 fontScale="90000"/>
          </a:bodyPr>
          <a:lstStyle/>
          <a:p>
            <a:pPr algn="r"/>
            <a:r>
              <a:rPr lang="es-ES" b="1" dirty="0" smtClean="0">
                <a:solidFill>
                  <a:srgbClr val="002060"/>
                </a:solidFill>
              </a:rPr>
              <a:t>GRAFOS HAMILTONIANOS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23850" y="2276475"/>
            <a:ext cx="84963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Sea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G=(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V,E) un grafo</a:t>
            </a:r>
            <a:endParaRPr lang="es-ES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Sea k(G)  el número de componentes conexas del grafo G</a:t>
            </a:r>
            <a:endParaRPr lang="es-ES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b="1" u="sng" dirty="0" err="1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Theorem</a:t>
            </a:r>
            <a:r>
              <a:rPr lang="es-ES" b="1" u="sng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 1: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Si G es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, entonces k(G-S)≤|S|, para cualquier conjunto no vacío S de V(G)</a:t>
            </a:r>
          </a:p>
          <a:p>
            <a:pPr>
              <a:spcBef>
                <a:spcPct val="50000"/>
              </a:spcBef>
            </a:pPr>
            <a:r>
              <a:rPr lang="es-ES" b="1" u="sng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Theorem</a:t>
            </a:r>
            <a:r>
              <a:rPr lang="es-ES" b="1" u="sng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 </a:t>
            </a:r>
            <a:r>
              <a:rPr lang="es-ES" b="1" u="sng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2: </a:t>
            </a:r>
            <a:endParaRPr lang="es-ES" b="1" u="sng" dirty="0" smtClean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……………………………………………..</a:t>
            </a:r>
            <a:endParaRPr lang="es-ES" b="1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endParaRPr lang="es-ES" dirty="0">
              <a:solidFill>
                <a:srgbClr val="000099"/>
              </a:solidFill>
              <a:latin typeface="Futura Md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 fontScale="90000"/>
          </a:bodyPr>
          <a:lstStyle/>
          <a:p>
            <a:pPr algn="r"/>
            <a:r>
              <a:rPr lang="es-ES" b="1" dirty="0" smtClean="0">
                <a:solidFill>
                  <a:srgbClr val="002060"/>
                </a:solidFill>
              </a:rPr>
              <a:t>GRAFOS HAMILTONIANOS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23850" y="3644900"/>
            <a:ext cx="84963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Sea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G=(V,E)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 un grafo de orden p. El orden de un grafo es el número de vértices :</a:t>
            </a:r>
            <a:endParaRPr lang="es-ES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sz="1800" u="sng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Teorema </a:t>
            </a:r>
            <a:r>
              <a:rPr lang="es-ES" sz="1800" u="sng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S- 1:</a:t>
            </a:r>
            <a:r>
              <a:rPr lang="es-ES" u="sng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 (</a:t>
            </a:r>
            <a:r>
              <a:rPr lang="es-ES" u="sng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Dirac</a:t>
            </a:r>
            <a:r>
              <a:rPr lang="es-ES" u="sng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)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.</a:t>
            </a:r>
            <a:endParaRPr lang="es-ES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Sea G  un grafo de orden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p≥3.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Si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d(v)≥p/2,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para cualquier vértice de G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entonces 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G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es 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endParaRPr lang="es-ES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sz="1800" u="sng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Corolario </a:t>
            </a:r>
            <a:r>
              <a:rPr lang="es-ES" sz="1800" u="sng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S- 2:</a:t>
            </a:r>
            <a:r>
              <a:rPr lang="es-ES" u="sng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Sea G  un grafo de orden p≥3. Si </a:t>
            </a:r>
            <a:r>
              <a:rPr lang="es-ES" sz="1800" dirty="0" smtClean="0">
                <a:solidFill>
                  <a:schemeClr val="bg2">
                    <a:lumMod val="50000"/>
                  </a:schemeClr>
                </a:solidFill>
              </a:rPr>
              <a:t>d(v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)≥(p-1)/2,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para cualquier vértice de 	G, entonces  G contiene un camino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sz="18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s-E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0" y="1556792"/>
            <a:ext cx="91440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El problema de determinar si un grafo es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 es un problema NP-completo.</a:t>
            </a:r>
          </a:p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Como no existe ninguna caracterización para saber si un grafo es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, resulta interesante conocer condiciones bajo las cuales un grafo puede ser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..</a:t>
            </a:r>
            <a:endParaRPr lang="es-ES" sz="1800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 fontScale="90000"/>
          </a:bodyPr>
          <a:lstStyle/>
          <a:p>
            <a:pPr algn="r"/>
            <a:r>
              <a:rPr lang="es-ES" b="1" dirty="0" smtClean="0">
                <a:solidFill>
                  <a:srgbClr val="002060"/>
                </a:solidFill>
              </a:rPr>
              <a:t>GRAFOS HAMILTONIANOS</a:t>
            </a:r>
            <a:endParaRPr lang="es-ES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15898"/>
              </p:ext>
            </p:extLst>
          </p:nvPr>
        </p:nvGraphicFramePr>
        <p:xfrm>
          <a:off x="395536" y="1412776"/>
          <a:ext cx="8496944" cy="4824536"/>
        </p:xfrm>
        <a:graphic>
          <a:graphicData uri="http://schemas.openxmlformats.org/drawingml/2006/table">
            <a:tbl>
              <a:tblPr firstRow="1" bandRow="1"/>
              <a:tblGrid>
                <a:gridCol w="2373290"/>
                <a:gridCol w="2958619"/>
                <a:gridCol w="3165035"/>
              </a:tblGrid>
              <a:tr h="117941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1" dirty="0" smtClean="0">
                          <a:solidFill>
                            <a:srgbClr val="002060"/>
                          </a:solidFill>
                        </a:rPr>
                        <a:t>HAMILTONIANO</a:t>
                      </a:r>
                      <a:endParaRPr lang="es-E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1" dirty="0" smtClean="0">
                          <a:solidFill>
                            <a:srgbClr val="002060"/>
                          </a:solidFill>
                        </a:rPr>
                        <a:t>NO </a:t>
                      </a:r>
                      <a:r>
                        <a:rPr lang="es-ES" sz="2400" b="1" dirty="0" smtClean="0">
                          <a:solidFill>
                            <a:srgbClr val="002060"/>
                          </a:solidFill>
                        </a:rPr>
                        <a:t>HAMILTONIANO</a:t>
                      </a:r>
                      <a:endParaRPr lang="es-E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1697465">
                <a:tc>
                  <a:txBody>
                    <a:bodyPr/>
                    <a:lstStyle/>
                    <a:p>
                      <a:r>
                        <a:rPr lang="es-ES" sz="2400" b="1" dirty="0" smtClean="0">
                          <a:solidFill>
                            <a:srgbClr val="002060"/>
                          </a:solidFill>
                        </a:rPr>
                        <a:t>EULERIANO</a:t>
                      </a:r>
                      <a:endParaRPr lang="es-E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1947657">
                <a:tc>
                  <a:txBody>
                    <a:bodyPr/>
                    <a:lstStyle/>
                    <a:p>
                      <a:r>
                        <a:rPr lang="es-ES" sz="2400" b="1" dirty="0" smtClean="0">
                          <a:solidFill>
                            <a:srgbClr val="002060"/>
                          </a:solidFill>
                        </a:rPr>
                        <a:t>NO EULERIANO</a:t>
                      </a:r>
                      <a:endParaRPr lang="es-E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2771800" y="2564904"/>
            <a:ext cx="2520280" cy="1656184"/>
            <a:chOff x="2059" y="2149"/>
            <a:chExt cx="1772" cy="1004"/>
          </a:xfrm>
        </p:grpSpPr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2059" y="2149"/>
              <a:ext cx="1772" cy="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s-ES" sz="2800"/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2200" y="252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" name="Oval 35"/>
            <p:cNvSpPr>
              <a:spLocks noChangeArrowheads="1"/>
            </p:cNvSpPr>
            <p:nvPr/>
          </p:nvSpPr>
          <p:spPr bwMode="auto">
            <a:xfrm>
              <a:off x="2880" y="2251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" name="Oval 36"/>
            <p:cNvSpPr>
              <a:spLocks noChangeArrowheads="1"/>
            </p:cNvSpPr>
            <p:nvPr/>
          </p:nvSpPr>
          <p:spPr bwMode="auto">
            <a:xfrm>
              <a:off x="2789" y="288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" name="Oval 37"/>
            <p:cNvSpPr>
              <a:spLocks noChangeArrowheads="1"/>
            </p:cNvSpPr>
            <p:nvPr/>
          </p:nvSpPr>
          <p:spPr bwMode="auto">
            <a:xfrm>
              <a:off x="3470" y="2568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15" name="AutoShape 39"/>
            <p:cNvCxnSpPr>
              <a:cxnSpLocks noChangeShapeType="1"/>
              <a:stCxn id="11" idx="6"/>
              <a:endCxn id="12" idx="3"/>
            </p:cNvCxnSpPr>
            <p:nvPr/>
          </p:nvCxnSpPr>
          <p:spPr bwMode="auto">
            <a:xfrm flipV="1">
              <a:off x="2336" y="2367"/>
              <a:ext cx="564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40"/>
            <p:cNvCxnSpPr>
              <a:cxnSpLocks noChangeShapeType="1"/>
              <a:stCxn id="11" idx="5"/>
              <a:endCxn id="13" idx="2"/>
            </p:cNvCxnSpPr>
            <p:nvPr/>
          </p:nvCxnSpPr>
          <p:spPr bwMode="auto">
            <a:xfrm>
              <a:off x="2316" y="2639"/>
              <a:ext cx="473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41"/>
            <p:cNvCxnSpPr>
              <a:cxnSpLocks noChangeShapeType="1"/>
              <a:stCxn id="12" idx="5"/>
              <a:endCxn id="14" idx="2"/>
            </p:cNvCxnSpPr>
            <p:nvPr/>
          </p:nvCxnSpPr>
          <p:spPr bwMode="auto">
            <a:xfrm>
              <a:off x="2996" y="2367"/>
              <a:ext cx="474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42"/>
            <p:cNvCxnSpPr>
              <a:cxnSpLocks noChangeShapeType="1"/>
              <a:stCxn id="13" idx="6"/>
              <a:endCxn id="14" idx="3"/>
            </p:cNvCxnSpPr>
            <p:nvPr/>
          </p:nvCxnSpPr>
          <p:spPr bwMode="auto">
            <a:xfrm flipV="1">
              <a:off x="2925" y="2684"/>
              <a:ext cx="565" cy="2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2915816" y="4256273"/>
            <a:ext cx="252028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es-ES" sz="2800"/>
          </a:p>
        </p:txBody>
      </p:sp>
      <p:grpSp>
        <p:nvGrpSpPr>
          <p:cNvPr id="35" name="Group 45"/>
          <p:cNvGrpSpPr>
            <a:grpSpLocks/>
          </p:cNvGrpSpPr>
          <p:nvPr/>
        </p:nvGrpSpPr>
        <p:grpSpPr bwMode="auto">
          <a:xfrm>
            <a:off x="2771800" y="4365104"/>
            <a:ext cx="2813050" cy="1593850"/>
            <a:chOff x="2059" y="2149"/>
            <a:chExt cx="1772" cy="1004"/>
          </a:xfrm>
        </p:grpSpPr>
        <p:sp>
          <p:nvSpPr>
            <p:cNvPr id="36" name="Rectangle 46"/>
            <p:cNvSpPr>
              <a:spLocks noChangeArrowheads="1"/>
            </p:cNvSpPr>
            <p:nvPr/>
          </p:nvSpPr>
          <p:spPr bwMode="auto">
            <a:xfrm>
              <a:off x="2059" y="2149"/>
              <a:ext cx="1772" cy="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s-ES" sz="2800"/>
            </a:p>
          </p:txBody>
        </p:sp>
        <p:sp>
          <p:nvSpPr>
            <p:cNvPr id="37" name="Oval 47"/>
            <p:cNvSpPr>
              <a:spLocks noChangeArrowheads="1"/>
            </p:cNvSpPr>
            <p:nvPr/>
          </p:nvSpPr>
          <p:spPr bwMode="auto">
            <a:xfrm>
              <a:off x="2200" y="252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8" name="Oval 48"/>
            <p:cNvSpPr>
              <a:spLocks noChangeArrowheads="1"/>
            </p:cNvSpPr>
            <p:nvPr/>
          </p:nvSpPr>
          <p:spPr bwMode="auto">
            <a:xfrm>
              <a:off x="2880" y="2251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" name="Oval 49"/>
            <p:cNvSpPr>
              <a:spLocks noChangeArrowheads="1"/>
            </p:cNvSpPr>
            <p:nvPr/>
          </p:nvSpPr>
          <p:spPr bwMode="auto">
            <a:xfrm>
              <a:off x="2789" y="288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3470" y="2568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41" name="AutoShape 51"/>
            <p:cNvCxnSpPr>
              <a:cxnSpLocks noChangeShapeType="1"/>
              <a:stCxn id="37" idx="6"/>
              <a:endCxn id="38" idx="3"/>
            </p:cNvCxnSpPr>
            <p:nvPr/>
          </p:nvCxnSpPr>
          <p:spPr bwMode="auto">
            <a:xfrm flipV="1">
              <a:off x="2336" y="2367"/>
              <a:ext cx="564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52"/>
            <p:cNvCxnSpPr>
              <a:cxnSpLocks noChangeShapeType="1"/>
              <a:stCxn id="37" idx="5"/>
              <a:endCxn id="39" idx="2"/>
            </p:cNvCxnSpPr>
            <p:nvPr/>
          </p:nvCxnSpPr>
          <p:spPr bwMode="auto">
            <a:xfrm>
              <a:off x="2316" y="2639"/>
              <a:ext cx="473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53"/>
            <p:cNvCxnSpPr>
              <a:cxnSpLocks noChangeShapeType="1"/>
              <a:stCxn id="38" idx="5"/>
              <a:endCxn id="40" idx="2"/>
            </p:cNvCxnSpPr>
            <p:nvPr/>
          </p:nvCxnSpPr>
          <p:spPr bwMode="auto">
            <a:xfrm>
              <a:off x="2996" y="2367"/>
              <a:ext cx="474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54"/>
            <p:cNvCxnSpPr>
              <a:cxnSpLocks noChangeShapeType="1"/>
              <a:stCxn id="39" idx="6"/>
              <a:endCxn id="40" idx="3"/>
            </p:cNvCxnSpPr>
            <p:nvPr/>
          </p:nvCxnSpPr>
          <p:spPr bwMode="auto">
            <a:xfrm flipV="1">
              <a:off x="2925" y="2684"/>
              <a:ext cx="565" cy="2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45" name="AutoShape 56"/>
          <p:cNvCxnSpPr>
            <a:cxnSpLocks noChangeShapeType="1"/>
          </p:cNvCxnSpPr>
          <p:nvPr/>
        </p:nvCxnSpPr>
        <p:spPr bwMode="auto">
          <a:xfrm flipV="1">
            <a:off x="4038625" y="4742929"/>
            <a:ext cx="1444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" name="Rectangle 58"/>
          <p:cNvSpPr>
            <a:spLocks noChangeArrowheads="1"/>
          </p:cNvSpPr>
          <p:nvPr/>
        </p:nvSpPr>
        <p:spPr bwMode="auto">
          <a:xfrm>
            <a:off x="5932462" y="4235053"/>
            <a:ext cx="281305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es-ES" sz="2800"/>
          </a:p>
        </p:txBody>
      </p:sp>
      <p:sp>
        <p:nvSpPr>
          <p:cNvPr id="47" name="Oval 59"/>
          <p:cNvSpPr>
            <a:spLocks noChangeArrowheads="1"/>
          </p:cNvSpPr>
          <p:nvPr/>
        </p:nvSpPr>
        <p:spPr bwMode="auto">
          <a:xfrm>
            <a:off x="6156300" y="482877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8" name="Oval 60"/>
          <p:cNvSpPr>
            <a:spLocks noChangeArrowheads="1"/>
          </p:cNvSpPr>
          <p:nvPr/>
        </p:nvSpPr>
        <p:spPr bwMode="auto">
          <a:xfrm>
            <a:off x="7235800" y="439697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9" name="Oval 61"/>
          <p:cNvSpPr>
            <a:spLocks noChangeArrowheads="1"/>
          </p:cNvSpPr>
          <p:nvPr/>
        </p:nvSpPr>
        <p:spPr bwMode="auto">
          <a:xfrm>
            <a:off x="7091337" y="540504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" name="Oval 62"/>
          <p:cNvSpPr>
            <a:spLocks noChangeArrowheads="1"/>
          </p:cNvSpPr>
          <p:nvPr/>
        </p:nvSpPr>
        <p:spPr bwMode="auto">
          <a:xfrm>
            <a:off x="8172425" y="490021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51" name="AutoShape 63"/>
          <p:cNvCxnSpPr>
            <a:cxnSpLocks noChangeShapeType="1"/>
            <a:stCxn id="47" idx="6"/>
            <a:endCxn id="48" idx="3"/>
          </p:cNvCxnSpPr>
          <p:nvPr/>
        </p:nvCxnSpPr>
        <p:spPr bwMode="auto">
          <a:xfrm flipV="1">
            <a:off x="6372200" y="4581128"/>
            <a:ext cx="895350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2" name="AutoShape 64"/>
          <p:cNvCxnSpPr>
            <a:cxnSpLocks noChangeShapeType="1"/>
            <a:stCxn id="47" idx="5"/>
            <a:endCxn id="49" idx="2"/>
          </p:cNvCxnSpPr>
          <p:nvPr/>
        </p:nvCxnSpPr>
        <p:spPr bwMode="auto">
          <a:xfrm>
            <a:off x="6340450" y="5012928"/>
            <a:ext cx="750887" cy="500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3" name="AutoShape 65"/>
          <p:cNvCxnSpPr>
            <a:cxnSpLocks noChangeShapeType="1"/>
            <a:stCxn id="48" idx="4"/>
            <a:endCxn id="49" idx="7"/>
          </p:cNvCxnSpPr>
          <p:nvPr/>
        </p:nvCxnSpPr>
        <p:spPr bwMode="auto">
          <a:xfrm flipH="1">
            <a:off x="7275487" y="4612878"/>
            <a:ext cx="68263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4" name="AutoShape 66"/>
          <p:cNvCxnSpPr>
            <a:cxnSpLocks noChangeShapeType="1"/>
            <a:stCxn id="49" idx="6"/>
            <a:endCxn id="50" idx="3"/>
          </p:cNvCxnSpPr>
          <p:nvPr/>
        </p:nvCxnSpPr>
        <p:spPr bwMode="auto">
          <a:xfrm flipV="1">
            <a:off x="7307237" y="5084365"/>
            <a:ext cx="896938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89" y="2605610"/>
            <a:ext cx="2603195" cy="162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1187624" y="5157192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EULERIANOS Y HAMILTONIANOS</a:t>
            </a:r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00938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149080"/>
            <a:ext cx="9144001" cy="61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941168"/>
            <a:ext cx="621740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27241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90850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2996952"/>
            <a:ext cx="872639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933056"/>
            <a:ext cx="2314575" cy="2657475"/>
          </a:xfrm>
          <a:prstGeom prst="rect">
            <a:avLst/>
          </a:prstGeom>
          <a:noFill/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3933056"/>
            <a:ext cx="2629197" cy="2593128"/>
          </a:xfrm>
          <a:prstGeom prst="rect">
            <a:avLst/>
          </a:prstGeom>
          <a:noFill/>
        </p:spPr>
      </p:pic>
      <p:pic>
        <p:nvPicPr>
          <p:cNvPr id="14" name="Picture 19" descr="eul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1"/>
            <a:ext cx="1045707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46096"/>
            <a:ext cx="2956000" cy="263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Picture 13" descr="Konigsberg_colo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6300788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837287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19" descr="eul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340768"/>
            <a:ext cx="255199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6444208" y="4653136"/>
            <a:ext cx="2376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La ciudad de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Könisberg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, disponía de 7 puentes que cruzaban el río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Pregel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y unían la ciudad y la isla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Keniphopf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837287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10" descr="15-1-o-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288607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484438" y="2060575"/>
            <a:ext cx="665956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dirty="0"/>
              <a:t> </a:t>
            </a:r>
            <a:endParaRPr lang="es-ES" dirty="0">
              <a:solidFill>
                <a:srgbClr val="333399"/>
              </a:solidFill>
              <a:latin typeface="Futura Md BT" pitchFamily="34" charset="0"/>
            </a:endParaRPr>
          </a:p>
          <a:p>
            <a:endParaRPr lang="es-ES" dirty="0">
              <a:solidFill>
                <a:srgbClr val="333399"/>
              </a:solidFill>
              <a:latin typeface="Futura Md BT" pitchFamily="34" charset="0"/>
            </a:endParaRPr>
          </a:p>
          <a:p>
            <a:pPr algn="ctr"/>
            <a:r>
              <a:rPr lang="es-ES" sz="3600" b="1" i="1" dirty="0">
                <a:latin typeface="French Script MT" pitchFamily="66" charset="0"/>
              </a:rPr>
              <a:t>"</a:t>
            </a:r>
            <a:r>
              <a:rPr lang="es-ES" sz="4400" b="1" i="1" dirty="0" err="1">
                <a:latin typeface="French Script MT" pitchFamily="66" charset="0"/>
              </a:rPr>
              <a:t>Solutio</a:t>
            </a:r>
            <a:r>
              <a:rPr lang="es-ES" sz="4400" b="1" i="1" dirty="0">
                <a:latin typeface="French Script MT" pitchFamily="66" charset="0"/>
              </a:rPr>
              <a:t> </a:t>
            </a:r>
            <a:r>
              <a:rPr lang="es-ES" sz="4400" b="1" i="1" dirty="0" err="1">
                <a:latin typeface="French Script MT" pitchFamily="66" charset="0"/>
              </a:rPr>
              <a:t>problematis</a:t>
            </a:r>
            <a:r>
              <a:rPr lang="es-ES" sz="4400" b="1" i="1" dirty="0">
                <a:latin typeface="French Script MT" pitchFamily="66" charset="0"/>
              </a:rPr>
              <a:t> ad </a:t>
            </a:r>
            <a:r>
              <a:rPr lang="es-ES" sz="4400" b="1" i="1" dirty="0" err="1">
                <a:latin typeface="French Script MT" pitchFamily="66" charset="0"/>
              </a:rPr>
              <a:t>geometriam</a:t>
            </a:r>
            <a:r>
              <a:rPr lang="es-ES" sz="4400" b="1" i="1" dirty="0">
                <a:latin typeface="French Script MT" pitchFamily="66" charset="0"/>
              </a:rPr>
              <a:t> </a:t>
            </a:r>
          </a:p>
          <a:p>
            <a:pPr algn="ctr"/>
            <a:r>
              <a:rPr lang="es-ES" sz="4400" b="1" i="1" dirty="0" err="1">
                <a:latin typeface="French Script MT" pitchFamily="66" charset="0"/>
              </a:rPr>
              <a:t>situs</a:t>
            </a:r>
            <a:r>
              <a:rPr lang="es-ES" sz="4400" b="1" i="1" dirty="0">
                <a:latin typeface="French Script MT" pitchFamily="66" charset="0"/>
              </a:rPr>
              <a:t> </a:t>
            </a:r>
            <a:r>
              <a:rPr lang="es-ES" sz="4400" b="1" i="1" dirty="0" err="1">
                <a:latin typeface="French Script MT" pitchFamily="66" charset="0"/>
              </a:rPr>
              <a:t>pertinentis</a:t>
            </a:r>
            <a:r>
              <a:rPr lang="es-ES" sz="4400" b="1" i="1" dirty="0">
                <a:latin typeface="French Script MT" pitchFamily="66" charset="0"/>
              </a:rPr>
              <a:t>“</a:t>
            </a:r>
          </a:p>
          <a:p>
            <a:pPr algn="ctr"/>
            <a:endParaRPr lang="es-ES" sz="1200" dirty="0">
              <a:latin typeface="French Script MT" pitchFamily="66" charset="0"/>
            </a:endParaRPr>
          </a:p>
          <a:p>
            <a:pPr algn="ctr"/>
            <a:r>
              <a:rPr lang="es-ES" sz="2000" dirty="0">
                <a:latin typeface="Futura Md BT" pitchFamily="34" charset="0"/>
              </a:rPr>
              <a:t>("</a:t>
            </a:r>
            <a:r>
              <a:rPr lang="es-ES" sz="2000" i="1" dirty="0" smtClean="0">
                <a:latin typeface="Futura Md BT" pitchFamily="34" charset="0"/>
              </a:rPr>
              <a:t>Solución de un </a:t>
            </a:r>
            <a:r>
              <a:rPr lang="es-ES" sz="2000" i="1" dirty="0">
                <a:latin typeface="Futura Md BT" pitchFamily="34" charset="0"/>
              </a:rPr>
              <a:t>problema </a:t>
            </a:r>
            <a:r>
              <a:rPr lang="es-ES" sz="2000" i="1" dirty="0" smtClean="0">
                <a:latin typeface="Futura Md BT" pitchFamily="34" charset="0"/>
              </a:rPr>
              <a:t>relativo </a:t>
            </a:r>
            <a:r>
              <a:rPr lang="es-ES" sz="2000" i="1" dirty="0">
                <a:latin typeface="Futura Md BT" pitchFamily="34" charset="0"/>
              </a:rPr>
              <a:t>a la </a:t>
            </a:r>
            <a:r>
              <a:rPr lang="es-ES" sz="2000" i="1" dirty="0" err="1">
                <a:latin typeface="Futura Md BT" pitchFamily="34" charset="0"/>
              </a:rPr>
              <a:t>geometria</a:t>
            </a:r>
            <a:r>
              <a:rPr lang="es-ES" sz="2000" i="1" dirty="0">
                <a:latin typeface="Futura Md BT" pitchFamily="34" charset="0"/>
              </a:rPr>
              <a:t> de </a:t>
            </a:r>
            <a:r>
              <a:rPr lang="es-ES" sz="2000" i="1" dirty="0" smtClean="0">
                <a:latin typeface="Futura Md BT" pitchFamily="34" charset="0"/>
              </a:rPr>
              <a:t>posición"</a:t>
            </a:r>
            <a:r>
              <a:rPr lang="es-ES" sz="2000" dirty="0" smtClean="0">
                <a:latin typeface="Futura Md BT" pitchFamily="34" charset="0"/>
              </a:rPr>
              <a:t>).</a:t>
            </a:r>
            <a:endParaRPr lang="es-ES" sz="2000" dirty="0">
              <a:latin typeface="Futura Md BT" pitchFamily="34" charset="0"/>
            </a:endParaRPr>
          </a:p>
          <a:p>
            <a:endParaRPr lang="es-ES" dirty="0">
              <a:latin typeface="Futura Md BT" pitchFamily="34" charset="0"/>
            </a:endParaRPr>
          </a:p>
          <a:p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Se considera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este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articulo como el origen de la Topología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i la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Teoría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de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grafos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;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se trataba de un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problema en el que la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distancia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no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era relevante como lo era en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la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geometría</a:t>
            </a:r>
            <a:endParaRPr lang="es-ES" dirty="0">
              <a:solidFill>
                <a:srgbClr val="333399"/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endParaRPr lang="es-ES" dirty="0">
              <a:solidFill>
                <a:srgbClr val="333399"/>
              </a:solidFill>
              <a:latin typeface="Futura Md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837287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24" descr="15-1-o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133600"/>
            <a:ext cx="6948487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46252"/>
            <a:ext cx="7380312" cy="531174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051720" y="1844824"/>
            <a:ext cx="4828880" cy="3735396"/>
            <a:chOff x="2608" y="845"/>
            <a:chExt cx="2347" cy="1678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608" y="845"/>
              <a:ext cx="2347" cy="1678"/>
              <a:chOff x="930" y="1979"/>
              <a:chExt cx="2347" cy="1678"/>
            </a:xfrm>
          </p:grpSpPr>
          <p:sp>
            <p:nvSpPr>
              <p:cNvPr id="18" name="Oval 20"/>
              <p:cNvSpPr>
                <a:spLocks noChangeArrowheads="1"/>
              </p:cNvSpPr>
              <p:nvPr/>
            </p:nvSpPr>
            <p:spPr bwMode="auto">
              <a:xfrm>
                <a:off x="930" y="1979"/>
                <a:ext cx="317" cy="36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001">
                    <a:schemeClr val="accent6">
                      <a:lumMod val="75000"/>
                    </a:schemeClr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  <a:tileRect r="-100000" b="-100000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600000"/>
                </a:lightRig>
              </a:scene3d>
              <a:sp3d extrusionH="6350" contourW="6350">
                <a:bevelT w="12700"/>
                <a:bevelB/>
              </a:sp3d>
            </p:spPr>
            <p:txBody>
              <a:bodyPr wrap="none" anchor="ctr"/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sp>
            <p:nvSpPr>
              <p:cNvPr id="19" name="Oval 21"/>
              <p:cNvSpPr>
                <a:spLocks noChangeArrowheads="1"/>
              </p:cNvSpPr>
              <p:nvPr/>
            </p:nvSpPr>
            <p:spPr bwMode="auto">
              <a:xfrm>
                <a:off x="1837" y="2568"/>
                <a:ext cx="317" cy="36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001">
                    <a:schemeClr val="accent6">
                      <a:lumMod val="75000"/>
                    </a:schemeClr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  <a:tileRect r="-100000" b="-100000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600000"/>
                </a:lightRig>
              </a:scene3d>
              <a:sp3d extrusionH="6350" contourW="6350">
                <a:bevelT w="12700"/>
                <a:bevelB/>
              </a:sp3d>
            </p:spPr>
            <p:txBody>
              <a:bodyPr wrap="none" anchor="ctr"/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20" name="Oval 22"/>
              <p:cNvSpPr>
                <a:spLocks noChangeArrowheads="1"/>
              </p:cNvSpPr>
              <p:nvPr/>
            </p:nvSpPr>
            <p:spPr bwMode="auto">
              <a:xfrm>
                <a:off x="975" y="3294"/>
                <a:ext cx="317" cy="36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001">
                    <a:schemeClr val="accent6">
                      <a:lumMod val="75000"/>
                    </a:schemeClr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  <a:tileRect r="-100000" b="-100000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600000"/>
                </a:lightRig>
              </a:scene3d>
              <a:sp3d extrusionH="6350" contourW="6350">
                <a:bevelT w="12700"/>
                <a:bevelB/>
              </a:sp3d>
            </p:spPr>
            <p:txBody>
              <a:bodyPr wrap="none" anchor="ctr"/>
              <a:lstStyle/>
              <a:p>
                <a:pPr algn="ctr"/>
                <a:r>
                  <a:rPr lang="es-ES"/>
                  <a:t>c</a:t>
                </a:r>
              </a:p>
            </p:txBody>
          </p:sp>
          <p:sp>
            <p:nvSpPr>
              <p:cNvPr id="21" name="Oval 23"/>
              <p:cNvSpPr>
                <a:spLocks noChangeArrowheads="1"/>
              </p:cNvSpPr>
              <p:nvPr/>
            </p:nvSpPr>
            <p:spPr bwMode="auto">
              <a:xfrm>
                <a:off x="2960" y="2723"/>
                <a:ext cx="317" cy="36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001">
                    <a:schemeClr val="accent6">
                      <a:lumMod val="75000"/>
                    </a:schemeClr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  <a:tileRect r="-100000" b="-100000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600000"/>
                </a:lightRig>
              </a:scene3d>
              <a:sp3d extrusionH="6350" contourW="6350">
                <a:bevelT w="12700"/>
                <a:bevelB/>
              </a:sp3d>
            </p:spPr>
            <p:txBody>
              <a:bodyPr wrap="none" anchor="ctr"/>
              <a:lstStyle/>
              <a:p>
                <a:pPr algn="ctr"/>
                <a:r>
                  <a:rPr lang="es-ES" dirty="0"/>
                  <a:t>d</a:t>
                </a:r>
              </a:p>
            </p:txBody>
          </p:sp>
        </p:grp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925" y="1117"/>
              <a:ext cx="590" cy="40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925" y="1026"/>
              <a:ext cx="1748" cy="62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flipV="1">
              <a:off x="2925" y="1752"/>
              <a:ext cx="635" cy="499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 flipV="1">
              <a:off x="2971" y="1888"/>
              <a:ext cx="1678" cy="453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3833" y="1616"/>
              <a:ext cx="805" cy="13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  <p:txBody>
            <a:bodyPr/>
            <a:lstStyle/>
            <a:p>
              <a:endParaRPr lang="es-ES"/>
            </a:p>
          </p:txBody>
        </p:sp>
        <p:cxnSp>
          <p:nvCxnSpPr>
            <p:cNvPr id="16" name="AutoShape 30"/>
            <p:cNvCxnSpPr>
              <a:cxnSpLocks noChangeShapeType="1"/>
              <a:stCxn id="18" idx="5"/>
              <a:endCxn id="19" idx="2"/>
            </p:cNvCxnSpPr>
            <p:nvPr/>
          </p:nvCxnSpPr>
          <p:spPr bwMode="auto">
            <a:xfrm rot="16200000" flipH="1">
              <a:off x="2966" y="1068"/>
              <a:ext cx="461" cy="636"/>
            </a:xfrm>
            <a:prstGeom prst="curvedConnector2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</p:cxnSp>
        <p:cxnSp>
          <p:nvCxnSpPr>
            <p:cNvPr id="17" name="AutoShape 31"/>
            <p:cNvCxnSpPr>
              <a:cxnSpLocks noChangeShapeType="1"/>
              <a:stCxn id="20" idx="0"/>
              <a:endCxn id="19" idx="2"/>
            </p:cNvCxnSpPr>
            <p:nvPr/>
          </p:nvCxnSpPr>
          <p:spPr bwMode="auto">
            <a:xfrm rot="16200000">
              <a:off x="2892" y="1536"/>
              <a:ext cx="544" cy="703"/>
            </a:xfrm>
            <a:prstGeom prst="curvedConnector2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</p:cxnSp>
      </p:grpSp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19639" cy="1412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08887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3"/>
            <a:ext cx="8748464" cy="6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24944"/>
            <a:ext cx="87420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645024"/>
            <a:ext cx="8316416" cy="508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293096"/>
            <a:ext cx="91440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7" descr="Leonhard Eul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"/>
            <a:ext cx="1187624" cy="138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Template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1499</TotalTime>
  <Words>443</Words>
  <Application>Microsoft Office PowerPoint</Application>
  <PresentationFormat>Presentación en pantalla (4:3)</PresentationFormat>
  <Paragraphs>129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DesignTemplate</vt:lpstr>
      <vt:lpstr>INTRODUCCIÓN A LA TEORÍA DE GRAFOS SESIÓN 4</vt:lpstr>
      <vt:lpstr>Presentación de PowerPoint</vt:lpstr>
      <vt:lpstr>GRAFOS EULERIANOS</vt:lpstr>
      <vt:lpstr>GRAFOS EULERIANOS</vt:lpstr>
      <vt:lpstr>GRAFOS EULERIANOS</vt:lpstr>
      <vt:lpstr>GRAFOS EULERIANOS</vt:lpstr>
      <vt:lpstr>GRAFOS EULERIANOS</vt:lpstr>
      <vt:lpstr>GRAFOS EULERIANOS</vt:lpstr>
      <vt:lpstr>GRAFOS EULERIANOS</vt:lpstr>
      <vt:lpstr>Presentación de PowerPoint</vt:lpstr>
      <vt:lpstr>Regla  de Fleury: Algoritmo</vt:lpstr>
      <vt:lpstr>GRAFOS  HAMILTONIANOS</vt:lpstr>
      <vt:lpstr>GRAFOS HAMILTONIANOS</vt:lpstr>
      <vt:lpstr>GRAFOS HAMILTONIANOS</vt:lpstr>
      <vt:lpstr>GRAFOS HAMILTONIANOS</vt:lpstr>
      <vt:lpstr>GRAFOS HAMILTONIANOS</vt:lpstr>
      <vt:lpstr>GRAFOS HAMILTONIANOS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84</cp:revision>
  <dcterms:created xsi:type="dcterms:W3CDTF">2010-09-13T14:10:08Z</dcterms:created>
  <dcterms:modified xsi:type="dcterms:W3CDTF">2015-05-12T10:18:27Z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