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009" r:id="rId1"/>
    <p:sldMasterId id="2147483993" r:id="rId2"/>
    <p:sldMasterId id="2147484067" r:id="rId3"/>
    <p:sldMasterId id="2147484056" r:id="rId4"/>
  </p:sldMasterIdLst>
  <p:notesMasterIdLst>
    <p:notesMasterId r:id="rId19"/>
  </p:notesMasterIdLst>
  <p:handoutMasterIdLst>
    <p:handoutMasterId r:id="rId20"/>
  </p:handoutMasterIdLst>
  <p:sldIdLst>
    <p:sldId id="260" r:id="rId5"/>
    <p:sldId id="303" r:id="rId6"/>
    <p:sldId id="274" r:id="rId7"/>
    <p:sldId id="312" r:id="rId8"/>
    <p:sldId id="314" r:id="rId9"/>
    <p:sldId id="310" r:id="rId10"/>
    <p:sldId id="306" r:id="rId11"/>
    <p:sldId id="311" r:id="rId12"/>
    <p:sldId id="307" r:id="rId13"/>
    <p:sldId id="313" r:id="rId14"/>
    <p:sldId id="308" r:id="rId15"/>
    <p:sldId id="309" r:id="rId16"/>
    <p:sldId id="262" r:id="rId17"/>
    <p:sldId id="302" r:id="rId18"/>
  </p:sldIdLst>
  <p:sldSz cx="24384000" cy="13716000"/>
  <p:notesSz cx="6858000" cy="9144000"/>
  <p:embeddedFontLst>
    <p:embeddedFont>
      <p:font typeface="Quicksand" panose="02000503000000000000" pitchFamily="2" charset="0"/>
      <p:regular r:id="rId21"/>
      <p:bold r:id="rId22"/>
      <p:italic r:id="rId23"/>
      <p:boldItalic r:id="rId24"/>
    </p:embeddedFont>
    <p:embeddedFont>
      <p:font typeface="Quicksand Bold" panose="02000803000000000000" pitchFamily="2" charset="0"/>
      <p:bold r:id="rId25"/>
    </p:embeddedFont>
  </p:embeddedFontLst>
  <p:defaultTextStyle>
    <a:defPPr>
      <a:defRPr lang="pl-PL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2" userDrawn="1">
          <p15:clr>
            <a:srgbClr val="A4A3A4"/>
          </p15:clr>
        </p15:guide>
        <p15:guide id="4" pos="7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 Strachocka" initials="MS" lastIdx="1" clrIdx="0">
    <p:extLst/>
  </p:cmAuthor>
  <p:cmAuthor id="2" name="Marta Strachocka" initials="MS [2]" lastIdx="1" clrIdx="1">
    <p:extLst/>
  </p:cmAuthor>
  <p:cmAuthor id="3" name="Marta Strachocka" initials="MS [3]" lastIdx="1" clrIdx="2">
    <p:extLst/>
  </p:cmAuthor>
  <p:cmAuthor id="4" name="Marta Strachocka" initials="MS [4]" lastIdx="1" clrIdx="3">
    <p:extLst/>
  </p:cmAuthor>
  <p:cmAuthor id="5" name="Marta Strachocka" initials="MS [5]" lastIdx="1" clrIdx="4">
    <p:extLst/>
  </p:cmAuthor>
  <p:cmAuthor id="6" name="Marta Strachocka" initials="MS [6]" lastIdx="1" clrIdx="5">
    <p:extLst/>
  </p:cmAuthor>
  <p:cmAuthor id="7" name="Marta Strachocka" initials="MS [7]" lastIdx="1" clrIdx="6">
    <p:extLst/>
  </p:cmAuthor>
  <p:cmAuthor id="8" name="Marta Strachocka" initials="MS [8]" lastIdx="1" clrIdx="7">
    <p:extLst/>
  </p:cmAuthor>
  <p:cmAuthor id="9" name="Marta Strachocka" initials="MS [9]" lastIdx="1" clrIdx="8">
    <p:extLst/>
  </p:cmAuthor>
  <p:cmAuthor id="10" name="Marta Strachocka" initials="MS [10]" lastIdx="1" clrIdx="9">
    <p:extLst/>
  </p:cmAuthor>
  <p:cmAuthor id="11" name="Marta Strachocka" initials="MS [11]" lastIdx="1" clrIdx="10">
    <p:extLst/>
  </p:cmAuthor>
  <p:cmAuthor id="12" name="Marta Strachocka" initials="MS [12]" lastIdx="1" clrIdx="11">
    <p:extLst/>
  </p:cmAuthor>
  <p:cmAuthor id="13" name="Marta Strachocka" initials="MS [13]" lastIdx="1" clrIdx="12">
    <p:extLst/>
  </p:cmAuthor>
  <p:cmAuthor id="14" name="Marta Strachocka" initials="MS [14]" lastIdx="1" clrIdx="13">
    <p:extLst/>
  </p:cmAuthor>
  <p:cmAuthor id="15" name="Marta Strachocka" initials="MS [15]" lastIdx="1" clrIdx="14">
    <p:extLst/>
  </p:cmAuthor>
  <p:cmAuthor id="16" name="Marta Strachocka" initials="MS [16]" lastIdx="1" clrIdx="15">
    <p:extLst/>
  </p:cmAuthor>
  <p:cmAuthor id="17" name="Marta Strachocka" initials="MS [17]" lastIdx="1" clrIdx="16">
    <p:extLst/>
  </p:cmAuthor>
  <p:cmAuthor id="18" name="Marta Strachocka" initials="MS [18]" lastIdx="1" clrIdx="17">
    <p:extLst/>
  </p:cmAuthor>
  <p:cmAuthor id="19" name="Marta Strachocka" initials="MS [19]" lastIdx="1" clrIdx="18">
    <p:extLst/>
  </p:cmAuthor>
  <p:cmAuthor id="20" name="Marta Strachocka" initials="MS [20]" lastIdx="1" clrIdx="19">
    <p:extLst/>
  </p:cmAuthor>
  <p:cmAuthor id="21" name="Marta Strachocka" initials="MS [21]" lastIdx="1" clrIdx="20">
    <p:extLst/>
  </p:cmAuthor>
  <p:cmAuthor id="22" name="Marta Strachocka" initials="MS [22]" lastIdx="1" clrIdx="21">
    <p:extLst/>
  </p:cmAuthor>
  <p:cmAuthor id="23" name="Marta Strachocka" initials="MS [23]" lastIdx="1" clrIdx="22">
    <p:extLst/>
  </p:cmAuthor>
  <p:cmAuthor id="24" name="Marta Strachocka" initials="MS [24]" lastIdx="1" clrIdx="23">
    <p:extLst/>
  </p:cmAuthor>
  <p:cmAuthor id="25" name="Marta Strachocka" initials="MS [25]" lastIdx="1" clrIdx="24">
    <p:extLst/>
  </p:cmAuthor>
  <p:cmAuthor id="26" name="Marta Strachocka" initials="MS [26]" lastIdx="1" clrIdx="25">
    <p:extLst/>
  </p:cmAuthor>
  <p:cmAuthor id="27" name="Marta Strachocka" initials="MS [27]" lastIdx="1" clrIdx="26">
    <p:extLst/>
  </p:cmAuthor>
  <p:cmAuthor id="28" name="Marta Strachocka" initials="MS [28]" lastIdx="1" clrIdx="27">
    <p:extLst/>
  </p:cmAuthor>
  <p:cmAuthor id="29" name="Marta Strachocka" initials="MS [29]" lastIdx="1" clrIdx="28">
    <p:extLst/>
  </p:cmAuthor>
  <p:cmAuthor id="30" name="Marta Strachocka" initials="MS [30]" lastIdx="1" clrIdx="29">
    <p:extLst/>
  </p:cmAuthor>
  <p:cmAuthor id="31" name="Marta Strachocka" initials="MS [31]" lastIdx="1" clrIdx="30">
    <p:extLst/>
  </p:cmAuthor>
  <p:cmAuthor id="32" name="Marta Strachocka" initials="MS [32]" lastIdx="1" clrIdx="31">
    <p:extLst/>
  </p:cmAuthor>
  <p:cmAuthor id="33" name="Marta Strachocka" initials="MS [33]" lastIdx="1" clrIdx="32">
    <p:extLst/>
  </p:cmAuthor>
  <p:cmAuthor id="34" name="Marta Strachocka" initials="MS [34]" lastIdx="1" clrIdx="33">
    <p:extLst/>
  </p:cmAuthor>
  <p:cmAuthor id="35" name="Marta Strachocka" initials="MS [35]" lastIdx="1" clrIdx="34">
    <p:extLst/>
  </p:cmAuthor>
  <p:cmAuthor id="36" name="Marta Strachocka" initials="MS [36]" lastIdx="1" clrIdx="35">
    <p:extLst/>
  </p:cmAuthor>
  <p:cmAuthor id="37" name="Marta Strachocka" initials="MS [37]" lastIdx="1" clrIdx="36">
    <p:extLst/>
  </p:cmAuthor>
  <p:cmAuthor id="38" name="Marta Strachocka" initials="MS [38]" lastIdx="1" clrIdx="37">
    <p:extLst/>
  </p:cmAuthor>
  <p:cmAuthor id="39" name="Marta Strachocka" initials="MS [39]" lastIdx="1" clrIdx="38">
    <p:extLst/>
  </p:cmAuthor>
  <p:cmAuthor id="40" name="Marta Strachocka" initials="MS [40]" lastIdx="1" clrIdx="39">
    <p:extLst/>
  </p:cmAuthor>
  <p:cmAuthor id="41" name="Marta Strachocka" initials="MS [41]" lastIdx="1" clrIdx="40">
    <p:extLst/>
  </p:cmAuthor>
  <p:cmAuthor id="42" name="Marta Strachocka" initials="MS [42]" lastIdx="1" clrIdx="41">
    <p:extLst/>
  </p:cmAuthor>
  <p:cmAuthor id="43" name="Marta Strachocka" initials="MS [43]" lastIdx="1" clrIdx="42">
    <p:extLst/>
  </p:cmAuthor>
  <p:cmAuthor id="44" name="Marta Strachocka" initials="MS [44]" lastIdx="1" clrIdx="43">
    <p:extLst/>
  </p:cmAuthor>
  <p:cmAuthor id="45" name="Marta Strachocka" initials="MS [45]" lastIdx="1" clrIdx="44">
    <p:extLst/>
  </p:cmAuthor>
  <p:cmAuthor id="46" name="Marta Strachocka" initials="MS [46]" lastIdx="1" clrIdx="45">
    <p:extLst/>
  </p:cmAuthor>
  <p:cmAuthor id="47" name="Marta Strachocka" initials="MS [47]" lastIdx="1" clrIdx="46">
    <p:extLst/>
  </p:cmAuthor>
  <p:cmAuthor id="48" name="Marta Strachocka" initials="MS [48]" lastIdx="1" clrIdx="47">
    <p:extLst/>
  </p:cmAuthor>
  <p:cmAuthor id="49" name="Marta Strachocka" initials="MS [49]" lastIdx="1" clrIdx="48">
    <p:extLst/>
  </p:cmAuthor>
  <p:cmAuthor id="50" name="Marta Strachocka" initials="MS [50]" lastIdx="1" clrIdx="49">
    <p:extLst/>
  </p:cmAuthor>
  <p:cmAuthor id="51" name="Marta Strachocka" initials="MS [51]" lastIdx="1" clrIdx="50">
    <p:extLst/>
  </p:cmAuthor>
  <p:cmAuthor id="52" name="Marta Strachocka" initials="MS [52]" lastIdx="1" clrIdx="51">
    <p:extLst/>
  </p:cmAuthor>
  <p:cmAuthor id="53" name="Marta Strachocka" initials="MS [53]" lastIdx="1" clrIdx="52">
    <p:extLst/>
  </p:cmAuthor>
  <p:cmAuthor id="54" name="Marta Strachocka" initials="MS [54]" lastIdx="1" clrIdx="53">
    <p:extLst/>
  </p:cmAuthor>
  <p:cmAuthor id="55" name="Marta Strachocka" initials="MS [55]" lastIdx="1" clrIdx="54">
    <p:extLst/>
  </p:cmAuthor>
  <p:cmAuthor id="56" name="Marta Strachocka" initials="MS [56]" lastIdx="1" clrIdx="55">
    <p:extLst/>
  </p:cmAuthor>
  <p:cmAuthor id="57" name="Marta Strachocka" initials="MS [57]" lastIdx="1" clrIdx="56">
    <p:extLst/>
  </p:cmAuthor>
  <p:cmAuthor id="58" name="Marta Strachocka" initials="MS [58]" lastIdx="1" clrIdx="57">
    <p:extLst/>
  </p:cmAuthor>
  <p:cmAuthor id="59" name="Marta Strachocka" initials="MS [59]" lastIdx="1" clrIdx="58">
    <p:extLst/>
  </p:cmAuthor>
  <p:cmAuthor id="60" name="Marta Strachocka" initials="MS [60]" lastIdx="1" clrIdx="59">
    <p:extLst/>
  </p:cmAuthor>
  <p:cmAuthor id="61" name="Marta Strachocka" initials="MS [61]" lastIdx="1" clrIdx="60">
    <p:extLst/>
  </p:cmAuthor>
  <p:cmAuthor id="62" name="Marta Strachocka" initials="MS [62]" lastIdx="1" clrIdx="61">
    <p:extLst/>
  </p:cmAuthor>
  <p:cmAuthor id="63" name="Marta Strachocka" initials="MS [63]" lastIdx="1" clrIdx="62">
    <p:extLst/>
  </p:cmAuthor>
  <p:cmAuthor id="64" name="Marta Strachocka" initials="MS [64]" lastIdx="1" clrIdx="63">
    <p:extLst/>
  </p:cmAuthor>
  <p:cmAuthor id="65" name="Marta Strachocka" initials="MS [65]" lastIdx="1" clrIdx="64">
    <p:extLst/>
  </p:cmAuthor>
  <p:cmAuthor id="66" name="Marta Strachocka" initials="MS [66]" lastIdx="1" clrIdx="65">
    <p:extLst/>
  </p:cmAuthor>
  <p:cmAuthor id="67" name="Marta Strachocka" initials="MS [67]" lastIdx="1" clrIdx="66">
    <p:extLst/>
  </p:cmAuthor>
  <p:cmAuthor id="68" name="Marta Strachocka" initials="MS [68]" lastIdx="1" clrIdx="67">
    <p:extLst/>
  </p:cmAuthor>
  <p:cmAuthor id="69" name="Marta Strachocka" initials="MS [69]" lastIdx="1" clrIdx="68">
    <p:extLst/>
  </p:cmAuthor>
  <p:cmAuthor id="70" name="Marta Strachocka" initials="MS [70]" lastIdx="1" clrIdx="69">
    <p:extLst/>
  </p:cmAuthor>
  <p:cmAuthor id="71" name="Marta Strachocka" initials="MS [71]" lastIdx="1" clrIdx="70">
    <p:extLst/>
  </p:cmAuthor>
  <p:cmAuthor id="72" name="Marta Strachocka" initials="MS [72]" lastIdx="1" clrIdx="71">
    <p:extLst/>
  </p:cmAuthor>
  <p:cmAuthor id="73" name="Marta Strachocka" initials="MS [73]" lastIdx="1" clrIdx="72">
    <p:extLst/>
  </p:cmAuthor>
  <p:cmAuthor id="74" name="Marta Strachocka" initials="MS [74]" lastIdx="1" clrIdx="73">
    <p:extLst/>
  </p:cmAuthor>
  <p:cmAuthor id="75" name="Marta Strachocka" initials="MS [75]" lastIdx="1" clrIdx="74">
    <p:extLst/>
  </p:cmAuthor>
  <p:cmAuthor id="76" name="Marta Strachocka" initials="MS [76]" lastIdx="1" clrIdx="75">
    <p:extLst/>
  </p:cmAuthor>
  <p:cmAuthor id="77" name="Marta Strachocka" initials="MS [77]" lastIdx="1" clrIdx="76">
    <p:extLst/>
  </p:cmAuthor>
  <p:cmAuthor id="78" name="Marta Strachocka" initials="MS [78]" lastIdx="1" clrIdx="77">
    <p:extLst/>
  </p:cmAuthor>
  <p:cmAuthor id="79" name="Marta Strachocka" initials="MS [79]" lastIdx="1" clrIdx="78">
    <p:extLst/>
  </p:cmAuthor>
  <p:cmAuthor id="80" name="Marta Strachocka" initials="MS [80]" lastIdx="1" clrIdx="79">
    <p:extLst/>
  </p:cmAuthor>
  <p:cmAuthor id="81" name="Marta Strachocka" initials="MS [81]" lastIdx="1" clrIdx="80">
    <p:extLst/>
  </p:cmAuthor>
  <p:cmAuthor id="82" name="Marta Strachocka" initials="MS [82]" lastIdx="1" clrIdx="81">
    <p:extLst/>
  </p:cmAuthor>
  <p:cmAuthor id="83" name="Marta Strachocka" initials="MS [83]" lastIdx="1" clrIdx="82">
    <p:extLst/>
  </p:cmAuthor>
  <p:cmAuthor id="84" name="Marta Strachocka" initials="MS [84]" lastIdx="1" clrIdx="83">
    <p:extLst/>
  </p:cmAuthor>
  <p:cmAuthor id="85" name="Marta Strachocka" initials="MS [85]" lastIdx="1" clrIdx="84">
    <p:extLst/>
  </p:cmAuthor>
  <p:cmAuthor id="86" name="Marta Strachocka" initials="MS [86]" lastIdx="1" clrIdx="85">
    <p:extLst/>
  </p:cmAuthor>
  <p:cmAuthor id="87" name="Marta Strachocka" initials="MS [87]" lastIdx="1" clrIdx="86">
    <p:extLst/>
  </p:cmAuthor>
  <p:cmAuthor id="88" name="Marta Strachocka" initials="MS [88]" lastIdx="1" clrIdx="87">
    <p:extLst/>
  </p:cmAuthor>
  <p:cmAuthor id="89" name="Marta Strachocka" initials="MS [89]" lastIdx="1" clrIdx="88">
    <p:extLst/>
  </p:cmAuthor>
  <p:cmAuthor id="90" name="Marta Strachocka" initials="MS [90]" lastIdx="1" clrIdx="89">
    <p:extLst/>
  </p:cmAuthor>
  <p:cmAuthor id="91" name="Marta Strachocka" initials="MS [91]" lastIdx="1" clrIdx="90">
    <p:extLst/>
  </p:cmAuthor>
  <p:cmAuthor id="92" name="Marta Strachocka" initials="MS [92]" lastIdx="1" clrIdx="91">
    <p:extLst/>
  </p:cmAuthor>
  <p:cmAuthor id="93" name="Marta Strachocka" initials="MS [93]" lastIdx="1" clrIdx="92">
    <p:extLst/>
  </p:cmAuthor>
  <p:cmAuthor id="94" name="Marta Strachocka" initials="MS [94]" lastIdx="1" clrIdx="93">
    <p:extLst/>
  </p:cmAuthor>
  <p:cmAuthor id="95" name="Marta Strachocka" initials="MS [95]" lastIdx="1" clrIdx="94">
    <p:extLst/>
  </p:cmAuthor>
  <p:cmAuthor id="96" name="Marta Strachocka" initials="MS [96]" lastIdx="1" clrIdx="95">
    <p:extLst/>
  </p:cmAuthor>
  <p:cmAuthor id="97" name="Marta Strachocka" initials="MS [97]" lastIdx="1" clrIdx="96">
    <p:extLst/>
  </p:cmAuthor>
  <p:cmAuthor id="98" name="Marta Strachocka" initials="MS [98]" lastIdx="1" clrIdx="97">
    <p:extLst/>
  </p:cmAuthor>
  <p:cmAuthor id="99" name="Marta Strachocka" initials="MS [99]" lastIdx="1" clrIdx="98">
    <p:extLst/>
  </p:cmAuthor>
  <p:cmAuthor id="100" name="Marta Strachocka" initials="MS [100]" lastIdx="1" clrIdx="99">
    <p:extLst/>
  </p:cmAuthor>
  <p:cmAuthor id="101" name="Marta Strachocka" initials="MS [101]" lastIdx="1" clrIdx="100">
    <p:extLst/>
  </p:cmAuthor>
  <p:cmAuthor id="102" name="Improve Presentation" initials="Imprv" lastIdx="45" clrIdx="101">
    <p:extLst>
      <p:ext uri="{19B8F6BF-5375-455C-9EA6-DF929625EA0E}">
        <p15:presenceInfo xmlns:p15="http://schemas.microsoft.com/office/powerpoint/2012/main" userId="Improve Presentat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B9"/>
    <a:srgbClr val="F09429"/>
    <a:srgbClr val="808080"/>
    <a:srgbClr val="FFFFFF"/>
    <a:srgbClr val="000000"/>
    <a:srgbClr val="E5E5E5"/>
    <a:srgbClr val="F8F8F8"/>
    <a:srgbClr val="3A407A"/>
    <a:srgbClr val="FE9D2B"/>
    <a:srgbClr val="068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aj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9050" cmpd="sng">
              <a:solidFill>
                <a:schemeClr val="dk1">
                  <a:alpha val="20000"/>
                </a:schemeClr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1V>
      <a:tcStyle>
        <a:tcBdr/>
        <a:fill>
          <a:noFill/>
        </a:fill>
      </a:tcStyle>
    </a:band1V>
    <a:la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lastCol>
    <a:fir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firstCol>
    <a:lastRow>
      <a:tcTxStyle b="on">
        <a:fontRef idx="major">
          <a:scrgbClr r="0" g="0" b="0"/>
        </a:fontRef>
        <a:schemeClr val="accent1"/>
      </a:tcTxStyle>
      <a:tcStyle>
        <a:tcBdr>
          <a:top>
            <a:ln w="28575" cmpd="sng">
              <a:solidFill>
                <a:schemeClr val="dk1"/>
              </a:solidFill>
            </a:ln>
          </a:top>
        </a:tcBdr>
        <a:fill>
          <a:noFill/>
        </a:fill>
      </a:tcStyle>
    </a:lastRow>
    <a:seCell>
      <a:tcTxStyle b="on">
        <a:fontRef idx="major">
          <a:scrgbClr r="0" g="0" b="0"/>
        </a:fontRef>
        <a:schemeClr val="dk1"/>
      </a:tcTxStyle>
      <a:tcStyle>
        <a:tcBdr/>
      </a:tcStyle>
    </a:seCell>
    <a:swCell>
      <a:tcTxStyle b="on">
        <a:fontRef idx="major">
          <a:scrgbClr r="0" g="0" b="0"/>
        </a:fontRef>
        <a:schemeClr val="dk1"/>
      </a:tcTxStyle>
      <a:tcStyle>
        <a:tcBdr/>
      </a:tcStyle>
    </a:swCell>
    <a:firstRow>
      <a:tcTxStyle b="on">
        <a:fontRef idx="major">
          <a:scrgbClr r="0" g="0" b="0"/>
        </a:fontRef>
        <a:schemeClr val="accent1"/>
      </a:tcTxStyle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5" autoAdjust="0"/>
    <p:restoredTop sz="81358" autoAdjust="0"/>
  </p:normalViewPr>
  <p:slideViewPr>
    <p:cSldViewPr snapToGrid="0" showGuides="1">
      <p:cViewPr varScale="1">
        <p:scale>
          <a:sx n="52" d="100"/>
          <a:sy n="52" d="100"/>
        </p:scale>
        <p:origin x="752" y="224"/>
      </p:cViewPr>
      <p:guideLst>
        <p:guide orient="horz" pos="4252"/>
        <p:guide pos="7703"/>
      </p:guideLst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2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D35BE-E149-44E3-8631-42D4B54207B3}" type="datetimeFigureOut">
              <a:rPr lang="pl-PL" smtClean="0">
                <a:latin typeface="Arial" panose="020B0604020202020204" pitchFamily="34" charset="0"/>
              </a:rPr>
              <a:t>16.04.2018</a:t>
            </a:fld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3449-EECE-466B-9C08-E9DCF4F7887E}" type="slidenum">
              <a:rPr lang="pl-PL" smtClean="0">
                <a:latin typeface="Arial" panose="020B0604020202020204" pitchFamily="34" charset="0"/>
              </a:rPr>
              <a:t>‹#›</a:t>
            </a:fld>
            <a:endParaRPr lang="pl-P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A49511-3997-4EDE-8622-AC2374502CA6}" type="datetimeFigureOut">
              <a:rPr lang="en-US" smtClean="0"/>
              <a:pPr/>
              <a:t>4/16/18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F3D57C-B218-4DAC-9BE0-23BF8380B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4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Introduction – 1 minutes</a:t>
            </a:r>
          </a:p>
          <a:p>
            <a:endParaRPr lang="en-GB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I’m Adrian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 work on the Cosmos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Sorry for the click-bait title but I think it sounds nice and funny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Social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Scaling the development process and the amount of people that understand and verify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harness the power of many different people in developing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Governance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effectively evolve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The ability to decide on changes (even to state) based on social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Modes of Security –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Sovereign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Own validator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control over the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Needs to figure out their own security model in terms of </a:t>
            </a:r>
            <a:r>
              <a:rPr lang="en-GB" b="0" dirty="0" err="1"/>
              <a:t>PoS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Hosted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Akin to </a:t>
            </a:r>
            <a:r>
              <a:rPr lang="en-GB" b="0" dirty="0" err="1"/>
              <a:t>Polkadot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Guest is validated by the same validator set as some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Staking and slashing happens on the host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Control is given to the host validators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Host validators might require a higher fee in order to run the guest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Plasma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V1 only requires working consensus on child chain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Validators can always unbound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V2 once fraud proofs for arbitrary applications are solved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Allows anyone to hard exit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Limited by throughput of the root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6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 hope that you took something away from this and that you enjoyed it – If you have any feedback, I’d welcome it later </a:t>
            </a:r>
            <a:r>
              <a:rPr lang="en-GB" b="0"/>
              <a:t>over Twitter DMs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8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Call to Action - 1 minute</a:t>
            </a:r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Big shout out to </a:t>
            </a:r>
            <a:r>
              <a:rPr lang="en-US" b="0" dirty="0" err="1"/>
              <a:t>FunFair</a:t>
            </a:r>
            <a:r>
              <a:rPr lang="en-US" b="0" dirty="0"/>
              <a:t> – they actually implemented their own scaling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Questions – 5 minutes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“4D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Planer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Believe that you can have an impact on the future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Have you clear plan on how to get there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Introduction – 5 minutes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Scaling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</a:t>
            </a:r>
            <a:r>
              <a:rPr lang="en-GB" b="0" dirty="0" err="1"/>
              <a:t>Ethereum</a:t>
            </a:r>
            <a:r>
              <a:rPr lang="en-GB" b="0" dirty="0"/>
              <a:t> limited to 12-15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Bitcoin limited to 5-7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Everyone is competing for the same compute resources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 err="1"/>
              <a:t>CryptoKitties</a:t>
            </a:r>
            <a:r>
              <a:rPr lang="en-GB" b="0" dirty="0"/>
              <a:t> vs </a:t>
            </a:r>
            <a:r>
              <a:rPr lang="en-GB" b="0" dirty="0" err="1"/>
              <a:t>CryptoZombies</a:t>
            </a:r>
            <a:r>
              <a:rPr lang="en-GB" b="0" dirty="0"/>
              <a:t> vs Payments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Currently we are massively constrained by the amount of throughput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Interoperability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Many chains which are not able to talk to each 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Forces centralisation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Limits liquidity for application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“3D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Consensus Scaling – 5 minutes</a:t>
            </a:r>
          </a:p>
          <a:p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Nakamoto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Chain based consensus - longest chain wins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 for safety margin in order to account for network latency so that block time doesn’t drop below network latency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Probabilistic finality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BFT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BFT has safety in asynchrony and automatically extends block times to allow for liveness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5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Consensus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Tendermint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Instant finality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Efficient light client proofs – only need headers if the validator set changes &gt; 1/3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4,000 </a:t>
            </a:r>
            <a:r>
              <a:rPr lang="en-GB" b="0" dirty="0" err="1"/>
              <a:t>tps</a:t>
            </a:r>
            <a:r>
              <a:rPr lang="en-GB" b="0" dirty="0"/>
              <a:t> on 64 validators around the world in AWS </a:t>
            </a:r>
            <a:r>
              <a:rPr lang="en-GB" b="0" dirty="0" err="1"/>
              <a:t>datacenters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Extremely old benchmark from 3 years ago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Disadvantages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High network overhead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BLS signatures to </a:t>
            </a:r>
            <a:r>
              <a:rPr lang="en-GB" b="0" dirty="0" err="1"/>
              <a:t>aggregrate</a:t>
            </a:r>
            <a:r>
              <a:rPr lang="en-GB" b="0" dirty="0"/>
              <a:t> votes on the P2P layer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pipelining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Using </a:t>
            </a:r>
            <a:r>
              <a:rPr lang="en-GB" b="0" dirty="0" err="1"/>
              <a:t>prevote</a:t>
            </a:r>
            <a:r>
              <a:rPr lang="en-GB" b="0" dirty="0"/>
              <a:t> from previous block as </a:t>
            </a:r>
            <a:r>
              <a:rPr lang="en-GB" b="0" dirty="0" err="1"/>
              <a:t>precommit</a:t>
            </a:r>
            <a:r>
              <a:rPr lang="en-GB" b="0" dirty="0"/>
              <a:t> for next block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DKG extension ala </a:t>
            </a:r>
            <a:r>
              <a:rPr lang="en-GB" b="0" dirty="0" err="1"/>
              <a:t>Honeybadger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Prevents validators front-running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Practical Takeaways: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Usable today with an implementation as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client also includes an implementation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 haven’t looked into it too much, you should speak to Robert if you are interested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1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State Machine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General idea is that we make the state machine much faster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is 2.5x faster than </a:t>
            </a:r>
            <a:r>
              <a:rPr lang="en-GB" b="0" dirty="0" err="1"/>
              <a:t>Geth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Currently everyone builds on top of the EVM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Most applications don’t need to be build on top of the EVM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Only useful if you need user level </a:t>
            </a:r>
            <a:r>
              <a:rPr lang="en-GB" b="0" dirty="0" err="1"/>
              <a:t>turing</a:t>
            </a:r>
            <a:r>
              <a:rPr lang="en-GB" b="0" dirty="0"/>
              <a:t> completeness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If you users aren’t going to deploy their own smart contracts to interact with your </a:t>
            </a:r>
            <a:r>
              <a:rPr lang="en-GB" b="0" dirty="0" err="1"/>
              <a:t>dApp</a:t>
            </a:r>
            <a:r>
              <a:rPr lang="en-GB" b="0" dirty="0"/>
              <a:t> I have doubts whether the EVM is the right deployment environment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secure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scalable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easily customizable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Ethermint</a:t>
            </a:r>
            <a:r>
              <a:rPr lang="en-GB" b="0" dirty="0"/>
              <a:t> is a state machine that takes advantage of the underlying consensus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An EVM that is build as a </a:t>
            </a:r>
            <a:r>
              <a:rPr lang="en-GB" b="0" dirty="0" err="1"/>
              <a:t>blockchain</a:t>
            </a:r>
            <a:r>
              <a:rPr lang="en-GB" b="0" dirty="0"/>
              <a:t> application on top of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support for 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Provides extremely efficient light-clients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Runs 15x as fast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1 block a second which gives me 15x throughput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Could potentially increase the block gas limit to get another 4x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Cosmos-</a:t>
            </a:r>
            <a:r>
              <a:rPr lang="en-GB" b="0" dirty="0" err="1"/>
              <a:t>Sdk</a:t>
            </a:r>
            <a:r>
              <a:rPr lang="en-GB" b="0" dirty="0"/>
              <a:t> as a framework for building your own </a:t>
            </a:r>
            <a:r>
              <a:rPr lang="en-GB" b="0" dirty="0" err="1"/>
              <a:t>blockchain</a:t>
            </a:r>
            <a:r>
              <a:rPr lang="en-GB" b="0" dirty="0"/>
              <a:t>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Everything is a module and modules can be combined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It used to be very hard to build your own </a:t>
            </a:r>
            <a:r>
              <a:rPr lang="en-GB" b="0" dirty="0" err="1"/>
              <a:t>blockchain</a:t>
            </a:r>
            <a:r>
              <a:rPr lang="en-GB" b="0" dirty="0"/>
              <a:t> application, most people just forked bitcoin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developers to build their own version of Bitcoin in probably around 200 lines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Enabling different VMs as modules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Multi-language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Not the the answer to all vertical scaling needs, but it’s fully compatible with other solutions such 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State Channels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 err="1"/>
              <a:t>Zk-Snarks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2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Interchain</a:t>
            </a:r>
            <a:r>
              <a:rPr lang="en-GB" b="1" dirty="0"/>
              <a:t>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There are limits to vertical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Interchain</a:t>
            </a:r>
            <a:r>
              <a:rPr lang="en-GB" b="0" dirty="0"/>
              <a:t> scaling enables horizontal scaling and allows for heterogeneous chains to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IBC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Locks tokens to the consensus of the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for secure transfers between implementing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Starts with tokens, then NFTs, then complex objects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Peggy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 way to connect non-finality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Enforce pseudo-finality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Bad things happen when a reorg happens after the finality threshold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Cosmos Hub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In a world of multiple chains, we need a liquidity aggregator that other chains can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Maintains the double spend protection of a normal </a:t>
            </a:r>
            <a:r>
              <a:rPr lang="en-GB" b="0" dirty="0" err="1"/>
              <a:t>blockchain</a:t>
            </a:r>
            <a:r>
              <a:rPr lang="en-GB" b="0" dirty="0"/>
              <a:t> but between multiple </a:t>
            </a:r>
            <a:r>
              <a:rPr lang="en-GB" b="0" dirty="0" err="1"/>
              <a:t>blockchains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9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6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565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68528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374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50413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9539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10499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1602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378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2797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537190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9167978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970118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151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6735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27599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672874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27232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709297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69933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553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706869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53348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2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7846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44000"/>
            </a:schemeClr>
          </a:solidFill>
          <a:ln>
            <a:solidFill>
              <a:schemeClr val="tx1">
                <a:alpha val="3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4175895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66448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4314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676095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27000"/>
            </a:schemeClr>
          </a:solidFill>
          <a:ln>
            <a:solidFill>
              <a:srgbClr val="FFFFFF">
                <a:alpha val="5000"/>
              </a:srgb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215364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400" y="6179301"/>
            <a:ext cx="695520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53025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39529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0689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28000"/>
            </a:schemeClr>
          </a:solidFill>
          <a:ln>
            <a:solidFill>
              <a:srgbClr val="FFFFFF">
                <a:alpha val="35000"/>
              </a:srgb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65999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84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15705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2779620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91422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9737192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801005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000000">
              <a:alpha val="9000"/>
            </a:srgb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975567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42851601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94446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9737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972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45684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0439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4211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2881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6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8.jp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2.jp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 dirty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216860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41" r:id="rId5"/>
    <p:sldLayoutId id="2147484042" r:id="rId6"/>
    <p:sldLayoutId id="2147484043" r:id="rId7"/>
    <p:sldLayoutId id="2147484017" r:id="rId8"/>
    <p:sldLayoutId id="2147484054" r:id="rId9"/>
    <p:sldLayoutId id="2147484019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8" r:id="rId17"/>
    <p:sldLayoutId id="2147484119" r:id="rId1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304716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4038" r:id="rId5"/>
    <p:sldLayoutId id="2147484039" r:id="rId6"/>
    <p:sldLayoutId id="2147484040" r:id="rId7"/>
    <p:sldLayoutId id="2147484001" r:id="rId8"/>
    <p:sldLayoutId id="2147484033" r:id="rId9"/>
    <p:sldLayoutId id="2147484003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0152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87445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drian_bri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4747" y="4640287"/>
            <a:ext cx="12654509" cy="2669123"/>
          </a:xfrm>
          <a:ln w="25400"/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4 Dimensional </a:t>
            </a:r>
            <a:r>
              <a:rPr lang="en-US" dirty="0" err="1">
                <a:latin typeface="Avenir Next" panose="020B0503020202020204" pitchFamily="34" charset="0"/>
              </a:rPr>
              <a:t>Blockchain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with Cosmos and </a:t>
            </a:r>
            <a:r>
              <a:rPr lang="en-US" dirty="0" err="1">
                <a:latin typeface="Avenir Next" panose="020B0503020202020204" pitchFamily="34" charset="0"/>
              </a:rPr>
              <a:t>Tendermint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943902" y="7455872"/>
            <a:ext cx="2355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594276" y="8272192"/>
            <a:ext cx="51954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spc="-20" dirty="0" err="1">
                <a:latin typeface="Avenir Next" panose="020B0503020202020204" pitchFamily="34" charset="0"/>
              </a:rPr>
              <a:t>DappDev</a:t>
            </a:r>
            <a:r>
              <a:rPr lang="en-US" sz="3000" spc="-20">
                <a:latin typeface="Avenir Next" panose="020B0503020202020204" pitchFamily="34" charset="0"/>
              </a:rPr>
              <a:t>, </a:t>
            </a:r>
            <a:r>
              <a:rPr lang="en-US" sz="3000" spc="-20" dirty="0">
                <a:latin typeface="Avenir Next" panose="020B0503020202020204" pitchFamily="34" charset="0"/>
              </a:rPr>
              <a:t>Berlin</a:t>
            </a:r>
            <a:r>
              <a:rPr lang="en-US" sz="3000" spc="-20">
                <a:latin typeface="Avenir Next" panose="020B0503020202020204" pitchFamily="34" charset="0"/>
              </a:rPr>
              <a:t>, 2018-04-16</a:t>
            </a:r>
            <a:endParaRPr lang="en-US" sz="3000" spc="-20" dirty="0"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1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9560053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Development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Increasing adoption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Security of your codebase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Working with a large group of 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Governance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Evolving the protocol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Ability to govern the network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endParaRPr lang="en-GB" sz="4000" dirty="0">
              <a:latin typeface="Avenir Next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626" y="872628"/>
            <a:ext cx="4374579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6"/>
                </a:solidFill>
                <a:latin typeface="Avenir Next" panose="020B0503020202020204" pitchFamily="34" charset="0"/>
              </a:rPr>
              <a:t>SOCIAL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13652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45" y="872628"/>
            <a:ext cx="4864781" cy="969151"/>
          </a:xfrm>
        </p:spPr>
        <p:txBody>
          <a:bodyPr/>
          <a:lstStyle/>
          <a:p>
            <a:pPr algn="ctr"/>
            <a:r>
              <a:rPr lang="en-GB" b="1" dirty="0">
                <a:latin typeface="Avenir Next" panose="020B0503020202020204" pitchFamily="34" charset="0"/>
              </a:rPr>
              <a:t>SECURITY MODELS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C07E459D-C474-7240-954E-9DB911283EBA}"/>
              </a:ext>
            </a:extLst>
          </p:cNvPr>
          <p:cNvSpPr txBox="1">
            <a:spLocks/>
          </p:cNvSpPr>
          <p:nvPr/>
        </p:nvSpPr>
        <p:spPr>
          <a:xfrm>
            <a:off x="201297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SOVEREIGN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4F93D13-CCA9-194E-BCC7-15B0D4B4B9D0}"/>
              </a:ext>
            </a:extLst>
          </p:cNvPr>
          <p:cNvSpPr txBox="1">
            <a:spLocks/>
          </p:cNvSpPr>
          <p:nvPr/>
        </p:nvSpPr>
        <p:spPr>
          <a:xfrm>
            <a:off x="16357115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PLASMA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1A36A1A-1C85-DE4B-BF5F-755BE5CBC2D6}"/>
              </a:ext>
            </a:extLst>
          </p:cNvPr>
          <p:cNvSpPr txBox="1">
            <a:spLocks/>
          </p:cNvSpPr>
          <p:nvPr/>
        </p:nvSpPr>
        <p:spPr>
          <a:xfrm>
            <a:off x="918504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HOSTED</a:t>
            </a:r>
          </a:p>
        </p:txBody>
      </p:sp>
    </p:spTree>
    <p:extLst>
      <p:ext uri="{BB962C8B-B14F-4D97-AF65-F5344CB8AC3E}">
        <p14:creationId xmlns:p14="http://schemas.microsoft.com/office/powerpoint/2010/main" val="361899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4103" y="900167"/>
            <a:ext cx="1923545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RECAP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511131" y="5274772"/>
            <a:ext cx="65868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39923" y="5274078"/>
            <a:ext cx="66088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28358"/>
            <a:ext cx="508534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DIFFERENT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08849" y="3350989"/>
            <a:ext cx="4982386" cy="152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MODES OF SECURITY</a:t>
            </a: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97830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119373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50989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3">
            <a:extLst>
              <a:ext uri="{FF2B5EF4-FFF2-40B4-BE49-F238E27FC236}">
                <a16:creationId xmlns:a16="http://schemas.microsoft.com/office/drawing/2014/main" id="{F5C2B1EC-DABF-C448-A1F5-DEABDD0A689A}"/>
              </a:ext>
            </a:extLst>
          </p:cNvPr>
          <p:cNvSpPr txBox="1"/>
          <p:nvPr/>
        </p:nvSpPr>
        <p:spPr>
          <a:xfrm>
            <a:off x="16528304" y="5252535"/>
            <a:ext cx="66088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26" name="pole tekstowe 6">
            <a:extLst>
              <a:ext uri="{FF2B5EF4-FFF2-40B4-BE49-F238E27FC236}">
                <a16:creationId xmlns:a16="http://schemas.microsoft.com/office/drawing/2014/main" id="{A7A265F9-1ABD-514E-BE64-99A4F3282853}"/>
              </a:ext>
            </a:extLst>
          </p:cNvPr>
          <p:cNvSpPr txBox="1"/>
          <p:nvPr/>
        </p:nvSpPr>
        <p:spPr>
          <a:xfrm>
            <a:off x="18242352" y="3314834"/>
            <a:ext cx="4767362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EVERYONE’S RESPONSIBLITY</a:t>
            </a:r>
          </a:p>
        </p:txBody>
      </p:sp>
      <p:cxnSp>
        <p:nvCxnSpPr>
          <p:cNvPr id="27" name="Łącznik prosty 8">
            <a:extLst>
              <a:ext uri="{FF2B5EF4-FFF2-40B4-BE49-F238E27FC236}">
                <a16:creationId xmlns:a16="http://schemas.microsoft.com/office/drawing/2014/main" id="{2B598BE9-86FA-A845-A930-1697EB9CF15B}"/>
              </a:ext>
            </a:extLst>
          </p:cNvPr>
          <p:cNvCxnSpPr/>
          <p:nvPr/>
        </p:nvCxnSpPr>
        <p:spPr>
          <a:xfrm>
            <a:off x="16549113" y="5097830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rostokąt zaokrąglony 13">
            <a:extLst>
              <a:ext uri="{FF2B5EF4-FFF2-40B4-BE49-F238E27FC236}">
                <a16:creationId xmlns:a16="http://schemas.microsoft.com/office/drawing/2014/main" id="{910E3F75-B12A-E941-94ED-4B8E490AE326}"/>
              </a:ext>
            </a:extLst>
          </p:cNvPr>
          <p:cNvSpPr>
            <a:spLocks noChangeAspect="1"/>
          </p:cNvSpPr>
          <p:nvPr/>
        </p:nvSpPr>
        <p:spPr>
          <a:xfrm>
            <a:off x="16528303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210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2001" y="880289"/>
            <a:ext cx="4464408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CALL TO ACTION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B6147D96-A456-4840-A046-6AD5501367D7}"/>
              </a:ext>
            </a:extLst>
          </p:cNvPr>
          <p:cNvSpPr txBox="1">
            <a:spLocks/>
          </p:cNvSpPr>
          <p:nvPr/>
        </p:nvSpPr>
        <p:spPr>
          <a:xfrm>
            <a:off x="4077796" y="5153554"/>
            <a:ext cx="16080567" cy="4079790"/>
          </a:xfrm>
          <a:prstGeom prst="roundRect">
            <a:avLst/>
          </a:prstGeom>
          <a:solidFill>
            <a:schemeClr val="bg2">
              <a:alpha val="13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vert="horz" wrap="square" lIns="216000" tIns="180000" rIns="216000" bIns="180000" rtlCol="0" anchor="ctr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Scaling is </a:t>
            </a:r>
            <a:r>
              <a:rPr lang="en-US" sz="6000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 Responsibility!</a:t>
            </a: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Don’t just wait for someone else to solve it for you! </a:t>
            </a:r>
          </a:p>
        </p:txBody>
      </p:sp>
    </p:spTree>
    <p:extLst>
      <p:ext uri="{BB962C8B-B14F-4D97-AF65-F5344CB8AC3E}">
        <p14:creationId xmlns:p14="http://schemas.microsoft.com/office/powerpoint/2010/main" val="363242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6633" y="5401038"/>
            <a:ext cx="6430732" cy="1814016"/>
          </a:xfrm>
        </p:spPr>
        <p:txBody>
          <a:bodyPr anchor="ctr"/>
          <a:lstStyle/>
          <a:p>
            <a:r>
              <a:rPr lang="en-US" dirty="0">
                <a:latin typeface="Avenir Next" panose="020B0503020202020204" pitchFamily="34" charset="0"/>
              </a:rPr>
              <a:t>Any Questions?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1103400" y="7350362"/>
            <a:ext cx="235513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0982855" y="8225445"/>
            <a:ext cx="266162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spc="-20" dirty="0">
                <a:solidFill>
                  <a:srgbClr val="00D4B9"/>
                </a:solidFill>
                <a:latin typeface="Avenir Next" panose="020B0503020202020204" pitchFamily="34" charset="0"/>
                <a:hlinkClick r:id="rId3"/>
              </a:rPr>
              <a:t>@adrian_brink</a:t>
            </a:r>
            <a:endParaRPr lang="en-US" sz="3000" spc="-20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07" y="874082"/>
            <a:ext cx="2533858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AGENDA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5678905" y="4722144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INTRODUCTION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TO SCALING / INTEROPERABILITY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5678905" y="6334168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SCALING / INTEROPERABILITY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5678905" y="7946192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SECURITY MODELS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9E1E42B-F049-B049-B604-E3D2030C4B08}"/>
              </a:ext>
            </a:extLst>
          </p:cNvPr>
          <p:cNvSpPr txBox="1">
            <a:spLocks/>
          </p:cNvSpPr>
          <p:nvPr/>
        </p:nvSpPr>
        <p:spPr>
          <a:xfrm>
            <a:off x="5678905" y="9558216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6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175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9412" y="800776"/>
            <a:ext cx="2172927" cy="9538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GOALS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455992" y="5123064"/>
            <a:ext cx="6586874" cy="7478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08701" y="5756172"/>
            <a:ext cx="6544589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08480"/>
            <a:ext cx="5085344" cy="15050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DIFFERENT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93235" y="3298093"/>
            <a:ext cx="5019718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SECURITY</a:t>
            </a:r>
            <a:r>
              <a:rPr lang="en-US" dirty="0">
                <a:latin typeface="Avenir Next" panose="020B0503020202020204" pitchFamily="34" charset="0"/>
              </a:rPr>
              <a:t> MODELS</a:t>
            </a:r>
            <a:endParaRPr lang="en-US" b="1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77952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099495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31111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sp>
        <p:nvSpPr>
          <p:cNvPr id="16" name="pole tekstowe 3">
            <a:extLst>
              <a:ext uri="{FF2B5EF4-FFF2-40B4-BE49-F238E27FC236}">
                <a16:creationId xmlns:a16="http://schemas.microsoft.com/office/drawing/2014/main" id="{92075A21-1068-F847-8D26-6CED594A4EED}"/>
              </a:ext>
            </a:extLst>
          </p:cNvPr>
          <p:cNvSpPr txBox="1"/>
          <p:nvPr/>
        </p:nvSpPr>
        <p:spPr>
          <a:xfrm>
            <a:off x="16519125" y="5613258"/>
            <a:ext cx="6435936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17" name="pole tekstowe 6">
            <a:extLst>
              <a:ext uri="{FF2B5EF4-FFF2-40B4-BE49-F238E27FC236}">
                <a16:creationId xmlns:a16="http://schemas.microsoft.com/office/drawing/2014/main" id="{0479E5CD-C872-5543-9166-3DB426BC055D}"/>
              </a:ext>
            </a:extLst>
          </p:cNvPr>
          <p:cNvSpPr txBox="1"/>
          <p:nvPr/>
        </p:nvSpPr>
        <p:spPr>
          <a:xfrm>
            <a:off x="18187699" y="3298092"/>
            <a:ext cx="4767362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RESPONSIBLITY</a:t>
            </a:r>
          </a:p>
        </p:txBody>
      </p:sp>
      <p:cxnSp>
        <p:nvCxnSpPr>
          <p:cNvPr id="18" name="Łącznik prosty 8">
            <a:extLst>
              <a:ext uri="{FF2B5EF4-FFF2-40B4-BE49-F238E27FC236}">
                <a16:creationId xmlns:a16="http://schemas.microsoft.com/office/drawing/2014/main" id="{04906A0D-8D9F-FF4F-ACD7-C64DD0B4B9DB}"/>
              </a:ext>
            </a:extLst>
          </p:cNvPr>
          <p:cNvCxnSpPr/>
          <p:nvPr/>
        </p:nvCxnSpPr>
        <p:spPr>
          <a:xfrm>
            <a:off x="16549113" y="507795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zaokrąglony 13">
            <a:extLst>
              <a:ext uri="{FF2B5EF4-FFF2-40B4-BE49-F238E27FC236}">
                <a16:creationId xmlns:a16="http://schemas.microsoft.com/office/drawing/2014/main" id="{BF0FDF7C-47FA-E148-A275-2874A2F217C8}"/>
              </a:ext>
            </a:extLst>
          </p:cNvPr>
          <p:cNvSpPr>
            <a:spLocks noChangeAspect="1"/>
          </p:cNvSpPr>
          <p:nvPr/>
        </p:nvSpPr>
        <p:spPr>
          <a:xfrm>
            <a:off x="16528303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"/>
    </mc:Choice>
    <mc:Fallback xmlns="">
      <p:transition spd="slow" advTm="11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8" y="805663"/>
            <a:ext cx="12696371" cy="969151"/>
          </a:xfrm>
        </p:spPr>
        <p:txBody>
          <a:bodyPr anchor="ctr"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INTRODUCTION</a:t>
            </a:r>
            <a:r>
              <a:rPr lang="en-GB" b="1" dirty="0">
                <a:latin typeface="Avenir Next" panose="020B0503020202020204" pitchFamily="34" charset="0"/>
              </a:rPr>
              <a:t> TO SCALING AND INTEROPERABILITY</a:t>
            </a:r>
          </a:p>
        </p:txBody>
      </p:sp>
      <p:sp>
        <p:nvSpPr>
          <p:cNvPr id="30" name="pole tekstowe 2">
            <a:extLst>
              <a:ext uri="{FF2B5EF4-FFF2-40B4-BE49-F238E27FC236}">
                <a16:creationId xmlns:a16="http://schemas.microsoft.com/office/drawing/2014/main" id="{7217DE67-9765-5A45-9C28-066A2A6FF652}"/>
              </a:ext>
            </a:extLst>
          </p:cNvPr>
          <p:cNvSpPr txBox="1"/>
          <p:nvPr/>
        </p:nvSpPr>
        <p:spPr>
          <a:xfrm>
            <a:off x="2247667" y="6149411"/>
            <a:ext cx="6586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Throughput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Competition for the same compute resources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31" name="pole tekstowe 3">
            <a:extLst>
              <a:ext uri="{FF2B5EF4-FFF2-40B4-BE49-F238E27FC236}">
                <a16:creationId xmlns:a16="http://schemas.microsoft.com/office/drawing/2014/main" id="{28DA7034-2C84-A347-A91C-AAD3A389F9D5}"/>
              </a:ext>
            </a:extLst>
          </p:cNvPr>
          <p:cNvSpPr txBox="1"/>
          <p:nvPr/>
        </p:nvSpPr>
        <p:spPr>
          <a:xfrm>
            <a:off x="14653259" y="6148717"/>
            <a:ext cx="6608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Many heterogeneous chains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Central synchronization points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Access to liquidity</a:t>
            </a:r>
          </a:p>
        </p:txBody>
      </p:sp>
      <p:sp>
        <p:nvSpPr>
          <p:cNvPr id="32" name="pole tekstowe 5">
            <a:extLst>
              <a:ext uri="{FF2B5EF4-FFF2-40B4-BE49-F238E27FC236}">
                <a16:creationId xmlns:a16="http://schemas.microsoft.com/office/drawing/2014/main" id="{F4525851-9350-3543-8CF0-61A7FF00C42A}"/>
              </a:ext>
            </a:extLst>
          </p:cNvPr>
          <p:cNvSpPr txBox="1"/>
          <p:nvPr/>
        </p:nvSpPr>
        <p:spPr>
          <a:xfrm>
            <a:off x="2247667" y="4202997"/>
            <a:ext cx="6531735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SCALING</a:t>
            </a:r>
          </a:p>
        </p:txBody>
      </p:sp>
      <p:sp>
        <p:nvSpPr>
          <p:cNvPr id="33" name="pole tekstowe 6">
            <a:extLst>
              <a:ext uri="{FF2B5EF4-FFF2-40B4-BE49-F238E27FC236}">
                <a16:creationId xmlns:a16="http://schemas.microsoft.com/office/drawing/2014/main" id="{89ED39BB-3624-4042-8376-DB5BA600D4C7}"/>
              </a:ext>
            </a:extLst>
          </p:cNvPr>
          <p:cNvSpPr txBox="1"/>
          <p:nvPr/>
        </p:nvSpPr>
        <p:spPr>
          <a:xfrm>
            <a:off x="14571280" y="4202996"/>
            <a:ext cx="6772768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INTEROPERABILITY</a:t>
            </a:r>
          </a:p>
        </p:txBody>
      </p:sp>
      <p:cxnSp>
        <p:nvCxnSpPr>
          <p:cNvPr id="34" name="Łącznik prosty 7">
            <a:extLst>
              <a:ext uri="{FF2B5EF4-FFF2-40B4-BE49-F238E27FC236}">
                <a16:creationId xmlns:a16="http://schemas.microsoft.com/office/drawing/2014/main" id="{C44DDF19-B1E7-0C4D-B3DA-89198F88D3A0}"/>
              </a:ext>
            </a:extLst>
          </p:cNvPr>
          <p:cNvCxnSpPr>
            <a:cxnSpLocks/>
          </p:cNvCxnSpPr>
          <p:nvPr/>
        </p:nvCxnSpPr>
        <p:spPr>
          <a:xfrm>
            <a:off x="2192528" y="5972469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8">
            <a:extLst>
              <a:ext uri="{FF2B5EF4-FFF2-40B4-BE49-F238E27FC236}">
                <a16:creationId xmlns:a16="http://schemas.microsoft.com/office/drawing/2014/main" id="{080694AF-41BA-BE4D-826B-12067E493837}"/>
              </a:ext>
            </a:extLst>
          </p:cNvPr>
          <p:cNvCxnSpPr/>
          <p:nvPr/>
        </p:nvCxnSpPr>
        <p:spPr>
          <a:xfrm>
            <a:off x="14674068" y="599401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11">
            <a:extLst>
              <a:ext uri="{FF2B5EF4-FFF2-40B4-BE49-F238E27FC236}">
                <a16:creationId xmlns:a16="http://schemas.microsoft.com/office/drawing/2014/main" id="{CA4E288A-6B5F-044E-986D-928BB6316B24}"/>
              </a:ext>
            </a:extLst>
          </p:cNvPr>
          <p:cNvCxnSpPr/>
          <p:nvPr/>
        </p:nvCxnSpPr>
        <p:spPr>
          <a:xfrm>
            <a:off x="11676057" y="4621914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6" y="874082"/>
            <a:ext cx="2514064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8550081" y="4401302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CONSENSUS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8550081" y="6013326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STATE MACHINE 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8550081" y="7625350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INTERCHAIN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B1D2EC6-54DA-4B49-BAE1-4EC34800C1B3}"/>
              </a:ext>
            </a:extLst>
          </p:cNvPr>
          <p:cNvSpPr txBox="1">
            <a:spLocks/>
          </p:cNvSpPr>
          <p:nvPr/>
        </p:nvSpPr>
        <p:spPr>
          <a:xfrm>
            <a:off x="8550080" y="9312005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6"/>
                </a:solidFill>
                <a:latin typeface="Avenir Roman" panose="02000503020000020003" pitchFamily="2" charset="0"/>
              </a:rPr>
              <a:t>SOCIAL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78837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8570D0-017D-5F46-9D89-D503C7FD2640}"/>
              </a:ext>
            </a:extLst>
          </p:cNvPr>
          <p:cNvSpPr/>
          <p:nvPr/>
        </p:nvSpPr>
        <p:spPr>
          <a:xfrm>
            <a:off x="1671661" y="9013991"/>
            <a:ext cx="11940430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7006EF-E38C-7945-8488-FBB7E01FEFB1}"/>
              </a:ext>
            </a:extLst>
          </p:cNvPr>
          <p:cNvSpPr/>
          <p:nvPr/>
        </p:nvSpPr>
        <p:spPr>
          <a:xfrm>
            <a:off x="1671660" y="4720492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871-D790-E047-AF97-8CD31E987C49}"/>
              </a:ext>
            </a:extLst>
          </p:cNvPr>
          <p:cNvSpPr txBox="1"/>
          <p:nvPr/>
        </p:nvSpPr>
        <p:spPr>
          <a:xfrm>
            <a:off x="1911927" y="3765388"/>
            <a:ext cx="899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latin typeface="Avenir Next" panose="020B0503020202020204" pitchFamily="34" charset="0"/>
              </a:rPr>
              <a:t>Nakamoto</a:t>
            </a:r>
            <a:r>
              <a:rPr lang="en-GB" sz="5400" dirty="0">
                <a:latin typeface="Avenir Next" panose="020B0503020202020204" pitchFamily="34" charset="0"/>
              </a:rPr>
              <a:t> Consensus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1DCD-052D-3349-AF41-C3A19180FA3C}"/>
              </a:ext>
            </a:extLst>
          </p:cNvPr>
          <p:cNvSpPr txBox="1"/>
          <p:nvPr/>
        </p:nvSpPr>
        <p:spPr>
          <a:xfrm>
            <a:off x="1932709" y="8090661"/>
            <a:ext cx="5013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venir Next" panose="020B0503020202020204" pitchFamily="34" charset="0"/>
              </a:rPr>
              <a:t>BFT Consensus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3973AB-9C11-FC47-BFBC-FA971549F3DC}"/>
              </a:ext>
            </a:extLst>
          </p:cNvPr>
          <p:cNvSpPr/>
          <p:nvPr/>
        </p:nvSpPr>
        <p:spPr>
          <a:xfrm>
            <a:off x="1911928" y="4942636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CB7ED3-5DC0-E44D-A119-F27E516B494E}"/>
              </a:ext>
            </a:extLst>
          </p:cNvPr>
          <p:cNvSpPr/>
          <p:nvPr/>
        </p:nvSpPr>
        <p:spPr>
          <a:xfrm>
            <a:off x="6637612" y="4942636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7F3AC2-ECC5-EB44-AD12-4EDE5621A724}"/>
              </a:ext>
            </a:extLst>
          </p:cNvPr>
          <p:cNvSpPr/>
          <p:nvPr/>
        </p:nvSpPr>
        <p:spPr>
          <a:xfrm>
            <a:off x="1911928" y="9236135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FA4FF2-5095-1644-9F5A-B9F3B5FA753E}"/>
              </a:ext>
            </a:extLst>
          </p:cNvPr>
          <p:cNvSpPr/>
          <p:nvPr/>
        </p:nvSpPr>
        <p:spPr>
          <a:xfrm>
            <a:off x="6637612" y="9236135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FE99E9-53CD-8544-BBF1-0949059949DF}"/>
              </a:ext>
            </a:extLst>
          </p:cNvPr>
          <p:cNvSpPr/>
          <p:nvPr/>
        </p:nvSpPr>
        <p:spPr>
          <a:xfrm>
            <a:off x="1671660" y="6224138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649AC9C-F32A-4C44-8C0C-B9067CD1B1FF}"/>
              </a:ext>
            </a:extLst>
          </p:cNvPr>
          <p:cNvSpPr/>
          <p:nvPr/>
        </p:nvSpPr>
        <p:spPr>
          <a:xfrm>
            <a:off x="1911928" y="6446282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8A00B3-ABB2-4F4B-89D3-94117FB0106D}"/>
              </a:ext>
            </a:extLst>
          </p:cNvPr>
          <p:cNvSpPr/>
          <p:nvPr/>
        </p:nvSpPr>
        <p:spPr>
          <a:xfrm>
            <a:off x="6637611" y="6446282"/>
            <a:ext cx="12793389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A7B20E-E963-344D-B94A-18CF4C8218DC}"/>
              </a:ext>
            </a:extLst>
          </p:cNvPr>
          <p:cNvSpPr/>
          <p:nvPr/>
        </p:nvSpPr>
        <p:spPr>
          <a:xfrm>
            <a:off x="1671661" y="10594822"/>
            <a:ext cx="18008721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8F8F3D-5858-F94A-B62F-100452E41145}"/>
              </a:ext>
            </a:extLst>
          </p:cNvPr>
          <p:cNvSpPr/>
          <p:nvPr/>
        </p:nvSpPr>
        <p:spPr>
          <a:xfrm>
            <a:off x="1911928" y="10816966"/>
            <a:ext cx="4725683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B25E19-0DF2-C648-BCBB-200BDD4EEE57}"/>
              </a:ext>
            </a:extLst>
          </p:cNvPr>
          <p:cNvSpPr/>
          <p:nvPr/>
        </p:nvSpPr>
        <p:spPr>
          <a:xfrm>
            <a:off x="6637611" y="10816966"/>
            <a:ext cx="12793390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1A081-0B68-DC4B-A93C-EC13D1F13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024" y="5993380"/>
            <a:ext cx="2815359" cy="18202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10616048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Current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Instant Finality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Efficient light-client proofs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Safety in asynchronous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Liveness in partially 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4,000 </a:t>
            </a:r>
            <a:r>
              <a:rPr lang="en-GB" sz="4000" dirty="0" err="1">
                <a:latin typeface="Avenir Next" panose="020B0503020202020204" pitchFamily="34" charset="0"/>
              </a:rPr>
              <a:t>tps</a:t>
            </a:r>
            <a:r>
              <a:rPr lang="en-GB" sz="4000" dirty="0">
                <a:latin typeface="Avenir Next" panose="020B0503020202020204" pitchFamily="34" charset="0"/>
              </a:rPr>
              <a:t> on 64 validators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High network overhead - O(N^2)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Future Improvements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BLS signatures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Optimistic pipelining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DKG construction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40090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46" y="872628"/>
            <a:ext cx="6366565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4"/>
                </a:solidFill>
                <a:latin typeface="Avenir Next" panose="020B0503020202020204" pitchFamily="34" charset="0"/>
              </a:rPr>
              <a:t>STATE MACHINE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BADFE56-E46C-A644-BA33-A22234BFD7DA}"/>
              </a:ext>
            </a:extLst>
          </p:cNvPr>
          <p:cNvSpPr txBox="1">
            <a:spLocks/>
          </p:cNvSpPr>
          <p:nvPr/>
        </p:nvSpPr>
        <p:spPr>
          <a:xfrm>
            <a:off x="5234156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ETHERMINT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C9D709C-9D01-0B44-9F2A-5189EE9E3516}"/>
              </a:ext>
            </a:extLst>
          </p:cNvPr>
          <p:cNvSpPr txBox="1">
            <a:spLocks/>
          </p:cNvSpPr>
          <p:nvPr/>
        </p:nvSpPr>
        <p:spPr>
          <a:xfrm>
            <a:off x="13489224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COSMOS-SDK</a:t>
            </a:r>
          </a:p>
        </p:txBody>
      </p:sp>
    </p:spTree>
    <p:extLst>
      <p:ext uri="{BB962C8B-B14F-4D97-AF65-F5344CB8AC3E}">
        <p14:creationId xmlns:p14="http://schemas.microsoft.com/office/powerpoint/2010/main" val="368814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9" y="872628"/>
            <a:ext cx="5533876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D4B9"/>
                </a:solidFill>
                <a:latin typeface="Avenir Next" panose="020B0503020202020204" pitchFamily="34" charset="0"/>
              </a:rPr>
              <a:t>INTERCHAIN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pic>
        <p:nvPicPr>
          <p:cNvPr id="1026" name="Picture 2" descr="https://lh5.googleusercontent.com/v6Oy1Pln1nP0zhf8bO1SQ3aOx_su67MpWIKEmWZcei2bcQ0OjE1bqvoCH_xggweHfMWYY_ETHDzkAZ2kDYPDnFqCooBFq0NThGzYGYfwUaIk2IPDL-SQ0M-euZEJvHLawrK3TFpLuXg">
            <a:extLst>
              <a:ext uri="{FF2B5EF4-FFF2-40B4-BE49-F238E27FC236}">
                <a16:creationId xmlns:a16="http://schemas.microsoft.com/office/drawing/2014/main" id="{3D6EDA0D-3ECF-1A49-8174-F2EC08CB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408" y="6750050"/>
            <a:ext cx="8304210" cy="621777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4A7EF-69E2-CF41-9EAD-F0FD726FECF0}"/>
              </a:ext>
            </a:extLst>
          </p:cNvPr>
          <p:cNvSpPr txBox="1"/>
          <p:nvPr/>
        </p:nvSpPr>
        <p:spPr>
          <a:xfrm>
            <a:off x="1584960" y="2964398"/>
            <a:ext cx="72000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Secure transfers between heterogeneous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Tokens -&gt; NFTs -&gt; Complex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68D02-8BD6-1A4C-9A1F-78E2BAEFD4F6}"/>
              </a:ext>
            </a:extLst>
          </p:cNvPr>
          <p:cNvSpPr txBox="1"/>
          <p:nvPr/>
        </p:nvSpPr>
        <p:spPr>
          <a:xfrm>
            <a:off x="9384480" y="2964398"/>
            <a:ext cx="720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 + Adaptors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Adapter to enforce finality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Allows IBC connections to non-finality chains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2376D-A7D4-E044-B7CF-80D2C89AFC5D}"/>
              </a:ext>
            </a:extLst>
          </p:cNvPr>
          <p:cNvSpPr txBox="1"/>
          <p:nvPr/>
        </p:nvSpPr>
        <p:spPr>
          <a:xfrm>
            <a:off x="17184000" y="2964398"/>
            <a:ext cx="6834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Cosmos Hub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Liquidity provider for all connected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Maintains double-spend protection between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26006"/>
      </p:ext>
    </p:extLst>
  </p:cSld>
  <p:clrMapOvr>
    <a:masterClrMapping/>
  </p:clrMapOvr>
</p:sld>
</file>

<file path=ppt/theme/theme1.xml><?xml version="1.0" encoding="utf-8"?>
<a:theme xmlns:a="http://schemas.openxmlformats.org/drawingml/2006/main" name="Case Study Blue">
  <a:themeElements>
    <a:clrScheme name="Case Study Blue">
      <a:dk1>
        <a:srgbClr val="FFFFFF"/>
      </a:dk1>
      <a:lt1>
        <a:srgbClr val="0B103F"/>
      </a:lt1>
      <a:dk2>
        <a:srgbClr val="212651"/>
      </a:dk2>
      <a:lt2>
        <a:srgbClr val="000000"/>
      </a:lt2>
      <a:accent1>
        <a:srgbClr val="EEB57A"/>
      </a:accent1>
      <a:accent2>
        <a:srgbClr val="8F9AFC"/>
      </a:accent2>
      <a:accent3>
        <a:srgbClr val="265FF1"/>
      </a:accent3>
      <a:accent4>
        <a:srgbClr val="77C9FE"/>
      </a:accent4>
      <a:accent5>
        <a:srgbClr val="68B690"/>
      </a:accent5>
      <a:accent6>
        <a:srgbClr val="9F6BE6"/>
      </a:accent6>
      <a:hlink>
        <a:srgbClr val="77C9FE"/>
      </a:hlink>
      <a:folHlink>
        <a:srgbClr val="265FF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2.xml><?xml version="1.0" encoding="utf-8"?>
<a:theme xmlns:a="http://schemas.openxmlformats.org/drawingml/2006/main" name="Case Study White">
  <a:themeElements>
    <a:clrScheme name="Case Study White">
      <a:dk1>
        <a:srgbClr val="797979"/>
      </a:dk1>
      <a:lt1>
        <a:srgbClr val="FFFFFF"/>
      </a:lt1>
      <a:dk2>
        <a:srgbClr val="F1AA62"/>
      </a:dk2>
      <a:lt2>
        <a:srgbClr val="C4C4C4"/>
      </a:lt2>
      <a:accent1>
        <a:srgbClr val="F1AA62"/>
      </a:accent1>
      <a:accent2>
        <a:srgbClr val="8F9AFC"/>
      </a:accent2>
      <a:accent3>
        <a:srgbClr val="265FF1"/>
      </a:accent3>
      <a:accent4>
        <a:srgbClr val="5DB7F1"/>
      </a:accent4>
      <a:accent5>
        <a:srgbClr val="9F6BE6"/>
      </a:accent5>
      <a:accent6>
        <a:srgbClr val="68B690"/>
      </a:accent6>
      <a:hlink>
        <a:srgbClr val="5DB7F1"/>
      </a:hlink>
      <a:folHlink>
        <a:srgbClr val="265FF1"/>
      </a:folHlink>
    </a:clrScheme>
    <a:fontScheme name="Niestandardowy 5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ight" id="{DA2D6391-FCF1-40C8-9182-E3B15F8EF1F6}" vid="{4249BFD2-6FA0-459C-9919-22FDC70A1F28}"/>
    </a:ext>
  </a:extLst>
</a:theme>
</file>

<file path=ppt/theme/theme3.xml><?xml version="1.0" encoding="utf-8"?>
<a:theme xmlns:a="http://schemas.openxmlformats.org/drawingml/2006/main" name="Case Study Gray">
  <a:themeElements>
    <a:clrScheme name="Case Study Gray">
      <a:dk1>
        <a:srgbClr val="FFFFFF"/>
      </a:dk1>
      <a:lt1>
        <a:srgbClr val="0E0E0E"/>
      </a:lt1>
      <a:dk2>
        <a:srgbClr val="FB9C3B"/>
      </a:dk2>
      <a:lt2>
        <a:srgbClr val="000000"/>
      </a:lt2>
      <a:accent1>
        <a:srgbClr val="FB9C3B"/>
      </a:accent1>
      <a:accent2>
        <a:srgbClr val="219FFB"/>
      </a:accent2>
      <a:accent3>
        <a:srgbClr val="CD50C1"/>
      </a:accent3>
      <a:accent4>
        <a:srgbClr val="31D3B9"/>
      </a:accent4>
      <a:accent5>
        <a:srgbClr val="FA7137"/>
      </a:accent5>
      <a:accent6>
        <a:srgbClr val="4FC18A"/>
      </a:accent6>
      <a:hlink>
        <a:srgbClr val="31D3B9"/>
      </a:hlink>
      <a:folHlink>
        <a:srgbClr val="CD50C1"/>
      </a:folHlink>
    </a:clrScheme>
    <a:fontScheme name="Niestandardowy 3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k" id="{B3D01C30-C92B-4B29-8DFD-42E0D56055A3}" vid="{FBBC0DC8-781F-4258-B70A-CE34F0C68818}"/>
    </a:ext>
  </a:extLst>
</a:theme>
</file>

<file path=ppt/theme/theme4.xml><?xml version="1.0" encoding="utf-8"?>
<a:theme xmlns:a="http://schemas.openxmlformats.org/drawingml/2006/main" name="Case Study Red">
  <a:themeElements>
    <a:clrScheme name="Case Study Red">
      <a:dk1>
        <a:srgbClr val="FFFFFF"/>
      </a:dk1>
      <a:lt1>
        <a:srgbClr val="470E11"/>
      </a:lt1>
      <a:dk2>
        <a:srgbClr val="96181F"/>
      </a:dk2>
      <a:lt2>
        <a:srgbClr val="000000"/>
      </a:lt2>
      <a:accent1>
        <a:srgbClr val="F1B77C"/>
      </a:accent1>
      <a:accent2>
        <a:srgbClr val="86B5FC"/>
      </a:accent2>
      <a:accent3>
        <a:srgbClr val="EB7171"/>
      </a:accent3>
      <a:accent4>
        <a:srgbClr val="FF8555"/>
      </a:accent4>
      <a:accent5>
        <a:srgbClr val="EB9FC5"/>
      </a:accent5>
      <a:accent6>
        <a:srgbClr val="5DD8D1"/>
      </a:accent6>
      <a:hlink>
        <a:srgbClr val="FF8555"/>
      </a:hlink>
      <a:folHlink>
        <a:srgbClr val="EB717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1437</Words>
  <Application>Microsoft Macintosh PowerPoint</Application>
  <PresentationFormat>Custom</PresentationFormat>
  <Paragraphs>302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Quicksand</vt:lpstr>
      <vt:lpstr>Avenir Roman</vt:lpstr>
      <vt:lpstr>Quicksand Bold</vt:lpstr>
      <vt:lpstr>Avenir Next</vt:lpstr>
      <vt:lpstr>Wingdings</vt:lpstr>
      <vt:lpstr>Arial</vt:lpstr>
      <vt:lpstr>Case Study Blue</vt:lpstr>
      <vt:lpstr>Case Study White</vt:lpstr>
      <vt:lpstr>Case Study Gray</vt:lpstr>
      <vt:lpstr>Case Study Red</vt:lpstr>
      <vt:lpstr>4 Dimensional Blockchain Scaling with Cosmos and Tendermint</vt:lpstr>
      <vt:lpstr>AGENDA</vt:lpstr>
      <vt:lpstr>GOALS</vt:lpstr>
      <vt:lpstr>INTRODUCTION TO SCALING AND INTEROPERABILITY</vt:lpstr>
      <vt:lpstr>SCALING</vt:lpstr>
      <vt:lpstr>CONSENSUS SCALING</vt:lpstr>
      <vt:lpstr>CONSENSUS SCALING</vt:lpstr>
      <vt:lpstr>STATE MACHINE SCALING</vt:lpstr>
      <vt:lpstr>INTERCHAIN SCALING</vt:lpstr>
      <vt:lpstr>SOCIAL SCALING</vt:lpstr>
      <vt:lpstr>SECURITY MODELS</vt:lpstr>
      <vt:lpstr>RECAP</vt:lpstr>
      <vt:lpstr>CALL TO ACTION</vt:lpstr>
      <vt:lpstr>Any 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Adrian Brink</cp:lastModifiedBy>
  <cp:revision>338</cp:revision>
  <cp:lastPrinted>2018-03-23T10:02:41Z</cp:lastPrinted>
  <dcterms:created xsi:type="dcterms:W3CDTF">2016-01-15T11:17:51Z</dcterms:created>
  <dcterms:modified xsi:type="dcterms:W3CDTF">2018-04-16T06:56:55Z</dcterms:modified>
</cp:coreProperties>
</file>