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43" r:id="rId4"/>
    <p:sldMasterId id="2147484501" r:id="rId5"/>
  </p:sldMasterIdLst>
  <p:notesMasterIdLst>
    <p:notesMasterId r:id="rId23"/>
  </p:notesMasterIdLst>
  <p:handoutMasterIdLst>
    <p:handoutMasterId r:id="rId24"/>
  </p:handoutMasterIdLst>
  <p:sldIdLst>
    <p:sldId id="1542" r:id="rId6"/>
    <p:sldId id="1547" r:id="rId7"/>
    <p:sldId id="1550" r:id="rId8"/>
    <p:sldId id="1549" r:id="rId9"/>
    <p:sldId id="1552" r:id="rId10"/>
    <p:sldId id="1551" r:id="rId11"/>
    <p:sldId id="1553" r:id="rId12"/>
    <p:sldId id="1559" r:id="rId13"/>
    <p:sldId id="1555" r:id="rId14"/>
    <p:sldId id="1560" r:id="rId15"/>
    <p:sldId id="1561" r:id="rId16"/>
    <p:sldId id="1556" r:id="rId17"/>
    <p:sldId id="1558" r:id="rId18"/>
    <p:sldId id="1554" r:id="rId19"/>
    <p:sldId id="1506" r:id="rId20"/>
    <p:sldId id="1557" r:id="rId21"/>
    <p:sldId id="1521" r:id="rId22"/>
  </p:sldIdLst>
  <p:sldSz cx="14630400" cy="8229600"/>
  <p:notesSz cx="6858000" cy="9144000"/>
  <p:defaultTextStyle>
    <a:defPPr>
      <a:defRPr lang="en-US"/>
    </a:defPPr>
    <a:lvl1pPr marL="0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1pPr>
    <a:lvl2pPr marL="548606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2pPr>
    <a:lvl3pPr marL="1097212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3pPr>
    <a:lvl4pPr marL="1645818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4pPr>
    <a:lvl5pPr marL="2194424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5pPr>
    <a:lvl6pPr marL="2743031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6pPr>
    <a:lvl7pPr marL="3291635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7pPr>
    <a:lvl8pPr marL="3840241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8pPr>
    <a:lvl9pPr marL="4388848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it 2019 Template (Dark)" id="{D5BB76F4-83CF-43C2-B768-FA13CADF33A0}">
          <p14:sldIdLst>
            <p14:sldId id="1542"/>
            <p14:sldId id="1547"/>
            <p14:sldId id="1550"/>
            <p14:sldId id="1549"/>
            <p14:sldId id="1552"/>
            <p14:sldId id="1551"/>
            <p14:sldId id="1553"/>
            <p14:sldId id="1559"/>
            <p14:sldId id="1555"/>
            <p14:sldId id="1560"/>
            <p14:sldId id="1561"/>
            <p14:sldId id="1556"/>
            <p14:sldId id="1558"/>
            <p14:sldId id="1554"/>
            <p14:sldId id="1506"/>
            <p14:sldId id="1557"/>
            <p14:sldId id="1521"/>
          </p14:sldIdLst>
        </p14:section>
        <p14:section name="Resource / Guidelines" id="{043A0922-05EE-4E19-A2A7-CD8FACB706C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Mitchell Derrey" initials="MD" lastIdx="28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82828"/>
    <a:srgbClr val="FFFFFF"/>
    <a:srgbClr val="D232AA"/>
    <a:srgbClr val="150454"/>
    <a:srgbClr val="2D93AA"/>
    <a:srgbClr val="00BBC9"/>
    <a:srgbClr val="F3F3F3"/>
    <a:srgbClr val="144D63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9" autoAdjust="0"/>
    <p:restoredTop sz="92676" autoAdjust="0"/>
  </p:normalViewPr>
  <p:slideViewPr>
    <p:cSldViewPr snapToGrid="0">
      <p:cViewPr varScale="1">
        <p:scale>
          <a:sx n="101" d="100"/>
          <a:sy n="101" d="100"/>
        </p:scale>
        <p:origin x="760" y="192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ReInvent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2018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BB702-E265-E34A-BDE0-A7FC310AB52F}" type="datetime8">
              <a:rPr lang="en-US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7/9/19 1:39 AM</a:t>
            </a:fld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altLang="x-none" sz="700" dirty="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/>
              <a:t>ReInvent 2018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x-none" sz="700" dirty="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fld id="{CA8E1BB1-B036-4140-B110-296DC0701D04}" type="datetime8">
              <a:rPr lang="en-US" smtClean="0"/>
              <a:pPr/>
              <a:t>7/9/19 1:39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1097212" rtl="0" eaLnBrk="1" latinLnBrk="0" hangingPunct="1">
      <a:lnSpc>
        <a:spcPct val="90000"/>
      </a:lnSpc>
      <a:spcAft>
        <a:spcPts val="400"/>
      </a:spcAft>
      <a:defRPr sz="1059" kern="1200">
        <a:solidFill>
          <a:schemeClr val="tx1"/>
        </a:solidFill>
        <a:latin typeface="+mj-lt"/>
        <a:ea typeface="+mn-ea"/>
        <a:cs typeface="+mn-cs"/>
      </a:defRPr>
    </a:lvl1pPr>
    <a:lvl2pPr marL="255572" indent="-126991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2pPr>
    <a:lvl3pPr marL="393675" indent="-138105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3pPr>
    <a:lvl4pPr marL="579402" indent="-176201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4pPr>
    <a:lvl5pPr marL="738142" indent="-138105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5pPr>
    <a:lvl6pPr marL="2743031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6pPr>
    <a:lvl7pPr marL="3291635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7pPr>
    <a:lvl8pPr marL="3840241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8pPr>
    <a:lvl9pPr marL="4388848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ttlelog.battlefield.com/bf3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ttlelog.battlefield.com/bf3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attlelog.battlefield.com/bf3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BE8237A-4D68-A141-8155-E7C5F376347F}" type="datetime8">
              <a:rPr lang="en-US" smtClean="0"/>
              <a:t>7/9/19 1:39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116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hlinkClick r:id="rId3"/>
              </a:rPr>
              <a:t>http://battlelog.battlefield.com/bf3</a:t>
            </a:r>
            <a:r>
              <a:rPr lang="en-AU" dirty="0"/>
              <a:t> – Login &amp; demo if </a:t>
            </a:r>
            <a:r>
              <a:rPr lang="en-AU"/>
              <a:t>time permits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ReInvent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A8E1BB1-B036-4140-B110-296DC0701D04}" type="datetime8">
              <a:rPr lang="en-US" smtClean="0"/>
              <a:pPr/>
              <a:t>7/9/19 1:39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79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BE8237A-4D68-A141-8155-E7C5F376347F}" type="datetime8">
              <a:rPr lang="en-US" smtClean="0"/>
              <a:t>7/9/19 1:39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611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hlinkClick r:id="rId3"/>
              </a:rPr>
              <a:t>http://battlelog.battlefield.com/bf3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ReInvent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A8E1BB1-B036-4140-B110-296DC0701D04}" type="datetime8">
              <a:rPr lang="en-US" smtClean="0"/>
              <a:pPr/>
              <a:t>7/9/19 1:39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11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hlinkClick r:id="rId3"/>
              </a:rPr>
              <a:t>http://battlelog.battlefield.com/bf3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ReInvent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A8E1BB1-B036-4140-B110-296DC0701D04}" type="datetime8">
              <a:rPr lang="en-US" smtClean="0"/>
              <a:pPr/>
              <a:t>7/9/19 1:39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98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BE8237A-4D68-A141-8155-E7C5F376347F}" type="datetime8">
              <a:rPr lang="en-US" smtClean="0"/>
              <a:t>7/9/19 1:39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0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BE8237A-4D68-A141-8155-E7C5F376347F}" type="datetime8">
              <a:rPr lang="en-US" smtClean="0"/>
              <a:t>7/9/19 1:39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927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BE8237A-4D68-A141-8155-E7C5F376347F}" type="datetime8">
              <a:rPr lang="en-US" smtClean="0"/>
              <a:t>7/9/19 1:39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11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80638" y="6329636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80638" y="6939237"/>
            <a:ext cx="5892800" cy="591821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80638" y="3053166"/>
            <a:ext cx="11719981" cy="1191259"/>
          </a:xfr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80639" y="4253721"/>
            <a:ext cx="9666531" cy="78055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590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387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3994795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7415336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184552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40387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994795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415336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184552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9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23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543902" y="3443035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5566902" y="3443035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99968" y="3443035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43902" y="6341824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566893" y="6341824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599958" y="6341824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485278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485278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485278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777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1447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908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022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9" name="TextBox 8"/>
          <p:cNvSpPr txBox="1"/>
          <p:nvPr userDrawn="1"/>
        </p:nvSpPr>
        <p:spPr>
          <a:xfrm>
            <a:off x="782640" y="7683901"/>
            <a:ext cx="4844438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20" b="0" i="0" dirty="0">
                <a:solidFill>
                  <a:schemeClr val="bg1"/>
                </a:solidFill>
                <a:latin typeface="Amazon Ember Regular" charset="0"/>
              </a:rPr>
              <a:t>© 2018,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58636" y="2679085"/>
            <a:ext cx="9711266" cy="2001069"/>
          </a:xfrm>
        </p:spPr>
        <p:txBody>
          <a:bodyPr anchor="ctr" anchorCtr="0">
            <a:no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06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960417" y="1488238"/>
            <a:ext cx="9711266" cy="2001069"/>
          </a:xfrm>
        </p:spPr>
        <p:txBody>
          <a:bodyPr anchor="ctr" anchorCtr="0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32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58636" y="2679085"/>
            <a:ext cx="9711266" cy="2001069"/>
          </a:xfrm>
        </p:spPr>
        <p:txBody>
          <a:bodyPr anchor="ctr" anchorCtr="0">
            <a:no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449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371424" y="706594"/>
            <a:ext cx="9711266" cy="2001069"/>
          </a:xfrm>
        </p:spPr>
        <p:txBody>
          <a:bodyPr anchor="ctr" anchorCtr="0">
            <a:no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WARNING:</a:t>
            </a:r>
            <a:br>
              <a:rPr lang="en-US" dirty="0"/>
            </a:br>
            <a:r>
              <a:rPr lang="en-US" dirty="0"/>
              <a:t>This topic is under NDA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  <p:pic>
        <p:nvPicPr>
          <p:cNvPr id="1026" name="Picture 2" descr="Image result for no phot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761" y="2867926"/>
            <a:ext cx="4480591" cy="448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323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371424" y="3815554"/>
            <a:ext cx="9711266" cy="2001069"/>
          </a:xfrm>
        </p:spPr>
        <p:txBody>
          <a:bodyPr anchor="ctr" anchorCtr="0">
            <a:noAutofit/>
          </a:bodyPr>
          <a:lstStyle>
            <a:lvl1pPr algn="ctr">
              <a:defRPr sz="4800" baseline="0"/>
            </a:lvl1pPr>
          </a:lstStyle>
          <a:p>
            <a:r>
              <a:rPr lang="en-US" dirty="0"/>
              <a:t>Please complete the session survey in the App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24F42A1-B02F-46D5-BFFB-C7EACA48CB5C}"/>
              </a:ext>
            </a:extLst>
          </p:cNvPr>
          <p:cNvSpPr/>
          <p:nvPr userDrawn="1"/>
        </p:nvSpPr>
        <p:spPr bwMode="auto">
          <a:xfrm>
            <a:off x="6370320" y="1445839"/>
            <a:ext cx="1889760" cy="188976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365760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5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5183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80638" y="6094502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80638" y="6704103"/>
            <a:ext cx="5892800" cy="591821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80638" y="3053166"/>
            <a:ext cx="11719981" cy="1191259"/>
          </a:xfr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80639" y="4253721"/>
            <a:ext cx="9666531" cy="78055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37895" y="6094502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37895" y="6704103"/>
            <a:ext cx="5892800" cy="591821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</p:spTree>
    <p:extLst>
      <p:ext uri="{BB962C8B-B14F-4D97-AF65-F5344CB8AC3E}">
        <p14:creationId xmlns:p14="http://schemas.microsoft.com/office/powerpoint/2010/main" val="33983576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5123" y="2481329"/>
            <a:ext cx="12435840" cy="1634490"/>
          </a:xfrm>
        </p:spPr>
        <p:txBody>
          <a:bodyPr anchor="ctr">
            <a:noAutofit/>
          </a:bodyPr>
          <a:lstStyle>
            <a:lvl1pPr algn="l">
              <a:defRPr sz="64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80638" y="4115820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6201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46304" rIns="182880" bIns="146304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089" y="1427012"/>
            <a:ext cx="6305573" cy="3545586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531060" y="1427012"/>
            <a:ext cx="6305573" cy="3545586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980981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80638" y="6329636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80638" y="6939237"/>
            <a:ext cx="5892800" cy="591821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80638" y="3053166"/>
            <a:ext cx="11719981" cy="1191259"/>
          </a:xfr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80639" y="4253721"/>
            <a:ext cx="9666531" cy="78055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206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80638" y="6094502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80638" y="6704103"/>
            <a:ext cx="5892800" cy="591821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80638" y="3053166"/>
            <a:ext cx="11719981" cy="1191259"/>
          </a:xfr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80639" y="4253721"/>
            <a:ext cx="9666531" cy="78055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37895" y="6094502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37895" y="6704103"/>
            <a:ext cx="5892800" cy="591821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</p:spTree>
    <p:extLst>
      <p:ext uri="{BB962C8B-B14F-4D97-AF65-F5344CB8AC3E}">
        <p14:creationId xmlns:p14="http://schemas.microsoft.com/office/powerpoint/2010/main" val="25116245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792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538581" y="1616653"/>
            <a:ext cx="13132387" cy="5827082"/>
          </a:xfrm>
          <a:noFill/>
        </p:spPr>
        <p:txBody>
          <a:bodyPr/>
          <a:lstStyle>
            <a:lvl1pPr marL="0" indent="0">
              <a:buNone/>
              <a:defRPr lang="en-US" sz="20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731520" indent="0">
              <a:buNone/>
              <a:defRPr>
                <a:latin typeface="Lucida Console" panose="020B0609040504020204" pitchFamily="49" charset="0"/>
              </a:defRPr>
            </a:lvl2pPr>
            <a:lvl3pPr marL="1463040" indent="0">
              <a:buNone/>
              <a:defRPr>
                <a:latin typeface="Lucida Console" panose="020B0609040504020204" pitchFamily="49" charset="0"/>
              </a:defRPr>
            </a:lvl3pPr>
            <a:lvl4pPr marL="2194560" indent="0">
              <a:buNone/>
              <a:defRPr>
                <a:latin typeface="Lucida Console" panose="020B0609040504020204" pitchFamily="49" charset="0"/>
              </a:defRPr>
            </a:lvl4pPr>
            <a:lvl5pPr marL="292608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8398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8287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30" y="3150724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18507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720" y="1620012"/>
            <a:ext cx="6461760" cy="5555317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320" y="1620012"/>
            <a:ext cx="6461760" cy="5555317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974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89" y="1612885"/>
            <a:ext cx="6464301" cy="767715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389" y="2380598"/>
            <a:ext cx="6464301" cy="4741546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40911" y="1612885"/>
            <a:ext cx="6466840" cy="767715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7240911" y="2380598"/>
            <a:ext cx="6466840" cy="4741546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309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52854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30" y="1618467"/>
            <a:ext cx="3908213" cy="543115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 marL="2194560" indent="0">
              <a:buNone/>
              <a:defRPr sz="24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5169602" y="1618467"/>
            <a:ext cx="3908213" cy="543115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 marL="2194560" indent="0">
              <a:buNone/>
              <a:defRPr sz="24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9799177" y="1618467"/>
            <a:ext cx="3908213" cy="543115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 marL="2194560" indent="0">
              <a:buNone/>
              <a:defRPr sz="24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754577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387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3994795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7415336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184552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40387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994795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415336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184552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605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23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543902" y="3443035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5566902" y="3443035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99968" y="3443035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43902" y="6341824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566893" y="6341824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599958" y="6341824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485278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485278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485278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614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1636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3721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4504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9" name="TextBox 8"/>
          <p:cNvSpPr txBox="1"/>
          <p:nvPr userDrawn="1"/>
        </p:nvSpPr>
        <p:spPr>
          <a:xfrm>
            <a:off x="782640" y="7683901"/>
            <a:ext cx="4844438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20" b="0" i="0" dirty="0">
                <a:solidFill>
                  <a:schemeClr val="bg1"/>
                </a:solidFill>
                <a:latin typeface="Amazon Ember Regular" charset="0"/>
              </a:rPr>
              <a:t>© 2018,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58636" y="2679085"/>
            <a:ext cx="9711266" cy="2001069"/>
          </a:xfrm>
        </p:spPr>
        <p:txBody>
          <a:bodyPr anchor="ctr" anchorCtr="0">
            <a:no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991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960417" y="1488238"/>
            <a:ext cx="9711266" cy="2001069"/>
          </a:xfrm>
        </p:spPr>
        <p:txBody>
          <a:bodyPr anchor="ctr" anchorCtr="0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41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58636" y="2679085"/>
            <a:ext cx="9711266" cy="2001069"/>
          </a:xfrm>
        </p:spPr>
        <p:txBody>
          <a:bodyPr anchor="ctr" anchorCtr="0">
            <a:no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542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371424" y="706594"/>
            <a:ext cx="9711266" cy="2001069"/>
          </a:xfrm>
        </p:spPr>
        <p:txBody>
          <a:bodyPr anchor="ctr" anchorCtr="0">
            <a:no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WARNING:</a:t>
            </a:r>
            <a:br>
              <a:rPr lang="en-US" dirty="0"/>
            </a:br>
            <a:r>
              <a:rPr lang="en-US" dirty="0"/>
              <a:t>This topic is under NDA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  <p:pic>
        <p:nvPicPr>
          <p:cNvPr id="1026" name="Picture 2" descr="Image result for no phot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761" y="2867926"/>
            <a:ext cx="4480591" cy="448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26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538581" y="1616653"/>
            <a:ext cx="13132387" cy="5827082"/>
          </a:xfrm>
          <a:noFill/>
        </p:spPr>
        <p:txBody>
          <a:bodyPr/>
          <a:lstStyle>
            <a:lvl1pPr marL="0" indent="0">
              <a:buNone/>
              <a:defRPr lang="en-US" sz="20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731520" indent="0">
              <a:buNone/>
              <a:defRPr>
                <a:latin typeface="Lucida Console" panose="020B0609040504020204" pitchFamily="49" charset="0"/>
              </a:defRPr>
            </a:lvl2pPr>
            <a:lvl3pPr marL="1463040" indent="0">
              <a:buNone/>
              <a:defRPr>
                <a:latin typeface="Lucida Console" panose="020B0609040504020204" pitchFamily="49" charset="0"/>
              </a:defRPr>
            </a:lvl3pPr>
            <a:lvl4pPr marL="2194560" indent="0">
              <a:buNone/>
              <a:defRPr>
                <a:latin typeface="Lucida Console" panose="020B0609040504020204" pitchFamily="49" charset="0"/>
              </a:defRPr>
            </a:lvl4pPr>
            <a:lvl5pPr marL="292608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7334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371424" y="3815554"/>
            <a:ext cx="9711266" cy="2001069"/>
          </a:xfrm>
        </p:spPr>
        <p:txBody>
          <a:bodyPr anchor="ctr" anchorCtr="0">
            <a:noAutofit/>
          </a:bodyPr>
          <a:lstStyle>
            <a:lvl1pPr algn="ctr">
              <a:defRPr sz="4800" baseline="0"/>
            </a:lvl1pPr>
          </a:lstStyle>
          <a:p>
            <a:r>
              <a:rPr lang="en-US" dirty="0"/>
              <a:t>Please complete the session survey in the App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24F42A1-B02F-46D5-BFFB-C7EACA48CB5C}"/>
              </a:ext>
            </a:extLst>
          </p:cNvPr>
          <p:cNvSpPr/>
          <p:nvPr userDrawn="1"/>
        </p:nvSpPr>
        <p:spPr bwMode="auto">
          <a:xfrm>
            <a:off x="6370320" y="1445839"/>
            <a:ext cx="1889760" cy="188976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365760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5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655465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5123" y="2481329"/>
            <a:ext cx="12435840" cy="1634490"/>
          </a:xfrm>
        </p:spPr>
        <p:txBody>
          <a:bodyPr anchor="ctr">
            <a:noAutofit/>
          </a:bodyPr>
          <a:lstStyle>
            <a:lvl1pPr algn="l">
              <a:defRPr sz="64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80638" y="4115820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87465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46304" rIns="182880" bIns="146304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089" y="1427012"/>
            <a:ext cx="6305573" cy="3545586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531060" y="1427012"/>
            <a:ext cx="6305573" cy="3545586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78574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676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30" y="3150724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752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720" y="1620012"/>
            <a:ext cx="6461760" cy="5555317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320" y="1620012"/>
            <a:ext cx="6461760" cy="5555317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340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89" y="1612885"/>
            <a:ext cx="6464301" cy="767715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389" y="2380598"/>
            <a:ext cx="6464301" cy="4741546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40911" y="1612885"/>
            <a:ext cx="6466840" cy="767715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7240911" y="2380598"/>
            <a:ext cx="6466840" cy="4741546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009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30" y="1618467"/>
            <a:ext cx="3908213" cy="543115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 marL="2194560" indent="0">
              <a:buNone/>
              <a:defRPr sz="24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5169602" y="1618467"/>
            <a:ext cx="3908213" cy="543115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 marL="2194560" indent="0">
              <a:buNone/>
              <a:defRPr sz="24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9799177" y="1618467"/>
            <a:ext cx="3908213" cy="543115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 marL="2194560" indent="0">
              <a:buNone/>
              <a:defRPr sz="24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2102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89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947" y="1614931"/>
            <a:ext cx="13128486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80756" y="7955160"/>
            <a:ext cx="4844438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20" b="0" i="0" dirty="0">
                <a:solidFill>
                  <a:schemeClr val="bg1"/>
                </a:solidFill>
                <a:latin typeface="Amazon Ember Regular" charset="0"/>
              </a:rPr>
              <a:t>© 2019, Amazon Web Services, Inc. or its Affiliates.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6799" y="7617235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3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4" r:id="rId1"/>
    <p:sldLayoutId id="2147484497" r:id="rId2"/>
    <p:sldLayoutId id="2147484445" r:id="rId3"/>
    <p:sldLayoutId id="2147484446" r:id="rId4"/>
    <p:sldLayoutId id="2147484496" r:id="rId5"/>
    <p:sldLayoutId id="2147484447" r:id="rId6"/>
    <p:sldLayoutId id="2147484448" r:id="rId7"/>
    <p:sldLayoutId id="2147484449" r:id="rId8"/>
    <p:sldLayoutId id="2147484450" r:id="rId9"/>
    <p:sldLayoutId id="2147484451" r:id="rId10"/>
    <p:sldLayoutId id="2147484452" r:id="rId11"/>
    <p:sldLayoutId id="2147484453" r:id="rId12"/>
    <p:sldLayoutId id="2147484454" r:id="rId13"/>
    <p:sldLayoutId id="2147484455" r:id="rId14"/>
    <p:sldLayoutId id="2147484456" r:id="rId15"/>
    <p:sldLayoutId id="2147484457" r:id="rId16"/>
    <p:sldLayoutId id="2147484458" r:id="rId17"/>
    <p:sldLayoutId id="2147484500" r:id="rId18"/>
    <p:sldLayoutId id="2147484499" r:id="rId19"/>
    <p:sldLayoutId id="2147484459" r:id="rId20"/>
    <p:sldLayoutId id="2147484460" r:id="rId21"/>
  </p:sldLayoutIdLst>
  <p:txStyles>
    <p:titleStyle>
      <a:lvl1pPr algn="l" defTabSz="731520" rtl="0" eaLnBrk="1" latinLnBrk="0" hangingPunct="1">
        <a:spcBef>
          <a:spcPct val="0"/>
        </a:spcBef>
        <a:buNone/>
        <a:defRPr sz="4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32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89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947" y="1614931"/>
            <a:ext cx="13128486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82640" y="7683901"/>
            <a:ext cx="4844438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20" b="0" i="0" dirty="0">
                <a:solidFill>
                  <a:schemeClr val="bg1"/>
                </a:solidFill>
                <a:latin typeface="Amazon Ember Regula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255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2" r:id="rId1"/>
    <p:sldLayoutId id="2147484503" r:id="rId2"/>
    <p:sldLayoutId id="2147484504" r:id="rId3"/>
    <p:sldLayoutId id="2147484505" r:id="rId4"/>
    <p:sldLayoutId id="2147484506" r:id="rId5"/>
    <p:sldLayoutId id="2147484507" r:id="rId6"/>
    <p:sldLayoutId id="2147484508" r:id="rId7"/>
    <p:sldLayoutId id="2147484509" r:id="rId8"/>
    <p:sldLayoutId id="2147484510" r:id="rId9"/>
    <p:sldLayoutId id="2147484511" r:id="rId10"/>
    <p:sldLayoutId id="2147484512" r:id="rId11"/>
    <p:sldLayoutId id="2147484513" r:id="rId12"/>
    <p:sldLayoutId id="2147484514" r:id="rId13"/>
    <p:sldLayoutId id="2147484515" r:id="rId14"/>
    <p:sldLayoutId id="2147484516" r:id="rId15"/>
    <p:sldLayoutId id="2147484517" r:id="rId16"/>
    <p:sldLayoutId id="2147484518" r:id="rId17"/>
    <p:sldLayoutId id="2147484519" r:id="rId18"/>
    <p:sldLayoutId id="2147484520" r:id="rId19"/>
    <p:sldLayoutId id="2147484521" r:id="rId20"/>
    <p:sldLayoutId id="2147484522" r:id="rId21"/>
  </p:sldLayoutIdLst>
  <p:txStyles>
    <p:titleStyle>
      <a:lvl1pPr algn="l" defTabSz="731520" rtl="0" eaLnBrk="1" latinLnBrk="0" hangingPunct="1">
        <a:spcBef>
          <a:spcPct val="0"/>
        </a:spcBef>
        <a:buNone/>
        <a:defRPr sz="4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32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.amazon.com/bin/view/AWS/Teams/Technical_Feedback_Communities/Gamin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80638" y="6329636"/>
            <a:ext cx="5892800" cy="858564"/>
          </a:xfrm>
        </p:spPr>
        <p:txBody>
          <a:bodyPr/>
          <a:lstStyle/>
          <a:p>
            <a:r>
              <a:rPr lang="en-US" dirty="0"/>
              <a:t>Nirav Doshi &lt;</a:t>
            </a:r>
            <a:r>
              <a:rPr lang="en-US" dirty="0" err="1"/>
              <a:t>niravdd@amazon.com</a:t>
            </a:r>
            <a:r>
              <a:rPr lang="en-US" dirty="0"/>
              <a:t>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80638" y="6773444"/>
            <a:ext cx="5892800" cy="59182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APJC Tech Summit 2019 - Macau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80638" y="2095500"/>
            <a:ext cx="13481462" cy="2148925"/>
          </a:xfrm>
        </p:spPr>
        <p:txBody>
          <a:bodyPr/>
          <a:lstStyle/>
          <a:p>
            <a:r>
              <a:rPr lang="en-US" dirty="0"/>
              <a:t>Detect Anomalies in Game Transactions with ML &amp; Amazon Sagemaker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Games TFC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23F1E5-F0C4-4951-9520-4DD37743882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48" y="659567"/>
            <a:ext cx="2437335" cy="1214029"/>
          </a:xfrm>
          <a:prstGeom prst="rect">
            <a:avLst/>
          </a:prstGeom>
          <a:solidFill>
            <a:schemeClr val="accent1"/>
          </a:solidFill>
          <a:ln w="25400" cap="rnd" cmpd="sng">
            <a:solidFill>
              <a:schemeClr val="accent1"/>
            </a:solidFill>
            <a:prstDash val="solid"/>
            <a:round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986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73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448DEC-A2E6-4408-A9CD-7648C3FD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Use Machine Learning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to perform Validations</a:t>
            </a:r>
            <a:endParaRPr lang="en-US" sz="48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7DD68E8-7C56-4A43-8DF8-8C357A3CACBE}"/>
              </a:ext>
            </a:extLst>
          </p:cNvPr>
          <p:cNvSpPr/>
          <p:nvPr/>
        </p:nvSpPr>
        <p:spPr>
          <a:xfrm>
            <a:off x="471853" y="3014280"/>
            <a:ext cx="1790700" cy="15113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Bot/Game Test Data -– </a:t>
            </a:r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Labeled?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818D83F-68BD-CE43-9949-7500DB0F813A}"/>
              </a:ext>
            </a:extLst>
          </p:cNvPr>
          <p:cNvSpPr/>
          <p:nvPr/>
        </p:nvSpPr>
        <p:spPr>
          <a:xfrm>
            <a:off x="471853" y="4804980"/>
            <a:ext cx="1790700" cy="15113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Central Data Lake -</a:t>
            </a:r>
            <a:b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Labeled?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1EA464C-B2AA-1E41-9BEE-A07247E79B30}"/>
              </a:ext>
            </a:extLst>
          </p:cNvPr>
          <p:cNvSpPr/>
          <p:nvPr/>
        </p:nvSpPr>
        <p:spPr>
          <a:xfrm>
            <a:off x="4985046" y="2684080"/>
            <a:ext cx="1790700" cy="7268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Write ML Algorithm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70F6D45-563A-1044-96B4-AB913F4C4C3B}"/>
              </a:ext>
            </a:extLst>
          </p:cNvPr>
          <p:cNvSpPr/>
          <p:nvPr/>
        </p:nvSpPr>
        <p:spPr>
          <a:xfrm>
            <a:off x="4985046" y="3814380"/>
            <a:ext cx="1790700" cy="15113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Train Supervised ML Model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F01953E-0750-424C-96BD-330B5C82A007}"/>
              </a:ext>
            </a:extLst>
          </p:cNvPr>
          <p:cNvSpPr/>
          <p:nvPr/>
        </p:nvSpPr>
        <p:spPr>
          <a:xfrm>
            <a:off x="4985046" y="5729096"/>
            <a:ext cx="1790700" cy="15113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Test Model &amp; Hyper-parameter Tuning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8EEA22D-6CA9-4E4B-985D-ACD9C8F2F81F}"/>
              </a:ext>
            </a:extLst>
          </p:cNvPr>
          <p:cNvSpPr/>
          <p:nvPr/>
        </p:nvSpPr>
        <p:spPr>
          <a:xfrm>
            <a:off x="3008579" y="4157280"/>
            <a:ext cx="1230441" cy="8255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Labeled Data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B3E9E8-7D67-D64C-942A-86D8B0E43C57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2262553" y="3769930"/>
            <a:ext cx="746026" cy="800100"/>
          </a:xfrm>
          <a:prstGeom prst="straightConnector1">
            <a:avLst/>
          </a:prstGeom>
          <a:ln w="5715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38A87E-ECB7-1646-B7D4-608C306B0238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2262553" y="4570030"/>
            <a:ext cx="746026" cy="990600"/>
          </a:xfrm>
          <a:prstGeom prst="straightConnector1">
            <a:avLst/>
          </a:prstGeom>
          <a:ln w="5715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6EE9F7-428B-4045-80F1-96271AB99075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880396" y="3410964"/>
            <a:ext cx="0" cy="403416"/>
          </a:xfrm>
          <a:prstGeom prst="straightConnector1">
            <a:avLst/>
          </a:prstGeom>
          <a:ln w="5715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2A59124-939F-454E-B735-EFE46ACF5296}"/>
              </a:ext>
            </a:extLst>
          </p:cNvPr>
          <p:cNvSpPr/>
          <p:nvPr/>
        </p:nvSpPr>
        <p:spPr>
          <a:xfrm>
            <a:off x="2790490" y="1634647"/>
            <a:ext cx="2194556" cy="7268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Game </a:t>
            </a:r>
            <a:r>
              <a:rPr lang="en-US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Design Data</a:t>
            </a:r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5925B9-32FD-FA4C-9157-BBC1F55957BB}"/>
              </a:ext>
            </a:extLst>
          </p:cNvPr>
          <p:cNvSpPr/>
          <p:nvPr/>
        </p:nvSpPr>
        <p:spPr>
          <a:xfrm>
            <a:off x="6775746" y="1668271"/>
            <a:ext cx="2199644" cy="7268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Requirements / Thresholds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D62629-3CB8-2840-A8DC-CA7DDF6B18FD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4239020" y="4570030"/>
            <a:ext cx="746026" cy="0"/>
          </a:xfrm>
          <a:prstGeom prst="straightConnector1">
            <a:avLst/>
          </a:prstGeom>
          <a:ln w="5715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7F38D8-E3CA-9943-941F-DFD93D1330FF}"/>
              </a:ext>
            </a:extLst>
          </p:cNvPr>
          <p:cNvCxnSpPr>
            <a:cxnSpLocks/>
            <a:stCxn id="25" idx="1"/>
            <a:endCxn id="11" idx="0"/>
          </p:cNvCxnSpPr>
          <p:nvPr/>
        </p:nvCxnSpPr>
        <p:spPr>
          <a:xfrm flipH="1">
            <a:off x="5880396" y="2031713"/>
            <a:ext cx="895350" cy="652367"/>
          </a:xfrm>
          <a:prstGeom prst="straightConnector1">
            <a:avLst/>
          </a:prstGeom>
          <a:ln w="5715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92B8709-BB4B-D847-A77B-540A0B4B8AE5}"/>
              </a:ext>
            </a:extLst>
          </p:cNvPr>
          <p:cNvCxnSpPr>
            <a:cxnSpLocks/>
            <a:stCxn id="24" idx="3"/>
            <a:endCxn id="11" idx="0"/>
          </p:cNvCxnSpPr>
          <p:nvPr/>
        </p:nvCxnSpPr>
        <p:spPr>
          <a:xfrm>
            <a:off x="4985046" y="1998089"/>
            <a:ext cx="895350" cy="685991"/>
          </a:xfrm>
          <a:prstGeom prst="straightConnector1">
            <a:avLst/>
          </a:prstGeom>
          <a:ln w="5715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151FCC-4AA7-5746-804C-5E22224B37FD}"/>
              </a:ext>
            </a:extLst>
          </p:cNvPr>
          <p:cNvCxnSpPr>
            <a:cxnSpLocks/>
          </p:cNvCxnSpPr>
          <p:nvPr/>
        </p:nvCxnSpPr>
        <p:spPr>
          <a:xfrm>
            <a:off x="5880396" y="5325680"/>
            <a:ext cx="0" cy="403416"/>
          </a:xfrm>
          <a:prstGeom prst="straightConnector1">
            <a:avLst/>
          </a:prstGeom>
          <a:ln w="5715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ABAA0061-27C5-7B4A-9FA3-4619647E2160}"/>
              </a:ext>
            </a:extLst>
          </p:cNvPr>
          <p:cNvCxnSpPr>
            <a:cxnSpLocks/>
            <a:stCxn id="11" idx="3"/>
            <a:endCxn id="13" idx="3"/>
          </p:cNvCxnSpPr>
          <p:nvPr/>
        </p:nvCxnSpPr>
        <p:spPr>
          <a:xfrm>
            <a:off x="6775746" y="3047522"/>
            <a:ext cx="12700" cy="3437224"/>
          </a:xfrm>
          <a:prstGeom prst="bentConnector3">
            <a:avLst>
              <a:gd name="adj1" fmla="val 5500000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headEnd type="triangle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A6C21795-0C98-BD4C-A880-6630E684E4EE}"/>
              </a:ext>
            </a:extLst>
          </p:cNvPr>
          <p:cNvCxnSpPr>
            <a:cxnSpLocks/>
            <a:stCxn id="52" idx="2"/>
            <a:endCxn id="13" idx="2"/>
          </p:cNvCxnSpPr>
          <p:nvPr/>
        </p:nvCxnSpPr>
        <p:spPr>
          <a:xfrm rot="5400000">
            <a:off x="6497743" y="4644642"/>
            <a:ext cx="1978407" cy="3213100"/>
          </a:xfrm>
          <a:prstGeom prst="bentConnector3">
            <a:avLst>
              <a:gd name="adj1" fmla="val 111555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B9F30AF1-50A4-ED45-BFDC-D94F26EC6C16}"/>
              </a:ext>
            </a:extLst>
          </p:cNvPr>
          <p:cNvSpPr/>
          <p:nvPr/>
        </p:nvSpPr>
        <p:spPr>
          <a:xfrm>
            <a:off x="8198146" y="3750689"/>
            <a:ext cx="1790700" cy="15113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Host ML Model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E6488A6-ABD7-E041-8AED-876EAE927CC3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9988846" y="4506339"/>
            <a:ext cx="739144" cy="0"/>
          </a:xfrm>
          <a:prstGeom prst="straightConnector1">
            <a:avLst/>
          </a:prstGeom>
          <a:ln w="57150">
            <a:solidFill>
              <a:schemeClr val="accent2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0BEA8F6-1298-DF48-9F93-DDEF847F0B97}"/>
              </a:ext>
            </a:extLst>
          </p:cNvPr>
          <p:cNvSpPr/>
          <p:nvPr/>
        </p:nvSpPr>
        <p:spPr>
          <a:xfrm>
            <a:off x="10763546" y="3769930"/>
            <a:ext cx="1790700" cy="15113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Game Services / Platform Server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D76A40B5-C036-5642-B292-86224D200179}"/>
              </a:ext>
            </a:extLst>
          </p:cNvPr>
          <p:cNvCxnSpPr>
            <a:cxnSpLocks/>
            <a:stCxn id="25" idx="3"/>
            <a:endCxn id="57" idx="0"/>
          </p:cNvCxnSpPr>
          <p:nvPr/>
        </p:nvCxnSpPr>
        <p:spPr>
          <a:xfrm>
            <a:off x="8975390" y="2031713"/>
            <a:ext cx="2683506" cy="1738217"/>
          </a:xfrm>
          <a:prstGeom prst="bentConnector2">
            <a:avLst/>
          </a:prstGeom>
          <a:ln w="57150">
            <a:solidFill>
              <a:schemeClr val="tx1">
                <a:lumMod val="20000"/>
                <a:lumOff val="80000"/>
              </a:schemeClr>
            </a:solidFill>
            <a:prstDash val="sysDot"/>
            <a:headEnd type="triangle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43BCA679-EAC2-954D-9F7A-1CB737391D14}"/>
              </a:ext>
            </a:extLst>
          </p:cNvPr>
          <p:cNvCxnSpPr>
            <a:cxnSpLocks/>
            <a:stCxn id="24" idx="0"/>
          </p:cNvCxnSpPr>
          <p:nvPr/>
        </p:nvCxnSpPr>
        <p:spPr>
          <a:xfrm rot="16200000" flipH="1">
            <a:off x="6708961" y="-1186546"/>
            <a:ext cx="2116042" cy="7758428"/>
          </a:xfrm>
          <a:prstGeom prst="bentConnector4">
            <a:avLst>
              <a:gd name="adj1" fmla="val -18253"/>
              <a:gd name="adj2" fmla="val 100151"/>
            </a:avLst>
          </a:prstGeom>
          <a:ln w="57150">
            <a:solidFill>
              <a:schemeClr val="tx1">
                <a:lumMod val="20000"/>
                <a:lumOff val="80000"/>
              </a:schemeClr>
            </a:solidFill>
            <a:prstDash val="sysDot"/>
            <a:headEnd type="triangle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Game controller">
            <a:extLst>
              <a:ext uri="{FF2B5EF4-FFF2-40B4-BE49-F238E27FC236}">
                <a16:creationId xmlns:a16="http://schemas.microsoft.com/office/drawing/2014/main" id="{4CBAEA22-D8B9-F643-BCE9-BD34DF839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09895" y="4049139"/>
            <a:ext cx="914400" cy="9144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D23C569-D854-7443-B452-74D48638C5A0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12589802" y="4506339"/>
            <a:ext cx="720093" cy="19241"/>
          </a:xfrm>
          <a:prstGeom prst="straightConnector1">
            <a:avLst/>
          </a:prstGeom>
          <a:ln w="57150">
            <a:solidFill>
              <a:schemeClr val="accent2">
                <a:lumMod val="20000"/>
                <a:lumOff val="8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Game controller">
            <a:extLst>
              <a:ext uri="{FF2B5EF4-FFF2-40B4-BE49-F238E27FC236}">
                <a16:creationId xmlns:a16="http://schemas.microsoft.com/office/drawing/2014/main" id="{37FEBF64-D2E0-3D4D-ABA3-E04D6B45F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28946" y="4868480"/>
            <a:ext cx="914400" cy="914400"/>
          </a:xfrm>
          <a:prstGeom prst="rect">
            <a:avLst/>
          </a:prstGeom>
        </p:spPr>
      </p:pic>
      <p:pic>
        <p:nvPicPr>
          <p:cNvPr id="71" name="Graphic 70" descr="Game controller">
            <a:extLst>
              <a:ext uri="{FF2B5EF4-FFF2-40B4-BE49-F238E27FC236}">
                <a16:creationId xmlns:a16="http://schemas.microsoft.com/office/drawing/2014/main" id="{37C5A140-D67B-AE49-AD26-2953816CA4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30250" y="3229798"/>
            <a:ext cx="914400" cy="914400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6256116-44E6-7B4E-A241-58DD6CFBB6ED}"/>
              </a:ext>
            </a:extLst>
          </p:cNvPr>
          <p:cNvCxnSpPr>
            <a:cxnSpLocks/>
            <a:stCxn id="57" idx="3"/>
            <a:endCxn id="71" idx="1"/>
          </p:cNvCxnSpPr>
          <p:nvPr/>
        </p:nvCxnSpPr>
        <p:spPr>
          <a:xfrm flipV="1">
            <a:off x="12554246" y="3686998"/>
            <a:ext cx="776004" cy="838582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8E90A75-2CB0-C441-B103-49102066815E}"/>
              </a:ext>
            </a:extLst>
          </p:cNvPr>
          <p:cNvCxnSpPr>
            <a:cxnSpLocks/>
            <a:stCxn id="57" idx="3"/>
            <a:endCxn id="70" idx="1"/>
          </p:cNvCxnSpPr>
          <p:nvPr/>
        </p:nvCxnSpPr>
        <p:spPr>
          <a:xfrm>
            <a:off x="12554246" y="4525580"/>
            <a:ext cx="774700" cy="800100"/>
          </a:xfrm>
          <a:prstGeom prst="straightConnector1">
            <a:avLst/>
          </a:prstGeom>
          <a:ln w="57150">
            <a:solidFill>
              <a:schemeClr val="accent2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FEE61F0C-00B9-A443-A159-7C08D0272BA8}"/>
              </a:ext>
            </a:extLst>
          </p:cNvPr>
          <p:cNvSpPr/>
          <p:nvPr/>
        </p:nvSpPr>
        <p:spPr>
          <a:xfrm>
            <a:off x="2270081" y="4415836"/>
            <a:ext cx="405128" cy="39728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D8951FE-BF53-9546-A97F-4AA027542CE6}"/>
              </a:ext>
            </a:extLst>
          </p:cNvPr>
          <p:cNvSpPr/>
          <p:nvPr/>
        </p:nvSpPr>
        <p:spPr>
          <a:xfrm>
            <a:off x="5665132" y="1902727"/>
            <a:ext cx="405128" cy="39728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C15B698-54C3-0A4C-83E2-1BF755EAFEDF}"/>
              </a:ext>
            </a:extLst>
          </p:cNvPr>
          <p:cNvSpPr/>
          <p:nvPr/>
        </p:nvSpPr>
        <p:spPr>
          <a:xfrm>
            <a:off x="6899983" y="4433793"/>
            <a:ext cx="405128" cy="39728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601E710-966F-3B45-AF5D-8F53A42729AB}"/>
              </a:ext>
            </a:extLst>
          </p:cNvPr>
          <p:cNvSpPr/>
          <p:nvPr/>
        </p:nvSpPr>
        <p:spPr>
          <a:xfrm>
            <a:off x="10155854" y="2900821"/>
            <a:ext cx="405128" cy="39728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800A9D20-4FB6-A24A-9216-560CD24E20F1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1367204" y="1980242"/>
            <a:ext cx="1402081" cy="1034038"/>
          </a:xfrm>
          <a:prstGeom prst="bentConnector2">
            <a:avLst/>
          </a:prstGeom>
          <a:ln w="57150">
            <a:solidFill>
              <a:schemeClr val="tx1">
                <a:lumMod val="20000"/>
                <a:lumOff val="80000"/>
              </a:schemeClr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98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24" grpId="0" animBg="1"/>
      <p:bldP spid="25" grpId="0" animBg="1"/>
      <p:bldP spid="52" grpId="0" animBg="1"/>
      <p:bldP spid="57" grpId="0" animBg="1"/>
      <p:bldP spid="81" grpId="0" animBg="1"/>
      <p:bldP spid="82" grpId="0" animBg="1"/>
      <p:bldP spid="83" grpId="0" animBg="1"/>
      <p:bldP spid="8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448DEC-A2E6-4408-A9CD-7648C3FD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Use Machine Learning</a:t>
            </a:r>
            <a:r>
              <a:rPr lang="en-US" dirty="0"/>
              <a:t> to perform Validations</a:t>
            </a:r>
            <a:endParaRPr lang="en-US" sz="4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F0221-B6B1-483C-B45F-8ECF5C99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6" y="1267689"/>
            <a:ext cx="13842386" cy="56862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Offload data validation to a ML model on Amazon Sagemaker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sz="2600" dirty="0"/>
              <a:t>Use a </a:t>
            </a:r>
            <a:r>
              <a:rPr lang="en-US" sz="2600" dirty="0">
                <a:solidFill>
                  <a:schemeClr val="accent1"/>
                </a:solidFill>
              </a:rPr>
              <a:t>bot</a:t>
            </a:r>
            <a:r>
              <a:rPr lang="en-US" sz="2600" dirty="0"/>
              <a:t> or </a:t>
            </a:r>
            <a:r>
              <a:rPr lang="en-US" sz="2600" dirty="0">
                <a:solidFill>
                  <a:schemeClr val="accent1"/>
                </a:solidFill>
              </a:rPr>
              <a:t>game tests</a:t>
            </a:r>
            <a:r>
              <a:rPr lang="en-US" sz="2600" dirty="0"/>
              <a:t> to generate training data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sz="2600" dirty="0"/>
              <a:t>Choose appropriate data, avoid redundant/unrelated data for training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1"/>
                </a:solidFill>
              </a:rPr>
              <a:t>Label</a:t>
            </a:r>
            <a:r>
              <a:rPr lang="en-US" sz="2600" dirty="0"/>
              <a:t> data to help training; Consider </a:t>
            </a:r>
            <a:r>
              <a:rPr lang="en-US" sz="2600" dirty="0">
                <a:solidFill>
                  <a:schemeClr val="accent1"/>
                </a:solidFill>
              </a:rPr>
              <a:t>accelerated training</a:t>
            </a:r>
            <a:r>
              <a:rPr lang="en-US" sz="2600" dirty="0"/>
              <a:t> where feasible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1"/>
                </a:solidFill>
              </a:rPr>
              <a:t>Build/Choose Algorithm</a:t>
            </a:r>
            <a:r>
              <a:rPr lang="en-US" sz="2600" dirty="0"/>
              <a:t> that is appropriate for the data set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sz="2600" dirty="0"/>
              <a:t>After tests succeed in identifying anomalies with acceptable confidence scores, </a:t>
            </a:r>
            <a:r>
              <a:rPr lang="en-US" sz="2600" dirty="0">
                <a:solidFill>
                  <a:schemeClr val="accent1"/>
                </a:solidFill>
              </a:rPr>
              <a:t>host model</a:t>
            </a:r>
            <a:r>
              <a:rPr lang="en-US" sz="2600" dirty="0"/>
              <a:t> as a Sagemaker endpoint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sz="2600" dirty="0"/>
              <a:t>Platform Servers query the Sagemaker endpoint to </a:t>
            </a:r>
            <a:r>
              <a:rPr lang="en-US" sz="2600" dirty="0">
                <a:solidFill>
                  <a:schemeClr val="accent1"/>
                </a:solidFill>
              </a:rPr>
              <a:t>outsource validation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sz="2600" dirty="0"/>
              <a:t>Queried data, flagged </a:t>
            </a:r>
            <a:r>
              <a:rPr lang="en-US" sz="2600" dirty="0">
                <a:solidFill>
                  <a:schemeClr val="accent1"/>
                </a:solidFill>
              </a:rPr>
              <a:t>abnormal</a:t>
            </a:r>
            <a:r>
              <a:rPr lang="en-US" sz="2600" dirty="0"/>
              <a:t> (outside acceptable confidence scores) by the model will be </a:t>
            </a:r>
            <a:r>
              <a:rPr lang="en-US" sz="2600" dirty="0">
                <a:solidFill>
                  <a:schemeClr val="accent1"/>
                </a:solidFill>
              </a:rPr>
              <a:t>validated</a:t>
            </a:r>
            <a:r>
              <a:rPr lang="en-US" sz="2600" dirty="0"/>
              <a:t> by the platform servers, until the model is *accurate*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sz="2600" dirty="0"/>
              <a:t>Majority of game transaction data validation can be </a:t>
            </a:r>
            <a:r>
              <a:rPr lang="en-US" sz="2600" dirty="0">
                <a:solidFill>
                  <a:schemeClr val="accent1"/>
                </a:solidFill>
              </a:rPr>
              <a:t>offloaded</a:t>
            </a:r>
            <a:r>
              <a:rPr lang="en-US" sz="2600" dirty="0"/>
              <a:t> to Sagemaker, reducing Platform Server processing &amp; response times</a:t>
            </a:r>
          </a:p>
        </p:txBody>
      </p:sp>
    </p:spTree>
    <p:extLst>
      <p:ext uri="{BB962C8B-B14F-4D97-AF65-F5344CB8AC3E}">
        <p14:creationId xmlns:p14="http://schemas.microsoft.com/office/powerpoint/2010/main" val="2640562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448DEC-A2E6-4408-A9CD-7648C3FD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Machine Learning</a:t>
            </a:r>
            <a:r>
              <a:rPr lang="en-US" dirty="0"/>
              <a:t> to perform Validations</a:t>
            </a:r>
            <a:endParaRPr lang="en-US" sz="4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F0221-B6B1-483C-B45F-8ECF5C99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6" y="1267689"/>
            <a:ext cx="13842386" cy="56862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Game Studios building/operating multiple games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sz="2600" dirty="0"/>
              <a:t>Build a </a:t>
            </a:r>
            <a:r>
              <a:rPr lang="en-US" sz="2600" dirty="0">
                <a:solidFill>
                  <a:schemeClr val="accent1"/>
                </a:solidFill>
              </a:rPr>
              <a:t>central repo</a:t>
            </a:r>
            <a:r>
              <a:rPr lang="en-US" sz="2600" dirty="0"/>
              <a:t> for game transaction data across all games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sz="2600" dirty="0"/>
              <a:t>Build </a:t>
            </a:r>
            <a:r>
              <a:rPr lang="en-US" sz="2600" dirty="0">
                <a:solidFill>
                  <a:schemeClr val="accent1"/>
                </a:solidFill>
              </a:rPr>
              <a:t>generic bots</a:t>
            </a:r>
            <a:r>
              <a:rPr lang="en-US" sz="2600" dirty="0"/>
              <a:t> to generate </a:t>
            </a:r>
            <a:r>
              <a:rPr lang="en-US" sz="2600" dirty="0">
                <a:solidFill>
                  <a:schemeClr val="accent1"/>
                </a:solidFill>
              </a:rPr>
              <a:t>labeled</a:t>
            </a:r>
            <a:r>
              <a:rPr lang="en-US" sz="2600" dirty="0"/>
              <a:t> data for training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sz="2600" dirty="0"/>
              <a:t>Develop &amp; refine </a:t>
            </a:r>
            <a:r>
              <a:rPr lang="en-US" sz="2600" dirty="0">
                <a:solidFill>
                  <a:schemeClr val="accent1"/>
                </a:solidFill>
              </a:rPr>
              <a:t>Generic ML Algorithm</a:t>
            </a:r>
            <a:r>
              <a:rPr lang="en-US" sz="2600" dirty="0"/>
              <a:t>, if feasible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sz="2600" dirty="0"/>
              <a:t>Train &amp; Host </a:t>
            </a:r>
            <a:r>
              <a:rPr lang="en-US" sz="2600" dirty="0">
                <a:solidFill>
                  <a:schemeClr val="accent1"/>
                </a:solidFill>
              </a:rPr>
              <a:t>multiple models per game</a:t>
            </a:r>
            <a:r>
              <a:rPr lang="en-US" sz="2600" dirty="0"/>
              <a:t> to help perform multiple validations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sz="2600" dirty="0"/>
              <a:t>Offload validation for acceptable thresholds of query result</a:t>
            </a:r>
          </a:p>
        </p:txBody>
      </p:sp>
    </p:spTree>
    <p:extLst>
      <p:ext uri="{BB962C8B-B14F-4D97-AF65-F5344CB8AC3E}">
        <p14:creationId xmlns:p14="http://schemas.microsoft.com/office/powerpoint/2010/main" val="715027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448DEC-A2E6-4408-A9CD-7648C3FD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Demo </a:t>
            </a:r>
            <a:r>
              <a:rPr lang="en-US" dirty="0"/>
              <a:t>– RPG, Game Report</a:t>
            </a:r>
            <a:endParaRPr lang="en-US" sz="4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F0221-B6B1-483C-B45F-8ECF5C99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6" y="1267689"/>
            <a:ext cx="13842386" cy="6336878"/>
          </a:xfrm>
        </p:spPr>
        <p:txBody>
          <a:bodyPr numCol="1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Review the most popular type of cheat/fraud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sz="2600" dirty="0"/>
              <a:t>Players cook up stats/scores/purchases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sz="2600" dirty="0"/>
              <a:t>Demo Bot assumes a RPG game client that sends out </a:t>
            </a:r>
            <a:r>
              <a:rPr lang="en-US" sz="2600" dirty="0">
                <a:solidFill>
                  <a:schemeClr val="accent1"/>
                </a:solidFill>
              </a:rPr>
              <a:t>labelled data</a:t>
            </a:r>
            <a:r>
              <a:rPr lang="en-US" sz="2600" dirty="0"/>
              <a:t> to server</a:t>
            </a:r>
          </a:p>
          <a:p>
            <a:pPr lvl="3" indent="0">
              <a:buNone/>
            </a:pPr>
            <a:r>
              <a:rPr lang="en-US" sz="2100" dirty="0">
                <a:solidFill>
                  <a:schemeClr val="accent1"/>
                </a:solidFill>
                <a:latin typeface="Lucida Console" panose="020B0609040504020204" pitchFamily="49" charset="0"/>
              </a:rPr>
              <a:t>{ </a:t>
            </a:r>
          </a:p>
          <a:p>
            <a:pPr lvl="3" indent="0">
              <a:buNone/>
            </a:pPr>
            <a:r>
              <a:rPr lang="en-US" sz="2100" dirty="0">
                <a:solidFill>
                  <a:schemeClr val="accent1"/>
                </a:solidFill>
                <a:latin typeface="Lucida Console" panose="020B0609040504020204" pitchFamily="49" charset="0"/>
              </a:rPr>
              <a:t>  "data": [</a:t>
            </a:r>
          </a:p>
          <a:p>
            <a:pPr lvl="3" indent="0">
              <a:buNone/>
            </a:pPr>
            <a:r>
              <a:rPr lang="en-US" sz="2100" dirty="0">
                <a:solidFill>
                  <a:schemeClr val="accent1"/>
                </a:solidFill>
                <a:latin typeface="Lucida Console" panose="020B0609040504020204" pitchFamily="49" charset="0"/>
              </a:rPr>
              <a:t>		"</a:t>
            </a:r>
            <a:r>
              <a:rPr lang="en-US" sz="21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PlayerID</a:t>
            </a:r>
            <a:r>
              <a:rPr lang="en-US" sz="2100" dirty="0">
                <a:solidFill>
                  <a:schemeClr val="accent1"/>
                </a:solidFill>
                <a:latin typeface="Lucida Console" panose="020B0609040504020204" pitchFamily="49" charset="0"/>
              </a:rPr>
              <a:t>”: xxx,</a:t>
            </a:r>
          </a:p>
          <a:p>
            <a:pPr lvl="3" indent="0">
              <a:buNone/>
            </a:pPr>
            <a:r>
              <a:rPr lang="en-US" sz="2100" dirty="0">
                <a:solidFill>
                  <a:schemeClr val="accent1"/>
                </a:solidFill>
                <a:latin typeface="Lucida Console" panose="020B0609040504020204" pitchFamily="49" charset="0"/>
              </a:rPr>
              <a:t>		“Level”: xxx,</a:t>
            </a:r>
          </a:p>
          <a:p>
            <a:pPr lvl="3" indent="0">
              <a:buNone/>
            </a:pPr>
            <a:r>
              <a:rPr lang="en-US" sz="2100" dirty="0">
                <a:solidFill>
                  <a:schemeClr val="accent1"/>
                </a:solidFill>
                <a:latin typeface="Lucida Console" panose="020B0609040504020204" pitchFamily="49" charset="0"/>
              </a:rPr>
              <a:t>		“Score”: xxx,</a:t>
            </a:r>
          </a:p>
          <a:p>
            <a:pPr lvl="3" indent="0">
              <a:buNone/>
            </a:pPr>
            <a:r>
              <a:rPr lang="en-US" sz="2100" dirty="0">
                <a:solidFill>
                  <a:schemeClr val="accent1"/>
                </a:solidFill>
                <a:latin typeface="Lucida Console" panose="020B0609040504020204" pitchFamily="49" charset="0"/>
              </a:rPr>
              <a:t>		“Units”: xxx,</a:t>
            </a:r>
          </a:p>
          <a:p>
            <a:pPr lvl="3" indent="0">
              <a:buNone/>
            </a:pPr>
            <a:r>
              <a:rPr lang="en-US" sz="2100" dirty="0">
                <a:solidFill>
                  <a:schemeClr val="accent1"/>
                </a:solidFill>
                <a:latin typeface="Lucida Console" panose="020B0609040504020204" pitchFamily="49" charset="0"/>
              </a:rPr>
              <a:t>		“Gold”: xxx,</a:t>
            </a:r>
          </a:p>
          <a:p>
            <a:pPr lvl="3" indent="0">
              <a:buNone/>
            </a:pPr>
            <a:r>
              <a:rPr lang="en-US" sz="2100" dirty="0">
                <a:solidFill>
                  <a:schemeClr val="accent1"/>
                </a:solidFill>
                <a:latin typeface="Lucida Console" panose="020B0609040504020204" pitchFamily="49" charset="0"/>
              </a:rPr>
              <a:t>		“Potions”: xxx,</a:t>
            </a:r>
          </a:p>
          <a:p>
            <a:pPr lvl="3" indent="0">
              <a:buNone/>
            </a:pPr>
            <a:r>
              <a:rPr lang="en-US" sz="2100" dirty="0">
                <a:solidFill>
                  <a:schemeClr val="accent1"/>
                </a:solidFill>
                <a:latin typeface="Lucida Console" panose="020B0609040504020204" pitchFamily="49" charset="0"/>
              </a:rPr>
              <a:t>		“Friends”: xxx,</a:t>
            </a:r>
          </a:p>
          <a:p>
            <a:pPr lvl="3" indent="0">
              <a:buNone/>
            </a:pPr>
            <a:r>
              <a:rPr lang="en-US" sz="2100" dirty="0">
                <a:solidFill>
                  <a:schemeClr val="accent1"/>
                </a:solidFill>
                <a:latin typeface="Lucida Console" panose="020B0609040504020204" pitchFamily="49" charset="0"/>
              </a:rPr>
              <a:t>		“</a:t>
            </a:r>
            <a:r>
              <a:rPr lang="en-US" sz="21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InventoryItems</a:t>
            </a:r>
            <a:r>
              <a:rPr lang="en-US" sz="2100" dirty="0">
                <a:solidFill>
                  <a:schemeClr val="accent1"/>
                </a:solidFill>
                <a:latin typeface="Lucida Console" panose="020B0609040504020204" pitchFamily="49" charset="0"/>
              </a:rPr>
              <a:t>”: xxx</a:t>
            </a:r>
          </a:p>
          <a:p>
            <a:pPr lvl="3" indent="0">
              <a:buNone/>
            </a:pPr>
            <a:r>
              <a:rPr lang="en-US" sz="2100" dirty="0">
                <a:solidFill>
                  <a:schemeClr val="accent1"/>
                </a:solidFill>
                <a:latin typeface="Lucida Console" panose="020B0609040504020204" pitchFamily="49" charset="0"/>
              </a:rPr>
              <a:t>	]</a:t>
            </a:r>
          </a:p>
          <a:p>
            <a:pPr lvl="3" indent="0">
              <a:buNone/>
            </a:pPr>
            <a:r>
              <a:rPr lang="en-US" sz="2100" dirty="0">
                <a:solidFill>
                  <a:schemeClr val="accent1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1226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4230" y="3150724"/>
            <a:ext cx="13386570" cy="2945276"/>
          </a:xfrm>
        </p:spPr>
        <p:txBody>
          <a:bodyPr/>
          <a:lstStyle/>
          <a:p>
            <a:r>
              <a:rPr lang="en-US" dirty="0"/>
              <a:t>Full Demo</a:t>
            </a:r>
            <a:br>
              <a:rPr lang="en-US" dirty="0"/>
            </a:br>
            <a:r>
              <a:rPr lang="en-US" sz="4800" b="0" dirty="0">
                <a:solidFill>
                  <a:schemeClr val="accent1"/>
                </a:solidFill>
              </a:rPr>
              <a:t>https://</a:t>
            </a:r>
            <a:r>
              <a:rPr lang="en-US" sz="4800" b="0" dirty="0" err="1">
                <a:solidFill>
                  <a:schemeClr val="accent1"/>
                </a:solidFill>
              </a:rPr>
              <a:t>github.com</a:t>
            </a:r>
            <a:r>
              <a:rPr lang="en-US" sz="4800" b="0" dirty="0">
                <a:solidFill>
                  <a:schemeClr val="accent1"/>
                </a:solidFill>
              </a:rPr>
              <a:t>/</a:t>
            </a:r>
            <a:r>
              <a:rPr lang="en-US" sz="4800" b="0" dirty="0" err="1">
                <a:solidFill>
                  <a:schemeClr val="accent1"/>
                </a:solidFill>
              </a:rPr>
              <a:t>niravdd</a:t>
            </a:r>
            <a:r>
              <a:rPr lang="en-US" sz="4800" b="0" dirty="0">
                <a:solidFill>
                  <a:schemeClr val="accent1"/>
                </a:solidFill>
              </a:rPr>
              <a:t>/2018-GAM310</a:t>
            </a:r>
            <a:endParaRPr lang="en-US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69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448DEC-A2E6-4408-A9CD-7648C3FD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Outcome: Discuss with your customers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F0221-B6B1-483C-B45F-8ECF5C99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6" y="1267689"/>
            <a:ext cx="13842386" cy="56862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They should consider building, training &amp; using </a:t>
            </a:r>
            <a:r>
              <a:rPr lang="en-US" dirty="0">
                <a:solidFill>
                  <a:schemeClr val="accent1"/>
                </a:solidFill>
              </a:rPr>
              <a:t>ML models</a:t>
            </a:r>
            <a:r>
              <a:rPr lang="en-US" dirty="0"/>
              <a:t> to perform game transaction validations &amp; to detect anomalies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Maintain a </a:t>
            </a:r>
            <a:r>
              <a:rPr lang="en-US" dirty="0">
                <a:solidFill>
                  <a:schemeClr val="accent1"/>
                </a:solidFill>
              </a:rPr>
              <a:t>Central Repo</a:t>
            </a:r>
            <a:r>
              <a:rPr lang="en-US" dirty="0"/>
              <a:t> of labeled game transaction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They should use that data to </a:t>
            </a:r>
            <a:r>
              <a:rPr lang="en-US" dirty="0">
                <a:solidFill>
                  <a:schemeClr val="accent1"/>
                </a:solidFill>
              </a:rPr>
              <a:t>train</a:t>
            </a:r>
            <a:r>
              <a:rPr lang="en-US" dirty="0"/>
              <a:t> one/more </a:t>
            </a:r>
            <a:r>
              <a:rPr lang="en-US" dirty="0">
                <a:solidFill>
                  <a:schemeClr val="accent1"/>
                </a:solidFill>
              </a:rPr>
              <a:t>ML models</a:t>
            </a:r>
            <a:r>
              <a:rPr lang="en-US" dirty="0"/>
              <a:t> per game, define acceptable thresholds of the model’s response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 feasible, </a:t>
            </a:r>
            <a:r>
              <a:rPr lang="en-US" dirty="0">
                <a:solidFill>
                  <a:schemeClr val="accent1"/>
                </a:solidFill>
              </a:rPr>
              <a:t>re-use</a:t>
            </a:r>
            <a:r>
              <a:rPr lang="en-US" dirty="0"/>
              <a:t> trained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Re-train</a:t>
            </a:r>
            <a:r>
              <a:rPr lang="en-US" dirty="0"/>
              <a:t> models when data sets 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can </a:t>
            </a:r>
            <a:r>
              <a:rPr lang="en-US" dirty="0">
                <a:solidFill>
                  <a:schemeClr val="accent1"/>
                </a:solidFill>
              </a:rPr>
              <a:t>expedite</a:t>
            </a:r>
            <a:r>
              <a:rPr lang="en-US" dirty="0"/>
              <a:t> game development, if done appropriately; as well as offer quicker response times from platform servers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Amazon S3, </a:t>
            </a:r>
            <a:r>
              <a:rPr lang="en-US" dirty="0">
                <a:solidFill>
                  <a:schemeClr val="accent1"/>
                </a:solidFill>
              </a:rPr>
              <a:t>Amazon Sagemaker</a:t>
            </a:r>
          </a:p>
        </p:txBody>
      </p:sp>
    </p:spTree>
    <p:extLst>
      <p:ext uri="{BB962C8B-B14F-4D97-AF65-F5344CB8AC3E}">
        <p14:creationId xmlns:p14="http://schemas.microsoft.com/office/powerpoint/2010/main" val="179894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80638" y="3831010"/>
            <a:ext cx="5892800" cy="1044009"/>
          </a:xfrm>
        </p:spPr>
        <p:txBody>
          <a:bodyPr>
            <a:normAutofit/>
          </a:bodyPr>
          <a:lstStyle/>
          <a:p>
            <a:r>
              <a:rPr lang="en-US" dirty="0"/>
              <a:t>Nirav Doshi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niravdd@amazon.com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24A5F3-BC3B-5D46-B524-CCFB2C52AF2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97" y="1336350"/>
            <a:ext cx="2011946" cy="1002144"/>
          </a:xfrm>
          <a:prstGeom prst="rect">
            <a:avLst/>
          </a:prstGeom>
          <a:solidFill>
            <a:schemeClr val="accent1"/>
          </a:solidFill>
          <a:ln w="25400" cap="rnd" cmpd="sng">
            <a:solidFill>
              <a:schemeClr val="accent1"/>
            </a:solidFill>
            <a:prstDash val="solid"/>
            <a:round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2E9783-9C59-2243-AE7F-F7A10D5A6BDF}"/>
              </a:ext>
            </a:extLst>
          </p:cNvPr>
          <p:cNvSpPr/>
          <p:nvPr/>
        </p:nvSpPr>
        <p:spPr>
          <a:xfrm>
            <a:off x="890997" y="6604773"/>
            <a:ext cx="130772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https://w.amazon.com/bin/view/AWS/Teams/Technical_Feedback_Communities/Gaming/</a:t>
            </a:r>
            <a:endParaRPr lang="en-US" sz="2400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D469F-7AD7-B447-A1C8-9184D5A7B23E}"/>
              </a:ext>
            </a:extLst>
          </p:cNvPr>
          <p:cNvSpPr txBox="1"/>
          <p:nvPr/>
        </p:nvSpPr>
        <p:spPr>
          <a:xfrm>
            <a:off x="890997" y="6019998"/>
            <a:ext cx="2353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Games TFC: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495339E-5638-5649-8517-716FC026A59A}"/>
              </a:ext>
            </a:extLst>
          </p:cNvPr>
          <p:cNvSpPr txBox="1">
            <a:spLocks/>
          </p:cNvSpPr>
          <p:nvPr/>
        </p:nvSpPr>
        <p:spPr>
          <a:xfrm>
            <a:off x="7315200" y="2880698"/>
            <a:ext cx="7267903" cy="2001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6400" b="1" i="0" kern="1200" cap="none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algn="ctr"/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Please complete the session assessment in the app.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560110-996F-8E4B-93C8-75261B1789F2}"/>
              </a:ext>
            </a:extLst>
          </p:cNvPr>
          <p:cNvSpPr/>
          <p:nvPr/>
        </p:nvSpPr>
        <p:spPr bwMode="auto">
          <a:xfrm>
            <a:off x="10004271" y="733544"/>
            <a:ext cx="1889760" cy="188976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365760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5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1399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448DEC-A2E6-4408-A9CD-7648C3FD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Game Transactions?</a:t>
            </a:r>
            <a:endParaRPr lang="en-US" sz="4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F0221-B6B1-483C-B45F-8ECF5C99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6" y="1267690"/>
            <a:ext cx="13842386" cy="56862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 submitted by </a:t>
            </a:r>
            <a:r>
              <a:rPr lang="en-US" dirty="0">
                <a:solidFill>
                  <a:schemeClr val="accent1"/>
                </a:solidFill>
              </a:rPr>
              <a:t>Game Client</a:t>
            </a:r>
            <a:r>
              <a:rPr lang="en-US" dirty="0"/>
              <a:t> to the </a:t>
            </a:r>
            <a:r>
              <a:rPr lang="en-US" dirty="0">
                <a:solidFill>
                  <a:schemeClr val="accent1"/>
                </a:solidFill>
              </a:rPr>
              <a:t>Platform Servers</a:t>
            </a:r>
            <a:r>
              <a:rPr lang="en-US" dirty="0"/>
              <a:t> (Game Services)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sz="2600" dirty="0"/>
              <a:t>What gets transacted depends on the game design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1"/>
                </a:solidFill>
              </a:rPr>
              <a:t>Game Reports</a:t>
            </a:r>
            <a:r>
              <a:rPr lang="en-US" sz="2600" dirty="0"/>
              <a:t>, Stats Update, Bonus Task/Challenge completion Report, etc.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sz="2600" dirty="0"/>
              <a:t>Transactions are usually over secure connections and data is cryptographically </a:t>
            </a:r>
            <a:r>
              <a:rPr lang="en-US" sz="2600" dirty="0">
                <a:solidFill>
                  <a:schemeClr val="accent1"/>
                </a:solidFill>
              </a:rPr>
              <a:t>encrypted</a:t>
            </a:r>
            <a:r>
              <a:rPr lang="en-US" sz="2600" dirty="0"/>
              <a:t> and/or </a:t>
            </a:r>
            <a:r>
              <a:rPr lang="en-US" sz="2600" dirty="0">
                <a:solidFill>
                  <a:schemeClr val="accent1"/>
                </a:solidFill>
              </a:rPr>
              <a:t>hashed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is this data used by the game?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sz="2600" dirty="0"/>
              <a:t>Update </a:t>
            </a:r>
            <a:r>
              <a:rPr lang="en-US" sz="2600" dirty="0">
                <a:solidFill>
                  <a:schemeClr val="accent1"/>
                </a:solidFill>
              </a:rPr>
              <a:t>Leaderboards/Stats, Level</a:t>
            </a:r>
            <a:r>
              <a:rPr lang="en-US" sz="2600" dirty="0"/>
              <a:t> player,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/>
              <a:t>Unlock </a:t>
            </a:r>
            <a:r>
              <a:rPr lang="en-US" sz="2600" dirty="0">
                <a:solidFill>
                  <a:schemeClr val="accent1"/>
                </a:solidFill>
              </a:rPr>
              <a:t>achievements</a:t>
            </a:r>
            <a:r>
              <a:rPr lang="en-US" sz="2600" dirty="0"/>
              <a:t>,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/>
              <a:t>In-game </a:t>
            </a:r>
            <a:r>
              <a:rPr lang="en-US" sz="2600" dirty="0">
                <a:solidFill>
                  <a:schemeClr val="accent1"/>
                </a:solidFill>
              </a:rPr>
              <a:t>goodies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sz="2600" dirty="0"/>
              <a:t>Player </a:t>
            </a:r>
            <a:r>
              <a:rPr lang="en-US" sz="2600" dirty="0">
                <a:solidFill>
                  <a:schemeClr val="accent1"/>
                </a:solidFill>
              </a:rPr>
              <a:t>profiling</a:t>
            </a:r>
            <a:r>
              <a:rPr lang="en-US" sz="2600" dirty="0"/>
              <a:t> for marketing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sz="2600" dirty="0"/>
              <a:t>To maintain a </a:t>
            </a:r>
            <a:r>
              <a:rPr lang="en-US" sz="2600" dirty="0">
                <a:solidFill>
                  <a:schemeClr val="accent1"/>
                </a:solidFill>
              </a:rPr>
              <a:t>balanced game economy</a:t>
            </a:r>
          </a:p>
        </p:txBody>
      </p:sp>
    </p:spTree>
    <p:extLst>
      <p:ext uri="{BB962C8B-B14F-4D97-AF65-F5344CB8AC3E}">
        <p14:creationId xmlns:p14="http://schemas.microsoft.com/office/powerpoint/2010/main" val="403253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164071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448DEC-A2E6-4408-A9CD-7648C3FD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Anomalies – Causes, Techniques, Impact</a:t>
            </a:r>
            <a:endParaRPr lang="en-US" sz="4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F0221-B6B1-483C-B45F-8ECF5C99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6" y="1267688"/>
            <a:ext cx="13842386" cy="639041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Games are usually complex to build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sz="2600" dirty="0"/>
              <a:t>Game Studios build &amp; operate </a:t>
            </a:r>
            <a:r>
              <a:rPr lang="en-US" sz="2600" dirty="0">
                <a:solidFill>
                  <a:schemeClr val="accent1"/>
                </a:solidFill>
              </a:rPr>
              <a:t>multiple games;</a:t>
            </a:r>
            <a:r>
              <a:rPr lang="en-US" sz="2600" dirty="0"/>
              <a:t> Games have ~1-3 year life span*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sz="2600" dirty="0"/>
              <a:t>Redesign media elements &amp; </a:t>
            </a:r>
            <a:r>
              <a:rPr lang="en-US" sz="2600" dirty="0">
                <a:solidFill>
                  <a:schemeClr val="accent1"/>
                </a:solidFill>
              </a:rPr>
              <a:t>reuse</a:t>
            </a:r>
            <a:r>
              <a:rPr lang="en-US" sz="2600" dirty="0"/>
              <a:t> existing code-base &amp; architecture, sometimes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1"/>
                </a:solidFill>
              </a:rPr>
              <a:t>Human Behaviour</a:t>
            </a:r>
            <a:r>
              <a:rPr lang="en-US" sz="2600" dirty="0"/>
              <a:t>: One-up man ship, Shortcuts, Tech Achievement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1"/>
                </a:solidFill>
              </a:rPr>
              <a:t>Accelerate</a:t>
            </a:r>
            <a:r>
              <a:rPr lang="en-US" sz="2600" dirty="0"/>
              <a:t> game progression, </a:t>
            </a:r>
            <a:r>
              <a:rPr lang="en-US" sz="2600" dirty="0">
                <a:solidFill>
                  <a:schemeClr val="accent1"/>
                </a:solidFill>
              </a:rPr>
              <a:t>Boost</a:t>
            </a:r>
            <a:r>
              <a:rPr lang="en-US" sz="2600" dirty="0"/>
              <a:t> achievements/inventory, </a:t>
            </a:r>
            <a:r>
              <a:rPr lang="en-US" sz="2600" dirty="0">
                <a:solidFill>
                  <a:schemeClr val="accent1"/>
                </a:solidFill>
              </a:rPr>
              <a:t>Redeem</a:t>
            </a:r>
            <a:r>
              <a:rPr lang="en-US" sz="2600" dirty="0"/>
              <a:t> goodies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Cheating Techniques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sz="2600" dirty="0" err="1"/>
              <a:t>MitM</a:t>
            </a:r>
            <a:r>
              <a:rPr lang="en-US" sz="2600" dirty="0"/>
              <a:t>, Spoof Game Client, Grinder Bots, Game Client Mods and such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Impact of the Anomalies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1"/>
                </a:solidFill>
              </a:rPr>
              <a:t>Skews</a:t>
            </a:r>
            <a:r>
              <a:rPr lang="en-US" sz="2600" dirty="0"/>
              <a:t> Leaderboards/Stats, Player in-game Profile/Progression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sz="2600" dirty="0"/>
              <a:t>Offers an </a:t>
            </a:r>
            <a:r>
              <a:rPr lang="en-US" sz="2600" dirty="0">
                <a:solidFill>
                  <a:schemeClr val="accent1"/>
                </a:solidFill>
              </a:rPr>
              <a:t>unfair advantage</a:t>
            </a:r>
            <a:r>
              <a:rPr lang="en-US" sz="2600" dirty="0"/>
              <a:t> to Cheaters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sz="2600" dirty="0"/>
              <a:t>Cheaters </a:t>
            </a:r>
            <a:r>
              <a:rPr lang="en-US" sz="2600" dirty="0">
                <a:solidFill>
                  <a:schemeClr val="accent1"/>
                </a:solidFill>
              </a:rPr>
              <a:t>publish</a:t>
            </a:r>
            <a:r>
              <a:rPr lang="en-US" sz="2600" dirty="0"/>
              <a:t> their "findings" online; Encourages other players to cheat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1"/>
                </a:solidFill>
              </a:rPr>
              <a:t>Unfair</a:t>
            </a:r>
            <a:r>
              <a:rPr lang="en-US" sz="2600" dirty="0"/>
              <a:t> to the legitimate players, they would stop playing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sz="2600" dirty="0"/>
              <a:t>Like fake currency, creates an </a:t>
            </a:r>
            <a:r>
              <a:rPr lang="en-US" sz="2600" dirty="0">
                <a:solidFill>
                  <a:schemeClr val="accent1"/>
                </a:solidFill>
              </a:rPr>
              <a:t>imbalance</a:t>
            </a:r>
            <a:r>
              <a:rPr lang="en-US" sz="2600" dirty="0"/>
              <a:t> within the game economy</a:t>
            </a:r>
          </a:p>
          <a:p>
            <a:pPr marL="1645920"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3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448DEC-A2E6-4408-A9CD-7648C3FD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Detection: Current Implementations</a:t>
            </a:r>
            <a:endParaRPr lang="en-US" sz="4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F0221-B6B1-483C-B45F-8ECF5C99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6" y="1267688"/>
            <a:ext cx="13842386" cy="6263411"/>
          </a:xfrm>
        </p:spPr>
        <p:txBody>
          <a:bodyPr/>
          <a:lstStyle/>
          <a:p>
            <a:pPr marL="457200" lvl="1">
              <a:buFont typeface="Arial" panose="020B0604020202020204" pitchFamily="34" charset="0"/>
              <a:buChar char="•"/>
            </a:pPr>
            <a:r>
              <a:rPr lang="en-US" sz="3200" dirty="0"/>
              <a:t>Validations/Checks by Game Platform Servers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sz="2600" dirty="0"/>
              <a:t>Checks &amp; validations are performed to dissuade the typical cheater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sz="2600" dirty="0"/>
              <a:t>Every </a:t>
            </a:r>
            <a:r>
              <a:rPr lang="en-US" sz="2600" dirty="0">
                <a:solidFill>
                  <a:schemeClr val="accent1"/>
                </a:solidFill>
              </a:rPr>
              <a:t>request/transaction</a:t>
            </a:r>
            <a:r>
              <a:rPr lang="en-US" sz="2600" dirty="0"/>
              <a:t> to </a:t>
            </a:r>
            <a:r>
              <a:rPr lang="en-US" sz="2600" dirty="0">
                <a:solidFill>
                  <a:schemeClr val="accent1"/>
                </a:solidFill>
              </a:rPr>
              <a:t>update player data</a:t>
            </a:r>
            <a:r>
              <a:rPr lang="en-US" sz="2600" dirty="0"/>
              <a:t> is validated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sz="2600" dirty="0"/>
              <a:t>Complicated logic; Server programmer’s mistakes/bugs; Longer processing time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sz="2600" dirty="0"/>
              <a:t>Cheat detection code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sz="2600" dirty="0"/>
              <a:t>In a multi-player game there can be ~1500 parameters to be processed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1"/>
                </a:solidFill>
              </a:rPr>
              <a:t>Range</a:t>
            </a:r>
            <a:r>
              <a:rPr lang="en-US" sz="2600" dirty="0"/>
              <a:t> based checks, </a:t>
            </a:r>
            <a:r>
              <a:rPr lang="en-US" sz="2600" dirty="0">
                <a:solidFill>
                  <a:schemeClr val="accent1"/>
                </a:solidFill>
              </a:rPr>
              <a:t>Progression</a:t>
            </a:r>
            <a:r>
              <a:rPr lang="en-US" sz="2600" dirty="0"/>
              <a:t> checks, </a:t>
            </a:r>
            <a:r>
              <a:rPr lang="en-US" sz="2600" dirty="0">
                <a:solidFill>
                  <a:schemeClr val="accent1"/>
                </a:solidFill>
              </a:rPr>
              <a:t>Data poisoning</a:t>
            </a:r>
            <a:r>
              <a:rPr lang="en-US" sz="2600" dirty="0"/>
              <a:t> checks and such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sz="2600" dirty="0"/>
              <a:t>Studios </a:t>
            </a:r>
            <a:r>
              <a:rPr lang="en-US" sz="2600" dirty="0">
                <a:solidFill>
                  <a:schemeClr val="accent1"/>
                </a:solidFill>
              </a:rPr>
              <a:t>rotate</a:t>
            </a:r>
            <a:r>
              <a:rPr lang="en-US" sz="2600" dirty="0"/>
              <a:t> encryption algorithms &amp; keys, Hashing algorithms, etc.</a:t>
            </a:r>
          </a:p>
        </p:txBody>
      </p:sp>
    </p:spTree>
    <p:extLst>
      <p:ext uri="{BB962C8B-B14F-4D97-AF65-F5344CB8AC3E}">
        <p14:creationId xmlns:p14="http://schemas.microsoft.com/office/powerpoint/2010/main" val="101292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Report Data: Example Objects</a:t>
            </a:r>
          </a:p>
        </p:txBody>
      </p:sp>
    </p:spTree>
    <p:extLst>
      <p:ext uri="{BB962C8B-B14F-4D97-AF65-F5344CB8AC3E}">
        <p14:creationId xmlns:p14="http://schemas.microsoft.com/office/powerpoint/2010/main" val="400981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448DEC-A2E6-4408-A9CD-7648C3FD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Battle Royale Game: PUBG (source: Kaggle)</a:t>
            </a:r>
            <a:endParaRPr lang="en-US" sz="4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F0221-B6B1-483C-B45F-8ECF5C99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6" y="1267689"/>
            <a:ext cx="13842386" cy="5897040"/>
          </a:xfrm>
        </p:spPr>
        <p:txBody>
          <a:bodyPr numCol="3"/>
          <a:lstStyle/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/>
              <a:t>DBNOs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/>
              <a:t>assists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/>
              <a:t>boosts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 err="1"/>
              <a:t>damageDealt</a:t>
            </a:r>
            <a:endParaRPr lang="en-US" dirty="0"/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 err="1"/>
              <a:t>headshotKills</a:t>
            </a:r>
            <a:endParaRPr lang="en-US" dirty="0"/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/>
              <a:t>heals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 err="1"/>
              <a:t>killPlace</a:t>
            </a:r>
            <a:endParaRPr lang="en-US" dirty="0"/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 err="1"/>
              <a:t>killPoints</a:t>
            </a:r>
            <a:endParaRPr lang="en-US" dirty="0"/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 err="1"/>
              <a:t>killStreaks</a:t>
            </a:r>
            <a:endParaRPr lang="en-US" dirty="0"/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/>
              <a:t>kills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 err="1"/>
              <a:t>longestKill</a:t>
            </a:r>
            <a:endParaRPr lang="en-US" dirty="0"/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 err="1"/>
              <a:t>matchId</a:t>
            </a:r>
            <a:endParaRPr lang="en-US" dirty="0"/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/>
              <a:t>revives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 err="1"/>
              <a:t>rideDistance</a:t>
            </a:r>
            <a:endParaRPr lang="en-US" dirty="0"/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 err="1"/>
              <a:t>roadKills</a:t>
            </a:r>
            <a:endParaRPr lang="en-US" dirty="0"/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 err="1"/>
              <a:t>swimDistance</a:t>
            </a:r>
            <a:endParaRPr lang="en-US" dirty="0"/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 err="1"/>
              <a:t>teamKills</a:t>
            </a:r>
            <a:endParaRPr lang="en-US" dirty="0"/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 err="1"/>
              <a:t>vehicleDestroys</a:t>
            </a:r>
            <a:endParaRPr lang="en-US" dirty="0"/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 err="1"/>
              <a:t>walkDistance</a:t>
            </a:r>
            <a:endParaRPr lang="en-US" dirty="0"/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 err="1"/>
              <a:t>weaponsAcquired</a:t>
            </a:r>
            <a:endParaRPr lang="en-US" dirty="0"/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 err="1"/>
              <a:t>winPoints</a:t>
            </a:r>
            <a:endParaRPr lang="en-US" dirty="0"/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 err="1"/>
              <a:t>groupId</a:t>
            </a:r>
            <a:endParaRPr lang="en-US" dirty="0"/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 err="1"/>
              <a:t>numGroups</a:t>
            </a:r>
            <a:endParaRPr lang="en-US" dirty="0"/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 err="1"/>
              <a:t>maxPlace</a:t>
            </a:r>
            <a:endParaRPr lang="en-US" dirty="0"/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 err="1"/>
              <a:t>winPlacePerc</a:t>
            </a:r>
            <a:endParaRPr lang="en-US" dirty="0"/>
          </a:p>
          <a:p>
            <a:pPr lvl="1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811D6B-D731-2A43-B1E5-3777E5877319}"/>
              </a:ext>
            </a:extLst>
          </p:cNvPr>
          <p:cNvSpPr txBox="1"/>
          <p:nvPr/>
        </p:nvSpPr>
        <p:spPr>
          <a:xfrm>
            <a:off x="4548560" y="7070564"/>
            <a:ext cx="5109091" cy="418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Note: There are no nested data items. </a:t>
            </a:r>
            <a:r>
              <a:rPr lang="en-US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Wingdings" pitchFamily="2" charset="2"/>
              </a:rPr>
              <a:t></a:t>
            </a:r>
            <a:endParaRPr lang="en-US" dirty="0">
              <a:solidFill>
                <a:schemeClr val="accent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54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448DEC-A2E6-4408-A9CD-7648C3FD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Battle Royale Game: PUBG (source: Kaggle)</a:t>
            </a:r>
            <a:endParaRPr lang="en-US" sz="4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7C036E-ED41-734F-A30E-DCA32851E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576" y="2836037"/>
            <a:ext cx="14518022" cy="36920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028630-7324-C941-A657-8F8EBE229547}"/>
              </a:ext>
            </a:extLst>
          </p:cNvPr>
          <p:cNvSpPr/>
          <p:nvPr/>
        </p:nvSpPr>
        <p:spPr>
          <a:xfrm>
            <a:off x="538863" y="1463413"/>
            <a:ext cx="121430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Review the data from 10 players below. 1 of them is cheating.</a:t>
            </a:r>
          </a:p>
          <a:p>
            <a:r>
              <a:rPr lang="en-US" sz="3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   Can you identify which one is the cheater? Take 10 seconds…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393763B3-06D0-2F41-BD72-91ADAFF6C4E1}"/>
              </a:ext>
            </a:extLst>
          </p:cNvPr>
          <p:cNvSpPr/>
          <p:nvPr/>
        </p:nvSpPr>
        <p:spPr>
          <a:xfrm>
            <a:off x="60576" y="4796852"/>
            <a:ext cx="14518022" cy="404735"/>
          </a:xfrm>
          <a:prstGeom prst="frame">
            <a:avLst/>
          </a:prstGeom>
          <a:solidFill>
            <a:schemeClr val="accent6">
              <a:lumMod val="5000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50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to the Rescue?</a:t>
            </a:r>
          </a:p>
        </p:txBody>
      </p:sp>
    </p:spTree>
    <p:extLst>
      <p:ext uri="{BB962C8B-B14F-4D97-AF65-F5344CB8AC3E}">
        <p14:creationId xmlns:p14="http://schemas.microsoft.com/office/powerpoint/2010/main" val="442392976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eb 5th - GATC - FSx" id="{6E1C53B3-3BDC-EC47-83F8-503D1C260697}" vid="{EE5237FF-491A-864C-99B9-C6E63B8BE6AE}"/>
    </a:ext>
  </a:extLst>
</a:theme>
</file>

<file path=ppt/theme/theme2.xml><?xml version="1.0" encoding="utf-8"?>
<a:theme xmlns:a="http://schemas.openxmlformats.org/drawingml/2006/main" name="1_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eb 5th - GATC - FSx" id="{6E1C53B3-3BDC-EC47-83F8-503D1C260697}" vid="{EE5237FF-491A-864C-99B9-C6E63B8BE6A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1" ma:contentTypeDescription="Create a new document." ma:contentTypeScope="" ma:versionID="39dd6e28de13981fc99600d481b1de5c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e5a18a002045f9f0e2a3c9cc06ab2675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2678F0-6EA3-4F58-92F2-E73D80B53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Summit 2019 template_16x9_dark_V02</Template>
  <TotalTime>4023</TotalTime>
  <Words>964</Words>
  <Application>Microsoft Macintosh PowerPoint</Application>
  <PresentationFormat>Custom</PresentationFormat>
  <Paragraphs>159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Amazon Ember</vt:lpstr>
      <vt:lpstr>Amazon Ember Light</vt:lpstr>
      <vt:lpstr>Amazon Ember Regular</vt:lpstr>
      <vt:lpstr>Arial</vt:lpstr>
      <vt:lpstr>Arial Black</vt:lpstr>
      <vt:lpstr>Calibri</vt:lpstr>
      <vt:lpstr>Consolas</vt:lpstr>
      <vt:lpstr>Lucida Console</vt:lpstr>
      <vt:lpstr>Segoe UI</vt:lpstr>
      <vt:lpstr>Times New Roman</vt:lpstr>
      <vt:lpstr>Wingdings</vt:lpstr>
      <vt:lpstr>DeckTemplate-AWS</vt:lpstr>
      <vt:lpstr>1_DeckTemplate-AWS</vt:lpstr>
      <vt:lpstr>PowerPoint Presentation</vt:lpstr>
      <vt:lpstr>What are Game Transactions?</vt:lpstr>
      <vt:lpstr>The Problem</vt:lpstr>
      <vt:lpstr>Anomalies – Causes, Techniques, Impact</vt:lpstr>
      <vt:lpstr>Anomaly Detection: Current Implementations</vt:lpstr>
      <vt:lpstr>Game Report Data: Example Objects</vt:lpstr>
      <vt:lpstr>Battle Royale Game: PUBG (source: Kaggle)</vt:lpstr>
      <vt:lpstr>Battle Royale Game: PUBG (source: Kaggle)</vt:lpstr>
      <vt:lpstr>ML to the Rescue?</vt:lpstr>
      <vt:lpstr>Demo</vt:lpstr>
      <vt:lpstr>Use Machine Learning to perform Validations</vt:lpstr>
      <vt:lpstr>Use Machine Learning to perform Validations</vt:lpstr>
      <vt:lpstr>Machine Learning to perform Validations</vt:lpstr>
      <vt:lpstr>Demo – RPG, Game Report</vt:lpstr>
      <vt:lpstr>Full Demo https://github.com/niravdd/2018-GAM310</vt:lpstr>
      <vt:lpstr>Outcome: Discuss with your customers</vt:lpstr>
      <vt:lpstr>Thank you!</vt:lpstr>
    </vt:vector>
  </TitlesOfParts>
  <Company>Amazon Corporate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Mckeon, Belinda</dc:creator>
  <cp:keywords>AWS Summit 2019</cp:keywords>
  <cp:lastModifiedBy>Microsoft Office User</cp:lastModifiedBy>
  <cp:revision>180</cp:revision>
  <dcterms:created xsi:type="dcterms:W3CDTF">2019-02-01T02:25:04Z</dcterms:created>
  <dcterms:modified xsi:type="dcterms:W3CDTF">2019-07-08T15:43:20Z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