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386800" cy="30279975"/>
  <p:notesSz cx="7099300" cy="102346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E"/>
    <a:srgbClr val="72FF00"/>
    <a:srgbClr val="02DB00"/>
    <a:srgbClr val="00B0FE"/>
    <a:srgbClr val="00306C"/>
    <a:srgbClr val="FF0303"/>
    <a:srgbClr val="73FF00"/>
    <a:srgbClr val="00DA00"/>
    <a:srgbClr val="14D900"/>
    <a:srgbClr val="00B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4713"/>
  </p:normalViewPr>
  <p:slideViewPr>
    <p:cSldViewPr>
      <p:cViewPr varScale="1">
        <p:scale>
          <a:sx n="18" d="100"/>
          <a:sy n="18" d="100"/>
        </p:scale>
        <p:origin x="3029" y="144"/>
      </p:cViewPr>
      <p:guideLst>
        <p:guide orient="horz" pos="9537"/>
        <p:guide pos="6736"/>
      </p:guideLst>
    </p:cSldViewPr>
  </p:slideViewPr>
  <p:notesTextViewPr>
    <p:cViewPr>
      <p:scale>
        <a:sx n="150" d="100"/>
        <a:sy n="150" d="100"/>
      </p:scale>
      <p:origin x="0" y="-43"/>
    </p:cViewPr>
  </p:notesTextViewPr>
  <p:notesViewPr>
    <p:cSldViewPr>
      <p:cViewPr varScale="1">
        <p:scale>
          <a:sx n="76" d="100"/>
          <a:sy n="76"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2D788-4937-4945-9B75-5751AE0D1AF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A51DA4-CD1B-4B00-B45D-97E92EE7E61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3FE56BA-03B8-4704-9319-ED79A82C4EFE}" type="datetimeFigureOut">
              <a:rPr lang="en-GB" smtClean="0"/>
              <a:t>16/02/2020</a:t>
            </a:fld>
            <a:endParaRPr lang="en-GB"/>
          </a:p>
        </p:txBody>
      </p:sp>
      <p:sp>
        <p:nvSpPr>
          <p:cNvPr id="4" name="Footer Placeholder 3">
            <a:extLst>
              <a:ext uri="{FF2B5EF4-FFF2-40B4-BE49-F238E27FC236}">
                <a16:creationId xmlns:a16="http://schemas.microsoft.com/office/drawing/2014/main" id="{35C7CB9E-3369-4F2F-A760-1342929D1D2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4C6C3C8-08C5-445E-AC9E-303DC1E7C21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96CF11C-4DE5-4B76-AFCD-E111F777694C}" type="slidenum">
              <a:rPr lang="en-GB" smtClean="0"/>
              <a:t>‹#›</a:t>
            </a:fld>
            <a:endParaRPr lang="en-GB"/>
          </a:p>
        </p:txBody>
      </p:sp>
    </p:spTree>
    <p:extLst>
      <p:ext uri="{BB962C8B-B14F-4D97-AF65-F5344CB8AC3E}">
        <p14:creationId xmlns:p14="http://schemas.microsoft.com/office/powerpoint/2010/main" val="31197144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GS Poster CS">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2DB00"/>
              </a:gs>
              <a:gs pos="0">
                <a:srgbClr val="72FF00"/>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rgbClr val="00306C"/>
                </a:solidFill>
              </a:rPr>
              <a:t>B.Sc. Computing Science</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6000" dirty="0">
                <a:solidFill>
                  <a:srgbClr val="00306C"/>
                </a:solidFill>
              </a:rPr>
              <a:t>CS</a:t>
            </a:r>
            <a:endParaRPr lang="en-US" sz="5800" dirty="0">
              <a:solidFill>
                <a:schemeClr val="bg1"/>
              </a:solidFill>
            </a:endParaRPr>
          </a:p>
        </p:txBody>
      </p:sp>
    </p:spTree>
    <p:extLst>
      <p:ext uri="{BB962C8B-B14F-4D97-AF65-F5344CB8AC3E}">
        <p14:creationId xmlns:p14="http://schemas.microsoft.com/office/powerpoint/2010/main" val="32003062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88409"/>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4179814" rtl="0" eaLnBrk="1" latinLnBrk="0" hangingPunct="1">
        <a:spcBef>
          <a:spcPct val="0"/>
        </a:spcBef>
        <a:buNone/>
        <a:defRPr sz="20103" kern="1200">
          <a:solidFill>
            <a:schemeClr val="tx1"/>
          </a:solidFill>
          <a:latin typeface="+mj-lt"/>
          <a:ea typeface="+mj-ea"/>
          <a:cs typeface="+mj-cs"/>
        </a:defRPr>
      </a:lvl1pPr>
    </p:titleStyle>
    <p:bodyStyle>
      <a:lvl1pPr marL="1567431" indent="-1567431" algn="l" defTabSz="4179814" rtl="0" eaLnBrk="1" latinLnBrk="0" hangingPunct="1">
        <a:spcBef>
          <a:spcPct val="20000"/>
        </a:spcBef>
        <a:buFont typeface="Arial" pitchFamily="34" charset="0"/>
        <a:buChar char="•"/>
        <a:defRPr sz="14583" kern="1200">
          <a:solidFill>
            <a:schemeClr val="tx1"/>
          </a:solidFill>
          <a:latin typeface="+mn-lt"/>
          <a:ea typeface="+mn-ea"/>
          <a:cs typeface="+mn-cs"/>
        </a:defRPr>
      </a:lvl1pPr>
      <a:lvl2pPr marL="3396098" indent="-1306192" algn="l" defTabSz="4179814" rtl="0" eaLnBrk="1" latinLnBrk="0" hangingPunct="1">
        <a:spcBef>
          <a:spcPct val="20000"/>
        </a:spcBef>
        <a:buFont typeface="Arial" pitchFamily="34" charset="0"/>
        <a:buChar char="–"/>
        <a:defRPr sz="12742" kern="1200">
          <a:solidFill>
            <a:schemeClr val="tx1"/>
          </a:solidFill>
          <a:latin typeface="+mn-lt"/>
          <a:ea typeface="+mn-ea"/>
          <a:cs typeface="+mn-cs"/>
        </a:defRPr>
      </a:lvl2pPr>
      <a:lvl3pPr marL="5224766" indent="-1044954" algn="l" defTabSz="4179814" rtl="0" eaLnBrk="1" latinLnBrk="0" hangingPunct="1">
        <a:spcBef>
          <a:spcPct val="20000"/>
        </a:spcBef>
        <a:buFont typeface="Arial" pitchFamily="34" charset="0"/>
        <a:buChar char="•"/>
        <a:defRPr sz="10903" kern="1200">
          <a:solidFill>
            <a:schemeClr val="tx1"/>
          </a:solidFill>
          <a:latin typeface="+mn-lt"/>
          <a:ea typeface="+mn-ea"/>
          <a:cs typeface="+mn-cs"/>
        </a:defRPr>
      </a:lvl3pPr>
      <a:lvl4pPr marL="7314675"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4pPr>
      <a:lvl5pPr marL="9404580"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5pPr>
      <a:lvl6pPr marL="11494487"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6pPr>
      <a:lvl7pPr marL="13584396"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7pPr>
      <a:lvl8pPr marL="15674301"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8pPr>
      <a:lvl9pPr marL="17764208"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9pPr>
    </p:bodyStyle>
    <p:otherStyle>
      <a:defPPr>
        <a:defRPr lang="en-US"/>
      </a:defPPr>
      <a:lvl1pPr marL="0" algn="l" defTabSz="4179814" rtl="0" eaLnBrk="1" latinLnBrk="0" hangingPunct="1">
        <a:defRPr sz="8213" kern="1200">
          <a:solidFill>
            <a:schemeClr val="tx1"/>
          </a:solidFill>
          <a:latin typeface="+mn-lt"/>
          <a:ea typeface="+mn-ea"/>
          <a:cs typeface="+mn-cs"/>
        </a:defRPr>
      </a:lvl1pPr>
      <a:lvl2pPr marL="2089906" algn="l" defTabSz="4179814" rtl="0" eaLnBrk="1" latinLnBrk="0" hangingPunct="1">
        <a:defRPr sz="8213" kern="1200">
          <a:solidFill>
            <a:schemeClr val="tx1"/>
          </a:solidFill>
          <a:latin typeface="+mn-lt"/>
          <a:ea typeface="+mn-ea"/>
          <a:cs typeface="+mn-cs"/>
        </a:defRPr>
      </a:lvl2pPr>
      <a:lvl3pPr marL="4179814" algn="l" defTabSz="4179814" rtl="0" eaLnBrk="1" latinLnBrk="0" hangingPunct="1">
        <a:defRPr sz="8213" kern="1200">
          <a:solidFill>
            <a:schemeClr val="tx1"/>
          </a:solidFill>
          <a:latin typeface="+mn-lt"/>
          <a:ea typeface="+mn-ea"/>
          <a:cs typeface="+mn-cs"/>
        </a:defRPr>
      </a:lvl3pPr>
      <a:lvl4pPr marL="6269720" algn="l" defTabSz="4179814" rtl="0" eaLnBrk="1" latinLnBrk="0" hangingPunct="1">
        <a:defRPr sz="8213" kern="1200">
          <a:solidFill>
            <a:schemeClr val="tx1"/>
          </a:solidFill>
          <a:latin typeface="+mn-lt"/>
          <a:ea typeface="+mn-ea"/>
          <a:cs typeface="+mn-cs"/>
        </a:defRPr>
      </a:lvl4pPr>
      <a:lvl5pPr marL="8359628" algn="l" defTabSz="4179814" rtl="0" eaLnBrk="1" latinLnBrk="0" hangingPunct="1">
        <a:defRPr sz="8213" kern="1200">
          <a:solidFill>
            <a:schemeClr val="tx1"/>
          </a:solidFill>
          <a:latin typeface="+mn-lt"/>
          <a:ea typeface="+mn-ea"/>
          <a:cs typeface="+mn-cs"/>
        </a:defRPr>
      </a:lvl5pPr>
      <a:lvl6pPr marL="10449534" algn="l" defTabSz="4179814" rtl="0" eaLnBrk="1" latinLnBrk="0" hangingPunct="1">
        <a:defRPr sz="8213" kern="1200">
          <a:solidFill>
            <a:schemeClr val="tx1"/>
          </a:solidFill>
          <a:latin typeface="+mn-lt"/>
          <a:ea typeface="+mn-ea"/>
          <a:cs typeface="+mn-cs"/>
        </a:defRPr>
      </a:lvl6pPr>
      <a:lvl7pPr marL="12539442" algn="l" defTabSz="4179814" rtl="0" eaLnBrk="1" latinLnBrk="0" hangingPunct="1">
        <a:defRPr sz="8213" kern="1200">
          <a:solidFill>
            <a:schemeClr val="tx1"/>
          </a:solidFill>
          <a:latin typeface="+mn-lt"/>
          <a:ea typeface="+mn-ea"/>
          <a:cs typeface="+mn-cs"/>
        </a:defRPr>
      </a:lvl7pPr>
      <a:lvl8pPr marL="14629347" algn="l" defTabSz="4179814" rtl="0" eaLnBrk="1" latinLnBrk="0" hangingPunct="1">
        <a:defRPr sz="8213" kern="1200">
          <a:solidFill>
            <a:schemeClr val="tx1"/>
          </a:solidFill>
          <a:latin typeface="+mn-lt"/>
          <a:ea typeface="+mn-ea"/>
          <a:cs typeface="+mn-cs"/>
        </a:defRPr>
      </a:lvl8pPr>
      <a:lvl9pPr marL="16719256" algn="l" defTabSz="4179814" rtl="0" eaLnBrk="1" latinLnBrk="0" hangingPunct="1">
        <a:defRPr sz="82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eg"/><Relationship Id="rId7" Type="http://schemas.openxmlformats.org/officeDocument/2006/relationships/image" Target="../media/image8.jp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A05D2F-F0AD-43FE-B658-CC595016F4D1}"/>
              </a:ext>
            </a:extLst>
          </p:cNvPr>
          <p:cNvSpPr txBox="1"/>
          <p:nvPr/>
        </p:nvSpPr>
        <p:spPr>
          <a:xfrm>
            <a:off x="252241" y="28749499"/>
            <a:ext cx="8653496" cy="830997"/>
          </a:xfrm>
          <a:prstGeom prst="rect">
            <a:avLst/>
          </a:prstGeom>
          <a:noFill/>
        </p:spPr>
        <p:txBody>
          <a:bodyPr wrap="square" rtlCol="0">
            <a:spAutoFit/>
          </a:bodyPr>
          <a:lstStyle/>
          <a:p>
            <a:r>
              <a:rPr lang="en-US" sz="2400" dirty="0"/>
              <a:t>Supervisors (Singapore): Dr. </a:t>
            </a:r>
            <a:r>
              <a:rPr lang="en-US" sz="2400" dirty="0" err="1"/>
              <a:t>Seow</a:t>
            </a:r>
            <a:r>
              <a:rPr lang="en-US" sz="2400" dirty="0"/>
              <a:t> Chee </a:t>
            </a:r>
            <a:r>
              <a:rPr lang="en-US" sz="2400" dirty="0" err="1"/>
              <a:t>Kiat</a:t>
            </a:r>
            <a:r>
              <a:rPr lang="en-US" sz="2400" dirty="0"/>
              <a:t>, Lawrence</a:t>
            </a:r>
          </a:p>
          <a:p>
            <a:r>
              <a:rPr lang="en-US" sz="2400" dirty="0"/>
              <a:t>Supervisor (Glasgow): Dr. Glasgow Prof</a:t>
            </a:r>
          </a:p>
        </p:txBody>
      </p:sp>
      <p:pic>
        <p:nvPicPr>
          <p:cNvPr id="30" name="Picture 29">
            <a:extLst>
              <a:ext uri="{FF2B5EF4-FFF2-40B4-BE49-F238E27FC236}">
                <a16:creationId xmlns:a16="http://schemas.microsoft.com/office/drawing/2014/main" id="{6F07904A-82C3-410B-8717-952B2C0C82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33" t="8449" r="9904" b="9616"/>
          <a:stretch/>
        </p:blipFill>
        <p:spPr>
          <a:xfrm>
            <a:off x="20171800" y="0"/>
            <a:ext cx="1215000" cy="1620000"/>
          </a:xfrm>
          <a:prstGeom prst="rect">
            <a:avLst/>
          </a:prstGeom>
        </p:spPr>
      </p:pic>
      <p:sp>
        <p:nvSpPr>
          <p:cNvPr id="32" name="TextBox 31">
            <a:extLst>
              <a:ext uri="{FF2B5EF4-FFF2-40B4-BE49-F238E27FC236}">
                <a16:creationId xmlns:a16="http://schemas.microsoft.com/office/drawing/2014/main" id="{AA6C3207-82EC-492A-8E9F-2795175026FA}"/>
              </a:ext>
            </a:extLst>
          </p:cNvPr>
          <p:cNvSpPr txBox="1"/>
          <p:nvPr/>
        </p:nvSpPr>
        <p:spPr>
          <a:xfrm>
            <a:off x="0" y="2026980"/>
            <a:ext cx="21386800" cy="1938992"/>
          </a:xfrm>
          <a:prstGeom prst="rect">
            <a:avLst/>
          </a:prstGeom>
          <a:noFill/>
          <a:ln>
            <a:noFill/>
          </a:ln>
        </p:spPr>
        <p:txBody>
          <a:bodyPr wrap="square" rtlCol="0">
            <a:spAutoFit/>
          </a:bodyPr>
          <a:lstStyle/>
          <a:p>
            <a:pPr algn="ctr"/>
            <a:r>
              <a:rPr lang="en-GB" sz="6000" b="1" dirty="0">
                <a:solidFill>
                  <a:srgbClr val="00306C"/>
                </a:solidFill>
              </a:rPr>
              <a:t>Hybrid Localization with Video Based Positioning </a:t>
            </a:r>
          </a:p>
          <a:p>
            <a:pPr algn="ctr"/>
            <a:r>
              <a:rPr lang="en-GB" sz="6000" b="1" dirty="0">
                <a:solidFill>
                  <a:srgbClr val="00306C"/>
                </a:solidFill>
              </a:rPr>
              <a:t>Technology</a:t>
            </a:r>
          </a:p>
        </p:txBody>
      </p:sp>
      <p:sp>
        <p:nvSpPr>
          <p:cNvPr id="33" name="Shape 22">
            <a:extLst>
              <a:ext uri="{FF2B5EF4-FFF2-40B4-BE49-F238E27FC236}">
                <a16:creationId xmlns:a16="http://schemas.microsoft.com/office/drawing/2014/main" id="{C5F0E379-C876-4B93-98CD-E8FE2D93AC6C}"/>
              </a:ext>
            </a:extLst>
          </p:cNvPr>
          <p:cNvSpPr/>
          <p:nvPr/>
        </p:nvSpPr>
        <p:spPr>
          <a:xfrm>
            <a:off x="0" y="3052331"/>
            <a:ext cx="13933760" cy="5766872"/>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Abstract</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project focuses on using smartphone embedded sensors in conjunction with Quick Response(QR) Code to perform indoor localization on a smartphone.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Technologies that is used in current day solutions requires infrastructures such as Wi-Fi Access Points as well as Bluetooth Low Energy(BLE) Beacons, resulting in an increase in costs for developing an indoor localization application.</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proposed solution provides for an infrastructure-less and low cost solution in the indoor localization field by applying pedestrian dead reckoning using the smartphone’s sensors and camera to track the user’s location as well as to scan the QR Code.</a:t>
            </a:r>
          </a:p>
        </p:txBody>
      </p:sp>
      <p:sp>
        <p:nvSpPr>
          <p:cNvPr id="48" name="TextBox 47">
            <a:extLst>
              <a:ext uri="{FF2B5EF4-FFF2-40B4-BE49-F238E27FC236}">
                <a16:creationId xmlns:a16="http://schemas.microsoft.com/office/drawing/2014/main" id="{C9E2C30A-C37E-42C2-90E4-E7D069C1F64B}"/>
              </a:ext>
            </a:extLst>
          </p:cNvPr>
          <p:cNvSpPr txBox="1"/>
          <p:nvPr/>
        </p:nvSpPr>
        <p:spPr>
          <a:xfrm>
            <a:off x="3564608" y="302169"/>
            <a:ext cx="9145016" cy="1015663"/>
          </a:xfrm>
          <a:prstGeom prst="rect">
            <a:avLst/>
          </a:prstGeom>
          <a:noFill/>
        </p:spPr>
        <p:txBody>
          <a:bodyPr wrap="square" rtlCol="0">
            <a:spAutoFit/>
          </a:bodyPr>
          <a:lstStyle/>
          <a:p>
            <a:r>
              <a:rPr lang="en-US" dirty="0">
                <a:solidFill>
                  <a:srgbClr val="00316E"/>
                </a:solidFill>
              </a:rPr>
              <a:t>Tan De Hui Adrian</a:t>
            </a:r>
          </a:p>
        </p:txBody>
      </p:sp>
      <p:sp>
        <p:nvSpPr>
          <p:cNvPr id="49" name="TextBox 48">
            <a:extLst>
              <a:ext uri="{FF2B5EF4-FFF2-40B4-BE49-F238E27FC236}">
                <a16:creationId xmlns:a16="http://schemas.microsoft.com/office/drawing/2014/main" id="{A10235D4-DA4E-4EE7-8110-568D41C419CF}"/>
              </a:ext>
            </a:extLst>
          </p:cNvPr>
          <p:cNvSpPr txBox="1"/>
          <p:nvPr/>
        </p:nvSpPr>
        <p:spPr>
          <a:xfrm>
            <a:off x="1260352" y="302169"/>
            <a:ext cx="2304256" cy="984885"/>
          </a:xfrm>
          <a:prstGeom prst="rect">
            <a:avLst/>
          </a:prstGeom>
          <a:noFill/>
        </p:spPr>
        <p:txBody>
          <a:bodyPr wrap="square" rtlCol="0">
            <a:spAutoFit/>
          </a:bodyPr>
          <a:lstStyle/>
          <a:p>
            <a:r>
              <a:rPr lang="en-US" dirty="0">
                <a:solidFill>
                  <a:srgbClr val="00316E"/>
                </a:solidFill>
              </a:rPr>
              <a:t>7239</a:t>
            </a:r>
          </a:p>
        </p:txBody>
      </p:sp>
      <p:sp>
        <p:nvSpPr>
          <p:cNvPr id="15" name="Shape 22">
            <a:extLst>
              <a:ext uri="{FF2B5EF4-FFF2-40B4-BE49-F238E27FC236}">
                <a16:creationId xmlns:a16="http://schemas.microsoft.com/office/drawing/2014/main" id="{498BBA1E-6BD0-45F3-971F-4036F3216983}"/>
              </a:ext>
            </a:extLst>
          </p:cNvPr>
          <p:cNvSpPr/>
          <p:nvPr/>
        </p:nvSpPr>
        <p:spPr>
          <a:xfrm>
            <a:off x="13933760" y="3051674"/>
            <a:ext cx="7449906" cy="4651182"/>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Technologies/Tools Used</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Studio</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Sensor API</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Graphics API</a:t>
            </a:r>
          </a:p>
          <a:p>
            <a:pPr marL="571500" indent="-571500" algn="just">
              <a:spcBef>
                <a:spcPts val="699"/>
              </a:spcBef>
              <a:buFont typeface="Arial" panose="020B0604020202020204" pitchFamily="34" charset="0"/>
              <a:buChar char="•"/>
              <a:defRPr sz="1800">
                <a:solidFill>
                  <a:srgbClr val="000000"/>
                </a:solidFill>
              </a:defRPr>
            </a:pPr>
            <a:r>
              <a:rPr lang="en-US" sz="3000" dirty="0" err="1">
                <a:ea typeface="CMU Sans Serif"/>
                <a:cs typeface="CMU Sans Serif"/>
                <a:sym typeface="CMU Sans Serif"/>
              </a:rPr>
              <a:t>ZXing</a:t>
            </a:r>
            <a:r>
              <a:rPr lang="en-US" sz="3000" dirty="0">
                <a:ea typeface="CMU Sans Serif"/>
                <a:cs typeface="CMU Sans Serif"/>
                <a:sym typeface="CMU Sans Serif"/>
              </a:rPr>
              <a:t> Library</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Huawei P20 Pro Smartphone</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Quick Response Codes</a:t>
            </a:r>
          </a:p>
        </p:txBody>
      </p:sp>
      <p:sp>
        <p:nvSpPr>
          <p:cNvPr id="18" name="Shape 22">
            <a:extLst>
              <a:ext uri="{FF2B5EF4-FFF2-40B4-BE49-F238E27FC236}">
                <a16:creationId xmlns:a16="http://schemas.microsoft.com/office/drawing/2014/main" id="{ADA64A5E-601F-4B41-9819-17CA877A5874}"/>
              </a:ext>
            </a:extLst>
          </p:cNvPr>
          <p:cNvSpPr/>
          <p:nvPr/>
        </p:nvSpPr>
        <p:spPr>
          <a:xfrm>
            <a:off x="0" y="8317985"/>
            <a:ext cx="7312159" cy="1342584"/>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Architecture</a:t>
            </a:r>
          </a:p>
        </p:txBody>
      </p:sp>
      <p:sp>
        <p:nvSpPr>
          <p:cNvPr id="10" name="TextBox 9">
            <a:extLst>
              <a:ext uri="{FF2B5EF4-FFF2-40B4-BE49-F238E27FC236}">
                <a16:creationId xmlns:a16="http://schemas.microsoft.com/office/drawing/2014/main" id="{456DF0B4-CA4C-4143-8E66-4E339F723FF6}"/>
              </a:ext>
            </a:extLst>
          </p:cNvPr>
          <p:cNvSpPr txBox="1"/>
          <p:nvPr/>
        </p:nvSpPr>
        <p:spPr>
          <a:xfrm>
            <a:off x="1751580" y="12961184"/>
            <a:ext cx="5654818" cy="400110"/>
          </a:xfrm>
          <a:prstGeom prst="rect">
            <a:avLst/>
          </a:prstGeom>
          <a:noFill/>
        </p:spPr>
        <p:txBody>
          <a:bodyPr wrap="none" rtlCol="0">
            <a:spAutoFit/>
          </a:bodyPr>
          <a:lstStyle/>
          <a:p>
            <a:r>
              <a:rPr lang="en-SG" sz="2000" dirty="0"/>
              <a:t>Figure 1. Indoor Localization application architecture</a:t>
            </a:r>
          </a:p>
        </p:txBody>
      </p:sp>
      <p:sp>
        <p:nvSpPr>
          <p:cNvPr id="24" name="Shape 22">
            <a:extLst>
              <a:ext uri="{FF2B5EF4-FFF2-40B4-BE49-F238E27FC236}">
                <a16:creationId xmlns:a16="http://schemas.microsoft.com/office/drawing/2014/main" id="{8B54936B-166A-44E1-87A4-F3BA3093D392}"/>
              </a:ext>
            </a:extLst>
          </p:cNvPr>
          <p:cNvSpPr/>
          <p:nvPr/>
        </p:nvSpPr>
        <p:spPr>
          <a:xfrm>
            <a:off x="9638969" y="7962407"/>
            <a:ext cx="11752086" cy="6254185"/>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Smartphone embedded sensors such as Accelerometer and Magnetometer provides data to compute the orientation of the smartphone device.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User input such as height and gender is used to compute the stride length of the user.</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Stride length and orientation of smartphone device will be used to do the path tracking of the user on the map.</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QR Code is scanned to counteract against the drift error suffered by the smartphone embedded sensors.</a:t>
            </a:r>
          </a:p>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p:txBody>
      </p:sp>
      <p:sp>
        <p:nvSpPr>
          <p:cNvPr id="25" name="Shape 22">
            <a:extLst>
              <a:ext uri="{FF2B5EF4-FFF2-40B4-BE49-F238E27FC236}">
                <a16:creationId xmlns:a16="http://schemas.microsoft.com/office/drawing/2014/main" id="{85B3EC34-98DF-4DC0-BDAF-3CA3A1A744A8}"/>
              </a:ext>
            </a:extLst>
          </p:cNvPr>
          <p:cNvSpPr/>
          <p:nvPr/>
        </p:nvSpPr>
        <p:spPr>
          <a:xfrm>
            <a:off x="0" y="13848730"/>
            <a:ext cx="12424533" cy="7500680"/>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Flow</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Without QR Code Re-positioning</a:t>
            </a: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 QR Code Re-positioning +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600" b="1" dirty="0">
              <a:solidFill>
                <a:srgbClr val="00306C"/>
              </a:solidFill>
              <a:ea typeface="CMU Sans Serif"/>
              <a:cs typeface="CMU Sans Serif"/>
              <a:sym typeface="CMU Sans Serif"/>
            </a:endParaRPr>
          </a:p>
        </p:txBody>
      </p:sp>
      <p:pic>
        <p:nvPicPr>
          <p:cNvPr id="12" name="Picture 11" descr="A screenshot of a cell phone&#10;&#10;Description automatically generated">
            <a:extLst>
              <a:ext uri="{FF2B5EF4-FFF2-40B4-BE49-F238E27FC236}">
                <a16:creationId xmlns:a16="http://schemas.microsoft.com/office/drawing/2014/main" id="{99645E4E-A7DA-481F-8E70-0680F1D200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306" y="15675730"/>
            <a:ext cx="1493540" cy="2992899"/>
          </a:xfrm>
          <a:prstGeom prst="rect">
            <a:avLst/>
          </a:prstGeom>
        </p:spPr>
      </p:pic>
      <p:sp>
        <p:nvSpPr>
          <p:cNvPr id="13" name="Arrow: Right 12">
            <a:extLst>
              <a:ext uri="{FF2B5EF4-FFF2-40B4-BE49-F238E27FC236}">
                <a16:creationId xmlns:a16="http://schemas.microsoft.com/office/drawing/2014/main" id="{AEFF7F3A-9711-49A4-AA0D-58DE947A4656}"/>
              </a:ext>
            </a:extLst>
          </p:cNvPr>
          <p:cNvSpPr/>
          <p:nvPr/>
        </p:nvSpPr>
        <p:spPr>
          <a:xfrm>
            <a:off x="2353932" y="169245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6" name="Picture 15" descr="A picture containing drawing, clock, window&#10;&#10;Description automatically generated">
            <a:extLst>
              <a:ext uri="{FF2B5EF4-FFF2-40B4-BE49-F238E27FC236}">
                <a16:creationId xmlns:a16="http://schemas.microsoft.com/office/drawing/2014/main" id="{FDBDCAD4-0C96-47E2-A922-50AD2A7642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4293" y="15675728"/>
            <a:ext cx="1493540" cy="2992900"/>
          </a:xfrm>
          <a:prstGeom prst="rect">
            <a:avLst/>
          </a:prstGeom>
        </p:spPr>
      </p:pic>
      <p:sp>
        <p:nvSpPr>
          <p:cNvPr id="31" name="Arrow: Right 30">
            <a:extLst>
              <a:ext uri="{FF2B5EF4-FFF2-40B4-BE49-F238E27FC236}">
                <a16:creationId xmlns:a16="http://schemas.microsoft.com/office/drawing/2014/main" id="{49E65450-F760-414F-9EBA-CECF1E3B113E}"/>
              </a:ext>
            </a:extLst>
          </p:cNvPr>
          <p:cNvSpPr/>
          <p:nvPr/>
        </p:nvSpPr>
        <p:spPr>
          <a:xfrm>
            <a:off x="5983225" y="169169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9" name="Picture 18" descr="A picture containing drawing, clock, window&#10;&#10;Description automatically generated">
            <a:extLst>
              <a:ext uri="{FF2B5EF4-FFF2-40B4-BE49-F238E27FC236}">
                <a16:creationId xmlns:a16="http://schemas.microsoft.com/office/drawing/2014/main" id="{E8AB3A30-29F2-4FC2-A546-904A6FDE2C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0396" y="15675729"/>
            <a:ext cx="1495478" cy="2992899"/>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D6F4E8B1-441E-4E38-BFCF-D900DF0792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306" y="20072453"/>
            <a:ext cx="1493540" cy="2992899"/>
          </a:xfrm>
          <a:prstGeom prst="rect">
            <a:avLst/>
          </a:prstGeom>
        </p:spPr>
      </p:pic>
      <p:sp>
        <p:nvSpPr>
          <p:cNvPr id="35" name="Arrow: Right 34">
            <a:extLst>
              <a:ext uri="{FF2B5EF4-FFF2-40B4-BE49-F238E27FC236}">
                <a16:creationId xmlns:a16="http://schemas.microsoft.com/office/drawing/2014/main" id="{43B4CC7A-7874-4877-8222-BD7A9AD29E73}"/>
              </a:ext>
            </a:extLst>
          </p:cNvPr>
          <p:cNvSpPr/>
          <p:nvPr/>
        </p:nvSpPr>
        <p:spPr>
          <a:xfrm>
            <a:off x="2353932"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36" name="Picture 35" descr="A picture containing drawing, clock, window&#10;&#10;Description automatically generated">
            <a:extLst>
              <a:ext uri="{FF2B5EF4-FFF2-40B4-BE49-F238E27FC236}">
                <a16:creationId xmlns:a16="http://schemas.microsoft.com/office/drawing/2014/main" id="{FB15F437-8ADF-4FF8-A598-2FF4EA3AF1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487" y="20072453"/>
            <a:ext cx="1493540" cy="2992900"/>
          </a:xfrm>
          <a:prstGeom prst="rect">
            <a:avLst/>
          </a:prstGeom>
        </p:spPr>
      </p:pic>
      <p:sp>
        <p:nvSpPr>
          <p:cNvPr id="37" name="Arrow: Right 36">
            <a:extLst>
              <a:ext uri="{FF2B5EF4-FFF2-40B4-BE49-F238E27FC236}">
                <a16:creationId xmlns:a16="http://schemas.microsoft.com/office/drawing/2014/main" id="{A8028276-5000-4E0F-A5DC-19EFDA1E384E}"/>
              </a:ext>
            </a:extLst>
          </p:cNvPr>
          <p:cNvSpPr/>
          <p:nvPr/>
        </p:nvSpPr>
        <p:spPr>
          <a:xfrm>
            <a:off x="6005203"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21" name="Picture 20" descr="A picture containing drawing, clock, window&#10;&#10;Description automatically generated">
            <a:extLst>
              <a:ext uri="{FF2B5EF4-FFF2-40B4-BE49-F238E27FC236}">
                <a16:creationId xmlns:a16="http://schemas.microsoft.com/office/drawing/2014/main" id="{67DD885A-8E47-4DA1-A925-E236430A7B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34446" y="20072453"/>
            <a:ext cx="1493540" cy="3000693"/>
          </a:xfrm>
          <a:prstGeom prst="rect">
            <a:avLst/>
          </a:prstGeom>
        </p:spPr>
      </p:pic>
      <p:sp>
        <p:nvSpPr>
          <p:cNvPr id="22" name="Oval 21">
            <a:extLst>
              <a:ext uri="{FF2B5EF4-FFF2-40B4-BE49-F238E27FC236}">
                <a16:creationId xmlns:a16="http://schemas.microsoft.com/office/drawing/2014/main" id="{3A53ECED-F594-4A60-8DDA-6740A48E0F11}"/>
              </a:ext>
            </a:extLst>
          </p:cNvPr>
          <p:cNvSpPr/>
          <p:nvPr/>
        </p:nvSpPr>
        <p:spPr>
          <a:xfrm>
            <a:off x="8609489" y="21945045"/>
            <a:ext cx="421850" cy="415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1175D05B-3E0D-445E-AB9C-6B348D1B8024}"/>
              </a:ext>
            </a:extLst>
          </p:cNvPr>
          <p:cNvSpPr txBox="1"/>
          <p:nvPr/>
        </p:nvSpPr>
        <p:spPr>
          <a:xfrm>
            <a:off x="2352812" y="20038594"/>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2" name="TextBox 41">
            <a:extLst>
              <a:ext uri="{FF2B5EF4-FFF2-40B4-BE49-F238E27FC236}">
                <a16:creationId xmlns:a16="http://schemas.microsoft.com/office/drawing/2014/main" id="{BB68E95D-CCCA-43B6-9D21-5944FBFA0017}"/>
              </a:ext>
            </a:extLst>
          </p:cNvPr>
          <p:cNvSpPr txBox="1"/>
          <p:nvPr/>
        </p:nvSpPr>
        <p:spPr>
          <a:xfrm>
            <a:off x="5982988" y="19946492"/>
            <a:ext cx="1759534" cy="1477328"/>
          </a:xfrm>
          <a:prstGeom prst="rect">
            <a:avLst/>
          </a:prstGeom>
          <a:noFill/>
        </p:spPr>
        <p:txBody>
          <a:bodyPr wrap="square" rtlCol="0">
            <a:spAutoFit/>
          </a:bodyPr>
          <a:lstStyle/>
          <a:p>
            <a:r>
              <a:rPr lang="en-SG" sz="1500" dirty="0"/>
              <a:t>User’s location is tracked while walking and re-positioned(denoted by circle) after scanning QR code.</a:t>
            </a:r>
          </a:p>
        </p:txBody>
      </p:sp>
      <p:sp>
        <p:nvSpPr>
          <p:cNvPr id="43" name="TextBox 42">
            <a:extLst>
              <a:ext uri="{FF2B5EF4-FFF2-40B4-BE49-F238E27FC236}">
                <a16:creationId xmlns:a16="http://schemas.microsoft.com/office/drawing/2014/main" id="{D11162D1-0CDA-4261-94D7-8F2A9D689276}"/>
              </a:ext>
            </a:extLst>
          </p:cNvPr>
          <p:cNvSpPr txBox="1"/>
          <p:nvPr/>
        </p:nvSpPr>
        <p:spPr>
          <a:xfrm>
            <a:off x="2352786" y="15678096"/>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4" name="TextBox 43">
            <a:extLst>
              <a:ext uri="{FF2B5EF4-FFF2-40B4-BE49-F238E27FC236}">
                <a16:creationId xmlns:a16="http://schemas.microsoft.com/office/drawing/2014/main" id="{5E843591-552B-49C8-BF83-6C271C6FF233}"/>
              </a:ext>
            </a:extLst>
          </p:cNvPr>
          <p:cNvSpPr txBox="1"/>
          <p:nvPr/>
        </p:nvSpPr>
        <p:spPr>
          <a:xfrm>
            <a:off x="5983225" y="15670496"/>
            <a:ext cx="1759534" cy="1015663"/>
          </a:xfrm>
          <a:prstGeom prst="rect">
            <a:avLst/>
          </a:prstGeom>
          <a:noFill/>
        </p:spPr>
        <p:txBody>
          <a:bodyPr wrap="square" rtlCol="0">
            <a:spAutoFit/>
          </a:bodyPr>
          <a:lstStyle/>
          <a:p>
            <a:r>
              <a:rPr lang="en-SG" sz="1500" dirty="0"/>
              <a:t>User’s location tracked on the map while the user is walking</a:t>
            </a:r>
          </a:p>
        </p:txBody>
      </p:sp>
      <p:sp>
        <p:nvSpPr>
          <p:cNvPr id="46" name="Shape 22">
            <a:extLst>
              <a:ext uri="{FF2B5EF4-FFF2-40B4-BE49-F238E27FC236}">
                <a16:creationId xmlns:a16="http://schemas.microsoft.com/office/drawing/2014/main" id="{1BD37AE9-511E-441A-B85A-3C509D89498C}"/>
              </a:ext>
            </a:extLst>
          </p:cNvPr>
          <p:cNvSpPr/>
          <p:nvPr/>
        </p:nvSpPr>
        <p:spPr>
          <a:xfrm>
            <a:off x="9638969" y="13678857"/>
            <a:ext cx="10693400" cy="3920213"/>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Evaluations</a:t>
            </a:r>
          </a:p>
          <a:p>
            <a:pPr marL="457200" indent="-4572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Experiments were conducted in SIT@NYP campus level 2 and 4 with no re-positioning(scanning of QR code) and re-positioning in conjunction with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000" dirty="0">
              <a:ea typeface="CMU Sans Serif"/>
              <a:cs typeface="CMU Sans Serif"/>
              <a:sym typeface="CMU Sans Serif"/>
            </a:endParaRPr>
          </a:p>
        </p:txBody>
      </p:sp>
      <p:pic>
        <p:nvPicPr>
          <p:cNvPr id="29" name="Picture 28" descr="A close up of a screen&#10;&#10;Description automatically generated">
            <a:extLst>
              <a:ext uri="{FF2B5EF4-FFF2-40B4-BE49-F238E27FC236}">
                <a16:creationId xmlns:a16="http://schemas.microsoft.com/office/drawing/2014/main" id="{7D4FD912-250F-49BE-970B-72DE269D11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39730" y="16817864"/>
            <a:ext cx="1408096" cy="2797614"/>
          </a:xfrm>
          <a:prstGeom prst="rect">
            <a:avLst/>
          </a:prstGeom>
        </p:spPr>
      </p:pic>
      <p:sp>
        <p:nvSpPr>
          <p:cNvPr id="41" name="TextBox 40">
            <a:extLst>
              <a:ext uri="{FF2B5EF4-FFF2-40B4-BE49-F238E27FC236}">
                <a16:creationId xmlns:a16="http://schemas.microsoft.com/office/drawing/2014/main" id="{E4E601EA-19BD-4D62-B091-BB9FB4852E5E}"/>
              </a:ext>
            </a:extLst>
          </p:cNvPr>
          <p:cNvSpPr txBox="1"/>
          <p:nvPr/>
        </p:nvSpPr>
        <p:spPr>
          <a:xfrm>
            <a:off x="11421799" y="19680407"/>
            <a:ext cx="3408038" cy="400110"/>
          </a:xfrm>
          <a:prstGeom prst="rect">
            <a:avLst/>
          </a:prstGeom>
          <a:noFill/>
        </p:spPr>
        <p:txBody>
          <a:bodyPr wrap="square" rtlCol="0">
            <a:spAutoFit/>
          </a:bodyPr>
          <a:lstStyle/>
          <a:p>
            <a:r>
              <a:rPr lang="en-SG" sz="2000" dirty="0"/>
              <a:t>Figure 4. SIT@NYP level 2 map</a:t>
            </a:r>
          </a:p>
        </p:txBody>
      </p:sp>
      <p:pic>
        <p:nvPicPr>
          <p:cNvPr id="50" name="Picture 49" descr="A close up of a screen&#10;&#10;Description automatically generated">
            <a:extLst>
              <a:ext uri="{FF2B5EF4-FFF2-40B4-BE49-F238E27FC236}">
                <a16:creationId xmlns:a16="http://schemas.microsoft.com/office/drawing/2014/main" id="{339E5AEE-7851-4C21-93EA-45970CE149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02038" y="16813642"/>
            <a:ext cx="1261424" cy="2797614"/>
          </a:xfrm>
          <a:prstGeom prst="rect">
            <a:avLst/>
          </a:prstGeom>
        </p:spPr>
      </p:pic>
      <p:sp>
        <p:nvSpPr>
          <p:cNvPr id="51" name="TextBox 50">
            <a:extLst>
              <a:ext uri="{FF2B5EF4-FFF2-40B4-BE49-F238E27FC236}">
                <a16:creationId xmlns:a16="http://schemas.microsoft.com/office/drawing/2014/main" id="{D538049C-0D5E-4784-AFCF-38244E44E3F8}"/>
              </a:ext>
            </a:extLst>
          </p:cNvPr>
          <p:cNvSpPr txBox="1"/>
          <p:nvPr/>
        </p:nvSpPr>
        <p:spPr>
          <a:xfrm>
            <a:off x="15553640" y="19680407"/>
            <a:ext cx="3408038" cy="400110"/>
          </a:xfrm>
          <a:prstGeom prst="rect">
            <a:avLst/>
          </a:prstGeom>
          <a:noFill/>
        </p:spPr>
        <p:txBody>
          <a:bodyPr wrap="square" rtlCol="0">
            <a:spAutoFit/>
          </a:bodyPr>
          <a:lstStyle/>
          <a:p>
            <a:r>
              <a:rPr lang="en-SG" sz="2000" dirty="0"/>
              <a:t>Figure 5. SIT@NYP level 4 map</a:t>
            </a:r>
          </a:p>
        </p:txBody>
      </p:sp>
      <p:sp>
        <p:nvSpPr>
          <p:cNvPr id="52" name="TextBox 51">
            <a:extLst>
              <a:ext uri="{FF2B5EF4-FFF2-40B4-BE49-F238E27FC236}">
                <a16:creationId xmlns:a16="http://schemas.microsoft.com/office/drawing/2014/main" id="{A2FA1164-9F06-42FB-B075-26810207D4CB}"/>
              </a:ext>
            </a:extLst>
          </p:cNvPr>
          <p:cNvSpPr txBox="1"/>
          <p:nvPr/>
        </p:nvSpPr>
        <p:spPr>
          <a:xfrm>
            <a:off x="1723884" y="18770375"/>
            <a:ext cx="6314357" cy="400110"/>
          </a:xfrm>
          <a:prstGeom prst="rect">
            <a:avLst/>
          </a:prstGeom>
          <a:noFill/>
        </p:spPr>
        <p:txBody>
          <a:bodyPr wrap="none" rtlCol="0">
            <a:spAutoFit/>
          </a:bodyPr>
          <a:lstStyle/>
          <a:p>
            <a:r>
              <a:rPr lang="en-SG" sz="2000" dirty="0"/>
              <a:t>Figure 2. Flow of system without QR Code for repositioning</a:t>
            </a:r>
          </a:p>
        </p:txBody>
      </p:sp>
      <p:sp>
        <p:nvSpPr>
          <p:cNvPr id="53" name="TextBox 52">
            <a:extLst>
              <a:ext uri="{FF2B5EF4-FFF2-40B4-BE49-F238E27FC236}">
                <a16:creationId xmlns:a16="http://schemas.microsoft.com/office/drawing/2014/main" id="{1E55D870-340B-41E3-B5C5-6FF6B94F77F4}"/>
              </a:ext>
            </a:extLst>
          </p:cNvPr>
          <p:cNvSpPr txBox="1"/>
          <p:nvPr/>
        </p:nvSpPr>
        <p:spPr>
          <a:xfrm>
            <a:off x="329078" y="23065352"/>
            <a:ext cx="9103967" cy="400110"/>
          </a:xfrm>
          <a:prstGeom prst="rect">
            <a:avLst/>
          </a:prstGeom>
          <a:noFill/>
        </p:spPr>
        <p:txBody>
          <a:bodyPr wrap="none" rtlCol="0">
            <a:spAutoFit/>
          </a:bodyPr>
          <a:lstStyle/>
          <a:p>
            <a:r>
              <a:rPr lang="en-SG" sz="2000" dirty="0"/>
              <a:t>Figure 3. Flow of system with QR Code for repositioning and Stationary accelerometer</a:t>
            </a:r>
          </a:p>
        </p:txBody>
      </p:sp>
      <p:sp>
        <p:nvSpPr>
          <p:cNvPr id="54" name="Shape 22">
            <a:extLst>
              <a:ext uri="{FF2B5EF4-FFF2-40B4-BE49-F238E27FC236}">
                <a16:creationId xmlns:a16="http://schemas.microsoft.com/office/drawing/2014/main" id="{4A0DCA4B-11FF-4B87-A1BD-EF64B46379B9}"/>
              </a:ext>
            </a:extLst>
          </p:cNvPr>
          <p:cNvSpPr/>
          <p:nvPr/>
        </p:nvSpPr>
        <p:spPr>
          <a:xfrm>
            <a:off x="9663146" y="20247985"/>
            <a:ext cx="3019080" cy="6279833"/>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Results</a:t>
            </a: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p:txBody>
      </p:sp>
      <p:pic>
        <p:nvPicPr>
          <p:cNvPr id="58" name="Picture 57" descr="A picture containing clock, drawing&#10;&#10;Description automatically generated">
            <a:extLst>
              <a:ext uri="{FF2B5EF4-FFF2-40B4-BE49-F238E27FC236}">
                <a16:creationId xmlns:a16="http://schemas.microsoft.com/office/drawing/2014/main" id="{99AFAF36-C69C-4BE6-A0EE-0B65391EB50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387368" y="21258774"/>
            <a:ext cx="1493540" cy="3004605"/>
          </a:xfrm>
          <a:prstGeom prst="rect">
            <a:avLst/>
          </a:prstGeom>
        </p:spPr>
      </p:pic>
      <p:pic>
        <p:nvPicPr>
          <p:cNvPr id="59" name="Picture 58" descr="A picture containing drawing, clock, window&#10;&#10;Description automatically generated">
            <a:extLst>
              <a:ext uri="{FF2B5EF4-FFF2-40B4-BE49-F238E27FC236}">
                <a16:creationId xmlns:a16="http://schemas.microsoft.com/office/drawing/2014/main" id="{CED10C2F-A9FE-4AF7-A1F8-0D709EB6A3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2558" y="21258773"/>
            <a:ext cx="1495478" cy="2992899"/>
          </a:xfrm>
          <a:prstGeom prst="rect">
            <a:avLst/>
          </a:prstGeom>
        </p:spPr>
      </p:pic>
      <p:pic>
        <p:nvPicPr>
          <p:cNvPr id="61" name="Picture 60" descr="A picture containing clock, drawing&#10;&#10;Description automatically generated">
            <a:extLst>
              <a:ext uri="{FF2B5EF4-FFF2-40B4-BE49-F238E27FC236}">
                <a16:creationId xmlns:a16="http://schemas.microsoft.com/office/drawing/2014/main" id="{BE97489F-29B8-42EF-8597-1E9C4F10293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389386" y="24839934"/>
            <a:ext cx="1495479" cy="2992899"/>
          </a:xfrm>
          <a:prstGeom prst="rect">
            <a:avLst/>
          </a:prstGeom>
        </p:spPr>
      </p:pic>
      <p:pic>
        <p:nvPicPr>
          <p:cNvPr id="62" name="Picture 61" descr="A picture containing drawing, clock, window&#10;&#10;Description automatically generated">
            <a:extLst>
              <a:ext uri="{FF2B5EF4-FFF2-40B4-BE49-F238E27FC236}">
                <a16:creationId xmlns:a16="http://schemas.microsoft.com/office/drawing/2014/main" id="{1CAB8E04-D20C-47C9-BC35-476ABFCDCE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142558" y="24832140"/>
            <a:ext cx="1493540" cy="3000693"/>
          </a:xfrm>
          <a:prstGeom prst="rect">
            <a:avLst/>
          </a:prstGeom>
        </p:spPr>
      </p:pic>
      <p:sp>
        <p:nvSpPr>
          <p:cNvPr id="63" name="Shape 22">
            <a:extLst>
              <a:ext uri="{FF2B5EF4-FFF2-40B4-BE49-F238E27FC236}">
                <a16:creationId xmlns:a16="http://schemas.microsoft.com/office/drawing/2014/main" id="{0E1C4300-AD38-4CAF-B33C-4B0EDA1A5FF7}"/>
              </a:ext>
            </a:extLst>
          </p:cNvPr>
          <p:cNvSpPr/>
          <p:nvPr/>
        </p:nvSpPr>
        <p:spPr>
          <a:xfrm>
            <a:off x="9638969" y="20884157"/>
            <a:ext cx="7905947" cy="4935876"/>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Based off the results, it can be seen that the stationary accelerometer can help to reduce drift error as well as increase the distance between each re-positioning QR code placed.</a:t>
            </a:r>
          </a:p>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Insert graph</a:t>
            </a:r>
            <a:endParaRPr lang="en-US" sz="32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sp>
        <p:nvSpPr>
          <p:cNvPr id="64" name="TextBox 63">
            <a:extLst>
              <a:ext uri="{FF2B5EF4-FFF2-40B4-BE49-F238E27FC236}">
                <a16:creationId xmlns:a16="http://schemas.microsoft.com/office/drawing/2014/main" id="{A472A94D-78EB-4F10-B0D4-7591086820DE}"/>
              </a:ext>
            </a:extLst>
          </p:cNvPr>
          <p:cNvSpPr txBox="1"/>
          <p:nvPr/>
        </p:nvSpPr>
        <p:spPr>
          <a:xfrm>
            <a:off x="10405368" y="24717051"/>
            <a:ext cx="184731" cy="984885"/>
          </a:xfrm>
          <a:prstGeom prst="rect">
            <a:avLst/>
          </a:prstGeom>
          <a:noFill/>
        </p:spPr>
        <p:txBody>
          <a:bodyPr wrap="none" rtlCol="0">
            <a:spAutoFit/>
          </a:bodyPr>
          <a:lstStyle/>
          <a:p>
            <a:endParaRPr lang="en-SG" dirty="0"/>
          </a:p>
        </p:txBody>
      </p:sp>
      <p:sp>
        <p:nvSpPr>
          <p:cNvPr id="65" name="TextBox 64">
            <a:extLst>
              <a:ext uri="{FF2B5EF4-FFF2-40B4-BE49-F238E27FC236}">
                <a16:creationId xmlns:a16="http://schemas.microsoft.com/office/drawing/2014/main" id="{A7DDFFA6-BBE2-4375-AD41-36BE2E837469}"/>
              </a:ext>
            </a:extLst>
          </p:cNvPr>
          <p:cNvSpPr txBox="1"/>
          <p:nvPr/>
        </p:nvSpPr>
        <p:spPr>
          <a:xfrm>
            <a:off x="17274519" y="24185244"/>
            <a:ext cx="3941207" cy="707886"/>
          </a:xfrm>
          <a:prstGeom prst="rect">
            <a:avLst/>
          </a:prstGeom>
          <a:noFill/>
        </p:spPr>
        <p:txBody>
          <a:bodyPr wrap="none" rtlCol="0">
            <a:spAutoFit/>
          </a:bodyPr>
          <a:lstStyle/>
          <a:p>
            <a:r>
              <a:rPr lang="en-SG" sz="2000" dirty="0"/>
              <a:t>Figure 6. No re-positioning QR code </a:t>
            </a:r>
          </a:p>
          <a:p>
            <a:r>
              <a:rPr lang="en-SG" sz="2000" dirty="0"/>
              <a:t>results</a:t>
            </a:r>
          </a:p>
        </p:txBody>
      </p:sp>
      <p:sp>
        <p:nvSpPr>
          <p:cNvPr id="66" name="TextBox 65">
            <a:extLst>
              <a:ext uri="{FF2B5EF4-FFF2-40B4-BE49-F238E27FC236}">
                <a16:creationId xmlns:a16="http://schemas.microsoft.com/office/drawing/2014/main" id="{62194262-11F6-4248-9875-F6F1449049CF}"/>
              </a:ext>
            </a:extLst>
          </p:cNvPr>
          <p:cNvSpPr txBox="1"/>
          <p:nvPr/>
        </p:nvSpPr>
        <p:spPr>
          <a:xfrm>
            <a:off x="17387368" y="27859454"/>
            <a:ext cx="4063615" cy="707886"/>
          </a:xfrm>
          <a:prstGeom prst="rect">
            <a:avLst/>
          </a:prstGeom>
          <a:noFill/>
        </p:spPr>
        <p:txBody>
          <a:bodyPr wrap="square" rtlCol="0">
            <a:spAutoFit/>
          </a:bodyPr>
          <a:lstStyle/>
          <a:p>
            <a:r>
              <a:rPr lang="en-SG" sz="2000" dirty="0"/>
              <a:t>Figure 7. Re-positioning QR code and stationary accelerometer results</a:t>
            </a:r>
          </a:p>
        </p:txBody>
      </p:sp>
      <p:sp>
        <p:nvSpPr>
          <p:cNvPr id="67" name="Shape 22">
            <a:extLst>
              <a:ext uri="{FF2B5EF4-FFF2-40B4-BE49-F238E27FC236}">
                <a16:creationId xmlns:a16="http://schemas.microsoft.com/office/drawing/2014/main" id="{7F9425EC-95AE-4B81-89B2-AACBDC020FB0}"/>
              </a:ext>
            </a:extLst>
          </p:cNvPr>
          <p:cNvSpPr/>
          <p:nvPr/>
        </p:nvSpPr>
        <p:spPr>
          <a:xfrm>
            <a:off x="31051" y="23346601"/>
            <a:ext cx="7621665" cy="6469629"/>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Future Works and URL</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Augmented and Virtual reality into Indoor Localization applications.</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Enhancing stride length estimation algorithm to obtain more accurate estimation</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Integration of GPS and indoor localization for both indoor and outdoor navigation.</a:t>
            </a:r>
            <a:endParaRPr lang="en-US" sz="30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pic>
        <p:nvPicPr>
          <p:cNvPr id="71" name="Picture 70" descr="A screenshot of a cell phone&#10;&#10;Description automatically generated">
            <a:extLst>
              <a:ext uri="{FF2B5EF4-FFF2-40B4-BE49-F238E27FC236}">
                <a16:creationId xmlns:a16="http://schemas.microsoft.com/office/drawing/2014/main" id="{DDBB3FE6-8E37-4156-BF80-0DB152DBDCA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2241" y="9323976"/>
            <a:ext cx="9419096" cy="3120930"/>
          </a:xfrm>
          <a:prstGeom prst="rect">
            <a:avLst/>
          </a:prstGeom>
        </p:spPr>
      </p:pic>
      <p:pic>
        <p:nvPicPr>
          <p:cNvPr id="73" name="Picture 72" descr="A close up of a logo&#10;&#10;Description automatically generated">
            <a:extLst>
              <a:ext uri="{FF2B5EF4-FFF2-40B4-BE49-F238E27FC236}">
                <a16:creationId xmlns:a16="http://schemas.microsoft.com/office/drawing/2014/main" id="{E6CB7F7D-FB50-4811-AF0E-F3C8AFC0B0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38878" y="25008444"/>
            <a:ext cx="3002540" cy="3002540"/>
          </a:xfrm>
          <a:prstGeom prst="rect">
            <a:avLst/>
          </a:prstGeom>
        </p:spPr>
      </p:pic>
    </p:spTree>
    <p:extLst>
      <p:ext uri="{BB962C8B-B14F-4D97-AF65-F5344CB8AC3E}">
        <p14:creationId xmlns:p14="http://schemas.microsoft.com/office/powerpoint/2010/main" val="613154019"/>
      </p:ext>
    </p:extLst>
  </p:cSld>
  <p:clrMapOvr>
    <a:masterClrMapping/>
  </p:clrMapOvr>
</p:sld>
</file>

<file path=ppt/theme/theme1.xml><?xml version="1.0" encoding="utf-8"?>
<a:theme xmlns:a="http://schemas.openxmlformats.org/drawingml/2006/main" name="UGS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469</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UGS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Fannon Lim</dc:creator>
  <cp:lastModifiedBy>Adrian Tan</cp:lastModifiedBy>
  <cp:revision>81</cp:revision>
  <cp:lastPrinted>2013-02-22T05:40:15Z</cp:lastPrinted>
  <dcterms:created xsi:type="dcterms:W3CDTF">2013-02-13T08:30:39Z</dcterms:created>
  <dcterms:modified xsi:type="dcterms:W3CDTF">2020-02-16T13:02:35Z</dcterms:modified>
</cp:coreProperties>
</file>