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386800" cy="30279975"/>
  <p:notesSz cx="7099300" cy="10234613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6E"/>
    <a:srgbClr val="72FF00"/>
    <a:srgbClr val="02DB00"/>
    <a:srgbClr val="00B0FE"/>
    <a:srgbClr val="00306C"/>
    <a:srgbClr val="FF0303"/>
    <a:srgbClr val="73FF00"/>
    <a:srgbClr val="00DA00"/>
    <a:srgbClr val="14D900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13"/>
  </p:normalViewPr>
  <p:slideViewPr>
    <p:cSldViewPr>
      <p:cViewPr varScale="1">
        <p:scale>
          <a:sx n="21" d="100"/>
          <a:sy n="21" d="100"/>
        </p:scale>
        <p:origin x="2803" y="91"/>
      </p:cViewPr>
      <p:guideLst>
        <p:guide orient="horz" pos="9537"/>
        <p:guide pos="6736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2D788-4937-4945-9B75-5751AE0D1A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51DA4-CD1B-4B00-B45D-97E92EE7E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56BA-03B8-4704-9319-ED79A82C4E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CB9E-3369-4F2F-A760-1342929D1D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C3C8-08C5-445E-AC9E-303DC1E7C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F11C-4DE5-4B76-AFCD-E111F777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1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GS Poster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gcrm.co.uk/images/GlasgowUniTransp.gif">
            <a:extLst>
              <a:ext uri="{FF2B5EF4-FFF2-40B4-BE49-F238E27FC236}">
                <a16:creationId xmlns:a16="http://schemas.microsoft.com/office/drawing/2014/main" id="{3CB565A0-6D70-49E9-B572-3E2CB7474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36" y="28837813"/>
            <a:ext cx="3445240" cy="12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UGS\LOGOS\SIT Logo Full Color Primary.png">
            <a:extLst>
              <a:ext uri="{FF2B5EF4-FFF2-40B4-BE49-F238E27FC236}">
                <a16:creationId xmlns:a16="http://schemas.microsoft.com/office/drawing/2014/main" id="{C66AB537-3983-46FD-8702-CADA908965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55" y="28837813"/>
            <a:ext cx="2784195" cy="12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98CF3-42DB-48AC-9B3B-E5FC8D208642}"/>
              </a:ext>
            </a:extLst>
          </p:cNvPr>
          <p:cNvCxnSpPr>
            <a:cxnSpLocks/>
          </p:cNvCxnSpPr>
          <p:nvPr userDrawn="1"/>
        </p:nvCxnSpPr>
        <p:spPr>
          <a:xfrm>
            <a:off x="0" y="28533475"/>
            <a:ext cx="21387129" cy="0"/>
          </a:xfrm>
          <a:prstGeom prst="line">
            <a:avLst/>
          </a:prstGeom>
          <a:ln w="254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C214D-B297-4F3A-9EF2-1052D1337DCE}"/>
              </a:ext>
            </a:extLst>
          </p:cNvPr>
          <p:cNvSpPr/>
          <p:nvPr userDrawn="1"/>
        </p:nvSpPr>
        <p:spPr>
          <a:xfrm>
            <a:off x="1" y="0"/>
            <a:ext cx="21386800" cy="1620000"/>
          </a:xfrm>
          <a:prstGeom prst="rect">
            <a:avLst/>
          </a:prstGeom>
          <a:gradFill flip="none" rotWithShape="1">
            <a:gsLst>
              <a:gs pos="100000">
                <a:srgbClr val="02DB00"/>
              </a:gs>
              <a:gs pos="0">
                <a:srgbClr val="72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082AD-552B-4745-A29A-C704CD6EC227}"/>
              </a:ext>
            </a:extLst>
          </p:cNvPr>
          <p:cNvSpPr txBox="1"/>
          <p:nvPr userDrawn="1"/>
        </p:nvSpPr>
        <p:spPr>
          <a:xfrm>
            <a:off x="8749184" y="456057"/>
            <a:ext cx="108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306C"/>
                </a:solidFill>
              </a:rPr>
              <a:t>B.Sc. Computing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C0654-BA2C-42CE-B6F7-C8ADE83AFA35}"/>
              </a:ext>
            </a:extLst>
          </p:cNvPr>
          <p:cNvSpPr txBox="1"/>
          <p:nvPr userDrawn="1"/>
        </p:nvSpPr>
        <p:spPr>
          <a:xfrm>
            <a:off x="306339" y="302169"/>
            <a:ext cx="427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06C"/>
                </a:solidFill>
              </a:rPr>
              <a:t>CS</a:t>
            </a:r>
            <a:endParaRPr lang="en-US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9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179814" rtl="0" eaLnBrk="1" latinLnBrk="0" hangingPunct="1">
        <a:spcBef>
          <a:spcPct val="0"/>
        </a:spcBef>
        <a:buNone/>
        <a:defRPr sz="201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31" indent="-1567431" algn="l" defTabSz="4179814" rtl="0" eaLnBrk="1" latinLnBrk="0" hangingPunct="1">
        <a:spcBef>
          <a:spcPct val="20000"/>
        </a:spcBef>
        <a:buFont typeface="Arial" pitchFamily="34" charset="0"/>
        <a:buChar char="•"/>
        <a:defRPr sz="14583" kern="1200">
          <a:solidFill>
            <a:schemeClr val="tx1"/>
          </a:solidFill>
          <a:latin typeface="+mn-lt"/>
          <a:ea typeface="+mn-ea"/>
          <a:cs typeface="+mn-cs"/>
        </a:defRPr>
      </a:lvl1pPr>
      <a:lvl2pPr marL="3396098" indent="-1306192" algn="l" defTabSz="4179814" rtl="0" eaLnBrk="1" latinLnBrk="0" hangingPunct="1">
        <a:spcBef>
          <a:spcPct val="20000"/>
        </a:spcBef>
        <a:buFont typeface="Arial" pitchFamily="34" charset="0"/>
        <a:buChar char="–"/>
        <a:defRPr sz="12742" kern="1200">
          <a:solidFill>
            <a:schemeClr val="tx1"/>
          </a:solidFill>
          <a:latin typeface="+mn-lt"/>
          <a:ea typeface="+mn-ea"/>
          <a:cs typeface="+mn-cs"/>
        </a:defRPr>
      </a:lvl2pPr>
      <a:lvl3pPr marL="522476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10903" kern="1200">
          <a:solidFill>
            <a:schemeClr val="tx1"/>
          </a:solidFill>
          <a:latin typeface="+mn-lt"/>
          <a:ea typeface="+mn-ea"/>
          <a:cs typeface="+mn-cs"/>
        </a:defRPr>
      </a:lvl3pPr>
      <a:lvl4pPr marL="7314675" indent="-1044954" algn="l" defTabSz="4179814" rtl="0" eaLnBrk="1" latinLnBrk="0" hangingPunct="1">
        <a:spcBef>
          <a:spcPct val="20000"/>
        </a:spcBef>
        <a:buFont typeface="Arial" pitchFamily="34" charset="0"/>
        <a:buChar char="–"/>
        <a:defRPr sz="9203" kern="1200">
          <a:solidFill>
            <a:schemeClr val="tx1"/>
          </a:solidFill>
          <a:latin typeface="+mn-lt"/>
          <a:ea typeface="+mn-ea"/>
          <a:cs typeface="+mn-cs"/>
        </a:defRPr>
      </a:lvl4pPr>
      <a:lvl5pPr marL="9404580" indent="-1044954" algn="l" defTabSz="4179814" rtl="0" eaLnBrk="1" latinLnBrk="0" hangingPunct="1">
        <a:spcBef>
          <a:spcPct val="20000"/>
        </a:spcBef>
        <a:buFont typeface="Arial" pitchFamily="34" charset="0"/>
        <a:buChar char="»"/>
        <a:defRPr sz="9203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87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9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7pPr>
      <a:lvl8pPr marL="15674301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8pPr>
      <a:lvl9pPr marL="17764208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2pPr>
      <a:lvl3pPr marL="417981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3pPr>
      <a:lvl4pPr marL="626972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4pPr>
      <a:lvl5pPr marL="8359628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3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42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47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5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FA05D2F-F0AD-43FE-B658-CC595016F4D1}"/>
              </a:ext>
            </a:extLst>
          </p:cNvPr>
          <p:cNvSpPr txBox="1"/>
          <p:nvPr/>
        </p:nvSpPr>
        <p:spPr>
          <a:xfrm>
            <a:off x="252241" y="28710590"/>
            <a:ext cx="86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Supervisors (Singapore): Dr. Chee </a:t>
            </a:r>
            <a:r>
              <a:rPr lang="en-US" sz="2400" dirty="0" err="1"/>
              <a:t>Kiat</a:t>
            </a:r>
            <a:r>
              <a:rPr lang="en-US" sz="2400" dirty="0"/>
              <a:t> (Lawrence) </a:t>
            </a:r>
            <a:r>
              <a:rPr lang="en-US" sz="2400" dirty="0" err="1"/>
              <a:t>Seow</a:t>
            </a:r>
            <a:endParaRPr lang="en-US" sz="2400" dirty="0"/>
          </a:p>
          <a:p>
            <a:r>
              <a:rPr lang="en-US" sz="2400" dirty="0"/>
              <a:t>Supervisor (Glasgow): Dr. Glasgow Prof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C3207-82EC-492A-8E9F-2795175026FA}"/>
              </a:ext>
            </a:extLst>
          </p:cNvPr>
          <p:cNvSpPr txBox="1"/>
          <p:nvPr/>
        </p:nvSpPr>
        <p:spPr>
          <a:xfrm>
            <a:off x="0" y="1769468"/>
            <a:ext cx="21386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306C"/>
                </a:solidFill>
              </a:rPr>
              <a:t>Hybrid Localization with Video Based Positioning Technology</a:t>
            </a:r>
          </a:p>
        </p:txBody>
      </p:sp>
      <p:sp>
        <p:nvSpPr>
          <p:cNvPr id="33" name="Shape 22">
            <a:extLst>
              <a:ext uri="{FF2B5EF4-FFF2-40B4-BE49-F238E27FC236}">
                <a16:creationId xmlns:a16="http://schemas.microsoft.com/office/drawing/2014/main" id="{C5F0E379-C876-4B93-98CD-E8FE2D93AC6C}"/>
              </a:ext>
            </a:extLst>
          </p:cNvPr>
          <p:cNvSpPr/>
          <p:nvPr/>
        </p:nvSpPr>
        <p:spPr>
          <a:xfrm>
            <a:off x="0" y="2864488"/>
            <a:ext cx="13933760" cy="622853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Abstract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project focuses on using smartphone embedded sensors in conjunction with Quick Response(QR) Code to perform indoor localization on a smartphone.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Technologies that is used in current day solutions requires infrastructures such as Wi-Fi Access Points as well as Bluetooth Low Energy(BLE) Beacons, resulting in an increase in costs for developing an indoor localization application.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proposed solution provides for an infrastructure-less and low cost solution in the indoor localization field by applying pedestrian dead reckoning using the smartphone’s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sensors to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track the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user’s location and camera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to scan the QR Code as well as a stationary accelerometer prompt to allow users to reset the accelerometer.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2C30A-C37E-42C2-90E4-E7D069C1F64B}"/>
              </a:ext>
            </a:extLst>
          </p:cNvPr>
          <p:cNvSpPr txBox="1"/>
          <p:nvPr/>
        </p:nvSpPr>
        <p:spPr>
          <a:xfrm>
            <a:off x="3564608" y="302169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Tan De Hui Adrian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0235D4-DA4E-4EE7-8110-568D41C419CF}"/>
              </a:ext>
            </a:extLst>
          </p:cNvPr>
          <p:cNvSpPr txBox="1"/>
          <p:nvPr/>
        </p:nvSpPr>
        <p:spPr>
          <a:xfrm>
            <a:off x="1260352" y="302169"/>
            <a:ext cx="23042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7239</a:t>
            </a:r>
          </a:p>
        </p:txBody>
      </p:sp>
      <p:sp>
        <p:nvSpPr>
          <p:cNvPr id="15" name="Shape 22">
            <a:extLst>
              <a:ext uri="{FF2B5EF4-FFF2-40B4-BE49-F238E27FC236}">
                <a16:creationId xmlns:a16="http://schemas.microsoft.com/office/drawing/2014/main" id="{498BBA1E-6BD0-45F3-971F-4036F3216983}"/>
              </a:ext>
            </a:extLst>
          </p:cNvPr>
          <p:cNvSpPr/>
          <p:nvPr/>
        </p:nvSpPr>
        <p:spPr>
          <a:xfrm>
            <a:off x="13933760" y="2864488"/>
            <a:ext cx="7449906" cy="465118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Technologies/Tools Used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Studio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Sensor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Graphics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ea typeface="CMU Sans Serif"/>
                <a:cs typeface="CMU Sans Serif"/>
                <a:sym typeface="CMU Sans Serif"/>
              </a:rPr>
              <a:t>ZXing</a:t>
            </a:r>
            <a:r>
              <a:rPr lang="en-US" sz="3000" dirty="0">
                <a:ea typeface="CMU Sans Serif"/>
                <a:cs typeface="CMU Sans Serif"/>
                <a:sym typeface="CMU Sans Serif"/>
              </a:rPr>
              <a:t> Library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Huawei P20 Pro Smartphone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Quick Response Codes</a:t>
            </a:r>
          </a:p>
        </p:txBody>
      </p:sp>
      <p:sp>
        <p:nvSpPr>
          <p:cNvPr id="18" name="Shape 22">
            <a:extLst>
              <a:ext uri="{FF2B5EF4-FFF2-40B4-BE49-F238E27FC236}">
                <a16:creationId xmlns:a16="http://schemas.microsoft.com/office/drawing/2014/main" id="{ADA64A5E-601F-4B41-9819-17CA877A5874}"/>
              </a:ext>
            </a:extLst>
          </p:cNvPr>
          <p:cNvSpPr/>
          <p:nvPr/>
        </p:nvSpPr>
        <p:spPr>
          <a:xfrm>
            <a:off x="0" y="8714402"/>
            <a:ext cx="7312159" cy="134258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DF0B4-CA4C-4143-8E66-4E339F723FF6}"/>
              </a:ext>
            </a:extLst>
          </p:cNvPr>
          <p:cNvSpPr txBox="1"/>
          <p:nvPr/>
        </p:nvSpPr>
        <p:spPr>
          <a:xfrm>
            <a:off x="1751580" y="13267758"/>
            <a:ext cx="565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1. Indoor Localization application architecture</a:t>
            </a: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8B54936B-166A-44E1-87A4-F3BA3093D392}"/>
              </a:ext>
            </a:extLst>
          </p:cNvPr>
          <p:cNvSpPr/>
          <p:nvPr/>
        </p:nvSpPr>
        <p:spPr>
          <a:xfrm>
            <a:off x="9663146" y="8151842"/>
            <a:ext cx="11752086" cy="625418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Smartphone embedded sensors such as Accelerometer and Magnetometer provides data to compute the orientation of the smartphone device.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User input such as height and gender is used to compute the stride length of the user.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Stride length and orientation of smartphone device will be used to do the path tracking of the user on the map.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QR Code is scanned to counteract against the drift error suffered by the smartphone embedded sensors.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85B3EC34-98DF-4DC0-BDAF-3CA3A1A744A8}"/>
              </a:ext>
            </a:extLst>
          </p:cNvPr>
          <p:cNvSpPr/>
          <p:nvPr/>
        </p:nvSpPr>
        <p:spPr>
          <a:xfrm>
            <a:off x="0" y="13778155"/>
            <a:ext cx="12424533" cy="750068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Flow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Without QR Code Re-positioning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 QR Code Re-positioning + Stationary accelerometer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6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45E4E-A7DA-481F-8E70-0680F1D20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15675730"/>
            <a:ext cx="1493540" cy="29928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FF7F3A-9711-49A4-AA0D-58DE947A4656}"/>
              </a:ext>
            </a:extLst>
          </p:cNvPr>
          <p:cNvSpPr/>
          <p:nvPr/>
        </p:nvSpPr>
        <p:spPr>
          <a:xfrm>
            <a:off x="2353932" y="169245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DBDCAD4-0C96-47E2-A922-50AD2A764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15675728"/>
            <a:ext cx="1493540" cy="29929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9E65450-F760-414F-9EBA-CECF1E3B113E}"/>
              </a:ext>
            </a:extLst>
          </p:cNvPr>
          <p:cNvSpPr/>
          <p:nvPr/>
        </p:nvSpPr>
        <p:spPr>
          <a:xfrm>
            <a:off x="5983225" y="169169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E8AB3A30-29F2-4FC2-A546-904A6FDE2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96" y="15675729"/>
            <a:ext cx="1495478" cy="2992899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4E8B1-441E-4E38-BFCF-D900DF07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20072453"/>
            <a:ext cx="1493540" cy="299289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B4CC7A-7874-4877-8222-BD7A9AD29E73}"/>
              </a:ext>
            </a:extLst>
          </p:cNvPr>
          <p:cNvSpPr/>
          <p:nvPr/>
        </p:nvSpPr>
        <p:spPr>
          <a:xfrm>
            <a:off x="2353932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B15F437-8ADF-4FF8-A598-2FF4EA3AF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87" y="20072453"/>
            <a:ext cx="1493540" cy="299290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A8028276-5000-4E0F-A5DC-19EFDA1E384E}"/>
              </a:ext>
            </a:extLst>
          </p:cNvPr>
          <p:cNvSpPr/>
          <p:nvPr/>
        </p:nvSpPr>
        <p:spPr>
          <a:xfrm>
            <a:off x="6005203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67DD885A-8E47-4DA1-A925-E236430A7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46" y="20072453"/>
            <a:ext cx="1493540" cy="300069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A53ECED-F594-4A60-8DDA-6740A48E0F11}"/>
              </a:ext>
            </a:extLst>
          </p:cNvPr>
          <p:cNvSpPr/>
          <p:nvPr/>
        </p:nvSpPr>
        <p:spPr>
          <a:xfrm>
            <a:off x="8606572" y="21358192"/>
            <a:ext cx="421850" cy="41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75D05B-3E0D-445E-AB9C-6B348D1B8024}"/>
              </a:ext>
            </a:extLst>
          </p:cNvPr>
          <p:cNvSpPr txBox="1"/>
          <p:nvPr/>
        </p:nvSpPr>
        <p:spPr>
          <a:xfrm>
            <a:off x="2352812" y="20038594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8E95D-CCCA-43B6-9D21-5944FBFA0017}"/>
              </a:ext>
            </a:extLst>
          </p:cNvPr>
          <p:cNvSpPr txBox="1"/>
          <p:nvPr/>
        </p:nvSpPr>
        <p:spPr>
          <a:xfrm>
            <a:off x="5982988" y="19946492"/>
            <a:ext cx="175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is tracked while walking and re-positioned(denoted by circle) after scanning QR code.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162D1-0CDA-4261-94D7-8F2A9D689276}"/>
              </a:ext>
            </a:extLst>
          </p:cNvPr>
          <p:cNvSpPr txBox="1"/>
          <p:nvPr/>
        </p:nvSpPr>
        <p:spPr>
          <a:xfrm>
            <a:off x="2352786" y="15678096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843591-552B-49C8-BF83-6C271C6FF233}"/>
              </a:ext>
            </a:extLst>
          </p:cNvPr>
          <p:cNvSpPr txBox="1"/>
          <p:nvPr/>
        </p:nvSpPr>
        <p:spPr>
          <a:xfrm>
            <a:off x="5983225" y="15670496"/>
            <a:ext cx="175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tracked on the map while the user is walking</a:t>
            </a:r>
          </a:p>
        </p:txBody>
      </p:sp>
      <p:sp>
        <p:nvSpPr>
          <p:cNvPr id="46" name="Shape 22">
            <a:extLst>
              <a:ext uri="{FF2B5EF4-FFF2-40B4-BE49-F238E27FC236}">
                <a16:creationId xmlns:a16="http://schemas.microsoft.com/office/drawing/2014/main" id="{1BD37AE9-511E-441A-B85A-3C509D89498C}"/>
              </a:ext>
            </a:extLst>
          </p:cNvPr>
          <p:cNvSpPr/>
          <p:nvPr/>
        </p:nvSpPr>
        <p:spPr>
          <a:xfrm>
            <a:off x="9638969" y="13772687"/>
            <a:ext cx="10693400" cy="39202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Evaluations</a:t>
            </a:r>
          </a:p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Experiments were conducted in SIT@NYP campus level 2 and 4 with no re-positioning(scanning of QR code) and re-positioning in conjunction with stationary accelerometer.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000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29" name="Picture 28" descr="A close up of a screen&#10;&#10;Description automatically generated">
            <a:extLst>
              <a:ext uri="{FF2B5EF4-FFF2-40B4-BE49-F238E27FC236}">
                <a16:creationId xmlns:a16="http://schemas.microsoft.com/office/drawing/2014/main" id="{7D4FD912-250F-49BE-970B-72DE269D1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30" y="16817864"/>
            <a:ext cx="1408096" cy="27976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4E601EA-19BD-4D62-B091-BB9FB4852E5E}"/>
              </a:ext>
            </a:extLst>
          </p:cNvPr>
          <p:cNvSpPr txBox="1"/>
          <p:nvPr/>
        </p:nvSpPr>
        <p:spPr>
          <a:xfrm>
            <a:off x="11421799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4. SIT@NYP level 2 map</a:t>
            </a:r>
          </a:p>
        </p:txBody>
      </p:sp>
      <p:pic>
        <p:nvPicPr>
          <p:cNvPr id="50" name="Picture 49" descr="A close up of a screen&#10;&#10;Description automatically generated">
            <a:extLst>
              <a:ext uri="{FF2B5EF4-FFF2-40B4-BE49-F238E27FC236}">
                <a16:creationId xmlns:a16="http://schemas.microsoft.com/office/drawing/2014/main" id="{339E5AEE-7851-4C21-93EA-45970CE14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38" y="16813642"/>
            <a:ext cx="1261424" cy="27976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538049C-0D5E-4784-AFCF-38244E44E3F8}"/>
              </a:ext>
            </a:extLst>
          </p:cNvPr>
          <p:cNvSpPr txBox="1"/>
          <p:nvPr/>
        </p:nvSpPr>
        <p:spPr>
          <a:xfrm>
            <a:off x="15553640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5. SIT@NYP level 4 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A1164-9F06-42FB-B075-26810207D4CB}"/>
              </a:ext>
            </a:extLst>
          </p:cNvPr>
          <p:cNvSpPr txBox="1"/>
          <p:nvPr/>
        </p:nvSpPr>
        <p:spPr>
          <a:xfrm>
            <a:off x="1723884" y="18770375"/>
            <a:ext cx="631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2. Flow of system without QR Code for repositioning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5D870-340B-41E3-B5C5-6FF6B94F77F4}"/>
              </a:ext>
            </a:extLst>
          </p:cNvPr>
          <p:cNvSpPr txBox="1"/>
          <p:nvPr/>
        </p:nvSpPr>
        <p:spPr>
          <a:xfrm>
            <a:off x="329078" y="23065352"/>
            <a:ext cx="910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3. Flow of system with QR Code for repositioning and Stationary accelerometer</a:t>
            </a:r>
          </a:p>
        </p:txBody>
      </p:sp>
      <p:sp>
        <p:nvSpPr>
          <p:cNvPr id="54" name="Shape 22">
            <a:extLst>
              <a:ext uri="{FF2B5EF4-FFF2-40B4-BE49-F238E27FC236}">
                <a16:creationId xmlns:a16="http://schemas.microsoft.com/office/drawing/2014/main" id="{4A0DCA4B-11FF-4B87-A1BD-EF64B46379B9}"/>
              </a:ext>
            </a:extLst>
          </p:cNvPr>
          <p:cNvSpPr/>
          <p:nvPr/>
        </p:nvSpPr>
        <p:spPr>
          <a:xfrm>
            <a:off x="9663145" y="20247985"/>
            <a:ext cx="7413239" cy="627983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Results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59" name="Picture 5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CED10C2F-A9FE-4AF7-A1F8-0D709EB6A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1258773"/>
            <a:ext cx="1495478" cy="2992899"/>
          </a:xfrm>
          <a:prstGeom prst="rect">
            <a:avLst/>
          </a:prstGeom>
        </p:spPr>
      </p:pic>
      <p:pic>
        <p:nvPicPr>
          <p:cNvPr id="61" name="Picture 6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E97489F-29B8-42EF-8597-1E9C4F1029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86" y="24839934"/>
            <a:ext cx="1495479" cy="2992899"/>
          </a:xfrm>
          <a:prstGeom prst="rect">
            <a:avLst/>
          </a:prstGeom>
        </p:spPr>
      </p:pic>
      <p:pic>
        <p:nvPicPr>
          <p:cNvPr id="62" name="Picture 61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1CAB8E04-D20C-47C9-BC35-476ABFCDC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4832140"/>
            <a:ext cx="1493540" cy="3000693"/>
          </a:xfrm>
          <a:prstGeom prst="rect">
            <a:avLst/>
          </a:prstGeom>
        </p:spPr>
      </p:pic>
      <p:sp>
        <p:nvSpPr>
          <p:cNvPr id="63" name="Shape 22">
            <a:extLst>
              <a:ext uri="{FF2B5EF4-FFF2-40B4-BE49-F238E27FC236}">
                <a16:creationId xmlns:a16="http://schemas.microsoft.com/office/drawing/2014/main" id="{0E1C4300-AD38-4CAF-B33C-4B0EDA1A5FF7}"/>
              </a:ext>
            </a:extLst>
          </p:cNvPr>
          <p:cNvSpPr/>
          <p:nvPr/>
        </p:nvSpPr>
        <p:spPr>
          <a:xfrm>
            <a:off x="9638969" y="20884157"/>
            <a:ext cx="7905947" cy="49358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200" dirty="0">
                <a:ea typeface="CMU Sans Serif"/>
                <a:cs typeface="CMU Sans Serif"/>
                <a:sym typeface="CMU Sans Serif"/>
              </a:rPr>
              <a:t>Based off the results, it can be seen that the stationary accelerometer can help to reduce drift error as well as increase the distance between each re-positioning QR code placed.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2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72A94D-78EB-4F10-B0D4-7591086820DE}"/>
              </a:ext>
            </a:extLst>
          </p:cNvPr>
          <p:cNvSpPr txBox="1"/>
          <p:nvPr/>
        </p:nvSpPr>
        <p:spPr>
          <a:xfrm>
            <a:off x="10405368" y="2471705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DDFFA6-BBE2-4375-AD41-36BE2E837469}"/>
              </a:ext>
            </a:extLst>
          </p:cNvPr>
          <p:cNvSpPr txBox="1"/>
          <p:nvPr/>
        </p:nvSpPr>
        <p:spPr>
          <a:xfrm>
            <a:off x="17274519" y="24185244"/>
            <a:ext cx="394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6. No re-positioning QR code </a:t>
            </a:r>
          </a:p>
          <a:p>
            <a:r>
              <a:rPr lang="en-SG" sz="2000" dirty="0"/>
              <a:t>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94262-11F6-4248-9875-F6F1449049CF}"/>
              </a:ext>
            </a:extLst>
          </p:cNvPr>
          <p:cNvSpPr txBox="1"/>
          <p:nvPr/>
        </p:nvSpPr>
        <p:spPr>
          <a:xfrm>
            <a:off x="17387368" y="27859454"/>
            <a:ext cx="40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7. Re-positioning QR code and stationary accelerometer results</a:t>
            </a:r>
          </a:p>
        </p:txBody>
      </p:sp>
      <p:sp>
        <p:nvSpPr>
          <p:cNvPr id="67" name="Shape 22">
            <a:extLst>
              <a:ext uri="{FF2B5EF4-FFF2-40B4-BE49-F238E27FC236}">
                <a16:creationId xmlns:a16="http://schemas.microsoft.com/office/drawing/2014/main" id="{7F9425EC-95AE-4B81-89B2-AACBDC020FB0}"/>
              </a:ext>
            </a:extLst>
          </p:cNvPr>
          <p:cNvSpPr/>
          <p:nvPr/>
        </p:nvSpPr>
        <p:spPr>
          <a:xfrm>
            <a:off x="31051" y="23346601"/>
            <a:ext cx="7621665" cy="646962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Future Works and URL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Augmented and Virtual reality into Indoor Localization applications.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Enhancing stride length estimation algorithm to obtain more accurate estimation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Integration of GPS and indoor localization for both indoor and outdoor navigation.</a:t>
            </a:r>
            <a:endParaRPr lang="en-US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71" name="Picture 7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B3FE6-8E37-4156-BF80-0DB152DBD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" y="9630550"/>
            <a:ext cx="9419096" cy="3120930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E6CB7F7D-FB50-4811-AF0E-F3C8AFC0B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56" y="24756417"/>
            <a:ext cx="2597958" cy="25979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2F82CF-6460-4CB7-9150-2A1D059C4773}"/>
              </a:ext>
            </a:extLst>
          </p:cNvPr>
          <p:cNvCxnSpPr>
            <a:cxnSpLocks/>
          </p:cNvCxnSpPr>
          <p:nvPr/>
        </p:nvCxnSpPr>
        <p:spPr>
          <a:xfrm flipV="1">
            <a:off x="0" y="8717280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EDE1C-A299-4482-93E7-150A2E3E146A}"/>
              </a:ext>
            </a:extLst>
          </p:cNvPr>
          <p:cNvCxnSpPr>
            <a:cxnSpLocks/>
          </p:cNvCxnSpPr>
          <p:nvPr/>
        </p:nvCxnSpPr>
        <p:spPr>
          <a:xfrm flipV="1">
            <a:off x="0" y="1393384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624843-FFB7-4263-8F04-309F416A38C6}"/>
              </a:ext>
            </a:extLst>
          </p:cNvPr>
          <p:cNvCxnSpPr>
            <a:cxnSpLocks/>
          </p:cNvCxnSpPr>
          <p:nvPr/>
        </p:nvCxnSpPr>
        <p:spPr>
          <a:xfrm>
            <a:off x="9968941" y="20254033"/>
            <a:ext cx="11414725" cy="496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E9F5E-7CDA-4D0D-9C3C-5503B8A77194}"/>
              </a:ext>
            </a:extLst>
          </p:cNvPr>
          <p:cNvCxnSpPr>
            <a:cxnSpLocks/>
          </p:cNvCxnSpPr>
          <p:nvPr/>
        </p:nvCxnSpPr>
        <p:spPr>
          <a:xfrm flipV="1">
            <a:off x="0" y="23645820"/>
            <a:ext cx="9968941" cy="2481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A3619A-F750-4AC9-BC43-12B5EF96715D}"/>
              </a:ext>
            </a:extLst>
          </p:cNvPr>
          <p:cNvCxnSpPr>
            <a:cxnSpLocks/>
          </p:cNvCxnSpPr>
          <p:nvPr/>
        </p:nvCxnSpPr>
        <p:spPr>
          <a:xfrm flipV="1">
            <a:off x="-16556" y="300869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59DAD0-0DB5-457F-B54D-7B6C1CDD5964}"/>
              </a:ext>
            </a:extLst>
          </p:cNvPr>
          <p:cNvCxnSpPr>
            <a:cxnSpLocks/>
          </p:cNvCxnSpPr>
          <p:nvPr/>
        </p:nvCxnSpPr>
        <p:spPr>
          <a:xfrm>
            <a:off x="13747826" y="3008698"/>
            <a:ext cx="41918" cy="57057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C4D89E-FC5E-4E84-8F11-F3C2103F4289}"/>
              </a:ext>
            </a:extLst>
          </p:cNvPr>
          <p:cNvCxnSpPr>
            <a:cxnSpLocks/>
          </p:cNvCxnSpPr>
          <p:nvPr/>
        </p:nvCxnSpPr>
        <p:spPr>
          <a:xfrm>
            <a:off x="9944920" y="13959456"/>
            <a:ext cx="28783" cy="145335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person sitting in a restaurant&#10;&#10;Description automatically generated">
            <a:extLst>
              <a:ext uri="{FF2B5EF4-FFF2-40B4-BE49-F238E27FC236}">
                <a16:creationId xmlns:a16="http://schemas.microsoft.com/office/drawing/2014/main" id="{CCEF6576-12A5-4407-83AB-0D2BFCBF8D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206" y="0"/>
            <a:ext cx="1490594" cy="1620000"/>
          </a:xfrm>
          <a:prstGeom prst="rect">
            <a:avLst/>
          </a:prstGeom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BFBFBDD-FC7B-4A53-82B5-808D797CA3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130" y="21269739"/>
            <a:ext cx="1495478" cy="300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41152-93D5-4096-89A3-2BDAAD31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2839" y="24220521"/>
            <a:ext cx="3618880" cy="33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94EEC-7606-4D89-AA84-0C93FA5F1E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93609" y="24159416"/>
            <a:ext cx="3705737" cy="33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4019"/>
      </p:ext>
    </p:extLst>
  </p:cSld>
  <p:clrMapOvr>
    <a:masterClrMapping/>
  </p:clrMapOvr>
</p:sld>
</file>

<file path=ppt/theme/theme1.xml><?xml version="1.0" encoding="utf-8"?>
<a:theme xmlns:a="http://schemas.openxmlformats.org/drawingml/2006/main" name="UGS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479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UGS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Fannon Lim</dc:creator>
  <cp:lastModifiedBy>Adrian Tan</cp:lastModifiedBy>
  <cp:revision>91</cp:revision>
  <cp:lastPrinted>2013-02-22T05:40:15Z</cp:lastPrinted>
  <dcterms:created xsi:type="dcterms:W3CDTF">2013-02-13T08:30:39Z</dcterms:created>
  <dcterms:modified xsi:type="dcterms:W3CDTF">2020-02-21T07:56:03Z</dcterms:modified>
</cp:coreProperties>
</file>