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58" r:id="rId4"/>
    <p:sldId id="276"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5" r:id="rId19"/>
    <p:sldId id="273" r:id="rId20"/>
  </p:sldIdLst>
  <p:sldSz cx="18288000" cy="10287000"/>
  <p:notesSz cx="7315200" cy="9601200"/>
  <p:embeddedFontLst>
    <p:embeddedFont>
      <p:font typeface="Calibri" panose="020F0502020204030204" pitchFamily="34" charset="0"/>
      <p:regular r:id="rId22"/>
      <p:bold r:id="rId23"/>
      <p:italic r:id="rId24"/>
      <p:boldItalic r:id="rId25"/>
    </p:embeddedFont>
    <p:embeddedFont>
      <p:font typeface="Canva Sans" panose="020B0604020202020204" charset="0"/>
      <p:regular r:id="rId26"/>
    </p:embeddedFont>
    <p:embeddedFont>
      <p:font typeface="Canva Sans Bold" panose="020B0604020202020204" charset="0"/>
      <p:regular r:id="rId27"/>
    </p:embeddedFont>
    <p:embeddedFont>
      <p:font typeface="Poppins" panose="020B0604020202020204" charset="0"/>
      <p:regular r:id="rId28"/>
      <p:bold r:id="rId29"/>
      <p:italic r:id="rId30"/>
      <p:boldItalic r:id="rId31"/>
    </p:embeddedFont>
    <p:embeddedFont>
      <p:font typeface="Poppins Bold" panose="020B0604020202020204" charset="0"/>
      <p:regular r:id="rId32"/>
      <p:bold r:id="rId33"/>
    </p:embeddedFont>
    <p:embeddedFont>
      <p:font typeface="Poppins ExtraBold Bold" panose="020B0604020202020204"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6493" autoAdjust="0"/>
  </p:normalViewPr>
  <p:slideViewPr>
    <p:cSldViewPr>
      <p:cViewPr varScale="1">
        <p:scale>
          <a:sx n="44" d="100"/>
          <a:sy n="44" d="100"/>
        </p:scale>
        <p:origin x="133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microsoft.com/office/2016/11/relationships/changesInfo" Target="changesInfos/changesInfo1.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ian Clark DelaCruz" userId="d505c09e-8dad-4da7-bf36-0b2076b0f32b" providerId="ADAL" clId="{47AB9AC0-0DD8-47B5-8714-705C02042020}"/>
    <pc:docChg chg="modSld">
      <pc:chgData name="Adrian Clark DelaCruz" userId="d505c09e-8dad-4da7-bf36-0b2076b0f32b" providerId="ADAL" clId="{47AB9AC0-0DD8-47B5-8714-705C02042020}" dt="2023-03-25T12:58:30.957" v="2" actId="1076"/>
      <pc:docMkLst>
        <pc:docMk/>
      </pc:docMkLst>
      <pc:sldChg chg="modSp">
        <pc:chgData name="Adrian Clark DelaCruz" userId="d505c09e-8dad-4da7-bf36-0b2076b0f32b" providerId="ADAL" clId="{47AB9AC0-0DD8-47B5-8714-705C02042020}" dt="2023-03-25T12:58:30.957" v="2" actId="1076"/>
        <pc:sldMkLst>
          <pc:docMk/>
          <pc:sldMk cId="0" sldId="271"/>
        </pc:sldMkLst>
        <pc:spChg chg="mod">
          <ac:chgData name="Adrian Clark DelaCruz" userId="d505c09e-8dad-4da7-bf36-0b2076b0f32b" providerId="ADAL" clId="{47AB9AC0-0DD8-47B5-8714-705C02042020}" dt="2023-03-25T12:58:30.957" v="2" actId="1076"/>
          <ac:spMkLst>
            <pc:docMk/>
            <pc:sldMk cId="0" sldId="271"/>
            <ac:spMk id="5" creationId="{00000000-0000-0000-0000-000000000000}"/>
          </ac:spMkLst>
        </pc:spChg>
      </pc:sldChg>
    </pc:docChg>
  </pc:docChgLst>
  <pc:docChgLst>
    <pc:chgData name="Adrian Clark  M. Dela Cruz" userId="S::adrian_delacruz@dlsu.edu.ph::d505c09e-8dad-4da7-bf36-0b2076b0f32b" providerId="AD" clId="Web-{09D9AAF9-8357-3F1E-EAA6-F8D3CF6187CA}"/>
    <pc:docChg chg="delSld">
      <pc:chgData name="Adrian Clark  M. Dela Cruz" userId="S::adrian_delacruz@dlsu.edu.ph::d505c09e-8dad-4da7-bf36-0b2076b0f32b" providerId="AD" clId="Web-{09D9AAF9-8357-3F1E-EAA6-F8D3CF6187CA}" dt="2023-03-24T04:42:49.309" v="0"/>
      <pc:docMkLst>
        <pc:docMk/>
      </pc:docMkLst>
      <pc:sldChg chg="del">
        <pc:chgData name="Adrian Clark  M. Dela Cruz" userId="S::adrian_delacruz@dlsu.edu.ph::d505c09e-8dad-4da7-bf36-0b2076b0f32b" providerId="AD" clId="Web-{09D9AAF9-8357-3F1E-EAA6-F8D3CF6187CA}" dt="2023-03-24T04:42:49.309" v="0"/>
        <pc:sldMkLst>
          <pc:docMk/>
          <pc:sldMk cId="3563464514" sldId="2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CC4D89E2-B6C3-4DF0-87F8-354D6EB7975C}" type="datetimeFigureOut">
              <a:rPr lang="en-US" smtClean="0"/>
              <a:t>3/26/2023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3A479B40-95FE-46CA-973F-50F6E19D86C6}" type="slidenum">
              <a:rPr lang="en-US" smtClean="0"/>
              <a:t>‹#›</a:t>
            </a:fld>
            <a:endParaRPr lang="en-US"/>
          </a:p>
        </p:txBody>
      </p:sp>
    </p:spTree>
    <p:extLst>
      <p:ext uri="{BB962C8B-B14F-4D97-AF65-F5344CB8AC3E}">
        <p14:creationId xmlns:p14="http://schemas.microsoft.com/office/powerpoint/2010/main" val="89189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479B40-95FE-46CA-973F-50F6E19D86C6}" type="slidenum">
              <a:rPr lang="en-US" smtClean="0"/>
              <a:t>1</a:t>
            </a:fld>
            <a:endParaRPr lang="en-US"/>
          </a:p>
        </p:txBody>
      </p:sp>
    </p:spTree>
    <p:extLst>
      <p:ext uri="{BB962C8B-B14F-4D97-AF65-F5344CB8AC3E}">
        <p14:creationId xmlns:p14="http://schemas.microsoft.com/office/powerpoint/2010/main" val="2564603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lgn="just">
              <a:spcBef>
                <a:spcPct val="0"/>
              </a:spcBef>
            </a:pPr>
            <a:r>
              <a:rPr lang="en-US" dirty="0">
                <a:latin typeface="Canva Sans"/>
              </a:rPr>
              <a:t>Similarly, figure 5 also shows a peak number of Covid-19 confirmed deaths in the Philippines was in January in 2022 and likewise drastically go down starting March to June and has starting to rise from July to August and begun to consolidate from September to October.    </a:t>
            </a:r>
          </a:p>
        </p:txBody>
      </p:sp>
      <p:sp>
        <p:nvSpPr>
          <p:cNvPr id="4" name="Slide Number Placeholder 3"/>
          <p:cNvSpPr>
            <a:spLocks noGrp="1"/>
          </p:cNvSpPr>
          <p:nvPr>
            <p:ph type="sldNum" sz="quarter" idx="10"/>
          </p:nvPr>
        </p:nvSpPr>
        <p:spPr/>
        <p:txBody>
          <a:bodyPr/>
          <a:lstStyle/>
          <a:p>
            <a:fld id="{3A479B40-95FE-46CA-973F-50F6E19D86C6}" type="slidenum">
              <a:rPr lang="en-US" smtClean="0"/>
              <a:t>10</a:t>
            </a:fld>
            <a:endParaRPr lang="en-US"/>
          </a:p>
        </p:txBody>
      </p:sp>
    </p:spTree>
    <p:extLst>
      <p:ext uri="{BB962C8B-B14F-4D97-AF65-F5344CB8AC3E}">
        <p14:creationId xmlns:p14="http://schemas.microsoft.com/office/powerpoint/2010/main" val="2221518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defTabSz="966612"/>
            <a:r>
              <a:rPr lang="en-US" dirty="0">
                <a:latin typeface="Canva Sans"/>
              </a:rPr>
              <a:t>Figure 6 supports the previous charts which also show that the peak recovered the number of Covid-19 Cases in the Philippines in 2022 was in the month of January and likewise drastically go down starting March to June and has starting to rise from July to August and begun to consolidate from September to October. </a:t>
            </a:r>
          </a:p>
        </p:txBody>
      </p:sp>
      <p:sp>
        <p:nvSpPr>
          <p:cNvPr id="4" name="Slide Number Placeholder 3"/>
          <p:cNvSpPr>
            <a:spLocks noGrp="1"/>
          </p:cNvSpPr>
          <p:nvPr>
            <p:ph type="sldNum" sz="quarter" idx="10"/>
          </p:nvPr>
        </p:nvSpPr>
        <p:spPr/>
        <p:txBody>
          <a:bodyPr/>
          <a:lstStyle/>
          <a:p>
            <a:fld id="{3A479B40-95FE-46CA-973F-50F6E19D86C6}" type="slidenum">
              <a:rPr lang="en-US" smtClean="0"/>
              <a:t>11</a:t>
            </a:fld>
            <a:endParaRPr lang="en-US"/>
          </a:p>
        </p:txBody>
      </p:sp>
    </p:spTree>
    <p:extLst>
      <p:ext uri="{BB962C8B-B14F-4D97-AF65-F5344CB8AC3E}">
        <p14:creationId xmlns:p14="http://schemas.microsoft.com/office/powerpoint/2010/main" val="3755934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479B40-95FE-46CA-973F-50F6E19D86C6}" type="slidenum">
              <a:rPr lang="en-US" smtClean="0"/>
              <a:t>12</a:t>
            </a:fld>
            <a:endParaRPr lang="en-US"/>
          </a:p>
        </p:txBody>
      </p:sp>
    </p:spTree>
    <p:extLst>
      <p:ext uri="{BB962C8B-B14F-4D97-AF65-F5344CB8AC3E}">
        <p14:creationId xmlns:p14="http://schemas.microsoft.com/office/powerpoint/2010/main" val="1840801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479B40-95FE-46CA-973F-50F6E19D86C6}" type="slidenum">
              <a:rPr lang="en-US" smtClean="0"/>
              <a:t>13</a:t>
            </a:fld>
            <a:endParaRPr lang="en-US"/>
          </a:p>
        </p:txBody>
      </p:sp>
    </p:spTree>
    <p:extLst>
      <p:ext uri="{BB962C8B-B14F-4D97-AF65-F5344CB8AC3E}">
        <p14:creationId xmlns:p14="http://schemas.microsoft.com/office/powerpoint/2010/main" val="979101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479B40-95FE-46CA-973F-50F6E19D86C6}" type="slidenum">
              <a:rPr lang="en-US" smtClean="0"/>
              <a:t>14</a:t>
            </a:fld>
            <a:endParaRPr lang="en-US"/>
          </a:p>
        </p:txBody>
      </p:sp>
    </p:spTree>
    <p:extLst>
      <p:ext uri="{BB962C8B-B14F-4D97-AF65-F5344CB8AC3E}">
        <p14:creationId xmlns:p14="http://schemas.microsoft.com/office/powerpoint/2010/main" val="2369819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479B40-95FE-46CA-973F-50F6E19D86C6}" type="slidenum">
              <a:rPr lang="en-US" smtClean="0"/>
              <a:t>15</a:t>
            </a:fld>
            <a:endParaRPr lang="en-US"/>
          </a:p>
        </p:txBody>
      </p:sp>
    </p:spTree>
    <p:extLst>
      <p:ext uri="{BB962C8B-B14F-4D97-AF65-F5344CB8AC3E}">
        <p14:creationId xmlns:p14="http://schemas.microsoft.com/office/powerpoint/2010/main" val="3465234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lgn="just">
              <a:spcBef>
                <a:spcPct val="0"/>
              </a:spcBef>
            </a:pPr>
            <a:r>
              <a:rPr lang="en-US" dirty="0">
                <a:latin typeface="Canva Sans"/>
              </a:rPr>
              <a:t>Figure 9, forecasted that the daily confirmed cases of Covid-19 in the Philippines will reach its peak by December 1st before it will start to decline and consolidate with higher volume than the months of October and November 2022.</a:t>
            </a:r>
          </a:p>
          <a:p>
            <a:pPr marL="0" lvl="1" algn="just">
              <a:spcBef>
                <a:spcPct val="0"/>
              </a:spcBef>
            </a:pPr>
            <a:endParaRPr lang="en-US" dirty="0">
              <a:latin typeface="Canva Sans"/>
            </a:endParaRPr>
          </a:p>
          <a:p>
            <a:pPr marL="0" lvl="1" algn="just">
              <a:spcBef>
                <a:spcPct val="0"/>
              </a:spcBef>
            </a:pPr>
            <a:r>
              <a:rPr lang="en-US" dirty="0">
                <a:latin typeface="Canva Sans"/>
              </a:rPr>
              <a:t>This trend can be Justified by the policy of allowing the voluntary wearing of face masks in indoor and outdoor spaces pursuant to Executive Order No. 7, series of 2022, issued by President Ferdinand Marcos, Jr. (Exec. Order No. 07, 2022) and the resumption of face-to-face classes in the country, as well as the celebration of Christmas this December. </a:t>
            </a:r>
          </a:p>
          <a:p>
            <a:pPr algn="just">
              <a:lnSpc>
                <a:spcPct val="100000"/>
              </a:lnSpc>
            </a:pPr>
            <a:endParaRPr lang="en-US" dirty="0"/>
          </a:p>
        </p:txBody>
      </p:sp>
      <p:sp>
        <p:nvSpPr>
          <p:cNvPr id="4" name="Slide Number Placeholder 3"/>
          <p:cNvSpPr>
            <a:spLocks noGrp="1"/>
          </p:cNvSpPr>
          <p:nvPr>
            <p:ph type="sldNum" sz="quarter" idx="10"/>
          </p:nvPr>
        </p:nvSpPr>
        <p:spPr/>
        <p:txBody>
          <a:bodyPr/>
          <a:lstStyle/>
          <a:p>
            <a:fld id="{3A479B40-95FE-46CA-973F-50F6E19D86C6}" type="slidenum">
              <a:rPr lang="en-US" smtClean="0"/>
              <a:t>16</a:t>
            </a:fld>
            <a:endParaRPr lang="en-US"/>
          </a:p>
        </p:txBody>
      </p:sp>
    </p:spTree>
    <p:extLst>
      <p:ext uri="{BB962C8B-B14F-4D97-AF65-F5344CB8AC3E}">
        <p14:creationId xmlns:p14="http://schemas.microsoft.com/office/powerpoint/2010/main" val="2764927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479B40-95FE-46CA-973F-50F6E19D86C6}" type="slidenum">
              <a:rPr lang="en-US" smtClean="0"/>
              <a:t>17</a:t>
            </a:fld>
            <a:endParaRPr lang="en-US"/>
          </a:p>
        </p:txBody>
      </p:sp>
    </p:spTree>
    <p:extLst>
      <p:ext uri="{BB962C8B-B14F-4D97-AF65-F5344CB8AC3E}">
        <p14:creationId xmlns:p14="http://schemas.microsoft.com/office/powerpoint/2010/main" val="1220137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479B40-95FE-46CA-973F-50F6E19D86C6}" type="slidenum">
              <a:rPr lang="en-US" smtClean="0"/>
              <a:t>18</a:t>
            </a:fld>
            <a:endParaRPr lang="en-US"/>
          </a:p>
        </p:txBody>
      </p:sp>
    </p:spTree>
    <p:extLst>
      <p:ext uri="{BB962C8B-B14F-4D97-AF65-F5344CB8AC3E}">
        <p14:creationId xmlns:p14="http://schemas.microsoft.com/office/powerpoint/2010/main" val="2985069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479B40-95FE-46CA-973F-50F6E19D86C6}" type="slidenum">
              <a:rPr lang="en-US" smtClean="0"/>
              <a:t>19</a:t>
            </a:fld>
            <a:endParaRPr lang="en-US"/>
          </a:p>
        </p:txBody>
      </p:sp>
    </p:spTree>
    <p:extLst>
      <p:ext uri="{BB962C8B-B14F-4D97-AF65-F5344CB8AC3E}">
        <p14:creationId xmlns:p14="http://schemas.microsoft.com/office/powerpoint/2010/main" val="2238688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479B40-95FE-46CA-973F-50F6E19D86C6}" type="slidenum">
              <a:rPr lang="en-US" smtClean="0"/>
              <a:t>2</a:t>
            </a:fld>
            <a:endParaRPr lang="en-US"/>
          </a:p>
        </p:txBody>
      </p:sp>
    </p:spTree>
    <p:extLst>
      <p:ext uri="{BB962C8B-B14F-4D97-AF65-F5344CB8AC3E}">
        <p14:creationId xmlns:p14="http://schemas.microsoft.com/office/powerpoint/2010/main" val="4053318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479B40-95FE-46CA-973F-50F6E19D86C6}" type="slidenum">
              <a:rPr lang="en-US" smtClean="0"/>
              <a:t>3</a:t>
            </a:fld>
            <a:endParaRPr lang="en-US"/>
          </a:p>
        </p:txBody>
      </p:sp>
    </p:spTree>
    <p:extLst>
      <p:ext uri="{BB962C8B-B14F-4D97-AF65-F5344CB8AC3E}">
        <p14:creationId xmlns:p14="http://schemas.microsoft.com/office/powerpoint/2010/main" val="2867196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479B40-95FE-46CA-973F-50F6E19D86C6}" type="slidenum">
              <a:rPr lang="en-US" smtClean="0"/>
              <a:t>4</a:t>
            </a:fld>
            <a:endParaRPr lang="en-US"/>
          </a:p>
        </p:txBody>
      </p:sp>
    </p:spTree>
    <p:extLst>
      <p:ext uri="{BB962C8B-B14F-4D97-AF65-F5344CB8AC3E}">
        <p14:creationId xmlns:p14="http://schemas.microsoft.com/office/powerpoint/2010/main" val="4227319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479B40-95FE-46CA-973F-50F6E19D86C6}" type="slidenum">
              <a:rPr lang="en-US" smtClean="0"/>
              <a:t>5</a:t>
            </a:fld>
            <a:endParaRPr lang="en-US"/>
          </a:p>
        </p:txBody>
      </p:sp>
    </p:spTree>
    <p:extLst>
      <p:ext uri="{BB962C8B-B14F-4D97-AF65-F5344CB8AC3E}">
        <p14:creationId xmlns:p14="http://schemas.microsoft.com/office/powerpoint/2010/main" val="826424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479B40-95FE-46CA-973F-50F6E19D86C6}" type="slidenum">
              <a:rPr lang="en-US" smtClean="0"/>
              <a:t>6</a:t>
            </a:fld>
            <a:endParaRPr lang="en-US"/>
          </a:p>
        </p:txBody>
      </p:sp>
    </p:spTree>
    <p:extLst>
      <p:ext uri="{BB962C8B-B14F-4D97-AF65-F5344CB8AC3E}">
        <p14:creationId xmlns:p14="http://schemas.microsoft.com/office/powerpoint/2010/main" val="1896700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lgn="just">
              <a:lnSpc>
                <a:spcPct val="100000"/>
              </a:lnSpc>
              <a:spcBef>
                <a:spcPct val="0"/>
              </a:spcBef>
              <a:buFontTx/>
              <a:buNone/>
            </a:pPr>
            <a:r>
              <a:rPr lang="en-US" sz="1200" dirty="0">
                <a:solidFill>
                  <a:srgbClr val="201E1E"/>
                </a:solidFill>
                <a:latin typeface="Canva Sans"/>
              </a:rPr>
              <a:t>As we process the DOH dataset, we will try to explore the present situation of Covid-19 in the Philippines.</a:t>
            </a:r>
            <a:r>
              <a:rPr lang="en-US" sz="1200" baseline="0" dirty="0">
                <a:solidFill>
                  <a:srgbClr val="201E1E"/>
                </a:solidFill>
                <a:latin typeface="Canva Sans"/>
              </a:rPr>
              <a:t> </a:t>
            </a:r>
            <a:r>
              <a:rPr lang="en-US" sz="1200" dirty="0">
                <a:solidFill>
                  <a:srgbClr val="201E1E"/>
                </a:solidFill>
                <a:latin typeface="Canva Sans"/>
              </a:rPr>
              <a:t>Table 1 shows the Top 10 regions with the highest number of confirmed cases of Covid-19 in the Philippines for 2022. NCR has the highest number of confirmed cases followed by Region IV-A, and Region III</a:t>
            </a:r>
            <a:r>
              <a:rPr lang="en-US" sz="1200" baseline="0" dirty="0">
                <a:solidFill>
                  <a:srgbClr val="201E1E"/>
                </a:solidFill>
                <a:latin typeface="Canva Sans"/>
              </a:rPr>
              <a:t>. </a:t>
            </a:r>
            <a:r>
              <a:rPr lang="en-US" sz="1200" dirty="0">
                <a:solidFill>
                  <a:srgbClr val="201E1E"/>
                </a:solidFill>
                <a:latin typeface="Canva Sans"/>
              </a:rPr>
              <a:t>Fortunately, the mortality rate of all regions did not reach 2%, with the highest mortality rate of 1.32 % from Region II, followed by Region VII with 1.26%, and Region I with a 1% mortality rate</a:t>
            </a:r>
          </a:p>
          <a:p>
            <a:pPr algn="just" defTabSz="966612">
              <a:lnSpc>
                <a:spcPct val="100000"/>
              </a:lnSpc>
            </a:pPr>
            <a:endParaRPr lang="en-US" sz="1200" dirty="0">
              <a:solidFill>
                <a:srgbClr val="201E1E"/>
              </a:solidFill>
              <a:latin typeface="Canva Sans"/>
            </a:endParaRPr>
          </a:p>
          <a:p>
            <a:pPr algn="just" defTabSz="966612">
              <a:lnSpc>
                <a:spcPct val="100000"/>
              </a:lnSpc>
            </a:pPr>
            <a:r>
              <a:rPr lang="en-US" sz="1200" dirty="0">
                <a:solidFill>
                  <a:srgbClr val="201E1E"/>
                </a:solidFill>
                <a:latin typeface="Canva Sans"/>
              </a:rPr>
              <a:t>Take note that these data only cover the reported cases of Covid-19 in the Philippines for 2022 and did not represent all the cases of the disease from previous years.</a:t>
            </a:r>
          </a:p>
          <a:p>
            <a:pPr algn="just">
              <a:lnSpc>
                <a:spcPct val="100000"/>
              </a:lnSpc>
            </a:pPr>
            <a:endParaRPr lang="en-US" sz="1200" dirty="0"/>
          </a:p>
        </p:txBody>
      </p:sp>
      <p:sp>
        <p:nvSpPr>
          <p:cNvPr id="4" name="Slide Number Placeholder 3"/>
          <p:cNvSpPr>
            <a:spLocks noGrp="1"/>
          </p:cNvSpPr>
          <p:nvPr>
            <p:ph type="sldNum" sz="quarter" idx="10"/>
          </p:nvPr>
        </p:nvSpPr>
        <p:spPr/>
        <p:txBody>
          <a:bodyPr/>
          <a:lstStyle/>
          <a:p>
            <a:fld id="{3A479B40-95FE-46CA-973F-50F6E19D86C6}" type="slidenum">
              <a:rPr lang="en-US" smtClean="0"/>
              <a:t>7</a:t>
            </a:fld>
            <a:endParaRPr lang="en-US"/>
          </a:p>
        </p:txBody>
      </p:sp>
    </p:spTree>
    <p:extLst>
      <p:ext uri="{BB962C8B-B14F-4D97-AF65-F5344CB8AC3E}">
        <p14:creationId xmlns:p14="http://schemas.microsoft.com/office/powerpoint/2010/main" val="3068187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defTabSz="966612"/>
            <a:r>
              <a:rPr lang="en-US" dirty="0">
                <a:latin typeface="Canva Sans"/>
              </a:rPr>
              <a:t>Figure 3 shows that the highest number of active Covid-19 Cases in the Philippines is from the NCR, followed by Region IV-A, and Region 3.   The least number of cases are from Region II, followed by Region X, and Region XII</a:t>
            </a:r>
          </a:p>
        </p:txBody>
      </p:sp>
      <p:sp>
        <p:nvSpPr>
          <p:cNvPr id="4" name="Slide Number Placeholder 3"/>
          <p:cNvSpPr>
            <a:spLocks noGrp="1"/>
          </p:cNvSpPr>
          <p:nvPr>
            <p:ph type="sldNum" sz="quarter" idx="10"/>
          </p:nvPr>
        </p:nvSpPr>
        <p:spPr/>
        <p:txBody>
          <a:bodyPr/>
          <a:lstStyle/>
          <a:p>
            <a:fld id="{3A479B40-95FE-46CA-973F-50F6E19D86C6}" type="slidenum">
              <a:rPr lang="en-US" smtClean="0"/>
              <a:t>8</a:t>
            </a:fld>
            <a:endParaRPr lang="en-US"/>
          </a:p>
        </p:txBody>
      </p:sp>
    </p:spTree>
    <p:extLst>
      <p:ext uri="{BB962C8B-B14F-4D97-AF65-F5344CB8AC3E}">
        <p14:creationId xmlns:p14="http://schemas.microsoft.com/office/powerpoint/2010/main" val="4077548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latin typeface="Canva Sans" panose="020B0604020202020204" charset="0"/>
              </a:rPr>
              <a:t>Figure 4 shows that the peak of Covid-19 daily new confirmed cases in the Philippines in 2022 was the month of January, but it drastically goes down from March to June and has starting to rise from July to August, and begun to consolidate from September to October.</a:t>
            </a:r>
          </a:p>
          <a:p>
            <a:pPr algn="just"/>
            <a:endParaRPr lang="en-US" dirty="0">
              <a:latin typeface="Canva Sans" panose="020B0604020202020204" charset="0"/>
            </a:endParaRPr>
          </a:p>
          <a:p>
            <a:pPr algn="just"/>
            <a:r>
              <a:rPr lang="en-US" dirty="0">
                <a:latin typeface="Canva Sans" panose="020B0604020202020204" charset="0"/>
              </a:rPr>
              <a:t>This figure was supported by the journal article titled "Lineage BA., 2 dominated the Omicron SARS-CoV-2 epidemic wave in the Philippines," which stated that both the Omicron BA.1 and BA.2 lineages occurred in the Philippines in December 2021, before the number of patients spiked in January 2022 (Li et al., 2022).</a:t>
            </a:r>
          </a:p>
          <a:p>
            <a:pPr algn="just"/>
            <a:r>
              <a:rPr lang="en-US" dirty="0">
                <a:latin typeface="Canva Sans" panose="020B0604020202020204" charset="0"/>
              </a:rPr>
              <a:t>Further, the increase in cases starting from the month of July can be explained by the relaxation of compliance with safety protocols against Covid-19.</a:t>
            </a:r>
          </a:p>
          <a:p>
            <a:pPr algn="just"/>
            <a:endParaRPr lang="en-US" dirty="0">
              <a:latin typeface="Canva Sans" panose="020B0604020202020204" charset="0"/>
            </a:endParaRPr>
          </a:p>
        </p:txBody>
      </p:sp>
      <p:sp>
        <p:nvSpPr>
          <p:cNvPr id="4" name="Slide Number Placeholder 3"/>
          <p:cNvSpPr>
            <a:spLocks noGrp="1"/>
          </p:cNvSpPr>
          <p:nvPr>
            <p:ph type="sldNum" sz="quarter" idx="10"/>
          </p:nvPr>
        </p:nvSpPr>
        <p:spPr/>
        <p:txBody>
          <a:bodyPr/>
          <a:lstStyle/>
          <a:p>
            <a:fld id="{3A479B40-95FE-46CA-973F-50F6E19D86C6}" type="slidenum">
              <a:rPr lang="en-US" smtClean="0"/>
              <a:t>9</a:t>
            </a:fld>
            <a:endParaRPr lang="en-US"/>
          </a:p>
        </p:txBody>
      </p:sp>
    </p:spTree>
    <p:extLst>
      <p:ext uri="{BB962C8B-B14F-4D97-AF65-F5344CB8AC3E}">
        <p14:creationId xmlns:p14="http://schemas.microsoft.com/office/powerpoint/2010/main" val="1568639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6.sv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6.sv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6.sv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6.sv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9.xml.rels><?xml version="1.0" encoding="UTF-8" standalone="yes"?>
<Relationships xmlns="http://schemas.openxmlformats.org/package/2006/relationships"><Relationship Id="rId3" Type="http://schemas.openxmlformats.org/officeDocument/2006/relationships/hyperlink" Target="https://www.officialgazette.gov.ph/downloads/2022/10oct/20221028-EO-7-FRM.pdf"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6.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2004422" y="2658184"/>
            <a:ext cx="2208494" cy="150246"/>
            <a:chOff x="0" y="0"/>
            <a:chExt cx="581661" cy="39571"/>
          </a:xfrm>
        </p:grpSpPr>
        <p:sp>
          <p:nvSpPr>
            <p:cNvPr id="6" name="Freeform 6"/>
            <p:cNvSpPr/>
            <p:nvPr/>
          </p:nvSpPr>
          <p:spPr>
            <a:xfrm>
              <a:off x="0" y="0"/>
              <a:ext cx="581661" cy="39571"/>
            </a:xfrm>
            <a:custGeom>
              <a:avLst/>
              <a:gdLst/>
              <a:ahLst/>
              <a:cxnLst/>
              <a:rect l="l" t="t" r="r" b="b"/>
              <a:pathLst>
                <a:path w="581661" h="39571">
                  <a:moveTo>
                    <a:pt x="19785" y="0"/>
                  </a:moveTo>
                  <a:lnTo>
                    <a:pt x="561876" y="0"/>
                  </a:lnTo>
                  <a:cubicBezTo>
                    <a:pt x="572803" y="0"/>
                    <a:pt x="581661" y="8858"/>
                    <a:pt x="581661" y="19785"/>
                  </a:cubicBezTo>
                  <a:lnTo>
                    <a:pt x="581661" y="19785"/>
                  </a:lnTo>
                  <a:cubicBezTo>
                    <a:pt x="581661" y="25033"/>
                    <a:pt x="579577" y="30065"/>
                    <a:pt x="575866" y="33776"/>
                  </a:cubicBezTo>
                  <a:cubicBezTo>
                    <a:pt x="572156" y="37486"/>
                    <a:pt x="567123" y="39571"/>
                    <a:pt x="561876" y="39571"/>
                  </a:cubicBezTo>
                  <a:lnTo>
                    <a:pt x="19785" y="39571"/>
                  </a:lnTo>
                  <a:cubicBezTo>
                    <a:pt x="8858" y="39571"/>
                    <a:pt x="0" y="30713"/>
                    <a:pt x="0" y="19785"/>
                  </a:cubicBezTo>
                  <a:lnTo>
                    <a:pt x="0" y="19785"/>
                  </a:lnTo>
                  <a:cubicBezTo>
                    <a:pt x="0" y="8858"/>
                    <a:pt x="8858" y="0"/>
                    <a:pt x="19785" y="0"/>
                  </a:cubicBezTo>
                  <a:close/>
                </a:path>
              </a:pathLst>
            </a:custGeom>
            <a:solidFill>
              <a:srgbClr val="00229B"/>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2887022" y="6763777"/>
            <a:ext cx="514871" cy="514871"/>
            <a:chOff x="0" y="0"/>
            <a:chExt cx="812800" cy="812800"/>
          </a:xfrm>
        </p:grpSpPr>
        <p:sp>
          <p:nvSpPr>
            <p:cNvPr id="12" name="Freeform 1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pic>
        <p:nvPicPr>
          <p:cNvPr id="15" name="Picture 1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144000" y="7806593"/>
            <a:ext cx="689707" cy="689707"/>
          </a:xfrm>
          <a:prstGeom prst="rect">
            <a:avLst/>
          </a:prstGeom>
        </p:spPr>
      </p:pic>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914447" y="7192967"/>
            <a:ext cx="689707" cy="689707"/>
          </a:xfrm>
          <a:prstGeom prst="rect">
            <a:avLst/>
          </a:prstGeom>
        </p:spPr>
      </p:pic>
      <p:pic>
        <p:nvPicPr>
          <p:cNvPr id="17" name="Picture 1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8799147" y="1352594"/>
            <a:ext cx="689707" cy="689707"/>
          </a:xfrm>
          <a:prstGeom prst="rect">
            <a:avLst/>
          </a:prstGeom>
        </p:spPr>
      </p:pic>
      <p:pic>
        <p:nvPicPr>
          <p:cNvPr id="18" name="Picture 18"/>
          <p:cNvPicPr>
            <a:picLocks noChangeAspect="1"/>
          </p:cNvPicPr>
          <p:nvPr/>
        </p:nvPicPr>
        <p:blipFill>
          <a:blip r:embed="rId5"/>
          <a:srcRect l="172" t="4046" r="172"/>
          <a:stretch>
            <a:fillRect/>
          </a:stretch>
        </p:blipFill>
        <p:spPr>
          <a:xfrm>
            <a:off x="11294690" y="-444858"/>
            <a:ext cx="6474720" cy="9703158"/>
          </a:xfrm>
          <a:prstGeom prst="rect">
            <a:avLst/>
          </a:prstGeom>
        </p:spPr>
      </p:pic>
      <p:pic>
        <p:nvPicPr>
          <p:cNvPr id="19" name="Picture 19"/>
          <p:cNvPicPr>
            <a:picLocks noChangeAspect="1"/>
          </p:cNvPicPr>
          <p:nvPr/>
        </p:nvPicPr>
        <p:blipFill>
          <a:blip r:embed="rId6"/>
          <a:srcRect t="549" b="549"/>
          <a:stretch>
            <a:fillRect/>
          </a:stretch>
        </p:blipFill>
        <p:spPr>
          <a:xfrm>
            <a:off x="12897893" y="5143500"/>
            <a:ext cx="3268316" cy="3016907"/>
          </a:xfrm>
          <a:prstGeom prst="rect">
            <a:avLst/>
          </a:prstGeom>
        </p:spPr>
      </p:pic>
      <p:sp>
        <p:nvSpPr>
          <p:cNvPr id="20" name="TextBox 20"/>
          <p:cNvSpPr txBox="1"/>
          <p:nvPr/>
        </p:nvSpPr>
        <p:spPr>
          <a:xfrm>
            <a:off x="1909172" y="2890026"/>
            <a:ext cx="9027570" cy="1857434"/>
          </a:xfrm>
          <a:prstGeom prst="rect">
            <a:avLst/>
          </a:prstGeom>
        </p:spPr>
        <p:txBody>
          <a:bodyPr lIns="0" tIns="0" rIns="0" bIns="0" rtlCol="0" anchor="t">
            <a:spAutoFit/>
          </a:bodyPr>
          <a:lstStyle/>
          <a:p>
            <a:pPr>
              <a:lnSpc>
                <a:spcPts val="7346"/>
              </a:lnSpc>
              <a:spcBef>
                <a:spcPct val="0"/>
              </a:spcBef>
            </a:pPr>
            <a:r>
              <a:rPr lang="en-US" sz="5247" dirty="0">
                <a:solidFill>
                  <a:srgbClr val="201E1E"/>
                </a:solidFill>
                <a:latin typeface="Poppins ExtraBold Bold"/>
              </a:rPr>
              <a:t>BRINGING BACK COVID-19 INTO THE SPOTLIGHT</a:t>
            </a:r>
          </a:p>
        </p:txBody>
      </p:sp>
      <p:sp>
        <p:nvSpPr>
          <p:cNvPr id="21" name="TextBox 21"/>
          <p:cNvSpPr txBox="1"/>
          <p:nvPr/>
        </p:nvSpPr>
        <p:spPr>
          <a:xfrm>
            <a:off x="1909172" y="4806614"/>
            <a:ext cx="8932320" cy="961802"/>
          </a:xfrm>
          <a:prstGeom prst="rect">
            <a:avLst/>
          </a:prstGeom>
        </p:spPr>
        <p:txBody>
          <a:bodyPr lIns="0" tIns="0" rIns="0" bIns="0" rtlCol="0" anchor="t">
            <a:spAutoFit/>
          </a:bodyPr>
          <a:lstStyle/>
          <a:p>
            <a:pPr algn="just">
              <a:lnSpc>
                <a:spcPts val="2520"/>
              </a:lnSpc>
              <a:spcBef>
                <a:spcPct val="0"/>
              </a:spcBef>
            </a:pPr>
            <a:r>
              <a:rPr lang="en-US" sz="1800" spc="849" dirty="0">
                <a:solidFill>
                  <a:srgbClr val="00229B"/>
                </a:solidFill>
                <a:latin typeface="Poppins"/>
              </a:rPr>
              <a:t>USING MACHINE LEARNING IN FORECASTING COVID-19 CONFIRMED CASES IN THE PHILIPPINES FOR CY 2022</a:t>
            </a:r>
          </a:p>
        </p:txBody>
      </p:sp>
      <p:sp>
        <p:nvSpPr>
          <p:cNvPr id="22" name="TextBox 22"/>
          <p:cNvSpPr txBox="1"/>
          <p:nvPr/>
        </p:nvSpPr>
        <p:spPr>
          <a:xfrm>
            <a:off x="2824185" y="7145342"/>
            <a:ext cx="1506476" cy="283210"/>
          </a:xfrm>
          <a:prstGeom prst="rect">
            <a:avLst/>
          </a:prstGeom>
        </p:spPr>
        <p:txBody>
          <a:bodyPr lIns="0" tIns="0" rIns="0" bIns="0" rtlCol="0" anchor="t">
            <a:spAutoFit/>
          </a:bodyPr>
          <a:lstStyle/>
          <a:p>
            <a:pPr>
              <a:lnSpc>
                <a:spcPts val="2239"/>
              </a:lnSpc>
              <a:spcBef>
                <a:spcPct val="0"/>
              </a:spcBef>
            </a:pPr>
            <a:r>
              <a:rPr lang="en-US" sz="1599" dirty="0">
                <a:solidFill>
                  <a:srgbClr val="FFFFFF"/>
                </a:solidFill>
                <a:latin typeface="Poppins Bold"/>
              </a:rPr>
              <a:t>Get Started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3"/>
          <a:srcRect r="6481" b="6956"/>
          <a:stretch/>
        </p:blipFill>
        <p:spPr>
          <a:xfrm>
            <a:off x="-7257" y="723900"/>
            <a:ext cx="18066657" cy="8305800"/>
          </a:xfrm>
          <a:prstGeom prst="rect">
            <a:avLst/>
          </a:prstGeom>
        </p:spPr>
      </p:pic>
      <p:sp>
        <p:nvSpPr>
          <p:cNvPr id="3" name="TextBox 3"/>
          <p:cNvSpPr txBox="1"/>
          <p:nvPr/>
        </p:nvSpPr>
        <p:spPr>
          <a:xfrm>
            <a:off x="986971" y="876300"/>
            <a:ext cx="16078200" cy="798937"/>
          </a:xfrm>
          <a:prstGeom prst="rect">
            <a:avLst/>
          </a:prstGeom>
        </p:spPr>
        <p:txBody>
          <a:bodyPr wrap="square" lIns="0" tIns="0" rIns="0" bIns="0" rtlCol="0" anchor="t">
            <a:spAutoFit/>
          </a:bodyPr>
          <a:lstStyle/>
          <a:p>
            <a:pPr algn="ctr">
              <a:lnSpc>
                <a:spcPts val="7000"/>
              </a:lnSpc>
              <a:spcBef>
                <a:spcPct val="0"/>
              </a:spcBef>
            </a:pPr>
            <a:r>
              <a:rPr lang="en-US" sz="2800" dirty="0">
                <a:solidFill>
                  <a:srgbClr val="000000"/>
                </a:solidFill>
                <a:latin typeface="Poppins"/>
              </a:rPr>
              <a:t>Figure 5: Daily new confirmed COVID-19 deaths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531448" y="1066036"/>
            <a:ext cx="12806599" cy="788164"/>
          </a:xfrm>
          <a:prstGeom prst="rect">
            <a:avLst/>
          </a:prstGeom>
        </p:spPr>
        <p:txBody>
          <a:bodyPr wrap="square" lIns="0" tIns="0" rIns="0" bIns="0" rtlCol="0" anchor="t">
            <a:spAutoFit/>
          </a:bodyPr>
          <a:lstStyle/>
          <a:p>
            <a:pPr algn="ctr">
              <a:lnSpc>
                <a:spcPts val="7000"/>
              </a:lnSpc>
              <a:spcBef>
                <a:spcPct val="0"/>
              </a:spcBef>
            </a:pPr>
            <a:r>
              <a:rPr lang="en-US" sz="2800" dirty="0">
                <a:solidFill>
                  <a:srgbClr val="000000"/>
                </a:solidFill>
                <a:latin typeface="Poppins"/>
              </a:rPr>
              <a:t>Figure 6: Daily new confirmed COVID-19 Recovered cases</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11650" r="5845" b="4855"/>
          <a:stretch/>
        </p:blipFill>
        <p:spPr>
          <a:xfrm>
            <a:off x="153651" y="1866900"/>
            <a:ext cx="17562194" cy="72130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7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V="1">
            <a:off x="0" y="4516557"/>
            <a:ext cx="4832535" cy="5710529"/>
          </a:xfrm>
          <a:prstGeom prst="rect">
            <a:avLst/>
          </a:prstGeom>
        </p:spPr>
      </p:pic>
      <p:grpSp>
        <p:nvGrpSpPr>
          <p:cNvPr id="3" name="Group 3"/>
          <p:cNvGrpSpPr/>
          <p:nvPr/>
        </p:nvGrpSpPr>
        <p:grpSpPr>
          <a:xfrm>
            <a:off x="3138511" y="4089184"/>
            <a:ext cx="3799365" cy="4608067"/>
            <a:chOff x="0" y="0"/>
            <a:chExt cx="3514262" cy="4262279"/>
          </a:xfrm>
        </p:grpSpPr>
        <p:sp>
          <p:nvSpPr>
            <p:cNvPr id="4" name="Freeform 4"/>
            <p:cNvSpPr/>
            <p:nvPr/>
          </p:nvSpPr>
          <p:spPr>
            <a:xfrm>
              <a:off x="0" y="0"/>
              <a:ext cx="3514262" cy="4262279"/>
            </a:xfrm>
            <a:custGeom>
              <a:avLst/>
              <a:gdLst/>
              <a:ahLst/>
              <a:cxnLst/>
              <a:rect l="l" t="t" r="r" b="b"/>
              <a:pathLst>
                <a:path w="3514262" h="4262279">
                  <a:moveTo>
                    <a:pt x="3389802" y="4262279"/>
                  </a:moveTo>
                  <a:lnTo>
                    <a:pt x="124460" y="4262279"/>
                  </a:lnTo>
                  <a:cubicBezTo>
                    <a:pt x="55880" y="4262279"/>
                    <a:pt x="0" y="4206399"/>
                    <a:pt x="0" y="4137819"/>
                  </a:cubicBezTo>
                  <a:lnTo>
                    <a:pt x="0" y="124460"/>
                  </a:lnTo>
                  <a:cubicBezTo>
                    <a:pt x="0" y="55880"/>
                    <a:pt x="55880" y="0"/>
                    <a:pt x="124460" y="0"/>
                  </a:cubicBezTo>
                  <a:lnTo>
                    <a:pt x="3389802" y="0"/>
                  </a:lnTo>
                  <a:cubicBezTo>
                    <a:pt x="3458382" y="0"/>
                    <a:pt x="3514262" y="55880"/>
                    <a:pt x="3514262" y="124460"/>
                  </a:cubicBezTo>
                  <a:lnTo>
                    <a:pt x="3514262" y="4137819"/>
                  </a:lnTo>
                  <a:cubicBezTo>
                    <a:pt x="3514262" y="4206399"/>
                    <a:pt x="3458382" y="4262279"/>
                    <a:pt x="3389802" y="4262279"/>
                  </a:cubicBezTo>
                  <a:close/>
                </a:path>
              </a:pathLst>
            </a:custGeom>
            <a:solidFill>
              <a:srgbClr val="D4D4D4"/>
            </a:solidFill>
          </p:spPr>
        </p:sp>
      </p:grpSp>
      <p:grpSp>
        <p:nvGrpSpPr>
          <p:cNvPr id="5" name="Group 5"/>
          <p:cNvGrpSpPr/>
          <p:nvPr/>
        </p:nvGrpSpPr>
        <p:grpSpPr>
          <a:xfrm>
            <a:off x="11712287" y="4089184"/>
            <a:ext cx="3829321" cy="4608067"/>
            <a:chOff x="0" y="0"/>
            <a:chExt cx="3541970" cy="4262279"/>
          </a:xfrm>
        </p:grpSpPr>
        <p:sp>
          <p:nvSpPr>
            <p:cNvPr id="6" name="Freeform 6"/>
            <p:cNvSpPr/>
            <p:nvPr/>
          </p:nvSpPr>
          <p:spPr>
            <a:xfrm>
              <a:off x="0" y="0"/>
              <a:ext cx="3541970" cy="4262279"/>
            </a:xfrm>
            <a:custGeom>
              <a:avLst/>
              <a:gdLst/>
              <a:ahLst/>
              <a:cxnLst/>
              <a:rect l="l" t="t" r="r" b="b"/>
              <a:pathLst>
                <a:path w="3541970" h="4262279">
                  <a:moveTo>
                    <a:pt x="3417510" y="4262279"/>
                  </a:moveTo>
                  <a:lnTo>
                    <a:pt x="124460" y="4262279"/>
                  </a:lnTo>
                  <a:cubicBezTo>
                    <a:pt x="55880" y="4262279"/>
                    <a:pt x="0" y="4206399"/>
                    <a:pt x="0" y="4137819"/>
                  </a:cubicBezTo>
                  <a:lnTo>
                    <a:pt x="0" y="124460"/>
                  </a:lnTo>
                  <a:cubicBezTo>
                    <a:pt x="0" y="55880"/>
                    <a:pt x="55880" y="0"/>
                    <a:pt x="124460" y="0"/>
                  </a:cubicBezTo>
                  <a:lnTo>
                    <a:pt x="3417510" y="0"/>
                  </a:lnTo>
                  <a:cubicBezTo>
                    <a:pt x="3486090" y="0"/>
                    <a:pt x="3541970" y="55880"/>
                    <a:pt x="3541970" y="124460"/>
                  </a:cubicBezTo>
                  <a:lnTo>
                    <a:pt x="3541970" y="4137819"/>
                  </a:lnTo>
                  <a:cubicBezTo>
                    <a:pt x="3541970" y="4206399"/>
                    <a:pt x="3486090" y="4262279"/>
                    <a:pt x="3417510" y="4262279"/>
                  </a:cubicBezTo>
                  <a:close/>
                </a:path>
              </a:pathLst>
            </a:custGeom>
            <a:solidFill>
              <a:srgbClr val="D4D4D4"/>
            </a:solidFill>
          </p:spPr>
        </p:sp>
      </p:grpSp>
      <p:grpSp>
        <p:nvGrpSpPr>
          <p:cNvPr id="7" name="Group 7"/>
          <p:cNvGrpSpPr/>
          <p:nvPr/>
        </p:nvGrpSpPr>
        <p:grpSpPr>
          <a:xfrm>
            <a:off x="7547475" y="4089184"/>
            <a:ext cx="3840961" cy="4608067"/>
            <a:chOff x="0" y="0"/>
            <a:chExt cx="3552737" cy="4262279"/>
          </a:xfrm>
        </p:grpSpPr>
        <p:sp>
          <p:nvSpPr>
            <p:cNvPr id="8" name="Freeform 8"/>
            <p:cNvSpPr/>
            <p:nvPr/>
          </p:nvSpPr>
          <p:spPr>
            <a:xfrm>
              <a:off x="0" y="0"/>
              <a:ext cx="3552737" cy="4262279"/>
            </a:xfrm>
            <a:custGeom>
              <a:avLst/>
              <a:gdLst/>
              <a:ahLst/>
              <a:cxnLst/>
              <a:rect l="l" t="t" r="r" b="b"/>
              <a:pathLst>
                <a:path w="3552737" h="4262279">
                  <a:moveTo>
                    <a:pt x="3428277" y="4262279"/>
                  </a:moveTo>
                  <a:lnTo>
                    <a:pt x="124460" y="4262279"/>
                  </a:lnTo>
                  <a:cubicBezTo>
                    <a:pt x="55880" y="4262279"/>
                    <a:pt x="0" y="4206399"/>
                    <a:pt x="0" y="4137819"/>
                  </a:cubicBezTo>
                  <a:lnTo>
                    <a:pt x="0" y="124460"/>
                  </a:lnTo>
                  <a:cubicBezTo>
                    <a:pt x="0" y="55880"/>
                    <a:pt x="55880" y="0"/>
                    <a:pt x="124460" y="0"/>
                  </a:cubicBezTo>
                  <a:lnTo>
                    <a:pt x="3428277" y="0"/>
                  </a:lnTo>
                  <a:cubicBezTo>
                    <a:pt x="3496857" y="0"/>
                    <a:pt x="3552737" y="55880"/>
                    <a:pt x="3552737" y="124460"/>
                  </a:cubicBezTo>
                  <a:lnTo>
                    <a:pt x="3552737" y="4137819"/>
                  </a:lnTo>
                  <a:cubicBezTo>
                    <a:pt x="3552737" y="4206399"/>
                    <a:pt x="3496857" y="4262279"/>
                    <a:pt x="3428277" y="4262279"/>
                  </a:cubicBezTo>
                  <a:close/>
                </a:path>
              </a:pathLst>
            </a:custGeom>
            <a:solidFill>
              <a:srgbClr val="D4D4D4"/>
            </a:solidFill>
          </p:spPr>
        </p:sp>
      </p:grpSp>
      <p:sp>
        <p:nvSpPr>
          <p:cNvPr id="9" name="TextBox 9"/>
          <p:cNvSpPr txBox="1"/>
          <p:nvPr/>
        </p:nvSpPr>
        <p:spPr>
          <a:xfrm>
            <a:off x="3712371" y="1813116"/>
            <a:ext cx="10863257" cy="1304925"/>
          </a:xfrm>
          <a:prstGeom prst="rect">
            <a:avLst/>
          </a:prstGeom>
        </p:spPr>
        <p:txBody>
          <a:bodyPr lIns="0" tIns="0" rIns="0" bIns="0" rtlCol="0" anchor="t">
            <a:spAutoFit/>
          </a:bodyPr>
          <a:lstStyle/>
          <a:p>
            <a:pPr marL="0" lvl="0" indent="0" algn="ctr">
              <a:lnSpc>
                <a:spcPts val="9600"/>
              </a:lnSpc>
              <a:spcBef>
                <a:spcPct val="0"/>
              </a:spcBef>
            </a:pPr>
            <a:r>
              <a:rPr lang="en-US" sz="8000">
                <a:solidFill>
                  <a:srgbClr val="000000"/>
                </a:solidFill>
                <a:latin typeface="Poppins Bold"/>
              </a:rPr>
              <a:t>Feature Extraction</a:t>
            </a:r>
          </a:p>
        </p:txBody>
      </p:sp>
      <p:sp>
        <p:nvSpPr>
          <p:cNvPr id="10" name="TextBox 10"/>
          <p:cNvSpPr txBox="1"/>
          <p:nvPr/>
        </p:nvSpPr>
        <p:spPr>
          <a:xfrm>
            <a:off x="3474995" y="5175610"/>
            <a:ext cx="3462880" cy="2454275"/>
          </a:xfrm>
          <a:prstGeom prst="rect">
            <a:avLst/>
          </a:prstGeom>
        </p:spPr>
        <p:txBody>
          <a:bodyPr lIns="0" tIns="0" rIns="0" bIns="0" rtlCol="0" anchor="t">
            <a:spAutoFit/>
          </a:bodyPr>
          <a:lstStyle/>
          <a:p>
            <a:pPr marL="0" lvl="0" indent="0" algn="l">
              <a:lnSpc>
                <a:spcPts val="3250"/>
              </a:lnSpc>
              <a:spcBef>
                <a:spcPct val="0"/>
              </a:spcBef>
            </a:pPr>
            <a:r>
              <a:rPr lang="en-US" sz="2500">
                <a:solidFill>
                  <a:srgbClr val="000000"/>
                </a:solidFill>
                <a:latin typeface="Canva Sans"/>
              </a:rPr>
              <a:t>We created a new dataset only containing the Date and Number of Confirmed Covid Cases</a:t>
            </a:r>
          </a:p>
        </p:txBody>
      </p:sp>
      <p:sp>
        <p:nvSpPr>
          <p:cNvPr id="11" name="TextBox 11"/>
          <p:cNvSpPr txBox="1"/>
          <p:nvPr/>
        </p:nvSpPr>
        <p:spPr>
          <a:xfrm>
            <a:off x="3474995" y="4149314"/>
            <a:ext cx="731749" cy="669036"/>
          </a:xfrm>
          <a:prstGeom prst="rect">
            <a:avLst/>
          </a:prstGeom>
        </p:spPr>
        <p:txBody>
          <a:bodyPr lIns="0" tIns="0" rIns="0" bIns="0" rtlCol="0" anchor="t">
            <a:spAutoFit/>
          </a:bodyPr>
          <a:lstStyle/>
          <a:p>
            <a:pPr marL="0" lvl="1" indent="0">
              <a:lnSpc>
                <a:spcPts val="5652"/>
              </a:lnSpc>
              <a:spcBef>
                <a:spcPct val="0"/>
              </a:spcBef>
            </a:pPr>
            <a:r>
              <a:rPr lang="en-US" sz="3600" u="none">
                <a:solidFill>
                  <a:srgbClr val="000000"/>
                </a:solidFill>
                <a:latin typeface="Canva Sans"/>
              </a:rPr>
              <a:t>01</a:t>
            </a:r>
          </a:p>
        </p:txBody>
      </p:sp>
      <p:sp>
        <p:nvSpPr>
          <p:cNvPr id="12" name="TextBox 12"/>
          <p:cNvSpPr txBox="1"/>
          <p:nvPr/>
        </p:nvSpPr>
        <p:spPr>
          <a:xfrm>
            <a:off x="11712287" y="4149314"/>
            <a:ext cx="731749" cy="669036"/>
          </a:xfrm>
          <a:prstGeom prst="rect">
            <a:avLst/>
          </a:prstGeom>
        </p:spPr>
        <p:txBody>
          <a:bodyPr lIns="0" tIns="0" rIns="0" bIns="0" rtlCol="0" anchor="t">
            <a:spAutoFit/>
          </a:bodyPr>
          <a:lstStyle/>
          <a:p>
            <a:pPr marL="0" lvl="1" indent="0">
              <a:lnSpc>
                <a:spcPts val="5652"/>
              </a:lnSpc>
              <a:spcBef>
                <a:spcPct val="0"/>
              </a:spcBef>
            </a:pPr>
            <a:r>
              <a:rPr lang="en-US" sz="3600" u="none">
                <a:solidFill>
                  <a:srgbClr val="000000"/>
                </a:solidFill>
                <a:latin typeface="Canva Sans"/>
              </a:rPr>
              <a:t>03</a:t>
            </a:r>
          </a:p>
        </p:txBody>
      </p:sp>
      <p:sp>
        <p:nvSpPr>
          <p:cNvPr id="13" name="TextBox 13"/>
          <p:cNvSpPr txBox="1"/>
          <p:nvPr/>
        </p:nvSpPr>
        <p:spPr>
          <a:xfrm>
            <a:off x="7877183" y="4149314"/>
            <a:ext cx="731749" cy="669036"/>
          </a:xfrm>
          <a:prstGeom prst="rect">
            <a:avLst/>
          </a:prstGeom>
        </p:spPr>
        <p:txBody>
          <a:bodyPr lIns="0" tIns="0" rIns="0" bIns="0" rtlCol="0" anchor="t">
            <a:spAutoFit/>
          </a:bodyPr>
          <a:lstStyle/>
          <a:p>
            <a:pPr marL="0" lvl="1" indent="0">
              <a:lnSpc>
                <a:spcPts val="5652"/>
              </a:lnSpc>
              <a:spcBef>
                <a:spcPct val="0"/>
              </a:spcBef>
            </a:pPr>
            <a:r>
              <a:rPr lang="en-US" sz="3600" u="none">
                <a:solidFill>
                  <a:srgbClr val="000000"/>
                </a:solidFill>
                <a:latin typeface="Canva Sans"/>
              </a:rPr>
              <a:t>02</a:t>
            </a:r>
          </a:p>
        </p:txBody>
      </p:sp>
      <p:sp>
        <p:nvSpPr>
          <p:cNvPr id="14" name="TextBox 14"/>
          <p:cNvSpPr txBox="1"/>
          <p:nvPr/>
        </p:nvSpPr>
        <p:spPr>
          <a:xfrm>
            <a:off x="7709335" y="5114925"/>
            <a:ext cx="3517242" cy="3273425"/>
          </a:xfrm>
          <a:prstGeom prst="rect">
            <a:avLst/>
          </a:prstGeom>
        </p:spPr>
        <p:txBody>
          <a:bodyPr lIns="0" tIns="0" rIns="0" bIns="0" rtlCol="0" anchor="t">
            <a:spAutoFit/>
          </a:bodyPr>
          <a:lstStyle/>
          <a:p>
            <a:pPr>
              <a:lnSpc>
                <a:spcPts val="3250"/>
              </a:lnSpc>
            </a:pPr>
            <a:r>
              <a:rPr lang="en-US" sz="2500">
                <a:solidFill>
                  <a:srgbClr val="000000"/>
                </a:solidFill>
                <a:latin typeface="Canva Sans"/>
              </a:rPr>
              <a:t>Using the Date Column we created additional Datetime columns as features such as:</a:t>
            </a:r>
          </a:p>
          <a:p>
            <a:pPr>
              <a:lnSpc>
                <a:spcPts val="3250"/>
              </a:lnSpc>
            </a:pPr>
            <a:r>
              <a:rPr lang="en-US" sz="2500">
                <a:solidFill>
                  <a:srgbClr val="000000"/>
                </a:solidFill>
                <a:latin typeface="Canva Sans"/>
              </a:rPr>
              <a:t> </a:t>
            </a:r>
          </a:p>
          <a:p>
            <a:pPr>
              <a:lnSpc>
                <a:spcPts val="3250"/>
              </a:lnSpc>
            </a:pPr>
            <a:r>
              <a:rPr lang="en-US" sz="2500">
                <a:solidFill>
                  <a:srgbClr val="000000"/>
                </a:solidFill>
                <a:latin typeface="Canva Sans"/>
              </a:rPr>
              <a:t>1. Day of Week</a:t>
            </a:r>
          </a:p>
          <a:p>
            <a:pPr>
              <a:lnSpc>
                <a:spcPts val="3250"/>
              </a:lnSpc>
            </a:pPr>
            <a:r>
              <a:rPr lang="en-US" sz="2500">
                <a:solidFill>
                  <a:srgbClr val="000000"/>
                </a:solidFill>
                <a:latin typeface="Canva Sans"/>
              </a:rPr>
              <a:t>2.  Month</a:t>
            </a:r>
          </a:p>
          <a:p>
            <a:pPr marL="0" lvl="0" indent="0" algn="l">
              <a:lnSpc>
                <a:spcPts val="3250"/>
              </a:lnSpc>
              <a:spcBef>
                <a:spcPct val="0"/>
              </a:spcBef>
            </a:pPr>
            <a:r>
              <a:rPr lang="en-US" sz="2500">
                <a:solidFill>
                  <a:srgbClr val="000000"/>
                </a:solidFill>
                <a:latin typeface="Canva Sans"/>
              </a:rPr>
              <a:t>3. Day of Month</a:t>
            </a:r>
          </a:p>
        </p:txBody>
      </p:sp>
      <p:sp>
        <p:nvSpPr>
          <p:cNvPr id="15" name="TextBox 15"/>
          <p:cNvSpPr txBox="1"/>
          <p:nvPr/>
        </p:nvSpPr>
        <p:spPr>
          <a:xfrm>
            <a:off x="11868326" y="5175610"/>
            <a:ext cx="3517242" cy="2962349"/>
          </a:xfrm>
          <a:prstGeom prst="rect">
            <a:avLst/>
          </a:prstGeom>
        </p:spPr>
        <p:txBody>
          <a:bodyPr lIns="0" tIns="0" rIns="0" bIns="0" rtlCol="0" anchor="t">
            <a:spAutoFit/>
          </a:bodyPr>
          <a:lstStyle/>
          <a:p>
            <a:pPr>
              <a:lnSpc>
                <a:spcPts val="3250"/>
              </a:lnSpc>
            </a:pPr>
            <a:r>
              <a:rPr lang="en-US" sz="2500" dirty="0">
                <a:solidFill>
                  <a:srgbClr val="000000"/>
                </a:solidFill>
                <a:latin typeface="Canva Sans"/>
              </a:rPr>
              <a:t>We also created Lag features to our model including: </a:t>
            </a:r>
          </a:p>
          <a:p>
            <a:pPr>
              <a:lnSpc>
                <a:spcPts val="3250"/>
              </a:lnSpc>
            </a:pPr>
            <a:endParaRPr lang="en-US" sz="2500" dirty="0">
              <a:solidFill>
                <a:srgbClr val="000000"/>
              </a:solidFill>
              <a:latin typeface="Canva Sans"/>
            </a:endParaRPr>
          </a:p>
          <a:p>
            <a:pPr>
              <a:lnSpc>
                <a:spcPts val="3250"/>
              </a:lnSpc>
            </a:pPr>
            <a:r>
              <a:rPr lang="en-US" sz="2500" dirty="0">
                <a:solidFill>
                  <a:srgbClr val="000000"/>
                </a:solidFill>
                <a:latin typeface="Canva Sans"/>
              </a:rPr>
              <a:t>1. 30 Day</a:t>
            </a:r>
          </a:p>
          <a:p>
            <a:pPr>
              <a:lnSpc>
                <a:spcPts val="3250"/>
              </a:lnSpc>
            </a:pPr>
            <a:r>
              <a:rPr lang="en-US" sz="2500" dirty="0">
                <a:solidFill>
                  <a:srgbClr val="000000"/>
                </a:solidFill>
                <a:latin typeface="Canva Sans"/>
              </a:rPr>
              <a:t>2. 60 Day</a:t>
            </a:r>
          </a:p>
          <a:p>
            <a:pPr marL="0" lvl="0" indent="0" algn="l">
              <a:lnSpc>
                <a:spcPts val="3250"/>
              </a:lnSpc>
              <a:spcBef>
                <a:spcPct val="0"/>
              </a:spcBef>
            </a:pPr>
            <a:r>
              <a:rPr lang="en-US" sz="2500" dirty="0">
                <a:solidFill>
                  <a:srgbClr val="000000"/>
                </a:solidFill>
                <a:latin typeface="Canva Sans"/>
              </a:rPr>
              <a:t>3. 90 Day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7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V="1">
            <a:off x="0" y="4767920"/>
            <a:ext cx="4832535" cy="5710529"/>
          </a:xfrm>
          <a:prstGeom prst="rect">
            <a:avLst/>
          </a:prstGeom>
        </p:spPr>
      </p:pic>
      <p:pic>
        <p:nvPicPr>
          <p:cNvPr id="3" name="Picture 3"/>
          <p:cNvPicPr>
            <a:picLocks noChangeAspect="1"/>
          </p:cNvPicPr>
          <p:nvPr/>
        </p:nvPicPr>
        <p:blipFill>
          <a:blip r:embed="rId5"/>
          <a:srcRect/>
          <a:stretch>
            <a:fillRect/>
          </a:stretch>
        </p:blipFill>
        <p:spPr>
          <a:xfrm>
            <a:off x="447828" y="2705100"/>
            <a:ext cx="17449869" cy="6685613"/>
          </a:xfrm>
          <a:prstGeom prst="rect">
            <a:avLst/>
          </a:prstGeom>
        </p:spPr>
      </p:pic>
      <p:sp>
        <p:nvSpPr>
          <p:cNvPr id="4" name="TextBox 4"/>
          <p:cNvSpPr txBox="1"/>
          <p:nvPr/>
        </p:nvSpPr>
        <p:spPr>
          <a:xfrm>
            <a:off x="484114" y="313501"/>
            <a:ext cx="12774686" cy="860107"/>
          </a:xfrm>
          <a:prstGeom prst="rect">
            <a:avLst/>
          </a:prstGeom>
        </p:spPr>
        <p:txBody>
          <a:bodyPr wrap="square" lIns="0" tIns="0" rIns="0" bIns="0" rtlCol="0" anchor="t">
            <a:spAutoFit/>
          </a:bodyPr>
          <a:lstStyle/>
          <a:p>
            <a:pPr marL="0" lvl="0" indent="0" algn="l">
              <a:lnSpc>
                <a:spcPts val="7320"/>
              </a:lnSpc>
              <a:spcBef>
                <a:spcPct val="0"/>
              </a:spcBef>
            </a:pPr>
            <a:r>
              <a:rPr lang="en-US" sz="4400" dirty="0">
                <a:solidFill>
                  <a:srgbClr val="201E1E"/>
                </a:solidFill>
                <a:latin typeface="Poppins Bold"/>
              </a:rPr>
              <a:t>Figure 7. Train / Test Split</a:t>
            </a:r>
          </a:p>
        </p:txBody>
      </p:sp>
      <p:sp>
        <p:nvSpPr>
          <p:cNvPr id="5" name="TextBox 5"/>
          <p:cNvSpPr txBox="1"/>
          <p:nvPr/>
        </p:nvSpPr>
        <p:spPr>
          <a:xfrm>
            <a:off x="484114" y="1173608"/>
            <a:ext cx="16737086" cy="1022011"/>
          </a:xfrm>
          <a:prstGeom prst="rect">
            <a:avLst/>
          </a:prstGeom>
        </p:spPr>
        <p:txBody>
          <a:bodyPr wrap="square" lIns="0" tIns="0" rIns="0" bIns="0" rtlCol="0" anchor="t">
            <a:spAutoFit/>
          </a:bodyPr>
          <a:lstStyle/>
          <a:p>
            <a:pPr marL="0" lvl="1" indent="0" algn="just">
              <a:lnSpc>
                <a:spcPts val="4199"/>
              </a:lnSpc>
              <a:spcBef>
                <a:spcPct val="0"/>
              </a:spcBef>
            </a:pPr>
            <a:r>
              <a:rPr lang="en-US" sz="2400" dirty="0">
                <a:solidFill>
                  <a:srgbClr val="201E1E"/>
                </a:solidFill>
                <a:latin typeface="Canva Sans"/>
              </a:rPr>
              <a:t>Using a 70/30 Split for the Training Set,  we will try to forecast the trend of Covid-19 Confirmed cases in the Philippines from August to October 2022 based on the trend of confirmed cases from January to August 2022.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7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V="1">
            <a:off x="-524011" y="4128693"/>
            <a:ext cx="4832535" cy="5710529"/>
          </a:xfrm>
          <a:prstGeom prst="rect">
            <a:avLst/>
          </a:prstGeom>
        </p:spPr>
      </p:pic>
      <p:pic>
        <p:nvPicPr>
          <p:cNvPr id="3" name="Picture 3"/>
          <p:cNvPicPr>
            <a:picLocks noChangeAspect="1"/>
          </p:cNvPicPr>
          <p:nvPr/>
        </p:nvPicPr>
        <p:blipFill>
          <a:blip r:embed="rId5"/>
          <a:srcRect/>
          <a:stretch>
            <a:fillRect/>
          </a:stretch>
        </p:blipFill>
        <p:spPr>
          <a:xfrm>
            <a:off x="504689" y="6110571"/>
            <a:ext cx="16230600" cy="3549402"/>
          </a:xfrm>
          <a:prstGeom prst="rect">
            <a:avLst/>
          </a:prstGeom>
        </p:spPr>
      </p:pic>
      <p:sp>
        <p:nvSpPr>
          <p:cNvPr id="4" name="TextBox 4"/>
          <p:cNvSpPr txBox="1"/>
          <p:nvPr/>
        </p:nvSpPr>
        <p:spPr>
          <a:xfrm>
            <a:off x="504689" y="390629"/>
            <a:ext cx="8286774" cy="874470"/>
          </a:xfrm>
          <a:prstGeom prst="rect">
            <a:avLst/>
          </a:prstGeom>
        </p:spPr>
        <p:txBody>
          <a:bodyPr lIns="0" tIns="0" rIns="0" bIns="0" rtlCol="0" anchor="t">
            <a:spAutoFit/>
          </a:bodyPr>
          <a:lstStyle/>
          <a:p>
            <a:pPr marL="0" lvl="0" indent="0" algn="l">
              <a:lnSpc>
                <a:spcPts val="7320"/>
              </a:lnSpc>
              <a:spcBef>
                <a:spcPct val="0"/>
              </a:spcBef>
            </a:pPr>
            <a:r>
              <a:rPr lang="en-US" sz="4800" dirty="0">
                <a:solidFill>
                  <a:srgbClr val="201E1E"/>
                </a:solidFill>
                <a:latin typeface="Poppins Bold"/>
              </a:rPr>
              <a:t>Creating the Model</a:t>
            </a:r>
          </a:p>
        </p:txBody>
      </p:sp>
      <p:sp>
        <p:nvSpPr>
          <p:cNvPr id="5" name="TextBox 5"/>
          <p:cNvSpPr txBox="1"/>
          <p:nvPr/>
        </p:nvSpPr>
        <p:spPr>
          <a:xfrm>
            <a:off x="676162" y="1488561"/>
            <a:ext cx="15089487" cy="3770263"/>
          </a:xfrm>
          <a:prstGeom prst="rect">
            <a:avLst/>
          </a:prstGeom>
        </p:spPr>
        <p:txBody>
          <a:bodyPr lIns="0" tIns="0" rIns="0" bIns="0" rtlCol="0" anchor="t">
            <a:spAutoFit/>
          </a:bodyPr>
          <a:lstStyle/>
          <a:p>
            <a:pPr algn="just">
              <a:lnSpc>
                <a:spcPts val="4199"/>
              </a:lnSpc>
            </a:pPr>
            <a:r>
              <a:rPr lang="en-US" sz="2799" dirty="0">
                <a:solidFill>
                  <a:srgbClr val="201E1E"/>
                </a:solidFill>
                <a:latin typeface="Canva Sans"/>
              </a:rPr>
              <a:t>We used the </a:t>
            </a:r>
            <a:r>
              <a:rPr lang="en-US" sz="2799" dirty="0" err="1">
                <a:solidFill>
                  <a:srgbClr val="201E1E"/>
                </a:solidFill>
                <a:latin typeface="Canva Sans"/>
              </a:rPr>
              <a:t>XGBRegressor</a:t>
            </a:r>
            <a:r>
              <a:rPr lang="en-US" sz="2799" dirty="0">
                <a:solidFill>
                  <a:srgbClr val="201E1E"/>
                </a:solidFill>
                <a:latin typeface="Canva Sans"/>
              </a:rPr>
              <a:t> as our model with the following parameters:</a:t>
            </a:r>
          </a:p>
          <a:p>
            <a:pPr marL="604519" lvl="1" indent="-302260" algn="just">
              <a:lnSpc>
                <a:spcPts val="4199"/>
              </a:lnSpc>
              <a:buFont typeface="Arial"/>
              <a:buChar char="•"/>
            </a:pPr>
            <a:r>
              <a:rPr lang="en-US" sz="2799" dirty="0" err="1">
                <a:solidFill>
                  <a:srgbClr val="201E1E"/>
                </a:solidFill>
                <a:latin typeface="Canva Sans"/>
              </a:rPr>
              <a:t>base_score</a:t>
            </a:r>
            <a:r>
              <a:rPr lang="en-US" sz="2799" dirty="0">
                <a:solidFill>
                  <a:srgbClr val="201E1E"/>
                </a:solidFill>
                <a:latin typeface="Canva Sans"/>
              </a:rPr>
              <a:t>=0.5</a:t>
            </a:r>
          </a:p>
          <a:p>
            <a:pPr marL="604519" lvl="1" indent="-302260" algn="just">
              <a:lnSpc>
                <a:spcPts val="4199"/>
              </a:lnSpc>
              <a:buFont typeface="Arial"/>
              <a:buChar char="•"/>
            </a:pPr>
            <a:r>
              <a:rPr lang="en-US" sz="2799" dirty="0" err="1">
                <a:solidFill>
                  <a:srgbClr val="201E1E"/>
                </a:solidFill>
                <a:latin typeface="Canva Sans"/>
              </a:rPr>
              <a:t>n_estimators</a:t>
            </a:r>
            <a:r>
              <a:rPr lang="en-US" sz="2799" dirty="0">
                <a:solidFill>
                  <a:srgbClr val="201E1E"/>
                </a:solidFill>
                <a:latin typeface="Canva Sans"/>
              </a:rPr>
              <a:t>=900</a:t>
            </a:r>
          </a:p>
          <a:p>
            <a:pPr marL="604519" lvl="1" indent="-302260" algn="just">
              <a:lnSpc>
                <a:spcPts val="4199"/>
              </a:lnSpc>
              <a:buFont typeface="Arial"/>
              <a:buChar char="•"/>
            </a:pPr>
            <a:r>
              <a:rPr lang="en-US" sz="2799" dirty="0">
                <a:solidFill>
                  <a:srgbClr val="201E1E"/>
                </a:solidFill>
                <a:latin typeface="Canva Sans"/>
              </a:rPr>
              <a:t> </a:t>
            </a:r>
            <a:r>
              <a:rPr lang="en-US" sz="2799" dirty="0" err="1">
                <a:solidFill>
                  <a:srgbClr val="201E1E"/>
                </a:solidFill>
                <a:latin typeface="Canva Sans"/>
              </a:rPr>
              <a:t>early_stopping_rounds</a:t>
            </a:r>
            <a:r>
              <a:rPr lang="en-US" sz="2799" dirty="0">
                <a:solidFill>
                  <a:srgbClr val="201E1E"/>
                </a:solidFill>
                <a:latin typeface="Canva Sans"/>
              </a:rPr>
              <a:t>=50</a:t>
            </a:r>
          </a:p>
          <a:p>
            <a:pPr marL="604519" lvl="1" indent="-302260" algn="just">
              <a:lnSpc>
                <a:spcPts val="4199"/>
              </a:lnSpc>
              <a:buFont typeface="Arial"/>
              <a:buChar char="•"/>
            </a:pPr>
            <a:r>
              <a:rPr lang="en-US" sz="2799" dirty="0">
                <a:solidFill>
                  <a:srgbClr val="201E1E"/>
                </a:solidFill>
                <a:latin typeface="Canva Sans"/>
              </a:rPr>
              <a:t> </a:t>
            </a:r>
            <a:r>
              <a:rPr lang="en-US" sz="2799" dirty="0" err="1">
                <a:solidFill>
                  <a:srgbClr val="201E1E"/>
                </a:solidFill>
                <a:latin typeface="Canva Sans"/>
              </a:rPr>
              <a:t>learning_rate</a:t>
            </a:r>
            <a:r>
              <a:rPr lang="en-US" sz="2799" dirty="0">
                <a:solidFill>
                  <a:srgbClr val="201E1E"/>
                </a:solidFill>
                <a:latin typeface="Canva Sans"/>
              </a:rPr>
              <a:t>=0.01</a:t>
            </a:r>
          </a:p>
          <a:p>
            <a:pPr marL="604519" lvl="1" indent="-302260" algn="just">
              <a:lnSpc>
                <a:spcPts val="4199"/>
              </a:lnSpc>
              <a:buFont typeface="Arial"/>
              <a:buChar char="•"/>
            </a:pPr>
            <a:r>
              <a:rPr lang="en-US" sz="2799" dirty="0">
                <a:solidFill>
                  <a:srgbClr val="201E1E"/>
                </a:solidFill>
                <a:latin typeface="Canva Sans"/>
              </a:rPr>
              <a:t>objective='</a:t>
            </a:r>
            <a:r>
              <a:rPr lang="en-US" sz="2799" dirty="0" err="1">
                <a:solidFill>
                  <a:srgbClr val="201E1E"/>
                </a:solidFill>
                <a:latin typeface="Canva Sans"/>
              </a:rPr>
              <a:t>reg:linear</a:t>
            </a:r>
            <a:r>
              <a:rPr lang="en-US" sz="2799" dirty="0">
                <a:solidFill>
                  <a:srgbClr val="201E1E"/>
                </a:solidFill>
                <a:latin typeface="Canva Sans"/>
              </a:rPr>
              <a:t>'</a:t>
            </a:r>
          </a:p>
          <a:p>
            <a:pPr marL="604519" lvl="1" indent="-302260" algn="just">
              <a:lnSpc>
                <a:spcPts val="4199"/>
              </a:lnSpc>
              <a:spcBef>
                <a:spcPct val="0"/>
              </a:spcBef>
              <a:buFont typeface="Arial"/>
              <a:buChar char="•"/>
            </a:pPr>
            <a:r>
              <a:rPr lang="en-US" sz="2799" dirty="0" err="1">
                <a:solidFill>
                  <a:srgbClr val="201E1E"/>
                </a:solidFill>
                <a:latin typeface="Canva Sans"/>
              </a:rPr>
              <a:t>max_depth</a:t>
            </a:r>
            <a:r>
              <a:rPr lang="en-US" sz="2799" dirty="0">
                <a:solidFill>
                  <a:srgbClr val="201E1E"/>
                </a:solidFill>
                <a:latin typeface="Canva Sans"/>
              </a:rPr>
              <a:t>=3</a:t>
            </a:r>
          </a:p>
        </p:txBody>
      </p:sp>
      <p:sp>
        <p:nvSpPr>
          <p:cNvPr id="6" name="TextBox 6"/>
          <p:cNvSpPr txBox="1"/>
          <p:nvPr/>
        </p:nvSpPr>
        <p:spPr>
          <a:xfrm>
            <a:off x="504689" y="5275548"/>
            <a:ext cx="6962911" cy="897682"/>
          </a:xfrm>
          <a:prstGeom prst="rect">
            <a:avLst/>
          </a:prstGeom>
        </p:spPr>
        <p:txBody>
          <a:bodyPr wrap="square" lIns="0" tIns="0" rIns="0" bIns="0" rtlCol="0" anchor="t">
            <a:spAutoFit/>
          </a:bodyPr>
          <a:lstStyle/>
          <a:p>
            <a:pPr algn="ctr">
              <a:lnSpc>
                <a:spcPts val="7000"/>
              </a:lnSpc>
              <a:spcBef>
                <a:spcPct val="0"/>
              </a:spcBef>
            </a:pPr>
            <a:r>
              <a:rPr lang="en-US" sz="3500" dirty="0">
                <a:solidFill>
                  <a:srgbClr val="201E1E"/>
                </a:solidFill>
                <a:latin typeface="Poppins"/>
              </a:rPr>
              <a:t>Different Iteration of the Model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7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V="1">
            <a:off x="0" y="4522045"/>
            <a:ext cx="4832535" cy="5710529"/>
          </a:xfrm>
          <a:prstGeom prst="rect">
            <a:avLst/>
          </a:prstGeom>
        </p:spPr>
      </p:pic>
      <p:pic>
        <p:nvPicPr>
          <p:cNvPr id="3" name="Picture 3"/>
          <p:cNvPicPr>
            <a:picLocks noChangeAspect="1"/>
          </p:cNvPicPr>
          <p:nvPr/>
        </p:nvPicPr>
        <p:blipFill>
          <a:blip r:embed="rId5"/>
          <a:srcRect t="6157" r="685"/>
          <a:stretch>
            <a:fillRect/>
          </a:stretch>
        </p:blipFill>
        <p:spPr>
          <a:xfrm>
            <a:off x="484114" y="2988184"/>
            <a:ext cx="17462545" cy="6270116"/>
          </a:xfrm>
          <a:prstGeom prst="rect">
            <a:avLst/>
          </a:prstGeom>
        </p:spPr>
      </p:pic>
      <p:sp>
        <p:nvSpPr>
          <p:cNvPr id="4" name="TextBox 4"/>
          <p:cNvSpPr txBox="1"/>
          <p:nvPr/>
        </p:nvSpPr>
        <p:spPr>
          <a:xfrm>
            <a:off x="484114" y="313501"/>
            <a:ext cx="8286774" cy="874470"/>
          </a:xfrm>
          <a:prstGeom prst="rect">
            <a:avLst/>
          </a:prstGeom>
        </p:spPr>
        <p:txBody>
          <a:bodyPr lIns="0" tIns="0" rIns="0" bIns="0" rtlCol="0" anchor="t">
            <a:spAutoFit/>
          </a:bodyPr>
          <a:lstStyle/>
          <a:p>
            <a:pPr marL="0" lvl="0" indent="0" algn="l">
              <a:lnSpc>
                <a:spcPts val="7320"/>
              </a:lnSpc>
              <a:spcBef>
                <a:spcPct val="0"/>
              </a:spcBef>
            </a:pPr>
            <a:r>
              <a:rPr lang="en-US" sz="4400" dirty="0">
                <a:solidFill>
                  <a:srgbClr val="201E1E"/>
                </a:solidFill>
                <a:latin typeface="Poppins Bold"/>
              </a:rPr>
              <a:t>Model Validation</a:t>
            </a:r>
          </a:p>
        </p:txBody>
      </p:sp>
      <p:sp>
        <p:nvSpPr>
          <p:cNvPr id="5" name="TextBox 5"/>
          <p:cNvSpPr txBox="1"/>
          <p:nvPr/>
        </p:nvSpPr>
        <p:spPr>
          <a:xfrm>
            <a:off x="484114" y="1439012"/>
            <a:ext cx="15503180" cy="493395"/>
          </a:xfrm>
          <a:prstGeom prst="rect">
            <a:avLst/>
          </a:prstGeom>
        </p:spPr>
        <p:txBody>
          <a:bodyPr lIns="0" tIns="0" rIns="0" bIns="0" rtlCol="0" anchor="t">
            <a:spAutoFit/>
          </a:bodyPr>
          <a:lstStyle/>
          <a:p>
            <a:pPr marL="0" lvl="1" indent="0" algn="just">
              <a:lnSpc>
                <a:spcPts val="4199"/>
              </a:lnSpc>
              <a:spcBef>
                <a:spcPct val="0"/>
              </a:spcBef>
            </a:pPr>
            <a:r>
              <a:rPr lang="en-US" sz="2799" dirty="0">
                <a:solidFill>
                  <a:srgbClr val="201E1E"/>
                </a:solidFill>
                <a:latin typeface="Canva Sans"/>
              </a:rPr>
              <a:t>To validate the model, I used Root Mean Squared Error and got an </a:t>
            </a:r>
            <a:r>
              <a:rPr lang="en-US" sz="2799" dirty="0">
                <a:solidFill>
                  <a:srgbClr val="201E1E"/>
                </a:solidFill>
                <a:latin typeface="Canva Sans Bold"/>
              </a:rPr>
              <a:t>RMSE score of 1141.49</a:t>
            </a:r>
          </a:p>
        </p:txBody>
      </p:sp>
      <p:sp>
        <p:nvSpPr>
          <p:cNvPr id="6" name="TextBox 6"/>
          <p:cNvSpPr txBox="1"/>
          <p:nvPr/>
        </p:nvSpPr>
        <p:spPr>
          <a:xfrm>
            <a:off x="484114" y="2381587"/>
            <a:ext cx="15093757" cy="1016508"/>
          </a:xfrm>
          <a:prstGeom prst="rect">
            <a:avLst/>
          </a:prstGeom>
        </p:spPr>
        <p:txBody>
          <a:bodyPr lIns="0" tIns="0" rIns="0" bIns="0" rtlCol="0" anchor="t">
            <a:spAutoFit/>
          </a:bodyPr>
          <a:lstStyle/>
          <a:p>
            <a:pPr>
              <a:lnSpc>
                <a:spcPts val="3936"/>
              </a:lnSpc>
            </a:pPr>
            <a:r>
              <a:rPr lang="en-US" sz="3200" dirty="0">
                <a:solidFill>
                  <a:srgbClr val="000000"/>
                </a:solidFill>
                <a:latin typeface="Poppins Bold"/>
              </a:rPr>
              <a:t>Figure 8. Original Data vs. Predicted Data </a:t>
            </a:r>
          </a:p>
          <a:p>
            <a:pPr>
              <a:lnSpc>
                <a:spcPts val="3936"/>
              </a:lnSpc>
            </a:pPr>
            <a:endParaRPr lang="en-US" sz="3200" dirty="0">
              <a:solidFill>
                <a:srgbClr val="000000"/>
              </a:solidFill>
              <a:latin typeface="Poppins 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7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V="1">
            <a:off x="0" y="4594617"/>
            <a:ext cx="4832535" cy="5710529"/>
          </a:xfrm>
          <a:prstGeom prst="rect">
            <a:avLst/>
          </a:prstGeom>
        </p:spPr>
      </p:pic>
      <p:sp>
        <p:nvSpPr>
          <p:cNvPr id="4" name="TextBox 4"/>
          <p:cNvSpPr txBox="1"/>
          <p:nvPr/>
        </p:nvSpPr>
        <p:spPr>
          <a:xfrm>
            <a:off x="484114" y="313501"/>
            <a:ext cx="8286774" cy="874470"/>
          </a:xfrm>
          <a:prstGeom prst="rect">
            <a:avLst/>
          </a:prstGeom>
        </p:spPr>
        <p:txBody>
          <a:bodyPr lIns="0" tIns="0" rIns="0" bIns="0" rtlCol="0" anchor="t">
            <a:spAutoFit/>
          </a:bodyPr>
          <a:lstStyle/>
          <a:p>
            <a:pPr marL="0" lvl="0" indent="0" algn="l">
              <a:lnSpc>
                <a:spcPts val="7320"/>
              </a:lnSpc>
              <a:spcBef>
                <a:spcPct val="0"/>
              </a:spcBef>
            </a:pPr>
            <a:r>
              <a:rPr lang="en-US" sz="4800" dirty="0">
                <a:solidFill>
                  <a:srgbClr val="201E1E"/>
                </a:solidFill>
                <a:latin typeface="Poppins Bold"/>
              </a:rPr>
              <a:t>Model Application</a:t>
            </a:r>
          </a:p>
        </p:txBody>
      </p:sp>
      <p:sp>
        <p:nvSpPr>
          <p:cNvPr id="5" name="TextBox 5"/>
          <p:cNvSpPr txBox="1"/>
          <p:nvPr/>
        </p:nvSpPr>
        <p:spPr>
          <a:xfrm>
            <a:off x="484114" y="1277894"/>
            <a:ext cx="15503180" cy="1035220"/>
          </a:xfrm>
          <a:prstGeom prst="rect">
            <a:avLst/>
          </a:prstGeom>
        </p:spPr>
        <p:txBody>
          <a:bodyPr lIns="0" tIns="0" rIns="0" bIns="0" rtlCol="0" anchor="t">
            <a:spAutoFit/>
          </a:bodyPr>
          <a:lstStyle/>
          <a:p>
            <a:pPr marL="0" lvl="1" indent="0" algn="just">
              <a:lnSpc>
                <a:spcPts val="4199"/>
              </a:lnSpc>
              <a:spcBef>
                <a:spcPct val="0"/>
              </a:spcBef>
            </a:pPr>
            <a:r>
              <a:rPr lang="en-US" sz="2800" dirty="0">
                <a:solidFill>
                  <a:srgbClr val="201E1E"/>
                </a:solidFill>
                <a:latin typeface="Canva Sans"/>
              </a:rPr>
              <a:t>Using our model, we have successfully predicted the trend of daily confirmed cases of Covid-19 in the Philippines for the month of November to December 2022</a:t>
            </a:r>
          </a:p>
        </p:txBody>
      </p:sp>
      <p:sp>
        <p:nvSpPr>
          <p:cNvPr id="7" name="TextBox 7"/>
          <p:cNvSpPr txBox="1"/>
          <p:nvPr/>
        </p:nvSpPr>
        <p:spPr>
          <a:xfrm>
            <a:off x="484114" y="2858030"/>
            <a:ext cx="6764733" cy="500137"/>
          </a:xfrm>
          <a:prstGeom prst="rect">
            <a:avLst/>
          </a:prstGeom>
        </p:spPr>
        <p:txBody>
          <a:bodyPr lIns="0" tIns="0" rIns="0" bIns="0" rtlCol="0" anchor="t">
            <a:spAutoFit/>
          </a:bodyPr>
          <a:lstStyle/>
          <a:p>
            <a:pPr>
              <a:lnSpc>
                <a:spcPts val="3936"/>
              </a:lnSpc>
            </a:pPr>
            <a:r>
              <a:rPr lang="en-US" sz="3200" dirty="0">
                <a:solidFill>
                  <a:srgbClr val="000000"/>
                </a:solidFill>
                <a:latin typeface="Poppins Bold"/>
              </a:rPr>
              <a:t>Figure 9:  Forecasted Results</a:t>
            </a:r>
          </a:p>
        </p:txBody>
      </p:sp>
      <p:pic>
        <p:nvPicPr>
          <p:cNvPr id="3" name="Picture 2"/>
          <p:cNvPicPr>
            <a:picLocks noChangeAspect="1"/>
          </p:cNvPicPr>
          <p:nvPr/>
        </p:nvPicPr>
        <p:blipFill>
          <a:blip r:embed="rId5"/>
          <a:stretch>
            <a:fillRect/>
          </a:stretch>
        </p:blipFill>
        <p:spPr>
          <a:xfrm>
            <a:off x="1723656" y="3643398"/>
            <a:ext cx="13024096" cy="601069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7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V="1">
            <a:off x="0" y="4522045"/>
            <a:ext cx="4832535" cy="5710529"/>
          </a:xfrm>
          <a:prstGeom prst="rect">
            <a:avLst/>
          </a:prstGeom>
        </p:spPr>
      </p:pic>
      <p:sp>
        <p:nvSpPr>
          <p:cNvPr id="4" name="TextBox 4"/>
          <p:cNvSpPr txBox="1"/>
          <p:nvPr/>
        </p:nvSpPr>
        <p:spPr>
          <a:xfrm>
            <a:off x="676176" y="1556478"/>
            <a:ext cx="16174525" cy="860107"/>
          </a:xfrm>
          <a:prstGeom prst="rect">
            <a:avLst/>
          </a:prstGeom>
        </p:spPr>
        <p:txBody>
          <a:bodyPr lIns="0" tIns="0" rIns="0" bIns="0" rtlCol="0" anchor="t">
            <a:spAutoFit/>
          </a:bodyPr>
          <a:lstStyle/>
          <a:p>
            <a:pPr marL="0" lvl="0" indent="0" algn="l">
              <a:lnSpc>
                <a:spcPts val="7320"/>
              </a:lnSpc>
              <a:spcBef>
                <a:spcPct val="0"/>
              </a:spcBef>
            </a:pPr>
            <a:r>
              <a:rPr lang="en-US" sz="4400" dirty="0">
                <a:solidFill>
                  <a:srgbClr val="201E1E"/>
                </a:solidFill>
                <a:latin typeface="Poppins Bold"/>
              </a:rPr>
              <a:t>Figure 10. Data Trend and Predictions</a:t>
            </a:r>
          </a:p>
        </p:txBody>
      </p:sp>
      <p:pic>
        <p:nvPicPr>
          <p:cNvPr id="3" name="Picture 2"/>
          <p:cNvPicPr>
            <a:picLocks noChangeAspect="1"/>
          </p:cNvPicPr>
          <p:nvPr/>
        </p:nvPicPr>
        <p:blipFill>
          <a:blip r:embed="rId5"/>
          <a:stretch>
            <a:fillRect/>
          </a:stretch>
        </p:blipFill>
        <p:spPr>
          <a:xfrm>
            <a:off x="676176" y="2430948"/>
            <a:ext cx="16422386" cy="63654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7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V="1">
            <a:off x="0" y="4522045"/>
            <a:ext cx="4832535" cy="5710529"/>
          </a:xfrm>
          <a:prstGeom prst="rect">
            <a:avLst/>
          </a:prstGeom>
        </p:spPr>
      </p:pic>
      <p:sp>
        <p:nvSpPr>
          <p:cNvPr id="4" name="TextBox 4"/>
          <p:cNvSpPr txBox="1"/>
          <p:nvPr/>
        </p:nvSpPr>
        <p:spPr>
          <a:xfrm>
            <a:off x="304800" y="723900"/>
            <a:ext cx="16174525" cy="874470"/>
          </a:xfrm>
          <a:prstGeom prst="rect">
            <a:avLst/>
          </a:prstGeom>
        </p:spPr>
        <p:txBody>
          <a:bodyPr lIns="0" tIns="0" rIns="0" bIns="0" rtlCol="0" anchor="t">
            <a:spAutoFit/>
          </a:bodyPr>
          <a:lstStyle/>
          <a:p>
            <a:pPr marL="0" lvl="0" indent="0" algn="l">
              <a:lnSpc>
                <a:spcPts val="7320"/>
              </a:lnSpc>
              <a:spcBef>
                <a:spcPct val="0"/>
              </a:spcBef>
            </a:pPr>
            <a:r>
              <a:rPr lang="en-US" sz="4800" dirty="0">
                <a:solidFill>
                  <a:srgbClr val="201E1E"/>
                </a:solidFill>
                <a:latin typeface="Poppins Bold"/>
              </a:rPr>
              <a:t>Conclusion and Recommendation</a:t>
            </a:r>
          </a:p>
        </p:txBody>
      </p:sp>
      <p:pic>
        <p:nvPicPr>
          <p:cNvPr id="5" name="Picture 2"/>
          <p:cNvPicPr>
            <a:picLocks noChangeAspect="1"/>
          </p:cNvPicPr>
          <p:nvPr/>
        </p:nvPicPr>
        <p:blipFill>
          <a:blip r:embed="rId3">
            <a:alphaModFix amt="7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V="1">
            <a:off x="0" y="4576471"/>
            <a:ext cx="4832535" cy="5710529"/>
          </a:xfrm>
          <a:prstGeom prst="rect">
            <a:avLst/>
          </a:prstGeom>
        </p:spPr>
      </p:pic>
      <p:sp>
        <p:nvSpPr>
          <p:cNvPr id="6" name="TextBox 6"/>
          <p:cNvSpPr txBox="1"/>
          <p:nvPr/>
        </p:nvSpPr>
        <p:spPr>
          <a:xfrm>
            <a:off x="310896" y="1790700"/>
            <a:ext cx="16813286" cy="7309693"/>
          </a:xfrm>
          <a:prstGeom prst="rect">
            <a:avLst/>
          </a:prstGeom>
        </p:spPr>
        <p:txBody>
          <a:bodyPr wrap="square" lIns="0" tIns="0" rIns="0" bIns="0" rtlCol="0" anchor="t">
            <a:spAutoFit/>
          </a:bodyPr>
          <a:lstStyle/>
          <a:p>
            <a:pPr lvl="1" indent="-457200" algn="just">
              <a:lnSpc>
                <a:spcPts val="4199"/>
              </a:lnSpc>
              <a:spcBef>
                <a:spcPct val="0"/>
              </a:spcBef>
              <a:buFontTx/>
              <a:buChar char="-"/>
            </a:pPr>
            <a:r>
              <a:rPr lang="en-US" sz="2800" dirty="0">
                <a:solidFill>
                  <a:srgbClr val="201E1E"/>
                </a:solidFill>
                <a:latin typeface="Canva Sans"/>
              </a:rPr>
              <a:t>Using data analytics, this project has successfully provided a forecast of the trend of  Covid-19 confirmed cases in the Philippines for the months of November to December 2022 using the DOH data set from January to October 2022.</a:t>
            </a:r>
          </a:p>
          <a:p>
            <a:pPr lvl="1" indent="-457200" algn="just">
              <a:lnSpc>
                <a:spcPts val="4199"/>
              </a:lnSpc>
              <a:spcBef>
                <a:spcPct val="0"/>
              </a:spcBef>
              <a:buFontTx/>
              <a:buChar char="-"/>
            </a:pPr>
            <a:r>
              <a:rPr lang="en-US" sz="2800" dirty="0">
                <a:solidFill>
                  <a:srgbClr val="201E1E"/>
                </a:solidFill>
                <a:latin typeface="Canva Sans"/>
              </a:rPr>
              <a:t>This forecast forewarns the policy-makers and the Filipino people, that the threat of Covid-19 in the Philippines is still present.   Therefore, it is highly recommended that our policymakers to review our policy of allowing the voluntary use of facemasks in indoor and outdoor spaces.  Likewise, we should remind the public to still stay vigilant and follow the safety protocols in order to prevent the recurrence of major spikes in the number of confirmed covid-19 cases in our country.</a:t>
            </a:r>
          </a:p>
          <a:p>
            <a:pPr lvl="1" indent="-457200" algn="just">
              <a:lnSpc>
                <a:spcPts val="4199"/>
              </a:lnSpc>
              <a:spcBef>
                <a:spcPct val="0"/>
              </a:spcBef>
              <a:buFontTx/>
              <a:buChar char="-"/>
            </a:pPr>
            <a:r>
              <a:rPr lang="en-US" sz="2800" dirty="0">
                <a:solidFill>
                  <a:srgbClr val="201E1E"/>
                </a:solidFill>
                <a:latin typeface="Canva Sans"/>
              </a:rPr>
              <a:t>Proven to have produced a useful predictive model, using Machine Learning Algorithm, I encourage other data scientists to use this script to try to explore other factors that can provide further analysis of the Covid-19 situation in our country and even in the whole world to prevent its recurrence.</a:t>
            </a:r>
          </a:p>
          <a:p>
            <a:endParaRPr lang="en-US" sz="2400" dirty="0"/>
          </a:p>
        </p:txBody>
      </p:sp>
    </p:spTree>
    <p:extLst>
      <p:ext uri="{BB962C8B-B14F-4D97-AF65-F5344CB8AC3E}">
        <p14:creationId xmlns:p14="http://schemas.microsoft.com/office/powerpoint/2010/main" val="163242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685800" y="647700"/>
            <a:ext cx="16174525" cy="874470"/>
          </a:xfrm>
          <a:prstGeom prst="rect">
            <a:avLst/>
          </a:prstGeom>
        </p:spPr>
        <p:txBody>
          <a:bodyPr lIns="0" tIns="0" rIns="0" bIns="0" rtlCol="0" anchor="t">
            <a:spAutoFit/>
          </a:bodyPr>
          <a:lstStyle/>
          <a:p>
            <a:pPr marL="0" lvl="0" indent="0" algn="l">
              <a:lnSpc>
                <a:spcPts val="7320"/>
              </a:lnSpc>
              <a:spcBef>
                <a:spcPct val="0"/>
              </a:spcBef>
            </a:pPr>
            <a:r>
              <a:rPr lang="en-US" sz="4800" dirty="0">
                <a:solidFill>
                  <a:srgbClr val="201E1E"/>
                </a:solidFill>
                <a:latin typeface="Poppins Bold"/>
              </a:rPr>
              <a:t>References</a:t>
            </a:r>
          </a:p>
        </p:txBody>
      </p:sp>
      <p:sp>
        <p:nvSpPr>
          <p:cNvPr id="3" name="TextBox 2"/>
          <p:cNvSpPr txBox="1"/>
          <p:nvPr/>
        </p:nvSpPr>
        <p:spPr>
          <a:xfrm>
            <a:off x="685800" y="1943100"/>
            <a:ext cx="16611600" cy="5478423"/>
          </a:xfrm>
          <a:prstGeom prst="rect">
            <a:avLst/>
          </a:prstGeom>
          <a:noFill/>
        </p:spPr>
        <p:txBody>
          <a:bodyPr wrap="square" rtlCol="0">
            <a:spAutoFit/>
          </a:bodyPr>
          <a:lstStyle/>
          <a:p>
            <a:pPr lvl="1" indent="-457200" algn="just">
              <a:lnSpc>
                <a:spcPts val="4199"/>
              </a:lnSpc>
              <a:spcBef>
                <a:spcPct val="0"/>
              </a:spcBef>
              <a:buFontTx/>
              <a:buChar char="-"/>
            </a:pPr>
            <a:r>
              <a:rPr lang="en-US" sz="2000" dirty="0">
                <a:solidFill>
                  <a:srgbClr val="201E1E"/>
                </a:solidFill>
                <a:latin typeface="Canva Sans"/>
              </a:rPr>
              <a:t>Department of Health. (2022). DOH COVID Data Drop – Case Information batch 3. [Data file]. Retrieved from https://drive.google.com/drive/folders/1oy9gCSR1SC4WIkoEAj2bn8-2SPhMIOIg</a:t>
            </a:r>
          </a:p>
          <a:p>
            <a:pPr lvl="1" indent="-457200" algn="just">
              <a:lnSpc>
                <a:spcPts val="4199"/>
              </a:lnSpc>
              <a:spcBef>
                <a:spcPct val="0"/>
              </a:spcBef>
              <a:buFontTx/>
              <a:buChar char="-"/>
            </a:pPr>
            <a:r>
              <a:rPr lang="en-US" sz="2000" dirty="0">
                <a:solidFill>
                  <a:srgbClr val="201E1E"/>
                </a:solidFill>
                <a:latin typeface="Canva Sans"/>
              </a:rPr>
              <a:t>Office of the President, Allowing Voluntary Wearing of Facemasks in Indoor and Outdoor Settings, Reiterating the Continued Implementation of Minimum Public Health Standards During the State of Public Health Emergency Relative to the Covid-19 Pandemic, Exec. Ord. No. 07, § 2022 (Oct. 28, 2022) (Phil.), </a:t>
            </a:r>
            <a:r>
              <a:rPr lang="en-US" sz="2000" dirty="0">
                <a:solidFill>
                  <a:srgbClr val="201E1E"/>
                </a:solidFill>
                <a:latin typeface="Canva Sans"/>
                <a:hlinkClick r:id="rId3"/>
              </a:rPr>
              <a:t>https://www.officialgazette.gov.ph/downloads/2022/10oct/20221028-EO-7-FRM.pdf</a:t>
            </a:r>
            <a:r>
              <a:rPr lang="en-US" sz="2000" dirty="0">
                <a:solidFill>
                  <a:srgbClr val="201E1E"/>
                </a:solidFill>
                <a:latin typeface="Canva Sans"/>
              </a:rPr>
              <a:t>.</a:t>
            </a:r>
          </a:p>
          <a:p>
            <a:pPr lvl="1" indent="-457200" algn="just">
              <a:lnSpc>
                <a:spcPts val="4199"/>
              </a:lnSpc>
              <a:spcBef>
                <a:spcPct val="0"/>
              </a:spcBef>
              <a:buFontTx/>
              <a:buChar char="-"/>
            </a:pPr>
            <a:r>
              <a:rPr lang="en-US" sz="2000" dirty="0">
                <a:solidFill>
                  <a:srgbClr val="201E1E"/>
                </a:solidFill>
                <a:latin typeface="Canva Sans"/>
              </a:rPr>
              <a:t>Li, Y., </a:t>
            </a:r>
            <a:r>
              <a:rPr lang="en-US" sz="2000" dirty="0" err="1">
                <a:solidFill>
                  <a:srgbClr val="201E1E"/>
                </a:solidFill>
                <a:latin typeface="Canva Sans"/>
              </a:rPr>
              <a:t>Polotan</a:t>
            </a:r>
            <a:r>
              <a:rPr lang="en-US" sz="2000" dirty="0">
                <a:solidFill>
                  <a:srgbClr val="201E1E"/>
                </a:solidFill>
                <a:latin typeface="Canva Sans"/>
              </a:rPr>
              <a:t>, G. F. M., Sotelo, I. G. S., </a:t>
            </a:r>
            <a:r>
              <a:rPr lang="en-US" sz="2000" dirty="0" err="1">
                <a:solidFill>
                  <a:srgbClr val="201E1E"/>
                </a:solidFill>
                <a:latin typeface="Canva Sans"/>
              </a:rPr>
              <a:t>Alpino</a:t>
            </a:r>
            <a:r>
              <a:rPr lang="en-US" sz="2000" dirty="0">
                <a:solidFill>
                  <a:srgbClr val="201E1E"/>
                </a:solidFill>
                <a:latin typeface="Canva Sans"/>
              </a:rPr>
              <a:t>, P. A. A., Dolor, Y. A. M., </a:t>
            </a:r>
            <a:r>
              <a:rPr lang="en-US" sz="2000" dirty="0" err="1">
                <a:solidFill>
                  <a:srgbClr val="201E1E"/>
                </a:solidFill>
                <a:latin typeface="Canva Sans"/>
              </a:rPr>
              <a:t>Tujan</a:t>
            </a:r>
            <a:r>
              <a:rPr lang="en-US" sz="2000" dirty="0">
                <a:solidFill>
                  <a:srgbClr val="201E1E"/>
                </a:solidFill>
                <a:latin typeface="Canva Sans"/>
              </a:rPr>
              <a:t>, A. M. A., Gomez, R. M. R., </a:t>
            </a:r>
            <a:r>
              <a:rPr lang="en-US" sz="2000" dirty="0" err="1">
                <a:solidFill>
                  <a:srgbClr val="201E1E"/>
                </a:solidFill>
                <a:latin typeface="Canva Sans"/>
              </a:rPr>
              <a:t>Onza</a:t>
            </a:r>
            <a:r>
              <a:rPr lang="en-US" sz="2000" dirty="0">
                <a:solidFill>
                  <a:srgbClr val="201E1E"/>
                </a:solidFill>
                <a:latin typeface="Canva Sans"/>
              </a:rPr>
              <a:t>, J. O. T., Chang, K. A. T., Bautista, C. T., </a:t>
            </a:r>
            <a:r>
              <a:rPr lang="en-US" sz="2000" dirty="0" err="1">
                <a:solidFill>
                  <a:srgbClr val="201E1E"/>
                </a:solidFill>
                <a:latin typeface="Canva Sans"/>
              </a:rPr>
              <a:t>Carandang</a:t>
            </a:r>
            <a:r>
              <a:rPr lang="en-US" sz="2000" dirty="0">
                <a:solidFill>
                  <a:srgbClr val="201E1E"/>
                </a:solidFill>
                <a:latin typeface="Canva Sans"/>
              </a:rPr>
              <a:t>, J. C., </a:t>
            </a:r>
            <a:r>
              <a:rPr lang="en-US" sz="2000" dirty="0" err="1">
                <a:solidFill>
                  <a:srgbClr val="201E1E"/>
                </a:solidFill>
                <a:latin typeface="Canva Sans"/>
              </a:rPr>
              <a:t>Yangzon</a:t>
            </a:r>
            <a:r>
              <a:rPr lang="en-US" sz="2000" dirty="0">
                <a:solidFill>
                  <a:srgbClr val="201E1E"/>
                </a:solidFill>
                <a:latin typeface="Canva Sans"/>
              </a:rPr>
              <a:t>, S. M. L., Pangilinan, A. E. R., </a:t>
            </a:r>
            <a:r>
              <a:rPr lang="en-US" sz="2000" dirty="0" err="1">
                <a:solidFill>
                  <a:srgbClr val="201E1E"/>
                </a:solidFill>
                <a:latin typeface="Canva Sans"/>
              </a:rPr>
              <a:t>Mantaring</a:t>
            </a:r>
            <a:r>
              <a:rPr lang="en-US" sz="2000" dirty="0">
                <a:solidFill>
                  <a:srgbClr val="201E1E"/>
                </a:solidFill>
                <a:latin typeface="Canva Sans"/>
              </a:rPr>
              <a:t>, R. J., </a:t>
            </a:r>
            <a:r>
              <a:rPr lang="en-US" sz="2000" dirty="0" err="1">
                <a:solidFill>
                  <a:srgbClr val="201E1E"/>
                </a:solidFill>
                <a:latin typeface="Canva Sans"/>
              </a:rPr>
              <a:t>Telles</a:t>
            </a:r>
            <a:r>
              <a:rPr lang="en-US" sz="2000" dirty="0">
                <a:solidFill>
                  <a:srgbClr val="201E1E"/>
                </a:solidFill>
                <a:latin typeface="Canva Sans"/>
              </a:rPr>
              <a:t>, J. A. E., Egana, M. J. C., </a:t>
            </a:r>
            <a:r>
              <a:rPr lang="en-US" sz="2000" dirty="0" err="1">
                <a:solidFill>
                  <a:srgbClr val="201E1E"/>
                </a:solidFill>
                <a:latin typeface="Canva Sans"/>
              </a:rPr>
              <a:t>Endozo</a:t>
            </a:r>
            <a:r>
              <a:rPr lang="en-US" sz="2000" dirty="0">
                <a:solidFill>
                  <a:srgbClr val="201E1E"/>
                </a:solidFill>
                <a:latin typeface="Canva Sans"/>
              </a:rPr>
              <a:t>, J. J. S., Cruz, P. R. S., </a:t>
            </a:r>
            <a:r>
              <a:rPr lang="en-US" sz="2000" dirty="0" err="1">
                <a:solidFill>
                  <a:srgbClr val="201E1E"/>
                </a:solidFill>
                <a:latin typeface="Canva Sans"/>
              </a:rPr>
              <a:t>Tablizo</a:t>
            </a:r>
            <a:r>
              <a:rPr lang="en-US" sz="2000" dirty="0">
                <a:solidFill>
                  <a:srgbClr val="201E1E"/>
                </a:solidFill>
                <a:latin typeface="Canva Sans"/>
              </a:rPr>
              <a:t>, F. A., . . . </a:t>
            </a:r>
            <a:r>
              <a:rPr lang="en-US" sz="2000" dirty="0" err="1">
                <a:solidFill>
                  <a:srgbClr val="201E1E"/>
                </a:solidFill>
                <a:latin typeface="Canva Sans"/>
              </a:rPr>
              <a:t>Brunker</a:t>
            </a:r>
            <a:r>
              <a:rPr lang="en-US" sz="2000" dirty="0">
                <a:solidFill>
                  <a:srgbClr val="201E1E"/>
                </a:solidFill>
                <a:latin typeface="Canva Sans"/>
              </a:rPr>
              <a:t>, K. (2022, August 19). Lineage BA.2 dominated the Omicron SARS-CoV-2 epidemic wave in the Philippines. OUP Academic. https://academic.oup.com/ve/article/8/2/veac078/6672639</a:t>
            </a:r>
          </a:p>
        </p:txBody>
      </p:sp>
    </p:spTree>
    <p:extLst>
      <p:ext uri="{BB962C8B-B14F-4D97-AF65-F5344CB8AC3E}">
        <p14:creationId xmlns:p14="http://schemas.microsoft.com/office/powerpoint/2010/main" val="440068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976358" y="2614762"/>
            <a:ext cx="4123520" cy="835023"/>
          </a:xfrm>
          <a:prstGeom prst="rect">
            <a:avLst/>
          </a:prstGeom>
        </p:spPr>
        <p:txBody>
          <a:bodyPr lIns="0" tIns="0" rIns="0" bIns="0" rtlCol="0" anchor="t">
            <a:spAutoFit/>
          </a:bodyPr>
          <a:lstStyle/>
          <a:p>
            <a:pPr algn="l">
              <a:lnSpc>
                <a:spcPts val="7000"/>
              </a:lnSpc>
            </a:pPr>
            <a:r>
              <a:rPr lang="en-US" sz="3500">
                <a:solidFill>
                  <a:srgbClr val="201E1E"/>
                </a:solidFill>
                <a:latin typeface="Poppins"/>
              </a:rPr>
              <a:t>Overview</a:t>
            </a:r>
          </a:p>
        </p:txBody>
      </p:sp>
      <p:grpSp>
        <p:nvGrpSpPr>
          <p:cNvPr id="3" name="Group 3"/>
          <p:cNvGrpSpPr/>
          <p:nvPr/>
        </p:nvGrpSpPr>
        <p:grpSpPr>
          <a:xfrm>
            <a:off x="2798665" y="2826171"/>
            <a:ext cx="771999" cy="771999"/>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229B"/>
            </a:solidFill>
          </p:spPr>
        </p:sp>
      </p:grpSp>
      <p:sp>
        <p:nvSpPr>
          <p:cNvPr id="5" name="TextBox 5"/>
          <p:cNvSpPr txBox="1"/>
          <p:nvPr/>
        </p:nvSpPr>
        <p:spPr>
          <a:xfrm>
            <a:off x="2912059" y="2777640"/>
            <a:ext cx="545211" cy="707136"/>
          </a:xfrm>
          <a:prstGeom prst="rect">
            <a:avLst/>
          </a:prstGeom>
        </p:spPr>
        <p:txBody>
          <a:bodyPr lIns="0" tIns="0" rIns="0" bIns="0" rtlCol="0" anchor="t">
            <a:spAutoFit/>
          </a:bodyPr>
          <a:lstStyle/>
          <a:p>
            <a:pPr algn="ctr">
              <a:lnSpc>
                <a:spcPts val="5652"/>
              </a:lnSpc>
            </a:pPr>
            <a:r>
              <a:rPr lang="en-US" sz="3600">
                <a:solidFill>
                  <a:srgbClr val="FFFFFF"/>
                </a:solidFill>
                <a:latin typeface="Poppins Bold"/>
              </a:rPr>
              <a:t>1</a:t>
            </a:r>
          </a:p>
        </p:txBody>
      </p:sp>
      <p:sp>
        <p:nvSpPr>
          <p:cNvPr id="6" name="TextBox 6"/>
          <p:cNvSpPr txBox="1"/>
          <p:nvPr/>
        </p:nvSpPr>
        <p:spPr>
          <a:xfrm>
            <a:off x="3976358" y="3896830"/>
            <a:ext cx="5167642" cy="835023"/>
          </a:xfrm>
          <a:prstGeom prst="rect">
            <a:avLst/>
          </a:prstGeom>
        </p:spPr>
        <p:txBody>
          <a:bodyPr lIns="0" tIns="0" rIns="0" bIns="0" rtlCol="0" anchor="t">
            <a:spAutoFit/>
          </a:bodyPr>
          <a:lstStyle/>
          <a:p>
            <a:pPr marL="0" lvl="1" indent="0" algn="l">
              <a:lnSpc>
                <a:spcPts val="7000"/>
              </a:lnSpc>
              <a:spcBef>
                <a:spcPct val="0"/>
              </a:spcBef>
            </a:pPr>
            <a:r>
              <a:rPr lang="en-US" sz="3500">
                <a:solidFill>
                  <a:srgbClr val="201E1E"/>
                </a:solidFill>
                <a:latin typeface="Poppins"/>
              </a:rPr>
              <a:t>Problem Statement</a:t>
            </a:r>
          </a:p>
        </p:txBody>
      </p:sp>
      <p:pic>
        <p:nvPicPr>
          <p:cNvPr id="7" name="Picture 7"/>
          <p:cNvPicPr>
            <a:picLocks noChangeAspect="1"/>
          </p:cNvPicPr>
          <p:nvPr/>
        </p:nvPicPr>
        <p:blipFill>
          <a:blip r:embed="rId3">
            <a:alphaModFix amt="7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V="1">
            <a:off x="0" y="4106011"/>
            <a:ext cx="4832535" cy="5710529"/>
          </a:xfrm>
          <a:prstGeom prst="rect">
            <a:avLst/>
          </a:prstGeom>
        </p:spPr>
      </p:pic>
      <p:grpSp>
        <p:nvGrpSpPr>
          <p:cNvPr id="8" name="Group 8"/>
          <p:cNvGrpSpPr/>
          <p:nvPr/>
        </p:nvGrpSpPr>
        <p:grpSpPr>
          <a:xfrm>
            <a:off x="2798316" y="4106011"/>
            <a:ext cx="771999" cy="771999"/>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229B"/>
            </a:solidFill>
          </p:spPr>
        </p:sp>
      </p:grpSp>
      <p:sp>
        <p:nvSpPr>
          <p:cNvPr id="10" name="TextBox 10"/>
          <p:cNvSpPr txBox="1"/>
          <p:nvPr/>
        </p:nvSpPr>
        <p:spPr>
          <a:xfrm>
            <a:off x="2912059" y="4152900"/>
            <a:ext cx="545211" cy="730969"/>
          </a:xfrm>
          <a:prstGeom prst="rect">
            <a:avLst/>
          </a:prstGeom>
        </p:spPr>
        <p:txBody>
          <a:bodyPr wrap="square" lIns="0" tIns="0" rIns="0" bIns="0" rtlCol="0" anchor="t">
            <a:spAutoFit/>
          </a:bodyPr>
          <a:lstStyle/>
          <a:p>
            <a:pPr marL="0" lvl="1" indent="0" algn="ctr">
              <a:lnSpc>
                <a:spcPts val="5652"/>
              </a:lnSpc>
              <a:spcBef>
                <a:spcPct val="0"/>
              </a:spcBef>
            </a:pPr>
            <a:r>
              <a:rPr lang="en-US" sz="3600" u="none" dirty="0">
                <a:solidFill>
                  <a:srgbClr val="FFFFFF"/>
                </a:solidFill>
                <a:latin typeface="Poppins Bold"/>
              </a:rPr>
              <a:t>2</a:t>
            </a:r>
          </a:p>
        </p:txBody>
      </p:sp>
      <p:sp>
        <p:nvSpPr>
          <p:cNvPr id="11" name="TextBox 11"/>
          <p:cNvSpPr txBox="1"/>
          <p:nvPr/>
        </p:nvSpPr>
        <p:spPr>
          <a:xfrm>
            <a:off x="3976358" y="6460967"/>
            <a:ext cx="3661374" cy="835023"/>
          </a:xfrm>
          <a:prstGeom prst="rect">
            <a:avLst/>
          </a:prstGeom>
        </p:spPr>
        <p:txBody>
          <a:bodyPr lIns="0" tIns="0" rIns="0" bIns="0" rtlCol="0" anchor="t">
            <a:spAutoFit/>
          </a:bodyPr>
          <a:lstStyle/>
          <a:p>
            <a:pPr marL="0" lvl="1" indent="0" algn="l">
              <a:lnSpc>
                <a:spcPts val="7000"/>
              </a:lnSpc>
              <a:spcBef>
                <a:spcPct val="0"/>
              </a:spcBef>
            </a:pPr>
            <a:r>
              <a:rPr lang="en-US" sz="3500">
                <a:solidFill>
                  <a:srgbClr val="201E1E"/>
                </a:solidFill>
                <a:latin typeface="Poppins"/>
              </a:rPr>
              <a:t>Data Cleaning</a:t>
            </a:r>
          </a:p>
        </p:txBody>
      </p:sp>
      <p:grpSp>
        <p:nvGrpSpPr>
          <p:cNvPr id="12" name="Group 12"/>
          <p:cNvGrpSpPr/>
          <p:nvPr/>
        </p:nvGrpSpPr>
        <p:grpSpPr>
          <a:xfrm>
            <a:off x="2798665" y="6665692"/>
            <a:ext cx="771999" cy="771999"/>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229B"/>
            </a:solidFill>
          </p:spPr>
        </p:sp>
      </p:grpSp>
      <p:sp>
        <p:nvSpPr>
          <p:cNvPr id="14" name="TextBox 14"/>
          <p:cNvSpPr txBox="1"/>
          <p:nvPr/>
        </p:nvSpPr>
        <p:spPr>
          <a:xfrm>
            <a:off x="2895600" y="6667500"/>
            <a:ext cx="545211" cy="707136"/>
          </a:xfrm>
          <a:prstGeom prst="rect">
            <a:avLst/>
          </a:prstGeom>
        </p:spPr>
        <p:txBody>
          <a:bodyPr lIns="0" tIns="0" rIns="0" bIns="0" rtlCol="0" anchor="t">
            <a:spAutoFit/>
          </a:bodyPr>
          <a:lstStyle/>
          <a:p>
            <a:pPr marL="0" lvl="1" indent="0" algn="ctr">
              <a:lnSpc>
                <a:spcPts val="5652"/>
              </a:lnSpc>
              <a:spcBef>
                <a:spcPct val="0"/>
              </a:spcBef>
            </a:pPr>
            <a:r>
              <a:rPr lang="en-US" sz="3600" u="none" dirty="0">
                <a:solidFill>
                  <a:srgbClr val="FFFFFF"/>
                </a:solidFill>
                <a:latin typeface="Poppins Bold"/>
              </a:rPr>
              <a:t>4</a:t>
            </a:r>
          </a:p>
        </p:txBody>
      </p:sp>
      <p:sp>
        <p:nvSpPr>
          <p:cNvPr id="15" name="TextBox 15"/>
          <p:cNvSpPr txBox="1"/>
          <p:nvPr/>
        </p:nvSpPr>
        <p:spPr>
          <a:xfrm>
            <a:off x="3976358" y="5178899"/>
            <a:ext cx="3661374" cy="835023"/>
          </a:xfrm>
          <a:prstGeom prst="rect">
            <a:avLst/>
          </a:prstGeom>
        </p:spPr>
        <p:txBody>
          <a:bodyPr lIns="0" tIns="0" rIns="0" bIns="0" rtlCol="0" anchor="t">
            <a:spAutoFit/>
          </a:bodyPr>
          <a:lstStyle/>
          <a:p>
            <a:pPr marL="0" lvl="1" indent="0" algn="l">
              <a:lnSpc>
                <a:spcPts val="7000"/>
              </a:lnSpc>
              <a:spcBef>
                <a:spcPct val="0"/>
              </a:spcBef>
            </a:pPr>
            <a:r>
              <a:rPr lang="en-US" sz="3500">
                <a:solidFill>
                  <a:srgbClr val="201E1E"/>
                </a:solidFill>
                <a:latin typeface="Poppins"/>
              </a:rPr>
              <a:t>Model Diagram</a:t>
            </a:r>
          </a:p>
        </p:txBody>
      </p:sp>
      <p:grpSp>
        <p:nvGrpSpPr>
          <p:cNvPr id="16" name="Group 16"/>
          <p:cNvGrpSpPr/>
          <p:nvPr/>
        </p:nvGrpSpPr>
        <p:grpSpPr>
          <a:xfrm>
            <a:off x="2798665" y="5385852"/>
            <a:ext cx="771999" cy="771999"/>
            <a:chOff x="0" y="0"/>
            <a:chExt cx="6350000" cy="6350000"/>
          </a:xfrm>
        </p:grpSpPr>
        <p:sp>
          <p:nvSpPr>
            <p:cNvPr id="17" name="Freeform 1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229B"/>
            </a:solidFill>
          </p:spPr>
        </p:sp>
      </p:grpSp>
      <p:sp>
        <p:nvSpPr>
          <p:cNvPr id="18" name="TextBox 18"/>
          <p:cNvSpPr txBox="1"/>
          <p:nvPr/>
        </p:nvSpPr>
        <p:spPr>
          <a:xfrm>
            <a:off x="2912059" y="5426964"/>
            <a:ext cx="545211" cy="707136"/>
          </a:xfrm>
          <a:prstGeom prst="rect">
            <a:avLst/>
          </a:prstGeom>
        </p:spPr>
        <p:txBody>
          <a:bodyPr lIns="0" tIns="0" rIns="0" bIns="0" rtlCol="0" anchor="t">
            <a:spAutoFit/>
          </a:bodyPr>
          <a:lstStyle/>
          <a:p>
            <a:pPr marL="0" lvl="1" indent="0" algn="ctr">
              <a:lnSpc>
                <a:spcPts val="5652"/>
              </a:lnSpc>
              <a:spcBef>
                <a:spcPct val="0"/>
              </a:spcBef>
            </a:pPr>
            <a:r>
              <a:rPr lang="en-US" sz="3600" u="none" dirty="0">
                <a:solidFill>
                  <a:srgbClr val="FFFFFF"/>
                </a:solidFill>
                <a:latin typeface="Poppins Bold"/>
              </a:rPr>
              <a:t>3</a:t>
            </a:r>
          </a:p>
        </p:txBody>
      </p:sp>
      <p:sp>
        <p:nvSpPr>
          <p:cNvPr id="19" name="TextBox 19"/>
          <p:cNvSpPr txBox="1"/>
          <p:nvPr/>
        </p:nvSpPr>
        <p:spPr>
          <a:xfrm>
            <a:off x="3976358" y="7743035"/>
            <a:ext cx="4123520" cy="835023"/>
          </a:xfrm>
          <a:prstGeom prst="rect">
            <a:avLst/>
          </a:prstGeom>
        </p:spPr>
        <p:txBody>
          <a:bodyPr lIns="0" tIns="0" rIns="0" bIns="0" rtlCol="0" anchor="t">
            <a:spAutoFit/>
          </a:bodyPr>
          <a:lstStyle/>
          <a:p>
            <a:pPr marL="0" lvl="1" indent="0" algn="l">
              <a:lnSpc>
                <a:spcPts val="7000"/>
              </a:lnSpc>
              <a:spcBef>
                <a:spcPct val="0"/>
              </a:spcBef>
            </a:pPr>
            <a:r>
              <a:rPr lang="en-US" sz="3500">
                <a:solidFill>
                  <a:srgbClr val="201E1E"/>
                </a:solidFill>
                <a:latin typeface="Poppins"/>
              </a:rPr>
              <a:t>Data Exploration</a:t>
            </a:r>
          </a:p>
        </p:txBody>
      </p:sp>
      <p:grpSp>
        <p:nvGrpSpPr>
          <p:cNvPr id="20" name="Group 20"/>
          <p:cNvGrpSpPr/>
          <p:nvPr/>
        </p:nvGrpSpPr>
        <p:grpSpPr>
          <a:xfrm>
            <a:off x="2798665" y="7945533"/>
            <a:ext cx="771999" cy="771999"/>
            <a:chOff x="0" y="0"/>
            <a:chExt cx="6350000" cy="6350000"/>
          </a:xfrm>
        </p:grpSpPr>
        <p:sp>
          <p:nvSpPr>
            <p:cNvPr id="21" name="Freeform 2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229B"/>
            </a:solidFill>
          </p:spPr>
        </p:sp>
      </p:grpSp>
      <p:sp>
        <p:nvSpPr>
          <p:cNvPr id="22" name="TextBox 22"/>
          <p:cNvSpPr txBox="1"/>
          <p:nvPr/>
        </p:nvSpPr>
        <p:spPr>
          <a:xfrm>
            <a:off x="2912059" y="8017764"/>
            <a:ext cx="545211" cy="707136"/>
          </a:xfrm>
          <a:prstGeom prst="rect">
            <a:avLst/>
          </a:prstGeom>
        </p:spPr>
        <p:txBody>
          <a:bodyPr lIns="0" tIns="0" rIns="0" bIns="0" rtlCol="0" anchor="t">
            <a:spAutoFit/>
          </a:bodyPr>
          <a:lstStyle/>
          <a:p>
            <a:pPr marL="0" lvl="1" indent="0" algn="ctr">
              <a:lnSpc>
                <a:spcPts val="5652"/>
              </a:lnSpc>
              <a:spcBef>
                <a:spcPct val="0"/>
              </a:spcBef>
            </a:pPr>
            <a:r>
              <a:rPr lang="en-US" sz="3600" u="none" dirty="0">
                <a:solidFill>
                  <a:srgbClr val="FFFFFF"/>
                </a:solidFill>
                <a:latin typeface="Poppins Bold"/>
              </a:rPr>
              <a:t>5</a:t>
            </a:r>
          </a:p>
        </p:txBody>
      </p:sp>
      <p:sp>
        <p:nvSpPr>
          <p:cNvPr id="23" name="TextBox 23"/>
          <p:cNvSpPr txBox="1"/>
          <p:nvPr/>
        </p:nvSpPr>
        <p:spPr>
          <a:xfrm>
            <a:off x="2085689" y="1169792"/>
            <a:ext cx="9883815" cy="1304925"/>
          </a:xfrm>
          <a:prstGeom prst="rect">
            <a:avLst/>
          </a:prstGeom>
        </p:spPr>
        <p:txBody>
          <a:bodyPr lIns="0" tIns="0" rIns="0" bIns="0" rtlCol="0" anchor="t">
            <a:spAutoFit/>
          </a:bodyPr>
          <a:lstStyle/>
          <a:p>
            <a:pPr marL="0" lvl="0" indent="0" algn="l">
              <a:lnSpc>
                <a:spcPts val="9600"/>
              </a:lnSpc>
              <a:spcBef>
                <a:spcPct val="0"/>
              </a:spcBef>
            </a:pPr>
            <a:r>
              <a:rPr lang="en-US" sz="8000">
                <a:solidFill>
                  <a:srgbClr val="201E1E"/>
                </a:solidFill>
                <a:latin typeface="Poppins Bold"/>
              </a:rPr>
              <a:t>Table of Contents</a:t>
            </a:r>
          </a:p>
        </p:txBody>
      </p:sp>
      <p:sp>
        <p:nvSpPr>
          <p:cNvPr id="24" name="TextBox 24"/>
          <p:cNvSpPr txBox="1"/>
          <p:nvPr/>
        </p:nvSpPr>
        <p:spPr>
          <a:xfrm>
            <a:off x="3935851" y="8804557"/>
            <a:ext cx="7322748" cy="835023"/>
          </a:xfrm>
          <a:prstGeom prst="rect">
            <a:avLst/>
          </a:prstGeom>
        </p:spPr>
        <p:txBody>
          <a:bodyPr lIns="0" tIns="0" rIns="0" bIns="0" rtlCol="0" anchor="t">
            <a:spAutoFit/>
          </a:bodyPr>
          <a:lstStyle/>
          <a:p>
            <a:pPr algn="l">
              <a:lnSpc>
                <a:spcPts val="7000"/>
              </a:lnSpc>
            </a:pPr>
            <a:r>
              <a:rPr lang="en-US" sz="3500">
                <a:solidFill>
                  <a:srgbClr val="201E1E"/>
                </a:solidFill>
                <a:latin typeface="Poppins"/>
              </a:rPr>
              <a:t>Feature Extraction</a:t>
            </a:r>
          </a:p>
        </p:txBody>
      </p:sp>
      <p:grpSp>
        <p:nvGrpSpPr>
          <p:cNvPr id="25" name="Group 25"/>
          <p:cNvGrpSpPr/>
          <p:nvPr/>
        </p:nvGrpSpPr>
        <p:grpSpPr>
          <a:xfrm>
            <a:off x="2796594" y="9044541"/>
            <a:ext cx="771999" cy="771999"/>
            <a:chOff x="0" y="0"/>
            <a:chExt cx="6350000" cy="6350000"/>
          </a:xfrm>
        </p:grpSpPr>
        <p:sp>
          <p:nvSpPr>
            <p:cNvPr id="26" name="Freeform 2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229B"/>
            </a:solidFill>
          </p:spPr>
        </p:sp>
      </p:grpSp>
      <p:sp>
        <p:nvSpPr>
          <p:cNvPr id="27" name="TextBox 27"/>
          <p:cNvSpPr txBox="1"/>
          <p:nvPr/>
        </p:nvSpPr>
        <p:spPr>
          <a:xfrm>
            <a:off x="2909988" y="9220005"/>
            <a:ext cx="545211" cy="571695"/>
          </a:xfrm>
          <a:prstGeom prst="rect">
            <a:avLst/>
          </a:prstGeom>
        </p:spPr>
        <p:txBody>
          <a:bodyPr lIns="0" tIns="0" rIns="0" bIns="0" rtlCol="0" anchor="t">
            <a:spAutoFit/>
          </a:bodyPr>
          <a:lstStyle/>
          <a:p>
            <a:pPr algn="ctr">
              <a:lnSpc>
                <a:spcPts val="4553"/>
              </a:lnSpc>
            </a:pPr>
            <a:r>
              <a:rPr lang="en-US" sz="3600" dirty="0">
                <a:solidFill>
                  <a:srgbClr val="FFFFFF"/>
                </a:solidFill>
                <a:latin typeface="Poppins Bold"/>
              </a:rPr>
              <a:t>6</a:t>
            </a:r>
          </a:p>
        </p:txBody>
      </p:sp>
      <p:sp>
        <p:nvSpPr>
          <p:cNvPr id="28" name="TextBox 28"/>
          <p:cNvSpPr txBox="1"/>
          <p:nvPr/>
        </p:nvSpPr>
        <p:spPr>
          <a:xfrm>
            <a:off x="10692833" y="2681806"/>
            <a:ext cx="7322748" cy="835023"/>
          </a:xfrm>
          <a:prstGeom prst="rect">
            <a:avLst/>
          </a:prstGeom>
        </p:spPr>
        <p:txBody>
          <a:bodyPr lIns="0" tIns="0" rIns="0" bIns="0" rtlCol="0" anchor="t">
            <a:spAutoFit/>
          </a:bodyPr>
          <a:lstStyle/>
          <a:p>
            <a:pPr marL="0" lvl="1" indent="0" algn="l">
              <a:lnSpc>
                <a:spcPts val="7000"/>
              </a:lnSpc>
              <a:spcBef>
                <a:spcPct val="0"/>
              </a:spcBef>
            </a:pPr>
            <a:r>
              <a:rPr lang="en-US" sz="3500">
                <a:solidFill>
                  <a:srgbClr val="201E1E"/>
                </a:solidFill>
                <a:latin typeface="Poppins"/>
              </a:rPr>
              <a:t>Train/Test Split</a:t>
            </a:r>
          </a:p>
        </p:txBody>
      </p:sp>
      <p:grpSp>
        <p:nvGrpSpPr>
          <p:cNvPr id="29" name="Group 29"/>
          <p:cNvGrpSpPr/>
          <p:nvPr/>
        </p:nvGrpSpPr>
        <p:grpSpPr>
          <a:xfrm>
            <a:off x="9553575" y="2919562"/>
            <a:ext cx="771999" cy="771999"/>
            <a:chOff x="0" y="0"/>
            <a:chExt cx="6350000" cy="6350000"/>
          </a:xfrm>
        </p:grpSpPr>
        <p:sp>
          <p:nvSpPr>
            <p:cNvPr id="30" name="Freeform 3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229B"/>
            </a:solidFill>
          </p:spPr>
        </p:sp>
      </p:grpSp>
      <p:sp>
        <p:nvSpPr>
          <p:cNvPr id="31" name="TextBox 31"/>
          <p:cNvSpPr txBox="1"/>
          <p:nvPr/>
        </p:nvSpPr>
        <p:spPr>
          <a:xfrm>
            <a:off x="9666969" y="3009900"/>
            <a:ext cx="545211" cy="559053"/>
          </a:xfrm>
          <a:prstGeom prst="rect">
            <a:avLst/>
          </a:prstGeom>
        </p:spPr>
        <p:txBody>
          <a:bodyPr lIns="0" tIns="0" rIns="0" bIns="0" rtlCol="0" anchor="t">
            <a:spAutoFit/>
          </a:bodyPr>
          <a:lstStyle/>
          <a:p>
            <a:pPr marL="0" lvl="1" indent="0" algn="ctr">
              <a:lnSpc>
                <a:spcPts val="4553"/>
              </a:lnSpc>
              <a:spcBef>
                <a:spcPct val="0"/>
              </a:spcBef>
            </a:pPr>
            <a:r>
              <a:rPr lang="en-US" sz="2900" dirty="0">
                <a:solidFill>
                  <a:srgbClr val="FFFFFF"/>
                </a:solidFill>
                <a:latin typeface="Poppins Bold"/>
              </a:rPr>
              <a:t>7</a:t>
            </a:r>
          </a:p>
        </p:txBody>
      </p:sp>
      <p:sp>
        <p:nvSpPr>
          <p:cNvPr id="32" name="TextBox 32"/>
          <p:cNvSpPr txBox="1"/>
          <p:nvPr/>
        </p:nvSpPr>
        <p:spPr>
          <a:xfrm>
            <a:off x="10692833" y="5245943"/>
            <a:ext cx="7322748" cy="835023"/>
          </a:xfrm>
          <a:prstGeom prst="rect">
            <a:avLst/>
          </a:prstGeom>
        </p:spPr>
        <p:txBody>
          <a:bodyPr lIns="0" tIns="0" rIns="0" bIns="0" rtlCol="0" anchor="t">
            <a:spAutoFit/>
          </a:bodyPr>
          <a:lstStyle/>
          <a:p>
            <a:pPr marL="0" lvl="1" indent="0" algn="l">
              <a:lnSpc>
                <a:spcPts val="7000"/>
              </a:lnSpc>
              <a:spcBef>
                <a:spcPct val="0"/>
              </a:spcBef>
            </a:pPr>
            <a:r>
              <a:rPr lang="en-US" sz="3500">
                <a:solidFill>
                  <a:srgbClr val="201E1E"/>
                </a:solidFill>
                <a:latin typeface="Poppins"/>
              </a:rPr>
              <a:t>Model Evaluation</a:t>
            </a:r>
          </a:p>
        </p:txBody>
      </p:sp>
      <p:grpSp>
        <p:nvGrpSpPr>
          <p:cNvPr id="33" name="Group 33"/>
          <p:cNvGrpSpPr/>
          <p:nvPr/>
        </p:nvGrpSpPr>
        <p:grpSpPr>
          <a:xfrm>
            <a:off x="9553575" y="5479243"/>
            <a:ext cx="771999" cy="771999"/>
            <a:chOff x="0" y="0"/>
            <a:chExt cx="6350000" cy="6350000"/>
          </a:xfrm>
        </p:grpSpPr>
        <p:sp>
          <p:nvSpPr>
            <p:cNvPr id="34" name="Freeform 3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229B"/>
            </a:solidFill>
          </p:spPr>
        </p:sp>
      </p:grpSp>
      <p:sp>
        <p:nvSpPr>
          <p:cNvPr id="35" name="TextBox 35"/>
          <p:cNvSpPr txBox="1"/>
          <p:nvPr/>
        </p:nvSpPr>
        <p:spPr>
          <a:xfrm>
            <a:off x="9666969" y="5600700"/>
            <a:ext cx="545211" cy="559053"/>
          </a:xfrm>
          <a:prstGeom prst="rect">
            <a:avLst/>
          </a:prstGeom>
        </p:spPr>
        <p:txBody>
          <a:bodyPr lIns="0" tIns="0" rIns="0" bIns="0" rtlCol="0" anchor="t">
            <a:spAutoFit/>
          </a:bodyPr>
          <a:lstStyle/>
          <a:p>
            <a:pPr marL="0" lvl="1" indent="0" algn="ctr">
              <a:lnSpc>
                <a:spcPts val="4553"/>
              </a:lnSpc>
              <a:spcBef>
                <a:spcPct val="0"/>
              </a:spcBef>
            </a:pPr>
            <a:r>
              <a:rPr lang="en-US" sz="2900" dirty="0">
                <a:solidFill>
                  <a:srgbClr val="FFFFFF"/>
                </a:solidFill>
                <a:latin typeface="Poppins Bold"/>
              </a:rPr>
              <a:t>9</a:t>
            </a:r>
          </a:p>
        </p:txBody>
      </p:sp>
      <p:sp>
        <p:nvSpPr>
          <p:cNvPr id="36" name="TextBox 36"/>
          <p:cNvSpPr txBox="1"/>
          <p:nvPr/>
        </p:nvSpPr>
        <p:spPr>
          <a:xfrm>
            <a:off x="10692833" y="3963875"/>
            <a:ext cx="7322748" cy="835023"/>
          </a:xfrm>
          <a:prstGeom prst="rect">
            <a:avLst/>
          </a:prstGeom>
        </p:spPr>
        <p:txBody>
          <a:bodyPr lIns="0" tIns="0" rIns="0" bIns="0" rtlCol="0" anchor="t">
            <a:spAutoFit/>
          </a:bodyPr>
          <a:lstStyle/>
          <a:p>
            <a:pPr marL="0" lvl="1" indent="0" algn="l">
              <a:lnSpc>
                <a:spcPts val="7000"/>
              </a:lnSpc>
              <a:spcBef>
                <a:spcPct val="0"/>
              </a:spcBef>
            </a:pPr>
            <a:r>
              <a:rPr lang="en-US" sz="3500">
                <a:solidFill>
                  <a:srgbClr val="201E1E"/>
                </a:solidFill>
                <a:latin typeface="Poppins"/>
              </a:rPr>
              <a:t>Creating the Model</a:t>
            </a:r>
          </a:p>
        </p:txBody>
      </p:sp>
      <p:grpSp>
        <p:nvGrpSpPr>
          <p:cNvPr id="37" name="Group 37"/>
          <p:cNvGrpSpPr/>
          <p:nvPr/>
        </p:nvGrpSpPr>
        <p:grpSpPr>
          <a:xfrm>
            <a:off x="9553575" y="4199403"/>
            <a:ext cx="771999" cy="771999"/>
            <a:chOff x="0" y="0"/>
            <a:chExt cx="6350000" cy="6350000"/>
          </a:xfrm>
        </p:grpSpPr>
        <p:sp>
          <p:nvSpPr>
            <p:cNvPr id="38" name="Freeform 3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229B"/>
            </a:solidFill>
          </p:spPr>
        </p:sp>
      </p:grpSp>
      <p:sp>
        <p:nvSpPr>
          <p:cNvPr id="39" name="TextBox 39"/>
          <p:cNvSpPr txBox="1"/>
          <p:nvPr/>
        </p:nvSpPr>
        <p:spPr>
          <a:xfrm>
            <a:off x="9666969" y="4279647"/>
            <a:ext cx="545211" cy="559053"/>
          </a:xfrm>
          <a:prstGeom prst="rect">
            <a:avLst/>
          </a:prstGeom>
        </p:spPr>
        <p:txBody>
          <a:bodyPr lIns="0" tIns="0" rIns="0" bIns="0" rtlCol="0" anchor="t">
            <a:spAutoFit/>
          </a:bodyPr>
          <a:lstStyle/>
          <a:p>
            <a:pPr marL="0" lvl="1" indent="0" algn="ctr">
              <a:lnSpc>
                <a:spcPts val="4553"/>
              </a:lnSpc>
              <a:spcBef>
                <a:spcPct val="0"/>
              </a:spcBef>
            </a:pPr>
            <a:r>
              <a:rPr lang="en-US" sz="2900" dirty="0">
                <a:solidFill>
                  <a:srgbClr val="FFFFFF"/>
                </a:solidFill>
                <a:latin typeface="Poppins Bold"/>
              </a:rPr>
              <a:t>8</a:t>
            </a:r>
          </a:p>
        </p:txBody>
      </p:sp>
      <p:sp>
        <p:nvSpPr>
          <p:cNvPr id="40" name="TextBox 40"/>
          <p:cNvSpPr txBox="1"/>
          <p:nvPr/>
        </p:nvSpPr>
        <p:spPr>
          <a:xfrm>
            <a:off x="10692833" y="6755975"/>
            <a:ext cx="6025110" cy="635635"/>
          </a:xfrm>
          <a:prstGeom prst="rect">
            <a:avLst/>
          </a:prstGeom>
        </p:spPr>
        <p:txBody>
          <a:bodyPr lIns="0" tIns="0" rIns="0" bIns="0" rtlCol="0" anchor="t">
            <a:spAutoFit/>
          </a:bodyPr>
          <a:lstStyle/>
          <a:p>
            <a:pPr marL="0" lvl="1" indent="0" algn="l">
              <a:lnSpc>
                <a:spcPts val="4970"/>
              </a:lnSpc>
            </a:pPr>
            <a:r>
              <a:rPr lang="en-US" sz="3500">
                <a:solidFill>
                  <a:srgbClr val="201E1E"/>
                </a:solidFill>
                <a:latin typeface="Poppins"/>
              </a:rPr>
              <a:t>Model Application</a:t>
            </a:r>
          </a:p>
        </p:txBody>
      </p:sp>
      <p:grpSp>
        <p:nvGrpSpPr>
          <p:cNvPr id="41" name="Group 41"/>
          <p:cNvGrpSpPr/>
          <p:nvPr/>
        </p:nvGrpSpPr>
        <p:grpSpPr>
          <a:xfrm>
            <a:off x="9553575" y="6759084"/>
            <a:ext cx="771999" cy="771999"/>
            <a:chOff x="0" y="0"/>
            <a:chExt cx="6350000" cy="6350000"/>
          </a:xfrm>
        </p:grpSpPr>
        <p:sp>
          <p:nvSpPr>
            <p:cNvPr id="42" name="Freeform 4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229B"/>
            </a:solidFill>
          </p:spPr>
        </p:sp>
      </p:grpSp>
      <p:sp>
        <p:nvSpPr>
          <p:cNvPr id="43" name="TextBox 43"/>
          <p:cNvSpPr txBox="1"/>
          <p:nvPr/>
        </p:nvSpPr>
        <p:spPr>
          <a:xfrm>
            <a:off x="9666969" y="6870447"/>
            <a:ext cx="545211" cy="559053"/>
          </a:xfrm>
          <a:prstGeom prst="rect">
            <a:avLst/>
          </a:prstGeom>
        </p:spPr>
        <p:txBody>
          <a:bodyPr lIns="0" tIns="0" rIns="0" bIns="0" rtlCol="0" anchor="t">
            <a:spAutoFit/>
          </a:bodyPr>
          <a:lstStyle/>
          <a:p>
            <a:pPr marL="0" lvl="1" indent="0" algn="ctr">
              <a:lnSpc>
                <a:spcPts val="4553"/>
              </a:lnSpc>
              <a:spcBef>
                <a:spcPct val="0"/>
              </a:spcBef>
            </a:pPr>
            <a:r>
              <a:rPr lang="en-US" sz="2900" dirty="0">
                <a:solidFill>
                  <a:srgbClr val="FFFFFF"/>
                </a:solidFill>
                <a:latin typeface="Poppins Bold"/>
              </a:rPr>
              <a:t>10</a:t>
            </a:r>
          </a:p>
        </p:txBody>
      </p:sp>
      <p:sp>
        <p:nvSpPr>
          <p:cNvPr id="44" name="TextBox 44"/>
          <p:cNvSpPr txBox="1"/>
          <p:nvPr/>
        </p:nvSpPr>
        <p:spPr>
          <a:xfrm>
            <a:off x="10692833" y="7923839"/>
            <a:ext cx="6025110" cy="1264285"/>
          </a:xfrm>
          <a:prstGeom prst="rect">
            <a:avLst/>
          </a:prstGeom>
        </p:spPr>
        <p:txBody>
          <a:bodyPr lIns="0" tIns="0" rIns="0" bIns="0" rtlCol="0" anchor="t">
            <a:spAutoFit/>
          </a:bodyPr>
          <a:lstStyle/>
          <a:p>
            <a:pPr marL="0" lvl="1" indent="0" algn="l">
              <a:lnSpc>
                <a:spcPts val="4970"/>
              </a:lnSpc>
            </a:pPr>
            <a:r>
              <a:rPr lang="en-US" sz="3500">
                <a:solidFill>
                  <a:srgbClr val="201E1E"/>
                </a:solidFill>
                <a:latin typeface="Poppins"/>
              </a:rPr>
              <a:t>Conclusion and Recommendation</a:t>
            </a:r>
          </a:p>
        </p:txBody>
      </p:sp>
      <p:grpSp>
        <p:nvGrpSpPr>
          <p:cNvPr id="45" name="Group 45"/>
          <p:cNvGrpSpPr/>
          <p:nvPr/>
        </p:nvGrpSpPr>
        <p:grpSpPr>
          <a:xfrm>
            <a:off x="9553575" y="7926948"/>
            <a:ext cx="771999" cy="771999"/>
            <a:chOff x="0" y="0"/>
            <a:chExt cx="6350000" cy="6350000"/>
          </a:xfrm>
        </p:grpSpPr>
        <p:sp>
          <p:nvSpPr>
            <p:cNvPr id="46" name="Freeform 4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229B"/>
            </a:solidFill>
          </p:spPr>
        </p:sp>
      </p:grpSp>
      <p:sp>
        <p:nvSpPr>
          <p:cNvPr id="47" name="TextBox 47"/>
          <p:cNvSpPr txBox="1"/>
          <p:nvPr/>
        </p:nvSpPr>
        <p:spPr>
          <a:xfrm>
            <a:off x="9677400" y="8039100"/>
            <a:ext cx="545211" cy="559053"/>
          </a:xfrm>
          <a:prstGeom prst="rect">
            <a:avLst/>
          </a:prstGeom>
        </p:spPr>
        <p:txBody>
          <a:bodyPr lIns="0" tIns="0" rIns="0" bIns="0" rtlCol="0" anchor="t">
            <a:spAutoFit/>
          </a:bodyPr>
          <a:lstStyle/>
          <a:p>
            <a:pPr marL="0" lvl="1" indent="0" algn="ctr">
              <a:lnSpc>
                <a:spcPts val="4553"/>
              </a:lnSpc>
              <a:spcBef>
                <a:spcPct val="0"/>
              </a:spcBef>
            </a:pPr>
            <a:r>
              <a:rPr lang="en-US" sz="2900" dirty="0">
                <a:solidFill>
                  <a:srgbClr val="FFFFFF"/>
                </a:solidFill>
                <a:latin typeface="Poppins Bold"/>
              </a:rPr>
              <a:t>11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374" b="374"/>
          <a:stretch>
            <a:fillRect/>
          </a:stretch>
        </p:blipFill>
        <p:spPr>
          <a:xfrm>
            <a:off x="8923954" y="2243048"/>
            <a:ext cx="9364046" cy="5338852"/>
          </a:xfrm>
          <a:prstGeom prst="rect">
            <a:avLst/>
          </a:prstGeom>
        </p:spPr>
      </p:pic>
      <p:sp>
        <p:nvSpPr>
          <p:cNvPr id="3" name="TextBox 3"/>
          <p:cNvSpPr txBox="1"/>
          <p:nvPr/>
        </p:nvSpPr>
        <p:spPr>
          <a:xfrm>
            <a:off x="762000" y="952500"/>
            <a:ext cx="7266330" cy="1081322"/>
          </a:xfrm>
          <a:prstGeom prst="rect">
            <a:avLst/>
          </a:prstGeom>
        </p:spPr>
        <p:txBody>
          <a:bodyPr lIns="0" tIns="0" rIns="0" bIns="0" rtlCol="0" anchor="t">
            <a:spAutoFit/>
          </a:bodyPr>
          <a:lstStyle/>
          <a:p>
            <a:pPr marL="0" lvl="0" indent="0" algn="l">
              <a:lnSpc>
                <a:spcPts val="9600"/>
              </a:lnSpc>
              <a:spcBef>
                <a:spcPct val="0"/>
              </a:spcBef>
            </a:pPr>
            <a:r>
              <a:rPr lang="en-US" sz="4400" dirty="0">
                <a:solidFill>
                  <a:srgbClr val="201E1E"/>
                </a:solidFill>
                <a:latin typeface="Poppins Bold"/>
              </a:rPr>
              <a:t>Overview</a:t>
            </a:r>
          </a:p>
        </p:txBody>
      </p:sp>
      <p:pic>
        <p:nvPicPr>
          <p:cNvPr id="4" name="Picture 4"/>
          <p:cNvPicPr>
            <a:picLocks noChangeAspect="1"/>
          </p:cNvPicPr>
          <p:nvPr/>
        </p:nvPicPr>
        <p:blipFill>
          <a:blip r:embed="rId4">
            <a:alphaModFix amt="7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V="1">
            <a:off x="0" y="4547284"/>
            <a:ext cx="4832535" cy="5710529"/>
          </a:xfrm>
          <a:prstGeom prst="rect">
            <a:avLst/>
          </a:prstGeom>
        </p:spPr>
      </p:pic>
      <p:sp>
        <p:nvSpPr>
          <p:cNvPr id="5" name="TextBox 5"/>
          <p:cNvSpPr txBox="1"/>
          <p:nvPr/>
        </p:nvSpPr>
        <p:spPr>
          <a:xfrm>
            <a:off x="381000" y="2243048"/>
            <a:ext cx="8305800" cy="6463308"/>
          </a:xfrm>
          <a:prstGeom prst="rect">
            <a:avLst/>
          </a:prstGeom>
        </p:spPr>
        <p:txBody>
          <a:bodyPr wrap="square" lIns="0" tIns="0" rIns="0" bIns="0" rtlCol="0" anchor="t">
            <a:spAutoFit/>
          </a:bodyPr>
          <a:lstStyle/>
          <a:p>
            <a:pPr lvl="1" indent="-457200" algn="just">
              <a:lnSpc>
                <a:spcPts val="4199"/>
              </a:lnSpc>
              <a:spcBef>
                <a:spcPct val="0"/>
              </a:spcBef>
              <a:buFontTx/>
              <a:buChar char="-"/>
            </a:pPr>
            <a:r>
              <a:rPr lang="en-US" sz="2400" dirty="0">
                <a:solidFill>
                  <a:srgbClr val="201E1E"/>
                </a:solidFill>
                <a:latin typeface="Canva Sans"/>
              </a:rPr>
              <a:t>Covid-19 is a global epidemic that greatly threatened the whole world, as it claimed many lives, but is now slowly being ignored. </a:t>
            </a:r>
          </a:p>
          <a:p>
            <a:pPr lvl="1" indent="-457200" algn="just">
              <a:lnSpc>
                <a:spcPts val="4199"/>
              </a:lnSpc>
              <a:spcBef>
                <a:spcPct val="0"/>
              </a:spcBef>
              <a:buFontTx/>
              <a:buChar char="-"/>
            </a:pPr>
            <a:r>
              <a:rPr lang="en-US" sz="2400" dirty="0">
                <a:solidFill>
                  <a:srgbClr val="201E1E"/>
                </a:solidFill>
                <a:latin typeface="Canva Sans"/>
              </a:rPr>
              <a:t>Google Trend shows that from January 2022 to October 2022 google searches about Covid-19 in the Philippines had been reduced by 91 percent</a:t>
            </a:r>
          </a:p>
          <a:p>
            <a:pPr lvl="1" indent="-457200" algn="just">
              <a:lnSpc>
                <a:spcPts val="4199"/>
              </a:lnSpc>
              <a:spcBef>
                <a:spcPct val="0"/>
              </a:spcBef>
              <a:buFontTx/>
              <a:buChar char="-"/>
            </a:pPr>
            <a:r>
              <a:rPr lang="en-US" sz="2400" dirty="0">
                <a:solidFill>
                  <a:srgbClr val="201E1E"/>
                </a:solidFill>
                <a:latin typeface="Canva Sans"/>
              </a:rPr>
              <a:t>Using the Department of Health (DOH) 2022 Covid-19 data, we will try to forecast the Covid-19 confirmed cases trend in the Philippines using Machine Learning Algorithm in order to  intelligently analyze and understand the Covid-19 Situation in our country these days.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762000" y="952500"/>
            <a:ext cx="7266330" cy="1081322"/>
          </a:xfrm>
          <a:prstGeom prst="rect">
            <a:avLst/>
          </a:prstGeom>
        </p:spPr>
        <p:txBody>
          <a:bodyPr lIns="0" tIns="0" rIns="0" bIns="0" rtlCol="0" anchor="t">
            <a:spAutoFit/>
          </a:bodyPr>
          <a:lstStyle/>
          <a:p>
            <a:pPr marL="0" lvl="0" indent="0" algn="l">
              <a:lnSpc>
                <a:spcPts val="9600"/>
              </a:lnSpc>
              <a:spcBef>
                <a:spcPct val="0"/>
              </a:spcBef>
            </a:pPr>
            <a:r>
              <a:rPr lang="en-US" sz="4400" dirty="0">
                <a:solidFill>
                  <a:srgbClr val="201E1E"/>
                </a:solidFill>
                <a:latin typeface="Poppins Bold"/>
              </a:rPr>
              <a:t>Problem Statement</a:t>
            </a:r>
          </a:p>
        </p:txBody>
      </p:sp>
      <p:pic>
        <p:nvPicPr>
          <p:cNvPr id="4" name="Picture 4"/>
          <p:cNvPicPr>
            <a:picLocks noChangeAspect="1"/>
          </p:cNvPicPr>
          <p:nvPr/>
        </p:nvPicPr>
        <p:blipFill>
          <a:blip r:embed="rId3">
            <a:alphaModFix amt="7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V="1">
            <a:off x="0" y="4547284"/>
            <a:ext cx="4832535" cy="5710529"/>
          </a:xfrm>
          <a:prstGeom prst="rect">
            <a:avLst/>
          </a:prstGeom>
        </p:spPr>
      </p:pic>
      <p:sp>
        <p:nvSpPr>
          <p:cNvPr id="6" name="TextBox 5"/>
          <p:cNvSpPr txBox="1"/>
          <p:nvPr/>
        </p:nvSpPr>
        <p:spPr>
          <a:xfrm>
            <a:off x="752856" y="2552700"/>
            <a:ext cx="15096744" cy="1077218"/>
          </a:xfrm>
          <a:prstGeom prst="rect">
            <a:avLst/>
          </a:prstGeom>
        </p:spPr>
        <p:txBody>
          <a:bodyPr wrap="square" lIns="0" tIns="0" rIns="0" bIns="0" rtlCol="0" anchor="t">
            <a:spAutoFit/>
          </a:bodyPr>
          <a:lstStyle/>
          <a:p>
            <a:pPr lvl="1" indent="-457200" algn="just">
              <a:lnSpc>
                <a:spcPts val="4199"/>
              </a:lnSpc>
              <a:spcBef>
                <a:spcPct val="0"/>
              </a:spcBef>
              <a:buFontTx/>
              <a:buChar char="-"/>
            </a:pPr>
            <a:r>
              <a:rPr lang="en-US" sz="3200" dirty="0">
                <a:solidFill>
                  <a:srgbClr val="201E1E"/>
                </a:solidFill>
                <a:latin typeface="Canva Sans"/>
              </a:rPr>
              <a:t>How can we use Machine Learning Algorithms to explore and predict the number of Covid-19 Confirmed Cases in the Philippines? </a:t>
            </a:r>
          </a:p>
        </p:txBody>
      </p:sp>
    </p:spTree>
    <p:extLst>
      <p:ext uri="{BB962C8B-B14F-4D97-AF65-F5344CB8AC3E}">
        <p14:creationId xmlns:p14="http://schemas.microsoft.com/office/powerpoint/2010/main" val="2883669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7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V="1">
            <a:off x="0" y="4547284"/>
            <a:ext cx="4832535" cy="5710529"/>
          </a:xfrm>
          <a:prstGeom prst="rect">
            <a:avLst/>
          </a:prstGeom>
        </p:spPr>
      </p:pic>
      <p:pic>
        <p:nvPicPr>
          <p:cNvPr id="3" name="Picture 3"/>
          <p:cNvPicPr>
            <a:picLocks noChangeAspect="1"/>
          </p:cNvPicPr>
          <p:nvPr/>
        </p:nvPicPr>
        <p:blipFill rotWithShape="1">
          <a:blip r:embed="rId5"/>
          <a:srcRect t="15785"/>
          <a:stretch/>
        </p:blipFill>
        <p:spPr>
          <a:xfrm>
            <a:off x="543195" y="2171700"/>
            <a:ext cx="17201610" cy="6098338"/>
          </a:xfrm>
          <a:prstGeom prst="rect">
            <a:avLst/>
          </a:prstGeom>
        </p:spPr>
      </p:pic>
      <p:sp>
        <p:nvSpPr>
          <p:cNvPr id="5" name="TextBox 10"/>
          <p:cNvSpPr txBox="1"/>
          <p:nvPr/>
        </p:nvSpPr>
        <p:spPr>
          <a:xfrm>
            <a:off x="863222" y="368660"/>
            <a:ext cx="9957177" cy="1872307"/>
          </a:xfrm>
          <a:prstGeom prst="rect">
            <a:avLst/>
          </a:prstGeom>
        </p:spPr>
        <p:txBody>
          <a:bodyPr wrap="square" lIns="0" tIns="0" rIns="0" bIns="0" rtlCol="0" anchor="t">
            <a:spAutoFit/>
          </a:bodyPr>
          <a:lstStyle/>
          <a:p>
            <a:pPr marL="0" lvl="0" indent="0" algn="l">
              <a:lnSpc>
                <a:spcPts val="7320"/>
              </a:lnSpc>
              <a:spcBef>
                <a:spcPct val="0"/>
              </a:spcBef>
            </a:pPr>
            <a:r>
              <a:rPr lang="en-US" sz="4400" dirty="0">
                <a:solidFill>
                  <a:srgbClr val="201E1E"/>
                </a:solidFill>
                <a:latin typeface="Poppins Bold"/>
              </a:rPr>
              <a:t>Figure 1. Covid-19 Time Series Model Diagram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l="13017" t="12272" r="8847" b="18632"/>
          <a:stretch>
            <a:fillRect/>
          </a:stretch>
        </p:blipFill>
        <p:spPr>
          <a:xfrm>
            <a:off x="3694281" y="1277163"/>
            <a:ext cx="7391319" cy="8797876"/>
          </a:xfrm>
          <a:prstGeom prst="rect">
            <a:avLst/>
          </a:prstGeom>
        </p:spPr>
      </p:pic>
      <p:grpSp>
        <p:nvGrpSpPr>
          <p:cNvPr id="3" name="Group 3"/>
          <p:cNvGrpSpPr/>
          <p:nvPr/>
        </p:nvGrpSpPr>
        <p:grpSpPr>
          <a:xfrm>
            <a:off x="12243941" y="1577399"/>
            <a:ext cx="4436188" cy="3303091"/>
            <a:chOff x="0" y="-57150"/>
            <a:chExt cx="1168379" cy="869950"/>
          </a:xfrm>
        </p:grpSpPr>
        <p:sp>
          <p:nvSpPr>
            <p:cNvPr id="4" name="Freeform 4"/>
            <p:cNvSpPr/>
            <p:nvPr/>
          </p:nvSpPr>
          <p:spPr>
            <a:xfrm>
              <a:off x="0" y="0"/>
              <a:ext cx="1168379" cy="812800"/>
            </a:xfrm>
            <a:custGeom>
              <a:avLst/>
              <a:gdLst/>
              <a:ahLst/>
              <a:cxnLst/>
              <a:rect l="l" t="t" r="r" b="b"/>
              <a:pathLst>
                <a:path w="1168379" h="812800">
                  <a:moveTo>
                    <a:pt x="0" y="0"/>
                  </a:moveTo>
                  <a:lnTo>
                    <a:pt x="1168379" y="0"/>
                  </a:lnTo>
                  <a:lnTo>
                    <a:pt x="1168379" y="812800"/>
                  </a:lnTo>
                  <a:lnTo>
                    <a:pt x="0" y="812800"/>
                  </a:lnTo>
                  <a:close/>
                </a:path>
              </a:pathLst>
            </a:custGeom>
            <a:solidFill>
              <a:srgbClr val="FFFFFF"/>
            </a:solidFill>
            <a:ln w="57150">
              <a:solidFill>
                <a:srgbClr val="000000"/>
              </a:solidFill>
            </a:ln>
          </p:spPr>
        </p:sp>
        <p:sp>
          <p:nvSpPr>
            <p:cNvPr id="5" name="TextBox 5"/>
            <p:cNvSpPr txBox="1"/>
            <p:nvPr/>
          </p:nvSpPr>
          <p:spPr>
            <a:xfrm>
              <a:off x="0" y="-57150"/>
              <a:ext cx="1168379" cy="869950"/>
            </a:xfrm>
            <a:prstGeom prst="rect">
              <a:avLst/>
            </a:prstGeom>
          </p:spPr>
          <p:txBody>
            <a:bodyPr lIns="50800" tIns="50800" rIns="50800" bIns="50800" rtlCol="0" anchor="ctr"/>
            <a:lstStyle/>
            <a:p>
              <a:pPr algn="ctr">
                <a:lnSpc>
                  <a:spcPts val="3639"/>
                </a:lnSpc>
              </a:pPr>
              <a:r>
                <a:rPr lang="en-US" sz="2599" dirty="0">
                  <a:solidFill>
                    <a:srgbClr val="000000"/>
                  </a:solidFill>
                  <a:latin typeface="Canva Sans Bold"/>
                </a:rPr>
                <a:t>ORIGINAL DATA SET</a:t>
              </a:r>
            </a:p>
            <a:p>
              <a:pPr algn="ctr">
                <a:lnSpc>
                  <a:spcPts val="3219"/>
                </a:lnSpc>
              </a:pPr>
              <a:endParaRPr lang="en-US" sz="2599" dirty="0">
                <a:solidFill>
                  <a:srgbClr val="000000"/>
                </a:solidFill>
                <a:latin typeface="Canva Sans Bold"/>
              </a:endParaRPr>
            </a:p>
            <a:p>
              <a:pPr>
                <a:lnSpc>
                  <a:spcPts val="3219"/>
                </a:lnSpc>
              </a:pPr>
              <a:r>
                <a:rPr lang="en-US" sz="2299" dirty="0">
                  <a:solidFill>
                    <a:srgbClr val="000000"/>
                  </a:solidFill>
                  <a:latin typeface="Canva Sans"/>
                </a:rPr>
                <a:t>Columns: 22 </a:t>
              </a:r>
            </a:p>
            <a:p>
              <a:pPr>
                <a:lnSpc>
                  <a:spcPts val="3219"/>
                </a:lnSpc>
              </a:pPr>
              <a:r>
                <a:rPr lang="en-US" sz="2299" dirty="0">
                  <a:solidFill>
                    <a:srgbClr val="000000"/>
                  </a:solidFill>
                  <a:latin typeface="Canva Sans"/>
                </a:rPr>
                <a:t>Rows: 993,147</a:t>
              </a:r>
            </a:p>
            <a:p>
              <a:pPr>
                <a:lnSpc>
                  <a:spcPts val="3219"/>
                </a:lnSpc>
              </a:pPr>
              <a:endParaRPr lang="en-US" sz="2299" dirty="0">
                <a:solidFill>
                  <a:srgbClr val="000000"/>
                </a:solidFill>
                <a:latin typeface="Canva Sans"/>
              </a:endParaRPr>
            </a:p>
            <a:p>
              <a:pPr>
                <a:lnSpc>
                  <a:spcPts val="3219"/>
                </a:lnSpc>
              </a:pPr>
              <a:r>
                <a:rPr lang="en-US" sz="2299" dirty="0">
                  <a:solidFill>
                    <a:srgbClr val="000000"/>
                  </a:solidFill>
                  <a:latin typeface="Canva Sans"/>
                </a:rPr>
                <a:t>Total Data Points: 18,200,926</a:t>
              </a:r>
            </a:p>
          </p:txBody>
        </p:sp>
      </p:grpSp>
      <p:grpSp>
        <p:nvGrpSpPr>
          <p:cNvPr id="6" name="Group 6"/>
          <p:cNvGrpSpPr/>
          <p:nvPr/>
        </p:nvGrpSpPr>
        <p:grpSpPr>
          <a:xfrm>
            <a:off x="11664771" y="6387616"/>
            <a:ext cx="5594529" cy="3315340"/>
            <a:chOff x="0" y="-57150"/>
            <a:chExt cx="1473456" cy="873176"/>
          </a:xfrm>
        </p:grpSpPr>
        <p:sp>
          <p:nvSpPr>
            <p:cNvPr id="7" name="Freeform 7"/>
            <p:cNvSpPr/>
            <p:nvPr/>
          </p:nvSpPr>
          <p:spPr>
            <a:xfrm>
              <a:off x="0" y="0"/>
              <a:ext cx="1473456" cy="816026"/>
            </a:xfrm>
            <a:custGeom>
              <a:avLst/>
              <a:gdLst/>
              <a:ahLst/>
              <a:cxnLst/>
              <a:rect l="l" t="t" r="r" b="b"/>
              <a:pathLst>
                <a:path w="1473456" h="816026">
                  <a:moveTo>
                    <a:pt x="0" y="0"/>
                  </a:moveTo>
                  <a:lnTo>
                    <a:pt x="1473456" y="0"/>
                  </a:lnTo>
                  <a:lnTo>
                    <a:pt x="1473456" y="816026"/>
                  </a:lnTo>
                  <a:lnTo>
                    <a:pt x="0" y="816026"/>
                  </a:lnTo>
                  <a:close/>
                </a:path>
              </a:pathLst>
            </a:custGeom>
            <a:solidFill>
              <a:srgbClr val="FFFFFF"/>
            </a:solidFill>
            <a:ln w="57150">
              <a:solidFill>
                <a:srgbClr val="000000"/>
              </a:solidFill>
            </a:ln>
          </p:spPr>
        </p:sp>
        <p:sp>
          <p:nvSpPr>
            <p:cNvPr id="8" name="TextBox 8"/>
            <p:cNvSpPr txBox="1"/>
            <p:nvPr/>
          </p:nvSpPr>
          <p:spPr>
            <a:xfrm>
              <a:off x="0" y="-57150"/>
              <a:ext cx="1473456" cy="869950"/>
            </a:xfrm>
            <a:prstGeom prst="rect">
              <a:avLst/>
            </a:prstGeom>
          </p:spPr>
          <p:txBody>
            <a:bodyPr lIns="50800" tIns="50800" rIns="50800" bIns="50800" rtlCol="0" anchor="ctr"/>
            <a:lstStyle/>
            <a:p>
              <a:pPr algn="ctr">
                <a:lnSpc>
                  <a:spcPts val="3639"/>
                </a:lnSpc>
              </a:pPr>
              <a:r>
                <a:rPr lang="en-US" sz="2599" dirty="0">
                  <a:solidFill>
                    <a:srgbClr val="000000"/>
                  </a:solidFill>
                  <a:latin typeface="Canva Sans Bold"/>
                </a:rPr>
                <a:t>PROCESSED DATA SET</a:t>
              </a:r>
            </a:p>
            <a:p>
              <a:pPr algn="ctr">
                <a:lnSpc>
                  <a:spcPts val="3219"/>
                </a:lnSpc>
              </a:pPr>
              <a:endParaRPr lang="en-US" sz="2599" dirty="0">
                <a:solidFill>
                  <a:srgbClr val="000000"/>
                </a:solidFill>
                <a:latin typeface="Canva Sans Bold"/>
              </a:endParaRPr>
            </a:p>
            <a:p>
              <a:pPr>
                <a:lnSpc>
                  <a:spcPts val="3219"/>
                </a:lnSpc>
              </a:pPr>
              <a:r>
                <a:rPr lang="en-US" sz="2299" dirty="0">
                  <a:solidFill>
                    <a:srgbClr val="000000"/>
                  </a:solidFill>
                  <a:latin typeface="Canva Sans"/>
                </a:rPr>
                <a:t>Columns: 7 (Date, Age, Region, Died, Recovered, Active, Confirmed)</a:t>
              </a:r>
            </a:p>
            <a:p>
              <a:pPr>
                <a:lnSpc>
                  <a:spcPts val="3219"/>
                </a:lnSpc>
              </a:pPr>
              <a:r>
                <a:rPr lang="en-US" sz="2299" dirty="0">
                  <a:solidFill>
                    <a:srgbClr val="000000"/>
                  </a:solidFill>
                  <a:latin typeface="Canva Sans"/>
                </a:rPr>
                <a:t>Rows: 993,147</a:t>
              </a:r>
            </a:p>
            <a:p>
              <a:pPr>
                <a:lnSpc>
                  <a:spcPts val="3219"/>
                </a:lnSpc>
              </a:pPr>
              <a:endParaRPr lang="en-US" sz="2299" dirty="0">
                <a:solidFill>
                  <a:srgbClr val="000000"/>
                </a:solidFill>
                <a:latin typeface="Canva Sans"/>
              </a:endParaRPr>
            </a:p>
            <a:p>
              <a:pPr>
                <a:lnSpc>
                  <a:spcPts val="3219"/>
                </a:lnSpc>
              </a:pPr>
              <a:r>
                <a:rPr lang="en-US" sz="2299" dirty="0">
                  <a:solidFill>
                    <a:srgbClr val="000000"/>
                  </a:solidFill>
                  <a:latin typeface="Canva Sans"/>
                </a:rPr>
                <a:t>Total Data Points: 6,945,781</a:t>
              </a:r>
            </a:p>
          </p:txBody>
        </p:sp>
      </p:grpSp>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813425" y="5293408"/>
            <a:ext cx="1297222" cy="1157770"/>
          </a:xfrm>
          <a:prstGeom prst="rect">
            <a:avLst/>
          </a:prstGeom>
        </p:spPr>
      </p:pic>
      <p:sp>
        <p:nvSpPr>
          <p:cNvPr id="10" name="TextBox 10"/>
          <p:cNvSpPr txBox="1"/>
          <p:nvPr/>
        </p:nvSpPr>
        <p:spPr>
          <a:xfrm>
            <a:off x="863223" y="368660"/>
            <a:ext cx="7266330" cy="860107"/>
          </a:xfrm>
          <a:prstGeom prst="rect">
            <a:avLst/>
          </a:prstGeom>
        </p:spPr>
        <p:txBody>
          <a:bodyPr lIns="0" tIns="0" rIns="0" bIns="0" rtlCol="0" anchor="t">
            <a:spAutoFit/>
          </a:bodyPr>
          <a:lstStyle/>
          <a:p>
            <a:pPr marL="0" lvl="0" indent="0" algn="l">
              <a:lnSpc>
                <a:spcPts val="7320"/>
              </a:lnSpc>
              <a:spcBef>
                <a:spcPct val="0"/>
              </a:spcBef>
            </a:pPr>
            <a:r>
              <a:rPr lang="en-US" sz="4400" dirty="0">
                <a:solidFill>
                  <a:srgbClr val="201E1E"/>
                </a:solidFill>
                <a:latin typeface="Poppins Bold"/>
              </a:rPr>
              <a:t>Figure 2. Data Cleaning</a:t>
            </a:r>
          </a:p>
        </p:txBody>
      </p:sp>
      <p:pic>
        <p:nvPicPr>
          <p:cNvPr id="11" name="Picture 11"/>
          <p:cNvPicPr>
            <a:picLocks noChangeAspect="1"/>
          </p:cNvPicPr>
          <p:nvPr/>
        </p:nvPicPr>
        <p:blipFill>
          <a:blip r:embed="rId6">
            <a:alphaModFix amt="7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flipV="1">
            <a:off x="0" y="4547284"/>
            <a:ext cx="4832535" cy="57105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7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V="1">
            <a:off x="0" y="4547284"/>
            <a:ext cx="4832535" cy="5710529"/>
          </a:xfrm>
          <a:prstGeom prst="rect">
            <a:avLst/>
          </a:prstGeom>
        </p:spPr>
      </p:pic>
      <p:pic>
        <p:nvPicPr>
          <p:cNvPr id="3" name="Picture 3"/>
          <p:cNvPicPr>
            <a:picLocks noChangeAspect="1"/>
          </p:cNvPicPr>
          <p:nvPr/>
        </p:nvPicPr>
        <p:blipFill>
          <a:blip r:embed="rId5"/>
          <a:srcRect r="1247" b="40220"/>
          <a:stretch>
            <a:fillRect/>
          </a:stretch>
        </p:blipFill>
        <p:spPr>
          <a:xfrm>
            <a:off x="2895600" y="3034488"/>
            <a:ext cx="11811000" cy="6639063"/>
          </a:xfrm>
          <a:prstGeom prst="rect">
            <a:avLst/>
          </a:prstGeom>
        </p:spPr>
      </p:pic>
      <p:sp>
        <p:nvSpPr>
          <p:cNvPr id="4" name="TextBox 4"/>
          <p:cNvSpPr txBox="1"/>
          <p:nvPr/>
        </p:nvSpPr>
        <p:spPr>
          <a:xfrm>
            <a:off x="633278" y="946889"/>
            <a:ext cx="7266330" cy="874470"/>
          </a:xfrm>
          <a:prstGeom prst="rect">
            <a:avLst/>
          </a:prstGeom>
        </p:spPr>
        <p:txBody>
          <a:bodyPr lIns="0" tIns="0" rIns="0" bIns="0" rtlCol="0" anchor="t">
            <a:spAutoFit/>
          </a:bodyPr>
          <a:lstStyle/>
          <a:p>
            <a:pPr marL="0" lvl="0" indent="0" algn="l">
              <a:lnSpc>
                <a:spcPts val="7320"/>
              </a:lnSpc>
              <a:spcBef>
                <a:spcPct val="0"/>
              </a:spcBef>
            </a:pPr>
            <a:r>
              <a:rPr lang="en-US" sz="4400" dirty="0">
                <a:solidFill>
                  <a:srgbClr val="201E1E"/>
                </a:solidFill>
                <a:latin typeface="Poppins Bold"/>
              </a:rPr>
              <a:t>Data Exploration</a:t>
            </a:r>
          </a:p>
        </p:txBody>
      </p:sp>
      <p:sp>
        <p:nvSpPr>
          <p:cNvPr id="5" name="TextBox 5"/>
          <p:cNvSpPr txBox="1"/>
          <p:nvPr/>
        </p:nvSpPr>
        <p:spPr>
          <a:xfrm>
            <a:off x="2895600" y="2216327"/>
            <a:ext cx="11811000" cy="846386"/>
          </a:xfrm>
          <a:prstGeom prst="rect">
            <a:avLst/>
          </a:prstGeom>
        </p:spPr>
        <p:txBody>
          <a:bodyPr wrap="square" lIns="0" tIns="0" rIns="0" bIns="0" rtlCol="0" anchor="t">
            <a:spAutoFit/>
          </a:bodyPr>
          <a:lstStyle/>
          <a:p>
            <a:pPr algn="ctr">
              <a:lnSpc>
                <a:spcPts val="3280"/>
              </a:lnSpc>
            </a:pPr>
            <a:r>
              <a:rPr lang="en-US" sz="2400" dirty="0">
                <a:solidFill>
                  <a:srgbClr val="201E1E"/>
                </a:solidFill>
                <a:latin typeface="Poppins"/>
              </a:rPr>
              <a:t>Table 1: Top 10 Regions in the Philippines with Highest Confirmed cases of Covid-19 in 2022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7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V="1">
            <a:off x="0" y="4547284"/>
            <a:ext cx="4832535" cy="5710529"/>
          </a:xfrm>
          <a:prstGeom prst="rect">
            <a:avLst/>
          </a:prstGeom>
        </p:spPr>
      </p:pic>
      <p:pic>
        <p:nvPicPr>
          <p:cNvPr id="3" name="Picture 3"/>
          <p:cNvPicPr>
            <a:picLocks noChangeAspect="1"/>
          </p:cNvPicPr>
          <p:nvPr/>
        </p:nvPicPr>
        <p:blipFill>
          <a:blip r:embed="rId5"/>
          <a:srcRect t="4639"/>
          <a:stretch>
            <a:fillRect/>
          </a:stretch>
        </p:blipFill>
        <p:spPr>
          <a:xfrm>
            <a:off x="1651140" y="1478443"/>
            <a:ext cx="15201745" cy="8135802"/>
          </a:xfrm>
          <a:prstGeom prst="rect">
            <a:avLst/>
          </a:prstGeom>
        </p:spPr>
      </p:pic>
      <p:sp>
        <p:nvSpPr>
          <p:cNvPr id="5" name="TextBox 5"/>
          <p:cNvSpPr txBox="1"/>
          <p:nvPr/>
        </p:nvSpPr>
        <p:spPr>
          <a:xfrm>
            <a:off x="2806715" y="679506"/>
            <a:ext cx="13652485" cy="798937"/>
          </a:xfrm>
          <a:prstGeom prst="rect">
            <a:avLst/>
          </a:prstGeom>
        </p:spPr>
        <p:txBody>
          <a:bodyPr wrap="square" lIns="0" tIns="0" rIns="0" bIns="0" rtlCol="0" anchor="t">
            <a:spAutoFit/>
          </a:bodyPr>
          <a:lstStyle/>
          <a:p>
            <a:pPr algn="ctr">
              <a:lnSpc>
                <a:spcPts val="7000"/>
              </a:lnSpc>
              <a:spcBef>
                <a:spcPct val="0"/>
              </a:spcBef>
            </a:pPr>
            <a:r>
              <a:rPr lang="en-US" sz="2800" dirty="0">
                <a:solidFill>
                  <a:srgbClr val="000000"/>
                </a:solidFill>
                <a:latin typeface="Poppins"/>
              </a:rPr>
              <a:t>Figure 3: Top 10 Regions with Highest Active Covid-19 Cases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3"/>
          <a:srcRect r="6456"/>
          <a:stretch/>
        </p:blipFill>
        <p:spPr>
          <a:xfrm>
            <a:off x="0" y="723900"/>
            <a:ext cx="17907000" cy="9029700"/>
          </a:xfrm>
          <a:prstGeom prst="rect">
            <a:avLst/>
          </a:prstGeom>
        </p:spPr>
      </p:pic>
      <p:sp>
        <p:nvSpPr>
          <p:cNvPr id="3" name="TextBox 3"/>
          <p:cNvSpPr txBox="1"/>
          <p:nvPr/>
        </p:nvSpPr>
        <p:spPr>
          <a:xfrm>
            <a:off x="1333500" y="1099859"/>
            <a:ext cx="15240000" cy="430887"/>
          </a:xfrm>
          <a:prstGeom prst="rect">
            <a:avLst/>
          </a:prstGeom>
        </p:spPr>
        <p:txBody>
          <a:bodyPr wrap="square" lIns="0" tIns="0" rIns="0" bIns="0" rtlCol="0" anchor="t">
            <a:spAutoFit/>
          </a:bodyPr>
          <a:lstStyle/>
          <a:p>
            <a:pPr algn="ctr">
              <a:spcBef>
                <a:spcPct val="0"/>
              </a:spcBef>
            </a:pPr>
            <a:r>
              <a:rPr lang="en-US" sz="2800" dirty="0">
                <a:solidFill>
                  <a:srgbClr val="000000"/>
                </a:solidFill>
                <a:latin typeface="Poppins"/>
              </a:rPr>
              <a:t>Figure 4: Daily new confirmed cases of COVID-19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TotalTime>
  <Words>1562</Words>
  <Application>Microsoft Office PowerPoint</Application>
  <PresentationFormat>Custom</PresentationFormat>
  <Paragraphs>125</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Poppins ExtraBold Bold</vt:lpstr>
      <vt:lpstr>Calibri</vt:lpstr>
      <vt:lpstr>Arial</vt:lpstr>
      <vt:lpstr>Poppins</vt:lpstr>
      <vt:lpstr>Poppins Bold</vt:lpstr>
      <vt:lpstr>Canva Sans</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Dela_Cruz_Adrian_Capstone_Presentation</dc:title>
  <dc:creator>ITADMIN</dc:creator>
  <cp:lastModifiedBy>Adrian Clark DelaCruz</cp:lastModifiedBy>
  <cp:revision>52</cp:revision>
  <cp:lastPrinted>2022-11-11T18:07:19Z</cp:lastPrinted>
  <dcterms:created xsi:type="dcterms:W3CDTF">2006-08-16T00:00:00Z</dcterms:created>
  <dcterms:modified xsi:type="dcterms:W3CDTF">2023-03-26T07:35:32Z</dcterms:modified>
  <dc:identifier>DAFRbZjm3RY</dc:identifier>
</cp:coreProperties>
</file>