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8" r:id="rId3"/>
    <p:sldId id="272" r:id="rId4"/>
    <p:sldId id="295" r:id="rId5"/>
    <p:sldId id="296" r:id="rId6"/>
    <p:sldId id="300" r:id="rId7"/>
    <p:sldId id="303" r:id="rId8"/>
    <p:sldId id="301" r:id="rId9"/>
    <p:sldId id="305" r:id="rId10"/>
    <p:sldId id="302" r:id="rId11"/>
    <p:sldId id="307" r:id="rId12"/>
    <p:sldId id="306" r:id="rId13"/>
    <p:sldId id="308" r:id="rId14"/>
    <p:sldId id="310" r:id="rId15"/>
    <p:sldId id="311" r:id="rId16"/>
    <p:sldId id="278" r:id="rId17"/>
  </p:sldIdLst>
  <p:sldSz cx="9144000" cy="5143500" type="screen16x9"/>
  <p:notesSz cx="7315200" cy="9601200"/>
  <p:embeddedFontLst>
    <p:embeddedFont>
      <p:font typeface="Cambria" panose="02040503050406030204" pitchFamily="18"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37"/>
    <a:srgbClr val="000000"/>
    <a:srgbClr val="909090"/>
    <a:srgbClr val="006C2E"/>
    <a:srgbClr val="008A3E"/>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92" autoAdjust="0"/>
  </p:normalViewPr>
  <p:slideViewPr>
    <p:cSldViewPr snapToGrid="0">
      <p:cViewPr varScale="1">
        <p:scale>
          <a:sx n="75" d="100"/>
          <a:sy n="75" d="100"/>
        </p:scale>
        <p:origin x="12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acmdelacruz\Downloads\Drill%20Down%20Analysis%20-%20Dela%20Cruz,%20AC%20(1).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cmdelacruz\Downloads\Drill%20Down%20Analysis%20-%20Dela%20Cruz,%20AC%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cmdelacruz\Downloads\Drill%20Down%20Analysis%20-%20Dela%20Cruz,%20AC%20(1).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Drill%20Down%20Analysis%20-%20Dela%20Cruz,%20AC%20v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acmdelacruz\Downloads\Drill%20Down%20Analysis%20-%20Dela%20Cruz,%20AC%20(1).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user\Downloads\Drill%20Down%20Analysis%20-%20Dela%20Cruz,%20AC%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[Drill Down Analysis - Dela Cruz, AC (1).xlsx]Drill Down Analysis!PivotTable2</c:name>
    <c:fmtId val="34"/>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bg2">
              <a:lumMod val="65000"/>
            </a:schemeClr>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pivotFmt>
      <c:pivotFmt>
        <c:idx val="5"/>
        <c:spPr>
          <a:solidFill>
            <a:srgbClr val="002060"/>
          </a:solidFill>
          <a:ln>
            <a:noFill/>
          </a:ln>
          <a:effectLst/>
        </c:spPr>
      </c:pivotFmt>
      <c:pivotFmt>
        <c:idx val="6"/>
        <c:spPr>
          <a:solidFill>
            <a:srgbClr val="002060"/>
          </a:solidFill>
          <a:ln>
            <a:noFill/>
          </a:ln>
          <a:effectLst/>
        </c:spPr>
      </c:pivotFmt>
      <c:pivotFmt>
        <c:idx val="7"/>
        <c:spPr>
          <a:solidFill>
            <a:schemeClr val="bg2">
              <a:lumMod val="65000"/>
            </a:schemeClr>
          </a:solidFill>
          <a:ln>
            <a:noFill/>
          </a:ln>
          <a:effectLst/>
        </c:spPr>
      </c:pivotFmt>
      <c:pivotFmt>
        <c:idx val="8"/>
        <c:spPr>
          <a:solidFill>
            <a:schemeClr val="bg2">
              <a:lumMod val="65000"/>
            </a:schemeClr>
          </a:solidFill>
          <a:ln>
            <a:noFill/>
          </a:ln>
          <a:effectLst/>
        </c:spPr>
      </c:pivotFmt>
      <c:pivotFmt>
        <c:idx val="9"/>
        <c:spPr>
          <a:solidFill>
            <a:schemeClr val="bg2">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002060"/>
          </a:solidFill>
          <a:ln>
            <a:noFill/>
          </a:ln>
          <a:effectLst/>
        </c:spPr>
      </c:pivotFmt>
      <c:pivotFmt>
        <c:idx val="11"/>
        <c:spPr>
          <a:solidFill>
            <a:srgbClr val="002060"/>
          </a:solidFill>
          <a:ln>
            <a:noFill/>
          </a:ln>
          <a:effectLst/>
        </c:spPr>
      </c:pivotFmt>
      <c:pivotFmt>
        <c:idx val="12"/>
        <c:spPr>
          <a:solidFill>
            <a:srgbClr val="002060"/>
          </a:solidFill>
          <a:ln>
            <a:noFill/>
          </a:ln>
          <a:effectLst/>
        </c:spPr>
      </c:pivotFmt>
      <c:pivotFmt>
        <c:idx val="13"/>
        <c:spPr>
          <a:solidFill>
            <a:schemeClr val="bg2">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2060"/>
          </a:solidFill>
          <a:ln>
            <a:noFill/>
          </a:ln>
          <a:effectLst/>
        </c:spPr>
      </c:pivotFmt>
      <c:pivotFmt>
        <c:idx val="15"/>
        <c:spPr>
          <a:solidFill>
            <a:srgbClr val="002060"/>
          </a:solidFill>
          <a:ln>
            <a:noFill/>
          </a:ln>
          <a:effectLst/>
        </c:spPr>
      </c:pivotFmt>
      <c:pivotFmt>
        <c:idx val="16"/>
        <c:spPr>
          <a:solidFill>
            <a:srgbClr val="002060"/>
          </a:solidFill>
          <a:ln>
            <a:noFill/>
          </a:ln>
          <a:effectLst/>
        </c:spPr>
      </c:pivotFmt>
    </c:pivotFmts>
    <c:plotArea>
      <c:layout>
        <c:manualLayout>
          <c:layoutTarget val="inner"/>
          <c:xMode val="edge"/>
          <c:yMode val="edge"/>
          <c:x val="0.10153017721293489"/>
          <c:y val="1.7785436882894495E-2"/>
          <c:w val="0.83887924924618418"/>
          <c:h val="0.98221456311710553"/>
        </c:manualLayout>
      </c:layout>
      <c:barChart>
        <c:barDir val="bar"/>
        <c:grouping val="clustered"/>
        <c:varyColors val="0"/>
        <c:ser>
          <c:idx val="0"/>
          <c:order val="0"/>
          <c:tx>
            <c:strRef>
              <c:f>'Drill Down Analysis'!$C$39</c:f>
              <c:strCache>
                <c:ptCount val="1"/>
                <c:pt idx="0">
                  <c:v>Total</c:v>
                </c:pt>
              </c:strCache>
            </c:strRef>
          </c:tx>
          <c:spPr>
            <a:solidFill>
              <a:schemeClr val="bg2">
                <a:lumMod val="65000"/>
              </a:schemeClr>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3F87-406B-8B03-43DC05CE9082}"/>
              </c:ext>
            </c:extLst>
          </c:dPt>
          <c:dPt>
            <c:idx val="5"/>
            <c:invertIfNegative val="0"/>
            <c:bubble3D val="0"/>
            <c:spPr>
              <a:solidFill>
                <a:srgbClr val="002060"/>
              </a:solidFill>
              <a:ln>
                <a:noFill/>
              </a:ln>
              <a:effectLst/>
            </c:spPr>
            <c:extLst>
              <c:ext xmlns:c16="http://schemas.microsoft.com/office/drawing/2014/chart" uri="{C3380CC4-5D6E-409C-BE32-E72D297353CC}">
                <c16:uniqueId val="{00000003-3F87-406B-8B03-43DC05CE9082}"/>
              </c:ext>
            </c:extLst>
          </c:dPt>
          <c:dPt>
            <c:idx val="6"/>
            <c:invertIfNegative val="0"/>
            <c:bubble3D val="0"/>
            <c:spPr>
              <a:solidFill>
                <a:srgbClr val="002060"/>
              </a:solidFill>
              <a:ln>
                <a:noFill/>
              </a:ln>
              <a:effectLst/>
            </c:spPr>
            <c:extLst>
              <c:ext xmlns:c16="http://schemas.microsoft.com/office/drawing/2014/chart" uri="{C3380CC4-5D6E-409C-BE32-E72D297353CC}">
                <c16:uniqueId val="{00000005-3F87-406B-8B03-43DC05CE908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'Drill Down Analysis'!$B$40:$B$51</c:f>
              <c:strCache>
                <c:ptCount val="11"/>
                <c:pt idx="0">
                  <c:v>8</c:v>
                </c:pt>
                <c:pt idx="1">
                  <c:v>8.2</c:v>
                </c:pt>
                <c:pt idx="2">
                  <c:v>8.4</c:v>
                </c:pt>
                <c:pt idx="3">
                  <c:v>8.6</c:v>
                </c:pt>
                <c:pt idx="4">
                  <c:v>8.8</c:v>
                </c:pt>
                <c:pt idx="5">
                  <c:v>9</c:v>
                </c:pt>
                <c:pt idx="6">
                  <c:v>9.2</c:v>
                </c:pt>
                <c:pt idx="7">
                  <c:v>9.4</c:v>
                </c:pt>
                <c:pt idx="8">
                  <c:v>9.6</c:v>
                </c:pt>
                <c:pt idx="9">
                  <c:v>9.8</c:v>
                </c:pt>
                <c:pt idx="10">
                  <c:v>10</c:v>
                </c:pt>
              </c:strCache>
            </c:strRef>
          </c:cat>
          <c:val>
            <c:numRef>
              <c:f>'Drill Down Analysis'!$C$40:$C$51</c:f>
              <c:numCache>
                <c:formatCode>_-* #,##0_-;\-* #,##0_-;_-* "-"??_-;_-@_-</c:formatCode>
                <c:ptCount val="11"/>
                <c:pt idx="0">
                  <c:v>1747.7037647369827</c:v>
                </c:pt>
                <c:pt idx="1">
                  <c:v>1268.12140706388</c:v>
                </c:pt>
                <c:pt idx="2">
                  <c:v>1430.4605849811794</c:v>
                </c:pt>
                <c:pt idx="3">
                  <c:v>1674.351292824281</c:v>
                </c:pt>
                <c:pt idx="4">
                  <c:v>1292.0159168910377</c:v>
                </c:pt>
                <c:pt idx="5">
                  <c:v>1695.7043310260026</c:v>
                </c:pt>
                <c:pt idx="6">
                  <c:v>1781.818967938503</c:v>
                </c:pt>
                <c:pt idx="7">
                  <c:v>1588.7366216253301</c:v>
                </c:pt>
                <c:pt idx="8">
                  <c:v>1610.1841775281484</c:v>
                </c:pt>
                <c:pt idx="9">
                  <c:v>1268.1601212133082</c:v>
                </c:pt>
                <c:pt idx="10">
                  <c:v>1279.12685682232</c:v>
                </c:pt>
              </c:numCache>
            </c:numRef>
          </c:val>
          <c:extLst>
            <c:ext xmlns:c16="http://schemas.microsoft.com/office/drawing/2014/chart" uri="{C3380CC4-5D6E-409C-BE32-E72D297353CC}">
              <c16:uniqueId val="{00000006-3F87-406B-8B03-43DC05CE9082}"/>
            </c:ext>
          </c:extLst>
        </c:ser>
        <c:dLbls>
          <c:showLegendKey val="0"/>
          <c:showVal val="1"/>
          <c:showCatName val="0"/>
          <c:showSerName val="0"/>
          <c:showPercent val="0"/>
          <c:showBubbleSize val="0"/>
        </c:dLbls>
        <c:gapWidth val="40"/>
        <c:axId val="428624104"/>
        <c:axId val="428620824"/>
      </c:barChart>
      <c:catAx>
        <c:axId val="4286241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crossAx val="428620824"/>
        <c:crosses val="autoZero"/>
        <c:auto val="1"/>
        <c:lblAlgn val="ctr"/>
        <c:lblOffset val="100"/>
        <c:noMultiLvlLbl val="0"/>
      </c:catAx>
      <c:valAx>
        <c:axId val="428620824"/>
        <c:scaling>
          <c:orientation val="minMax"/>
        </c:scaling>
        <c:delete val="1"/>
        <c:axPos val="b"/>
        <c:numFmt formatCode="_-* #,##0_-;\-* #,##0_-;_-* &quot;-&quot;??_-;_-@_-" sourceLinked="1"/>
        <c:majorTickMark val="none"/>
        <c:minorTickMark val="none"/>
        <c:tickLblPos val="nextTo"/>
        <c:crossAx val="428624104"/>
        <c:crosses val="autoZero"/>
        <c:crossBetween val="between"/>
        <c:majorUnit val="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[Drill Down Analysis - Dela Cruz, AC (1).xlsx]Drill Down Analysis!PivotTable3</c:name>
    <c:fmtId val="19"/>
  </c:pivotSource>
  <c:chart>
    <c:autoTitleDeleted val="1"/>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lumMod val="50000"/>
            </a:schemeClr>
          </a:solidFill>
          <a:ln>
            <a:noFill/>
          </a:ln>
          <a:effectLst/>
        </c:spPr>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bg2">
              <a:lumMod val="50000"/>
            </a:schemeClr>
          </a:solidFill>
          <a:ln>
            <a:noFill/>
          </a:ln>
          <a:effectLst/>
        </c:spPr>
      </c:pivotFmt>
      <c:pivotFmt>
        <c:idx val="4"/>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2">
              <a:lumMod val="50000"/>
            </a:schemeClr>
          </a:solidFill>
          <a:ln>
            <a:noFill/>
          </a:ln>
          <a:effectLst/>
        </c:spPr>
      </c:pivotFmt>
    </c:pivotFmts>
    <c:plotArea>
      <c:layout/>
      <c:barChart>
        <c:barDir val="col"/>
        <c:grouping val="clustered"/>
        <c:varyColors val="0"/>
        <c:ser>
          <c:idx val="0"/>
          <c:order val="0"/>
          <c:tx>
            <c:strRef>
              <c:f>'Drill Down Analysis'!$C$60</c:f>
              <c:strCache>
                <c:ptCount val="1"/>
                <c:pt idx="0">
                  <c:v>Total</c:v>
                </c:pt>
              </c:strCache>
            </c:strRef>
          </c:tx>
          <c:spPr>
            <a:solidFill>
              <a:srgbClr val="002060"/>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5DB6-4797-91C4-4650C3CF6E22}"/>
              </c:ext>
            </c:extLst>
          </c:dPt>
          <c:dLbls>
            <c:dLbl>
              <c:idx val="0"/>
              <c:layout>
                <c:manualLayout>
                  <c:x val="1.5872627873597768E-7"/>
                  <c:y val="0.13559943219123838"/>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310894499822444"/>
                      <c:h val="0.10787037037037035"/>
                    </c:manualLayout>
                  </c15:layout>
                </c:ext>
                <c:ext xmlns:c16="http://schemas.microsoft.com/office/drawing/2014/chart" uri="{C3380CC4-5D6E-409C-BE32-E72D297353CC}">
                  <c16:uniqueId val="{00000001-5DB6-4797-91C4-4650C3CF6E22}"/>
                </c:ext>
              </c:extLst>
            </c:dLbl>
            <c:dLbl>
              <c:idx val="1"/>
              <c:numFmt formatCode="#,##0"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3233681208197904"/>
                      <c:h val="0.12638888888888888"/>
                    </c:manualLayout>
                  </c15:layout>
                </c:ext>
                <c:ext xmlns:c16="http://schemas.microsoft.com/office/drawing/2014/chart" uri="{C3380CC4-5D6E-409C-BE32-E72D297353CC}">
                  <c16:uniqueId val="{00000002-65D1-446C-B416-FC3831877EB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'Drill Down Analysis'!$B$61:$B$63</c:f>
              <c:strCache>
                <c:ptCount val="2"/>
                <c:pt idx="0">
                  <c:v>Without Ads</c:v>
                </c:pt>
                <c:pt idx="1">
                  <c:v>With Ads</c:v>
                </c:pt>
              </c:strCache>
            </c:strRef>
          </c:cat>
          <c:val>
            <c:numRef>
              <c:f>'Drill Down Analysis'!$C$61:$C$63</c:f>
              <c:numCache>
                <c:formatCode>_(* #,##0.00_);_(* \(#,##0.00\);_(* "-"??_);_(@_)</c:formatCode>
                <c:ptCount val="2"/>
                <c:pt idx="0">
                  <c:v>1195.1797114545998</c:v>
                </c:pt>
                <c:pt idx="1">
                  <c:v>2461.1861883091656</c:v>
                </c:pt>
              </c:numCache>
            </c:numRef>
          </c:val>
          <c:extLst>
            <c:ext xmlns:c16="http://schemas.microsoft.com/office/drawing/2014/chart" uri="{C3380CC4-5D6E-409C-BE32-E72D297353CC}">
              <c16:uniqueId val="{00000002-5DB6-4797-91C4-4650C3CF6E22}"/>
            </c:ext>
          </c:extLst>
        </c:ser>
        <c:dLbls>
          <c:dLblPos val="outEnd"/>
          <c:showLegendKey val="0"/>
          <c:showVal val="1"/>
          <c:showCatName val="0"/>
          <c:showSerName val="0"/>
          <c:showPercent val="0"/>
          <c:showBubbleSize val="0"/>
        </c:dLbls>
        <c:gapWidth val="26"/>
        <c:overlap val="-67"/>
        <c:axId val="2130615903"/>
        <c:axId val="2130616319"/>
      </c:barChart>
      <c:catAx>
        <c:axId val="2130615903"/>
        <c:scaling>
          <c:orientation val="minMax"/>
        </c:scaling>
        <c:delete val="0"/>
        <c:axPos val="b"/>
        <c:numFmt formatCode="General" sourceLinked="1"/>
        <c:majorTickMark val="none"/>
        <c:minorTickMark val="none"/>
        <c:tickLblPos val="nextTo"/>
        <c:spPr>
          <a:noFill/>
          <a:ln w="19050" cap="flat" cmpd="sng" algn="ctr">
            <a:solidFill>
              <a:schemeClr val="bg1">
                <a:lumMod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crossAx val="2130616319"/>
        <c:crosses val="autoZero"/>
        <c:auto val="1"/>
        <c:lblAlgn val="ctr"/>
        <c:lblOffset val="100"/>
        <c:noMultiLvlLbl val="0"/>
      </c:catAx>
      <c:valAx>
        <c:axId val="2130616319"/>
        <c:scaling>
          <c:orientation val="minMax"/>
        </c:scaling>
        <c:delete val="1"/>
        <c:axPos val="l"/>
        <c:numFmt formatCode="_(* #,##0.00_);_(* \(#,##0.00\);_(* &quot;-&quot;??_);_(@_)" sourceLinked="1"/>
        <c:majorTickMark val="none"/>
        <c:minorTickMark val="none"/>
        <c:tickLblPos val="nextTo"/>
        <c:crossAx val="2130615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[Drill Down Analysis - Dela Cruz, AC (1).xlsx]Drill Down Analysis!PivotTable4</c:name>
    <c:fmtId val="14"/>
  </c:pivotSource>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PH" sz="2000" b="1" dirty="0">
                <a:solidFill>
                  <a:sysClr val="windowText" lastClr="000000"/>
                </a:solidFill>
                <a:latin typeface="+mn-lt"/>
                <a:cs typeface="Arial" panose="020B0604020202020204" pitchFamily="34" charset="0"/>
              </a:rPr>
              <a:t>Effects</a:t>
            </a:r>
            <a:r>
              <a:rPr lang="en-PH" sz="2000" b="1" dirty="0">
                <a:solidFill>
                  <a:sysClr val="windowText" lastClr="000000"/>
                </a:solidFill>
                <a:latin typeface="+mn-lt"/>
              </a:rPr>
              <a:t> of Ad Campaign to Average Monthly</a:t>
            </a:r>
            <a:r>
              <a:rPr lang="en-PH" sz="2000" b="1" baseline="0" dirty="0">
                <a:solidFill>
                  <a:sysClr val="windowText" lastClr="000000"/>
                </a:solidFill>
                <a:latin typeface="+mn-lt"/>
              </a:rPr>
              <a:t> Sales</a:t>
            </a:r>
          </a:p>
        </c:rich>
      </c:tx>
      <c:layout>
        <c:manualLayout>
          <c:xMode val="edge"/>
          <c:yMode val="edge"/>
          <c:x val="5.5175479145902458E-3"/>
          <c:y val="1.382113850630857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2">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2">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'Drill Down Analysis'!$D$81:$D$82</c:f>
              <c:strCache>
                <c:ptCount val="1"/>
                <c:pt idx="0">
                  <c:v>With Ads</c:v>
                </c:pt>
              </c:strCache>
            </c:strRef>
          </c:tx>
          <c:spPr>
            <a:solidFill>
              <a:srgbClr val="00206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'Drill Down Analysis'!$B$83:$B$95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'Drill Down Analysis'!$D$83:$D$95</c:f>
              <c:numCache>
                <c:formatCode>General</c:formatCode>
                <c:ptCount val="12"/>
                <c:pt idx="0">
                  <c:v>1907.9726289630598</c:v>
                </c:pt>
                <c:pt idx="1">
                  <c:v>2515.5304475602529</c:v>
                </c:pt>
                <c:pt idx="2">
                  <c:v>2828.2159289979713</c:v>
                </c:pt>
                <c:pt idx="3">
                  <c:v>2188.1242574815014</c:v>
                </c:pt>
                <c:pt idx="4">
                  <c:v>2745.817390297434</c:v>
                </c:pt>
                <c:pt idx="5">
                  <c:v>2455.8915685550496</c:v>
                </c:pt>
                <c:pt idx="6">
                  <c:v>2338.2468496197594</c:v>
                </c:pt>
                <c:pt idx="7">
                  <c:v>2825.5478773740101</c:v>
                </c:pt>
                <c:pt idx="8">
                  <c:v>2505.5769045176244</c:v>
                </c:pt>
                <c:pt idx="9">
                  <c:v>2298.5747971613932</c:v>
                </c:pt>
              </c:numCache>
            </c:numRef>
          </c:val>
          <c:extLst>
            <c:ext xmlns:c16="http://schemas.microsoft.com/office/drawing/2014/chart" uri="{C3380CC4-5D6E-409C-BE32-E72D297353CC}">
              <c16:uniqueId val="{00000000-AC91-4B77-89B8-5F588F5B9529}"/>
            </c:ext>
          </c:extLst>
        </c:ser>
        <c:dLbls>
          <c:showLegendKey val="0"/>
          <c:showVal val="1"/>
          <c:showCatName val="0"/>
          <c:showSerName val="0"/>
          <c:showPercent val="0"/>
          <c:showBubbleSize val="0"/>
        </c:dLbls>
        <c:gapWidth val="28"/>
        <c:axId val="528408896"/>
        <c:axId val="528409224"/>
      </c:barChart>
      <c:barChart>
        <c:barDir val="col"/>
        <c:grouping val="clustered"/>
        <c:varyColors val="0"/>
        <c:ser>
          <c:idx val="0"/>
          <c:order val="0"/>
          <c:tx>
            <c:strRef>
              <c:f>'Drill Down Analysis'!$C$81:$C$82</c:f>
              <c:strCache>
                <c:ptCount val="1"/>
                <c:pt idx="0">
                  <c:v>Without Ads</c:v>
                </c:pt>
              </c:strCache>
            </c:strRef>
          </c:tx>
          <c:spPr>
            <a:solidFill>
              <a:schemeClr val="bg2">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'Drill Down Analysis'!$B$83:$B$95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'Drill Down Analysis'!$C$83:$C$95</c:f>
              <c:numCache>
                <c:formatCode>_-* #,##0_-;\-* #,##0_-;_-* "-"??_-;_-@_-</c:formatCode>
                <c:ptCount val="12"/>
                <c:pt idx="0">
                  <c:v>714.82853978106505</c:v>
                </c:pt>
                <c:pt idx="1">
                  <c:v>937.45410424122622</c:v>
                </c:pt>
                <c:pt idx="2">
                  <c:v>938.98645550929439</c:v>
                </c:pt>
                <c:pt idx="3">
                  <c:v>1276.2253108891969</c:v>
                </c:pt>
                <c:pt idx="4">
                  <c:v>1654.7062747118675</c:v>
                </c:pt>
                <c:pt idx="5">
                  <c:v>1517.8263230382167</c:v>
                </c:pt>
                <c:pt idx="6">
                  <c:v>1485.4763102688748</c:v>
                </c:pt>
                <c:pt idx="7">
                  <c:v>1530.7560970946233</c:v>
                </c:pt>
                <c:pt idx="8">
                  <c:v>798.97328262005135</c:v>
                </c:pt>
                <c:pt idx="9">
                  <c:v>1788.3280464077936</c:v>
                </c:pt>
                <c:pt idx="10">
                  <c:v>850.45290201042485</c:v>
                </c:pt>
                <c:pt idx="11">
                  <c:v>629.49340160021961</c:v>
                </c:pt>
              </c:numCache>
            </c:numRef>
          </c:val>
          <c:extLst>
            <c:ext xmlns:c16="http://schemas.microsoft.com/office/drawing/2014/chart" uri="{C3380CC4-5D6E-409C-BE32-E72D297353CC}">
              <c16:uniqueId val="{00000001-AC91-4B77-89B8-5F588F5B9529}"/>
            </c:ext>
          </c:extLst>
        </c:ser>
        <c:dLbls>
          <c:showLegendKey val="0"/>
          <c:showVal val="1"/>
          <c:showCatName val="0"/>
          <c:showSerName val="0"/>
          <c:showPercent val="0"/>
          <c:showBubbleSize val="0"/>
        </c:dLbls>
        <c:gapWidth val="48"/>
        <c:overlap val="-13"/>
        <c:axId val="1992165775"/>
        <c:axId val="1992180335"/>
      </c:barChart>
      <c:catAx>
        <c:axId val="528408896"/>
        <c:scaling>
          <c:orientation val="minMax"/>
        </c:scaling>
        <c:delete val="0"/>
        <c:axPos val="b"/>
        <c:numFmt formatCode="General" sourceLinked="1"/>
        <c:majorTickMark val="none"/>
        <c:minorTickMark val="none"/>
        <c:tickLblPos val="nextTo"/>
        <c:spPr>
          <a:noFill/>
          <a:ln w="19050" cap="flat" cmpd="sng" algn="ctr">
            <a:solidFill>
              <a:sysClr val="windowText" lastClr="000000"/>
            </a:solidFill>
            <a:prstDash val="solid"/>
            <a:miter lim="800000"/>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528409224"/>
        <c:crosses val="autoZero"/>
        <c:auto val="1"/>
        <c:lblAlgn val="ctr"/>
        <c:lblOffset val="100"/>
        <c:noMultiLvlLbl val="0"/>
      </c:catAx>
      <c:valAx>
        <c:axId val="528409224"/>
        <c:scaling>
          <c:orientation val="minMax"/>
        </c:scaling>
        <c:delete val="1"/>
        <c:axPos val="l"/>
        <c:numFmt formatCode="General" sourceLinked="1"/>
        <c:majorTickMark val="none"/>
        <c:minorTickMark val="none"/>
        <c:tickLblPos val="nextTo"/>
        <c:crossAx val="528408896"/>
        <c:crosses val="autoZero"/>
        <c:crossBetween val="between"/>
      </c:valAx>
      <c:valAx>
        <c:axId val="1992180335"/>
        <c:scaling>
          <c:orientation val="minMax"/>
          <c:max val="3000"/>
        </c:scaling>
        <c:delete val="1"/>
        <c:axPos val="r"/>
        <c:numFmt formatCode="_-* #,##0_-;\-* #,##0_-;_-* &quot;-&quot;??_-;_-@_-" sourceLinked="1"/>
        <c:majorTickMark val="out"/>
        <c:minorTickMark val="none"/>
        <c:tickLblPos val="nextTo"/>
        <c:crossAx val="1992165775"/>
        <c:crosses val="max"/>
        <c:crossBetween val="between"/>
      </c:valAx>
      <c:catAx>
        <c:axId val="1992165775"/>
        <c:scaling>
          <c:orientation val="minMax"/>
        </c:scaling>
        <c:delete val="1"/>
        <c:axPos val="b"/>
        <c:numFmt formatCode="General" sourceLinked="1"/>
        <c:majorTickMark val="out"/>
        <c:minorTickMark val="none"/>
        <c:tickLblPos val="nextTo"/>
        <c:crossAx val="1992180335"/>
        <c:crosses val="autoZero"/>
        <c:auto val="1"/>
        <c:lblAlgn val="ctr"/>
        <c:lblOffset val="100"/>
        <c:noMultiLvlLbl val="0"/>
      </c:catAx>
      <c:spPr>
        <a:noFill/>
        <a:ln>
          <a:noFill/>
        </a:ln>
        <a:effectLst/>
      </c:spPr>
    </c:plotArea>
    <c:legend>
      <c:legendPos val="t"/>
      <c:layout>
        <c:manualLayout>
          <c:xMode val="edge"/>
          <c:yMode val="edge"/>
          <c:x val="1.1541933022036785E-2"/>
          <c:y val="0.10807098159911634"/>
          <c:w val="0.32071428092566961"/>
          <c:h val="6.993854358114773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[Drill Down Analysis - Dela Cruz, AC v2.xlsx]Drill Down Analysis!PivotTable9</c:name>
    <c:fmtId val="20"/>
  </c:pivotSource>
  <c:chart>
    <c:autoTitleDeleted val="1"/>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206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1">
              <a:lumMod val="50000"/>
            </a:schemeClr>
          </a:solidFill>
          <a:ln>
            <a:noFill/>
          </a:ln>
          <a:effectLst/>
        </c:spPr>
      </c:pivotFmt>
      <c:pivotFmt>
        <c:idx val="5"/>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bg1">
              <a:lumMod val="50000"/>
            </a:schemeClr>
          </a:solidFill>
          <a:ln>
            <a:noFill/>
          </a:ln>
          <a:effectLst/>
        </c:spPr>
      </c:pivotFmt>
      <c:pivotFmt>
        <c:idx val="7"/>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50000"/>
            </a:schemeClr>
          </a:solidFill>
          <a:ln>
            <a:noFill/>
          </a:ln>
          <a:effectLst/>
        </c:spPr>
      </c:pivotFmt>
    </c:pivotFmts>
    <c:plotArea>
      <c:layout/>
      <c:barChart>
        <c:barDir val="col"/>
        <c:grouping val="clustered"/>
        <c:varyColors val="0"/>
        <c:ser>
          <c:idx val="0"/>
          <c:order val="0"/>
          <c:tx>
            <c:strRef>
              <c:f>'Drill Down Analysis'!$C$105</c:f>
              <c:strCache>
                <c:ptCount val="1"/>
                <c:pt idx="0">
                  <c:v>Total</c:v>
                </c:pt>
              </c:strCache>
            </c:strRef>
          </c:tx>
          <c:spPr>
            <a:solidFill>
              <a:srgbClr val="002060"/>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4E1F-4197-823B-51E1C5934DD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'Drill Down Analysis'!$B$106:$B$108</c:f>
              <c:strCache>
                <c:ptCount val="2"/>
                <c:pt idx="0">
                  <c:v>Not End Cap</c:v>
                </c:pt>
                <c:pt idx="1">
                  <c:v>Displayed at End Cap</c:v>
                </c:pt>
              </c:strCache>
            </c:strRef>
          </c:cat>
          <c:val>
            <c:numRef>
              <c:f>'Drill Down Analysis'!$C$106:$C$108</c:f>
              <c:numCache>
                <c:formatCode>_-* #,##0_-;\-* #,##0_-;_-* "-"??_-;_-@_-</c:formatCode>
                <c:ptCount val="2"/>
                <c:pt idx="0">
                  <c:v>1500.8295605838875</c:v>
                </c:pt>
                <c:pt idx="1">
                  <c:v>1332.7854897536934</c:v>
                </c:pt>
              </c:numCache>
            </c:numRef>
          </c:val>
          <c:extLst>
            <c:ext xmlns:c16="http://schemas.microsoft.com/office/drawing/2014/chart" uri="{C3380CC4-5D6E-409C-BE32-E72D297353CC}">
              <c16:uniqueId val="{00000002-4E1F-4197-823B-51E1C5934DD4}"/>
            </c:ext>
          </c:extLst>
        </c:ser>
        <c:dLbls>
          <c:showLegendKey val="0"/>
          <c:showVal val="0"/>
          <c:showCatName val="0"/>
          <c:showSerName val="0"/>
          <c:showPercent val="0"/>
          <c:showBubbleSize val="0"/>
        </c:dLbls>
        <c:gapWidth val="150"/>
        <c:axId val="604336792"/>
        <c:axId val="604334168"/>
      </c:barChart>
      <c:catAx>
        <c:axId val="604336792"/>
        <c:scaling>
          <c:orientation val="minMax"/>
        </c:scaling>
        <c:delete val="0"/>
        <c:axPos val="b"/>
        <c:numFmt formatCode="General" sourceLinked="1"/>
        <c:majorTickMark val="none"/>
        <c:minorTickMark val="none"/>
        <c:tickLblPos val="nextTo"/>
        <c:spPr>
          <a:noFill/>
          <a:ln w="22225"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604334168"/>
        <c:crosses val="autoZero"/>
        <c:auto val="1"/>
        <c:lblAlgn val="ctr"/>
        <c:lblOffset val="100"/>
        <c:noMultiLvlLbl val="0"/>
      </c:catAx>
      <c:valAx>
        <c:axId val="604334168"/>
        <c:scaling>
          <c:orientation val="minMax"/>
          <c:min val="1000"/>
        </c:scaling>
        <c:delete val="1"/>
        <c:axPos val="l"/>
        <c:numFmt formatCode="_-* #,##0_-;\-* #,##0_-;_-* &quot;-&quot;??_-;_-@_-" sourceLinked="1"/>
        <c:majorTickMark val="none"/>
        <c:minorTickMark val="none"/>
        <c:tickLblPos val="nextTo"/>
        <c:crossAx val="604336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v>Not End Cap</c:v>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Sheet1!$Q$141:$Q$143</c:f>
              <c:strCache>
                <c:ptCount val="3"/>
                <c:pt idx="0">
                  <c:v>2009</c:v>
                </c:pt>
                <c:pt idx="1">
                  <c:v>2010</c:v>
                </c:pt>
                <c:pt idx="2">
                  <c:v>2011</c:v>
                </c:pt>
              </c:strCache>
            </c:strRef>
          </c:cat>
          <c:val>
            <c:numRef>
              <c:f>Sheet1!$R$141:$R$143</c:f>
              <c:numCache>
                <c:formatCode>General</c:formatCode>
                <c:ptCount val="3"/>
                <c:pt idx="0">
                  <c:v>43</c:v>
                </c:pt>
                <c:pt idx="1">
                  <c:v>50</c:v>
                </c:pt>
                <c:pt idx="2">
                  <c:v>30</c:v>
                </c:pt>
              </c:numCache>
            </c:numRef>
          </c:val>
          <c:extLst>
            <c:ext xmlns:c16="http://schemas.microsoft.com/office/drawing/2014/chart" uri="{C3380CC4-5D6E-409C-BE32-E72D297353CC}">
              <c16:uniqueId val="{00000000-65DF-4229-8E6C-6CCC3C3181B8}"/>
            </c:ext>
          </c:extLst>
        </c:ser>
        <c:ser>
          <c:idx val="1"/>
          <c:order val="1"/>
          <c:tx>
            <c:v>Displayed at End Cap</c:v>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Sheet1!$Q$141:$Q$143</c:f>
              <c:strCache>
                <c:ptCount val="3"/>
                <c:pt idx="0">
                  <c:v>2009</c:v>
                </c:pt>
                <c:pt idx="1">
                  <c:v>2010</c:v>
                </c:pt>
                <c:pt idx="2">
                  <c:v>2011</c:v>
                </c:pt>
              </c:strCache>
            </c:strRef>
          </c:cat>
          <c:val>
            <c:numRef>
              <c:f>Sheet1!$S$141:$S$143</c:f>
              <c:numCache>
                <c:formatCode>General</c:formatCode>
                <c:ptCount val="3"/>
                <c:pt idx="0">
                  <c:v>5</c:v>
                </c:pt>
                <c:pt idx="1">
                  <c:v>2</c:v>
                </c:pt>
                <c:pt idx="2">
                  <c:v>5</c:v>
                </c:pt>
              </c:numCache>
            </c:numRef>
          </c:val>
          <c:extLst>
            <c:ext xmlns:c16="http://schemas.microsoft.com/office/drawing/2014/chart" uri="{C3380CC4-5D6E-409C-BE32-E72D297353CC}">
              <c16:uniqueId val="{00000001-65DF-4229-8E6C-6CCC3C3181B8}"/>
            </c:ext>
          </c:extLst>
        </c:ser>
        <c:dLbls>
          <c:showLegendKey val="0"/>
          <c:showVal val="0"/>
          <c:showCatName val="0"/>
          <c:showSerName val="0"/>
          <c:showPercent val="0"/>
          <c:showBubbleSize val="0"/>
        </c:dLbls>
        <c:gapWidth val="149"/>
        <c:overlap val="-27"/>
        <c:axId val="316971551"/>
        <c:axId val="316958655"/>
      </c:barChart>
      <c:catAx>
        <c:axId val="316971551"/>
        <c:scaling>
          <c:orientation val="minMax"/>
        </c:scaling>
        <c:delete val="0"/>
        <c:axPos val="b"/>
        <c:numFmt formatCode="General" sourceLinked="1"/>
        <c:majorTickMark val="none"/>
        <c:minorTickMark val="none"/>
        <c:tickLblPos val="nextTo"/>
        <c:spPr>
          <a:noFill/>
          <a:ln w="19050" cap="flat" cmpd="sng" algn="ctr">
            <a:solidFill>
              <a:srgbClr val="000000"/>
            </a:solidFill>
            <a:round/>
          </a:ln>
          <a:effectLst/>
        </c:spPr>
        <c:txPr>
          <a:bodyPr rot="-60000000" spcFirstLastPara="1" vertOverflow="ellipsis" vert="horz" wrap="square" anchor="ctr" anchorCtr="1"/>
          <a:lstStyle/>
          <a:p>
            <a:pPr>
              <a:defRPr sz="1200" b="0" i="0" u="none" strike="noStrike" kern="1200" baseline="0">
                <a:solidFill>
                  <a:srgbClr val="000000"/>
                </a:solidFill>
                <a:latin typeface="Arial" panose="020B0604020202020204" pitchFamily="34" charset="0"/>
                <a:ea typeface="+mn-ea"/>
                <a:cs typeface="Arial" panose="020B0604020202020204" pitchFamily="34" charset="0"/>
              </a:defRPr>
            </a:pPr>
            <a:endParaRPr lang="en-US"/>
          </a:p>
        </c:txPr>
        <c:crossAx val="316958655"/>
        <c:crosses val="autoZero"/>
        <c:auto val="1"/>
        <c:lblAlgn val="ctr"/>
        <c:lblOffset val="100"/>
        <c:noMultiLvlLbl val="0"/>
      </c:catAx>
      <c:valAx>
        <c:axId val="31695865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a:t>
                </a:r>
                <a:r>
                  <a:rPr lang="en-US" baseline="0" dirty="0"/>
                  <a:t> of Weeks</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16971551"/>
        <c:crosses val="autoZero"/>
        <c:crossBetween val="between"/>
      </c:valAx>
      <c:spPr>
        <a:noFill/>
        <a:ln>
          <a:noFill/>
        </a:ln>
        <a:effectLst/>
      </c:spPr>
    </c:plotArea>
    <c:legend>
      <c:legendPos val="b"/>
      <c:layout>
        <c:manualLayout>
          <c:xMode val="edge"/>
          <c:yMode val="edge"/>
          <c:x val="3.188910761154852E-2"/>
          <c:y val="4.687445319335079E-2"/>
          <c:w val="0.62748443161846079"/>
          <c:h val="7.8125546806649182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[Drill Down Analysis - Dela Cruz, AC v2.xlsx]Drill Down Analysis!PivotTable8</c:name>
    <c:fmtId val="24"/>
  </c:pivotSource>
  <c:chart>
    <c:title>
      <c:tx>
        <c:rich>
          <a:bodyPr rot="0" spcFirstLastPara="1" vertOverflow="ellipsis" vert="horz" wrap="square" anchor="ctr" anchorCtr="1"/>
          <a:lstStyle/>
          <a:p>
            <a:pPr>
              <a:defRPr sz="2000" b="0" i="0" u="none" strike="noStrike" kern="1200" spc="0" baseline="0">
                <a:solidFill>
                  <a:sysClr val="windowText" lastClr="000000"/>
                </a:solidFill>
                <a:latin typeface="+mn-lt"/>
                <a:ea typeface="+mn-ea"/>
                <a:cs typeface="+mn-cs"/>
              </a:defRPr>
            </a:pPr>
            <a:r>
              <a:rPr lang="en-PH" sz="2000" b="1" i="0" baseline="0" dirty="0">
                <a:solidFill>
                  <a:sysClr val="windowText" lastClr="000000"/>
                </a:solidFill>
                <a:effectLst/>
              </a:rPr>
              <a:t>Effects of End Cap to Average Monthly Sales</a:t>
            </a:r>
            <a:endParaRPr lang="en-PH" sz="2000" dirty="0">
              <a:solidFill>
                <a:sysClr val="windowText" lastClr="000000"/>
              </a:solidFill>
              <a:effectLst/>
            </a:endParaRPr>
          </a:p>
        </c:rich>
      </c:tx>
      <c:layout>
        <c:manualLayout>
          <c:xMode val="edge"/>
          <c:yMode val="edge"/>
          <c:x val="3.8109700769119299E-2"/>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'Drill Down Analysis'!$C$125:$C$126</c:f>
              <c:strCache>
                <c:ptCount val="1"/>
                <c:pt idx="0">
                  <c:v>Not End Cap</c:v>
                </c:pt>
              </c:strCache>
            </c:strRef>
          </c:tx>
          <c:spPr>
            <a:solidFill>
              <a:srgbClr val="FFFFFF">
                <a:lumMod val="50000"/>
              </a:srgbClr>
            </a:solidFill>
            <a:ln>
              <a:noFill/>
            </a:ln>
            <a:effectLst/>
          </c:spPr>
          <c:invertIfNegative val="0"/>
          <c:cat>
            <c:strRef>
              <c:f>'Drill Down Analysis'!$B$127:$B$139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'Drill Down Analysis'!$C$127:$C$139</c:f>
              <c:numCache>
                <c:formatCode>_-* #,##0_-;\-* #,##0_-;_-* "-"??_-;_-@_-</c:formatCode>
                <c:ptCount val="12"/>
                <c:pt idx="0">
                  <c:v>1096.8565677758045</c:v>
                </c:pt>
                <c:pt idx="1">
                  <c:v>1389.1821178014275</c:v>
                </c:pt>
                <c:pt idx="2">
                  <c:v>1257.6644241229594</c:v>
                </c:pt>
                <c:pt idx="3">
                  <c:v>1581.2205898185582</c:v>
                </c:pt>
                <c:pt idx="4">
                  <c:v>1898.2005609041294</c:v>
                </c:pt>
                <c:pt idx="5">
                  <c:v>1779.0926182110816</c:v>
                </c:pt>
                <c:pt idx="6">
                  <c:v>1698.6689451065956</c:v>
                </c:pt>
                <c:pt idx="7">
                  <c:v>1797.536014133703</c:v>
                </c:pt>
                <c:pt idx="8">
                  <c:v>1438.9496408316413</c:v>
                </c:pt>
                <c:pt idx="9">
                  <c:v>1979.6705779403935</c:v>
                </c:pt>
                <c:pt idx="10">
                  <c:v>748.91389785621323</c:v>
                </c:pt>
                <c:pt idx="11">
                  <c:v>606.01627451836725</c:v>
                </c:pt>
              </c:numCache>
            </c:numRef>
          </c:val>
          <c:extLst>
            <c:ext xmlns:c16="http://schemas.microsoft.com/office/drawing/2014/chart" uri="{C3380CC4-5D6E-409C-BE32-E72D297353CC}">
              <c16:uniqueId val="{00000000-2051-4FF9-8540-78658D3C136F}"/>
            </c:ext>
          </c:extLst>
        </c:ser>
        <c:ser>
          <c:idx val="1"/>
          <c:order val="1"/>
          <c:tx>
            <c:strRef>
              <c:f>'Drill Down Analysis'!$D$125:$D$126</c:f>
              <c:strCache>
                <c:ptCount val="1"/>
                <c:pt idx="0">
                  <c:v>Displayed at End Cap</c:v>
                </c:pt>
              </c:strCache>
            </c:strRef>
          </c:tx>
          <c:spPr>
            <a:solidFill>
              <a:srgbClr val="002060"/>
            </a:solidFill>
            <a:ln>
              <a:noFill/>
            </a:ln>
            <a:effectLst/>
          </c:spPr>
          <c:invertIfNegative val="0"/>
          <c:cat>
            <c:strRef>
              <c:f>'Drill Down Analysis'!$B$127:$B$139</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'Drill Down Analysis'!$D$127:$D$139</c:f>
              <c:numCache>
                <c:formatCode>_-* #,##0_-;\-* #,##0_-;_-* "-"??_-;_-@_-</c:formatCode>
                <c:ptCount val="12"/>
                <c:pt idx="0">
                  <c:v>570.87453098147216</c:v>
                </c:pt>
                <c:pt idx="1">
                  <c:v>702.67498503609568</c:v>
                </c:pt>
                <c:pt idx="2">
                  <c:v>1860.7628540603191</c:v>
                </c:pt>
                <c:pt idx="3">
                  <c:v>2480.7719756277438</c:v>
                </c:pt>
                <c:pt idx="4">
                  <c:v>1762.6139009691669</c:v>
                </c:pt>
                <c:pt idx="5">
                  <c:v>1196.8265175143335</c:v>
                </c:pt>
                <c:pt idx="7">
                  <c:v>1680.2125993856703</c:v>
                </c:pt>
                <c:pt idx="10">
                  <c:v>1256.6089186272711</c:v>
                </c:pt>
                <c:pt idx="11">
                  <c:v>793.83329117318669</c:v>
                </c:pt>
              </c:numCache>
            </c:numRef>
          </c:val>
          <c:extLst>
            <c:ext xmlns:c16="http://schemas.microsoft.com/office/drawing/2014/chart" uri="{C3380CC4-5D6E-409C-BE32-E72D297353CC}">
              <c16:uniqueId val="{00000001-2051-4FF9-8540-78658D3C136F}"/>
            </c:ext>
          </c:extLst>
        </c:ser>
        <c:dLbls>
          <c:showLegendKey val="0"/>
          <c:showVal val="0"/>
          <c:showCatName val="0"/>
          <c:showSerName val="0"/>
          <c:showPercent val="0"/>
          <c:showBubbleSize val="0"/>
        </c:dLbls>
        <c:gapWidth val="79"/>
        <c:overlap val="-27"/>
        <c:axId val="373812560"/>
        <c:axId val="373814200"/>
      </c:barChart>
      <c:catAx>
        <c:axId val="37381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Arial" panose="020B0604020202020204" pitchFamily="34" charset="0"/>
              </a:defRPr>
            </a:pPr>
            <a:endParaRPr lang="en-US"/>
          </a:p>
        </c:txPr>
        <c:crossAx val="373814200"/>
        <c:crosses val="autoZero"/>
        <c:auto val="1"/>
        <c:lblAlgn val="ctr"/>
        <c:lblOffset val="100"/>
        <c:noMultiLvlLbl val="0"/>
      </c:catAx>
      <c:valAx>
        <c:axId val="373814200"/>
        <c:scaling>
          <c:orientation val="minMax"/>
          <c:max val="250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ysClr val="windowText" lastClr="000000"/>
                </a:solidFill>
                <a:latin typeface="+mn-lt"/>
                <a:ea typeface="+mn-ea"/>
                <a:cs typeface="Arial" panose="020B0604020202020204" pitchFamily="34" charset="0"/>
              </a:defRPr>
            </a:pPr>
            <a:endParaRPr lang="en-US"/>
          </a:p>
        </c:txPr>
        <c:crossAx val="373812560"/>
        <c:crosses val="autoZero"/>
        <c:crossBetween val="between"/>
      </c:valAx>
      <c:spPr>
        <a:noFill/>
        <a:ln>
          <a:noFill/>
        </a:ln>
        <a:effectLst/>
      </c:spPr>
    </c:plotArea>
    <c:legend>
      <c:legendPos val="t"/>
      <c:layout>
        <c:manualLayout>
          <c:xMode val="edge"/>
          <c:yMode val="edge"/>
          <c:x val="1.7318231950229124E-2"/>
          <c:y val="0.1097582786122539"/>
          <c:w val="0.38664968286512635"/>
          <c:h val="6.437375229661127E-2"/>
        </c:manualLayout>
      </c:layout>
      <c:overlay val="0"/>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19138"/>
            <a:ext cx="6402388"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1"/>
            <a:ext cx="5852160" cy="4320540"/>
          </a:xfrm>
          <a:prstGeom prst="rect">
            <a:avLst/>
          </a:prstGeom>
          <a:noFill/>
          <a:ln>
            <a:noFill/>
          </a:ln>
        </p:spPr>
        <p:txBody>
          <a:bodyPr spcFirstLastPara="1" wrap="square" lIns="96635" tIns="96635" rIns="96635" bIns="9663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731520" y="4560571"/>
            <a:ext cx="5852160" cy="4320540"/>
          </a:xfrm>
          <a:prstGeom prst="rect">
            <a:avLst/>
          </a:prstGeom>
        </p:spPr>
        <p:txBody>
          <a:bodyPr spcFirstLastPara="1" wrap="square" lIns="96635" tIns="96635" rIns="96635" bIns="9663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In order to determine whether seasonality had an impact on running an ad campaign, we will look at the monthly average sales of having one. </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The chart shows that unit sales increased in every month where the ad campaign was used, with the most impact in February and March. However, there are no records of Ad Campaign usage for November and December.</a:t>
            </a:r>
          </a:p>
        </p:txBody>
      </p:sp>
    </p:spTree>
    <p:extLst>
      <p:ext uri="{BB962C8B-B14F-4D97-AF65-F5344CB8AC3E}">
        <p14:creationId xmlns:p14="http://schemas.microsoft.com/office/powerpoint/2010/main" val="360858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The last strategy is End Cap. It is a retail marketing strategy in which products are displayed at the end of an aisle. End Cap is commonly believed to provide a competitive advantage to a brand.</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On the following slides, we will compare 3M Adhesive sales when End Cap was used versus when they were not used.</a:t>
            </a:r>
          </a:p>
        </p:txBody>
      </p:sp>
    </p:spTree>
    <p:extLst>
      <p:ext uri="{BB962C8B-B14F-4D97-AF65-F5344CB8AC3E}">
        <p14:creationId xmlns:p14="http://schemas.microsoft.com/office/powerpoint/2010/main" val="106310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Overall, average unit sales are lower when the product is on display at the End Cap. </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Further investigation shows that when displayed at the End Cap, average sales are reduced by 11.20 percent. This supports the idea that placing the product at the End Cap has a negative impact on unit sales.</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However, as the average number of times it was used over a three-year period was only 10.76 percent, which is insufficient to draw any conclusions about its effects on present sales of 3M Adhesive.</a:t>
            </a:r>
          </a:p>
        </p:txBody>
      </p:sp>
    </p:spTree>
    <p:extLst>
      <p:ext uri="{BB962C8B-B14F-4D97-AF65-F5344CB8AC3E}">
        <p14:creationId xmlns:p14="http://schemas.microsoft.com/office/powerpoint/2010/main" val="650597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Drilling down further reveals the effect of having the product displayed at the End Cap on monthly average sales. </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The graph shows that sales varied over time, with some months having higher sales than others. However, the negative effects of placing the product at the End Cap became more evident in January and February. Furthermore, the company did not explored its impact in July, September, and October.</a:t>
            </a:r>
          </a:p>
        </p:txBody>
      </p:sp>
    </p:spTree>
    <p:extLst>
      <p:ext uri="{BB962C8B-B14F-4D97-AF65-F5344CB8AC3E}">
        <p14:creationId xmlns:p14="http://schemas.microsoft.com/office/powerpoint/2010/main" val="420625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7661" indent="0" algn="just">
              <a:buNone/>
            </a:pPr>
            <a:r>
              <a:rPr lang="en-US" sz="1200" dirty="0">
                <a:latin typeface="Cambria" panose="02040503050406030204" pitchFamily="18" charset="0"/>
                <a:ea typeface="Cambria" panose="02040503050406030204" pitchFamily="18" charset="0"/>
              </a:rPr>
              <a:t>After analyzing various strategies used by the company over the last three years, here are my recommendations for increasing 3M Adhesive sales.</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First, I recommend increasing the total number of Ad Campaign weeks to increase total sales. Since this method has been statistically proven to be effective in increasing sales, it is appropriate to use it more frequently.</a:t>
            </a:r>
          </a:p>
          <a:p>
            <a:pPr marL="147661" indent="0" algn="just" defTabSz="966507">
              <a:buNone/>
              <a:defRPr/>
            </a:pPr>
            <a:endParaRPr lang="en-US" sz="1200" dirty="0">
              <a:latin typeface="Cambria" panose="02040503050406030204" pitchFamily="18" charset="0"/>
              <a:ea typeface="Cambria" panose="02040503050406030204" pitchFamily="18" charset="0"/>
            </a:endParaRPr>
          </a:p>
          <a:p>
            <a:pPr marL="147661" indent="0" algn="just" defTabSz="966507">
              <a:buNone/>
              <a:defRPr/>
            </a:pPr>
            <a:r>
              <a:rPr lang="en-US" sz="1200" dirty="0">
                <a:latin typeface="Cambria" panose="02040503050406030204" pitchFamily="18" charset="0"/>
                <a:ea typeface="Cambria" panose="02040503050406030204" pitchFamily="18" charset="0"/>
              </a:rPr>
              <a:t>Second, in order to minimize the losses from the additional Ad Campaign weeks, the company can set the product's price at 9.2 because that was the price with the highest average sales. </a:t>
            </a:r>
          </a:p>
          <a:p>
            <a:pPr marL="147661" indent="0" algn="just" defTabSz="966507">
              <a:buNone/>
              <a:defRPr/>
            </a:pPr>
            <a:endParaRPr lang="en-US" sz="1200" dirty="0">
              <a:latin typeface="Cambria" panose="02040503050406030204" pitchFamily="18" charset="0"/>
              <a:ea typeface="Cambria" panose="02040503050406030204" pitchFamily="18" charset="0"/>
            </a:endParaRPr>
          </a:p>
          <a:p>
            <a:pPr marL="147661" indent="0" algn="just" defTabSz="966507">
              <a:buNone/>
              <a:defRPr/>
            </a:pPr>
            <a:r>
              <a:rPr lang="en-US" sz="1200" dirty="0">
                <a:latin typeface="Cambria" panose="02040503050406030204" pitchFamily="18" charset="0"/>
                <a:ea typeface="Cambria" panose="02040503050406030204" pitchFamily="18" charset="0"/>
              </a:rPr>
              <a:t>Finally, the company should avoid placing the product at the End Cap during January and February because that is when the company experienced a significant drop in sales. That being said, because the response has been positive, the company could also try placing the product at the End Cap in March and April alongside the Ad Campaign.</a:t>
            </a:r>
          </a:p>
        </p:txBody>
      </p:sp>
    </p:spTree>
    <p:extLst>
      <p:ext uri="{BB962C8B-B14F-4D97-AF65-F5344CB8AC3E}">
        <p14:creationId xmlns:p14="http://schemas.microsoft.com/office/powerpoint/2010/main" val="973030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7661" indent="0" algn="just">
              <a:buNone/>
            </a:pPr>
            <a:r>
              <a:rPr lang="en-US" sz="1200" dirty="0">
                <a:latin typeface="Cambria" panose="02040503050406030204" pitchFamily="18" charset="0"/>
                <a:ea typeface="Cambria" panose="02040503050406030204" pitchFamily="18" charset="0"/>
              </a:rPr>
              <a:t>As a final point, when the company sales stabilizes I advise the company to look into the following points further. </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Due to the lack of records in the company's 3-year historical data, the company can first try running an Ad Campaign in November and December.</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Furthermore, I recommend that they investigate the effects of keeping the product on the End Cap for longer periods of time in order to draw conclusions about its effects on sales. Additionally, I advise 3M Adhesive to try using End Cap in July, September, and October.</a:t>
            </a:r>
          </a:p>
        </p:txBody>
      </p:sp>
    </p:spTree>
    <p:extLst>
      <p:ext uri="{BB962C8B-B14F-4D97-AF65-F5344CB8AC3E}">
        <p14:creationId xmlns:p14="http://schemas.microsoft.com/office/powerpoint/2010/main" val="3519618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731520" y="4560571"/>
            <a:ext cx="5852160" cy="4320540"/>
          </a:xfrm>
          <a:prstGeom prst="rect">
            <a:avLst/>
          </a:prstGeom>
        </p:spPr>
        <p:txBody>
          <a:bodyPr spcFirstLastPara="1" wrap="square" lIns="96635" tIns="96635" rIns="96635" bIns="96635" anchor="t" anchorCtr="0">
            <a:noAutofit/>
          </a:bodyPr>
          <a:lstStyle/>
          <a:p>
            <a:pPr marL="0" indent="0" algn="just">
              <a:buNone/>
            </a:pPr>
            <a:r>
              <a:rPr lang="en-US" sz="1200" dirty="0">
                <a:latin typeface="Cambria" panose="02040503050406030204" pitchFamily="18" charset="0"/>
                <a:ea typeface="Cambria" panose="02040503050406030204" pitchFamily="18" charset="0"/>
              </a:rPr>
              <a:t>Hello! </a:t>
            </a:r>
          </a:p>
          <a:p>
            <a:pPr marL="0" indent="0" algn="just">
              <a:buNone/>
            </a:pPr>
            <a:endParaRPr lang="en-US" sz="1200" dirty="0">
              <a:latin typeface="Cambria" panose="02040503050406030204" pitchFamily="18" charset="0"/>
              <a:ea typeface="Cambria" panose="02040503050406030204" pitchFamily="18" charset="0"/>
            </a:endParaRPr>
          </a:p>
          <a:p>
            <a:pPr marL="0" indent="0" algn="just">
              <a:buNone/>
            </a:pPr>
            <a:r>
              <a:rPr lang="en-US" sz="1200" dirty="0">
                <a:latin typeface="Cambria" panose="02040503050406030204" pitchFamily="18" charset="0"/>
                <a:ea typeface="Cambria" panose="02040503050406030204" pitchFamily="18" charset="0"/>
              </a:rPr>
              <a:t>I am Adrian Clark M. Dela Cruz, a student of SP 503: Data Storytelling under Data Scientist Pathway. </a:t>
            </a:r>
          </a:p>
          <a:p>
            <a:pPr marL="0" indent="0" algn="just">
              <a:buNone/>
            </a:pPr>
            <a:endParaRPr lang="en-US" sz="1200" dirty="0">
              <a:latin typeface="Cambria" panose="02040503050406030204" pitchFamily="18" charset="0"/>
              <a:ea typeface="Cambria" panose="02040503050406030204" pitchFamily="18" charset="0"/>
            </a:endParaRPr>
          </a:p>
          <a:p>
            <a:pPr marL="0" indent="0" algn="just" defTabSz="966507">
              <a:buNone/>
            </a:pPr>
            <a:r>
              <a:rPr lang="en-US" sz="1200" dirty="0">
                <a:latin typeface="Cambria" panose="02040503050406030204" pitchFamily="18" charset="0"/>
                <a:ea typeface="Cambria" panose="02040503050406030204" pitchFamily="18" charset="0"/>
              </a:rPr>
              <a:t>Today, Using historical data from 3M Adhesive Sales from 2009 to 2011, I will create a data story to assist them in making decisions about the different marketing strategies to implement to increase sales and minimize losses.</a:t>
            </a:r>
          </a:p>
          <a:p>
            <a:pPr marL="0" indent="0" algn="just" defTabSz="966507">
              <a:buNone/>
            </a:pPr>
            <a:endParaRPr lang="en-US" sz="1200" dirty="0">
              <a:latin typeface="Cambria" panose="02040503050406030204" pitchFamily="18" charset="0"/>
              <a:ea typeface="Cambria" panose="02040503050406030204" pitchFamily="18" charset="0"/>
            </a:endParaRPr>
          </a:p>
          <a:p>
            <a:pPr marL="0" indent="0" algn="just" defTabSz="966507">
              <a:buNone/>
            </a:pPr>
            <a:r>
              <a:rPr lang="en-US" sz="1200" dirty="0">
                <a:latin typeface="Cambria" panose="02040503050406030204" pitchFamily="18" charset="0"/>
                <a:ea typeface="Cambria" panose="02040503050406030204" pitchFamily="18" charset="0"/>
              </a:rPr>
              <a:t>So join me into this journey as we tackle the problems at 3M Adhesive and how we can help them using data.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5ed75ccf_044:notes"/>
          <p:cNvSpPr>
            <a:spLocks noGrp="1" noRot="1" noChangeAspect="1"/>
          </p:cNvSpPr>
          <p:nvPr>
            <p:ph type="sldImg" idx="2"/>
          </p:nvPr>
        </p:nvSpPr>
        <p:spPr>
          <a:xfrm>
            <a:off x="457200" y="719138"/>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5ed75ccf_044:notes"/>
          <p:cNvSpPr txBox="1">
            <a:spLocks noGrp="1"/>
          </p:cNvSpPr>
          <p:nvPr>
            <p:ph type="body" idx="1"/>
          </p:nvPr>
        </p:nvSpPr>
        <p:spPr>
          <a:xfrm>
            <a:off x="731520" y="4560571"/>
            <a:ext cx="5852160" cy="4320540"/>
          </a:xfrm>
          <a:prstGeom prst="rect">
            <a:avLst/>
          </a:prstGeom>
        </p:spPr>
        <p:txBody>
          <a:bodyPr spcFirstLastPara="1" wrap="square" lIns="96635" tIns="96635" rIns="96635" bIns="96635" anchor="t" anchorCtr="0">
            <a:noAutofit/>
          </a:bodyPr>
          <a:lstStyle/>
          <a:p>
            <a:pPr marL="0" indent="0" algn="just">
              <a:buNone/>
            </a:pPr>
            <a:r>
              <a:rPr lang="en-US" sz="1200" dirty="0">
                <a:latin typeface="Cambria" panose="02040503050406030204" pitchFamily="18" charset="0"/>
                <a:ea typeface="Cambria" panose="02040503050406030204" pitchFamily="18" charset="0"/>
              </a:rPr>
              <a:t>We have a simple 3-step process for today’s presentation.</a:t>
            </a:r>
          </a:p>
          <a:p>
            <a:pPr marL="0" indent="0" algn="just">
              <a:buNone/>
            </a:pPr>
            <a:endParaRPr lang="en-US" sz="1200" dirty="0">
              <a:latin typeface="Cambria" panose="02040503050406030204" pitchFamily="18" charset="0"/>
              <a:ea typeface="Cambria" panose="02040503050406030204" pitchFamily="18" charset="0"/>
            </a:endParaRPr>
          </a:p>
          <a:p>
            <a:pPr marL="0" indent="0" algn="just" defTabSz="966507">
              <a:buNone/>
            </a:pPr>
            <a:r>
              <a:rPr lang="en-US" sz="1200" dirty="0">
                <a:latin typeface="Cambria" panose="02040503050406030204" pitchFamily="18" charset="0"/>
                <a:ea typeface="Cambria" panose="02040503050406030204" pitchFamily="18" charset="0"/>
              </a:rPr>
              <a:t>First, we'll look at 3M Adhesive's current situation, specifically where they stand in terms of sales.</a:t>
            </a:r>
          </a:p>
          <a:p>
            <a:pPr marL="0" indent="0" algn="just" defTabSz="966507">
              <a:buNone/>
            </a:pPr>
            <a:endParaRPr lang="en-US" sz="1200" dirty="0">
              <a:latin typeface="Cambria" panose="02040503050406030204" pitchFamily="18" charset="0"/>
              <a:ea typeface="Cambria" panose="02040503050406030204" pitchFamily="18" charset="0"/>
            </a:endParaRPr>
          </a:p>
          <a:p>
            <a:pPr marL="0" indent="0" algn="just" defTabSz="966507">
              <a:buNone/>
            </a:pPr>
            <a:r>
              <a:rPr lang="en-US" sz="1200" dirty="0">
                <a:latin typeface="Cambria" panose="02040503050406030204" pitchFamily="18" charset="0"/>
                <a:ea typeface="Cambria" panose="02040503050406030204" pitchFamily="18" charset="0"/>
              </a:rPr>
              <a:t>Second, we will examine the various marketing strategies employed by 3M Adhesive over the last three years to determine whether they are effective and should be continued by the company in order to increase sales.</a:t>
            </a:r>
          </a:p>
          <a:p>
            <a:pPr marL="0" indent="0" algn="just" defTabSz="966507">
              <a:buNone/>
            </a:pPr>
            <a:endParaRPr lang="en-US" sz="1200" dirty="0">
              <a:latin typeface="Cambria" panose="02040503050406030204" pitchFamily="18" charset="0"/>
              <a:ea typeface="Cambria" panose="02040503050406030204" pitchFamily="18" charset="0"/>
            </a:endParaRPr>
          </a:p>
          <a:p>
            <a:pPr marL="0" indent="0" algn="just" defTabSz="966507">
              <a:buNone/>
            </a:pPr>
            <a:r>
              <a:rPr lang="en-US" sz="1200" dirty="0">
                <a:latin typeface="Cambria" panose="02040503050406030204" pitchFamily="18" charset="0"/>
                <a:ea typeface="Cambria" panose="02040503050406030204" pitchFamily="18" charset="0"/>
              </a:rPr>
              <a:t>Finally, based on all of the data collected from 3M Adhesive, I will make recommendations to increase revenue and reduce losses. I will also provide different points that they can investigate further to confirm their effects on company sales.</a:t>
            </a:r>
            <a:endParaRPr sz="1200" dirty="0">
              <a:latin typeface="Cambria" panose="02040503050406030204" pitchFamily="18" charset="0"/>
              <a:ea typeface="Cambria" panose="020405030504060302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7661" lvl="0" indent="0" algn="just">
              <a:buNone/>
            </a:pPr>
            <a:r>
              <a:rPr lang="en-US" sz="1200" dirty="0">
                <a:latin typeface="Cambria" panose="02040503050406030204" pitchFamily="18" charset="0"/>
                <a:ea typeface="Cambria" panose="02040503050406030204" pitchFamily="18" charset="0"/>
              </a:rPr>
              <a:t>Things does not seem good at 3M Adhesive right now.</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As shown in the graph, the total unit sales of 3M Adhesive are declining at an alarming rate. Their average annual growth rate of negative 30.53 percent, resulting in a 61 percentage decrease in sales by 2011. </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To learn more about the cause of the decline and potential solutions for increasing total sales, we will investigate the effects of the company's various marketing strategies over the last three years.</a:t>
            </a:r>
          </a:p>
        </p:txBody>
      </p:sp>
    </p:spTree>
    <p:extLst>
      <p:ext uri="{BB962C8B-B14F-4D97-AF65-F5344CB8AC3E}">
        <p14:creationId xmlns:p14="http://schemas.microsoft.com/office/powerpoint/2010/main" val="393007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7661" indent="0" algn="just">
              <a:buNone/>
            </a:pPr>
            <a:r>
              <a:rPr lang="en-US" sz="1200" dirty="0">
                <a:latin typeface="Cambria" panose="02040503050406030204" pitchFamily="18" charset="0"/>
                <a:ea typeface="Cambria" panose="02040503050406030204" pitchFamily="18" charset="0"/>
              </a:rPr>
              <a:t>Over the last three years, 3M Adhesive has primarily used these three marketing strategies. This includes Price Change, Ad Campaign, and End Cap. </a:t>
            </a:r>
          </a:p>
          <a:p>
            <a:pPr marL="147661" indent="0" algn="just">
              <a:buNone/>
            </a:pPr>
            <a:endParaRPr lang="en-US" sz="1200" dirty="0">
              <a:latin typeface="Cambria" panose="02040503050406030204" pitchFamily="18" charset="0"/>
              <a:ea typeface="Cambria" panose="02040503050406030204" pitchFamily="18" charset="0"/>
            </a:endParaRPr>
          </a:p>
          <a:p>
            <a:pPr marL="147661" indent="0" algn="just">
              <a:buNone/>
            </a:pPr>
            <a:r>
              <a:rPr lang="en-US" sz="1200" dirty="0">
                <a:latin typeface="Cambria" panose="02040503050406030204" pitchFamily="18" charset="0"/>
                <a:ea typeface="Cambria" panose="02040503050406030204" pitchFamily="18" charset="0"/>
              </a:rPr>
              <a:t>The following slides will examine each of these strategies, their effects on company sales, and whether 3M Adhesive should continue to use them.</a:t>
            </a:r>
          </a:p>
        </p:txBody>
      </p:sp>
    </p:spTree>
    <p:extLst>
      <p:ext uri="{BB962C8B-B14F-4D97-AF65-F5344CB8AC3E}">
        <p14:creationId xmlns:p14="http://schemas.microsoft.com/office/powerpoint/2010/main" val="214030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The first strategy is price change. It refers to the addition and reduction of prices for 3M adhesive products. Companies frequently employ this strategy to gauge the best price for the goods they sell based on the reactions of their customers.</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On the following slide, we will look at the direct effect of price change on 3M Adhesive sales.</a:t>
            </a:r>
          </a:p>
        </p:txBody>
      </p:sp>
    </p:spTree>
    <p:extLst>
      <p:ext uri="{BB962C8B-B14F-4D97-AF65-F5344CB8AC3E}">
        <p14:creationId xmlns:p14="http://schemas.microsoft.com/office/powerpoint/2010/main" val="330901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Over the last three years, 3M Adhesive has used price change meticulously, using a wide range of prices ranging from 8 to 10. The chart shows the unit price vs the average unit sales, with the top three unit prices having the highest average unit sales highlighted.</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The top 3 is made up of 9 with 1,696 average unit sales, 8 with 1,748 average unit sales, and 9.2 with 1,782 average unit sales for the top spot. Surprisingly, rather than the lowest price, the highest average unit sales were at the 9.2 price point, which was the highest of the top three.</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This is to say that 9.2 is the ideal price for 3M Adhesive because it is neither too low for the company to lose money nor too high for customers to lose interest in the product.</a:t>
            </a:r>
          </a:p>
        </p:txBody>
      </p:sp>
    </p:spTree>
    <p:extLst>
      <p:ext uri="{BB962C8B-B14F-4D97-AF65-F5344CB8AC3E}">
        <p14:creationId xmlns:p14="http://schemas.microsoft.com/office/powerpoint/2010/main" val="208059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The second strategy is Ad Campaign. It refers to the number of weeks that 3M Adhesive used a set of advertisements to boost sales. Advertisements are frequently used by businesses to introduce their product to customers and to increase its popularity and sales.</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On the following slides, we will compare the sales of 3M Adhesive during the weeks when they used advertisements to the weeks when they did not.</a:t>
            </a:r>
          </a:p>
        </p:txBody>
      </p:sp>
    </p:spTree>
    <p:extLst>
      <p:ext uri="{BB962C8B-B14F-4D97-AF65-F5344CB8AC3E}">
        <p14:creationId xmlns:p14="http://schemas.microsoft.com/office/powerpoint/2010/main" val="142788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43346" indent="0" algn="just">
              <a:buNone/>
            </a:pPr>
            <a:r>
              <a:rPr lang="en-US" sz="1200" dirty="0">
                <a:latin typeface="Cambria" panose="02040503050406030204" pitchFamily="18" charset="0"/>
                <a:ea typeface="Cambria" panose="02040503050406030204" pitchFamily="18" charset="0"/>
              </a:rPr>
              <a:t>Overall, unit sales are higher during Ad campaign weeks. </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r>
              <a:rPr lang="en-US" sz="1200" dirty="0">
                <a:latin typeface="Cambria" panose="02040503050406030204" pitchFamily="18" charset="0"/>
                <a:ea typeface="Cambria" panose="02040503050406030204" pitchFamily="18" charset="0"/>
              </a:rPr>
              <a:t>Further investigation reveals that the 3M Adhesive Ad Campaign increased average sales by 106 percent, having a significant impact on the company's sales. This supports the conclusion that ad campaign is very effective in driving up unit sales. </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defTabSz="938266">
              <a:buNone/>
            </a:pPr>
            <a:r>
              <a:rPr lang="en-US" sz="1200" dirty="0">
                <a:latin typeface="Cambria" panose="02040503050406030204" pitchFamily="18" charset="0"/>
                <a:ea typeface="Cambria" panose="02040503050406030204" pitchFamily="18" charset="0"/>
              </a:rPr>
              <a:t>However, despite the success of the Ad Campaign, the company decided to cut its usage by 37.50% in 2010 and 50% in 2011, resulting in a drop in sales.</a:t>
            </a:r>
          </a:p>
          <a:p>
            <a:pPr marL="143346" indent="0" algn="just">
              <a:buNone/>
            </a:pPr>
            <a:endParaRPr lang="en-US" sz="1200" dirty="0">
              <a:latin typeface="Cambria" panose="02040503050406030204" pitchFamily="18" charset="0"/>
              <a:ea typeface="Cambria" panose="02040503050406030204" pitchFamily="18" charset="0"/>
            </a:endParaRPr>
          </a:p>
          <a:p>
            <a:pPr marL="143346" indent="0" algn="just">
              <a:buNone/>
            </a:pPr>
            <a:endParaRPr lang="en-US"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8558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7457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dpi="0" rotWithShape="1">
          <a:blip r:embed="rId6">
            <a:alphaModFix amt="5000"/>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2060"/>
                </a:solidFill>
              </a:rPr>
              <a:t>3M ADHESIVE</a:t>
            </a:r>
            <a:br>
              <a:rPr lang="en" dirty="0"/>
            </a:br>
            <a:r>
              <a:rPr lang="en" b="1" dirty="0">
                <a:solidFill>
                  <a:schemeClr val="tx2">
                    <a:lumMod val="10000"/>
                  </a:schemeClr>
                </a:solidFill>
              </a:rPr>
              <a:t>SALES REPORT</a:t>
            </a:r>
            <a:endParaRPr b="1" dirty="0">
              <a:solidFill>
                <a:schemeClr val="tx2">
                  <a:lumMod val="1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3E99B-BE1D-EE63-C6AA-4648911C6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59CB330C-E477-8953-E56D-CEF0DD34A623}"/>
              </a:ext>
            </a:extLst>
          </p:cNvPr>
          <p:cNvSpPr txBox="1"/>
          <p:nvPr/>
        </p:nvSpPr>
        <p:spPr>
          <a:xfrm>
            <a:off x="1171574" y="319896"/>
            <a:ext cx="2167581" cy="461665"/>
          </a:xfrm>
          <a:prstGeom prst="rect">
            <a:avLst/>
          </a:prstGeom>
          <a:noFill/>
        </p:spPr>
        <p:txBody>
          <a:bodyPr wrap="none" rtlCol="0">
            <a:spAutoFit/>
          </a:bodyPr>
          <a:lstStyle/>
          <a:p>
            <a:r>
              <a:rPr lang="en-US" sz="2400" b="1" dirty="0"/>
              <a:t>Ad Campaign</a:t>
            </a:r>
            <a:endParaRPr lang="en-US" sz="2000" b="1" dirty="0"/>
          </a:p>
        </p:txBody>
      </p:sp>
      <p:pic>
        <p:nvPicPr>
          <p:cNvPr id="7" name="Picture 6">
            <a:extLst>
              <a:ext uri="{FF2B5EF4-FFF2-40B4-BE49-F238E27FC236}">
                <a16:creationId xmlns:a16="http://schemas.microsoft.com/office/drawing/2014/main" id="{42A7FB09-0BF4-566E-1EB1-5B85BF3B8C3D}"/>
              </a:ext>
            </a:extLst>
          </p:cNvPr>
          <p:cNvPicPr>
            <a:picLocks noChangeAspect="1"/>
          </p:cNvPicPr>
          <p:nvPr/>
        </p:nvPicPr>
        <p:blipFill>
          <a:blip r:embed="rId3"/>
          <a:stretch>
            <a:fillRect/>
          </a:stretch>
        </p:blipFill>
        <p:spPr>
          <a:xfrm>
            <a:off x="426841" y="204439"/>
            <a:ext cx="744733" cy="692580"/>
          </a:xfrm>
          <a:prstGeom prst="rect">
            <a:avLst/>
          </a:prstGeom>
        </p:spPr>
      </p:pic>
      <p:graphicFrame>
        <p:nvGraphicFramePr>
          <p:cNvPr id="9" name="Chart 8">
            <a:extLst>
              <a:ext uri="{FF2B5EF4-FFF2-40B4-BE49-F238E27FC236}">
                <a16:creationId xmlns:a16="http://schemas.microsoft.com/office/drawing/2014/main" id="{588230D3-0DB7-482E-ADE1-05F40305BDA1}"/>
              </a:ext>
            </a:extLst>
          </p:cNvPr>
          <p:cNvGraphicFramePr>
            <a:graphicFrameLocks/>
          </p:cNvGraphicFramePr>
          <p:nvPr>
            <p:extLst>
              <p:ext uri="{D42A27DB-BD31-4B8C-83A1-F6EECF244321}">
                <p14:modId xmlns:p14="http://schemas.microsoft.com/office/powerpoint/2010/main" val="1724633495"/>
              </p:ext>
            </p:extLst>
          </p:nvPr>
        </p:nvGraphicFramePr>
        <p:xfrm>
          <a:off x="1171574" y="897018"/>
          <a:ext cx="7309001" cy="416181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000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1051222" y="718146"/>
            <a:ext cx="6462600" cy="654624"/>
          </a:xfrm>
        </p:spPr>
        <p:txBody>
          <a:bodyPr/>
          <a:lstStyle/>
          <a:p>
            <a:r>
              <a:rPr lang="en" sz="3200" b="1" dirty="0">
                <a:solidFill>
                  <a:schemeClr val="tx2">
                    <a:lumMod val="10000"/>
                  </a:schemeClr>
                </a:solidFill>
                <a:latin typeface="Lato"/>
                <a:ea typeface="Lato"/>
                <a:cs typeface="Lato"/>
                <a:sym typeface="Lato"/>
              </a:rPr>
              <a:t>Marketing Strategies</a:t>
            </a:r>
            <a:r>
              <a:rPr lang="en" sz="3200" dirty="0">
                <a:solidFill>
                  <a:schemeClr val="tx2">
                    <a:lumMod val="10000"/>
                  </a:schemeClr>
                </a:solidFill>
                <a:latin typeface="Lato"/>
                <a:ea typeface="Lato"/>
                <a:cs typeface="Lato"/>
                <a:sym typeface="Lato"/>
              </a:rPr>
              <a:t> </a:t>
            </a:r>
            <a:r>
              <a:rPr lang="en" sz="3200" dirty="0">
                <a:solidFill>
                  <a:schemeClr val="dk1"/>
                </a:solidFill>
                <a:latin typeface="Lato"/>
                <a:ea typeface="Lato"/>
                <a:cs typeface="Lato"/>
                <a:sym typeface="Lato"/>
              </a:rPr>
              <a:t>used by </a:t>
            </a:r>
            <a:br>
              <a:rPr lang="en" sz="3200" dirty="0">
                <a:solidFill>
                  <a:schemeClr val="dk1"/>
                </a:solidFill>
                <a:latin typeface="Lato"/>
                <a:ea typeface="Lato"/>
                <a:cs typeface="Lato"/>
                <a:sym typeface="Lato"/>
              </a:rPr>
            </a:br>
            <a:r>
              <a:rPr lang="en" sz="3200" dirty="0">
                <a:solidFill>
                  <a:schemeClr val="dk1"/>
                </a:solidFill>
                <a:latin typeface="Lato"/>
                <a:ea typeface="Lato"/>
                <a:cs typeface="Lato"/>
                <a:sym typeface="Lato"/>
              </a:rPr>
              <a:t>3M Adhesive</a:t>
            </a:r>
            <a:endParaRPr lang="en-US" dirty="0"/>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3" name="TextBox 12">
            <a:extLst>
              <a:ext uri="{FF2B5EF4-FFF2-40B4-BE49-F238E27FC236}">
                <a16:creationId xmlns:a16="http://schemas.microsoft.com/office/drawing/2014/main" id="{4B604D4F-C193-B6C8-50F2-B4181CFCB128}"/>
              </a:ext>
            </a:extLst>
          </p:cNvPr>
          <p:cNvSpPr txBox="1"/>
          <p:nvPr/>
        </p:nvSpPr>
        <p:spPr>
          <a:xfrm>
            <a:off x="2745553" y="2357677"/>
            <a:ext cx="4971582" cy="584775"/>
          </a:xfrm>
          <a:prstGeom prst="rect">
            <a:avLst/>
          </a:prstGeom>
          <a:noFill/>
        </p:spPr>
        <p:txBody>
          <a:bodyPr wrap="square" rtlCol="0">
            <a:spAutoFit/>
          </a:bodyPr>
          <a:lstStyle/>
          <a:p>
            <a:r>
              <a:rPr lang="en-US" sz="1600" dirty="0"/>
              <a:t>An endcap or end cap is a retail marketing strategy in which products are displayed at the end of an aisle </a:t>
            </a:r>
          </a:p>
        </p:txBody>
      </p:sp>
      <p:sp>
        <p:nvSpPr>
          <p:cNvPr id="7" name="TextBox 6">
            <a:extLst>
              <a:ext uri="{FF2B5EF4-FFF2-40B4-BE49-F238E27FC236}">
                <a16:creationId xmlns:a16="http://schemas.microsoft.com/office/drawing/2014/main" id="{C6453A62-1069-86F9-A42B-F7D62C65C526}"/>
              </a:ext>
            </a:extLst>
          </p:cNvPr>
          <p:cNvSpPr txBox="1"/>
          <p:nvPr/>
        </p:nvSpPr>
        <p:spPr>
          <a:xfrm>
            <a:off x="715900" y="3185956"/>
            <a:ext cx="2000675"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a:lvl1pPr>
          </a:lstStyle>
          <a:p>
            <a:pPr algn="ctr"/>
            <a:r>
              <a:rPr lang="en-US" dirty="0"/>
              <a:t>End Cap</a:t>
            </a:r>
          </a:p>
        </p:txBody>
      </p:sp>
      <p:pic>
        <p:nvPicPr>
          <p:cNvPr id="8" name="Picture 7">
            <a:extLst>
              <a:ext uri="{FF2B5EF4-FFF2-40B4-BE49-F238E27FC236}">
                <a16:creationId xmlns:a16="http://schemas.microsoft.com/office/drawing/2014/main" id="{FED4E50D-D407-BC36-6943-83FB224DEEB5}"/>
              </a:ext>
            </a:extLst>
          </p:cNvPr>
          <p:cNvPicPr>
            <a:picLocks noChangeAspect="1"/>
          </p:cNvPicPr>
          <p:nvPr/>
        </p:nvPicPr>
        <p:blipFill>
          <a:blip r:embed="rId3"/>
          <a:stretch>
            <a:fillRect/>
          </a:stretch>
        </p:blipFill>
        <p:spPr>
          <a:xfrm flipH="1">
            <a:off x="1027262" y="1928619"/>
            <a:ext cx="1377952" cy="1324237"/>
          </a:xfrm>
          <a:prstGeom prst="rect">
            <a:avLst/>
          </a:prstGeom>
        </p:spPr>
      </p:pic>
    </p:spTree>
    <p:extLst>
      <p:ext uri="{BB962C8B-B14F-4D97-AF65-F5344CB8AC3E}">
        <p14:creationId xmlns:p14="http://schemas.microsoft.com/office/powerpoint/2010/main" val="31856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3E99B-BE1D-EE63-C6AA-4648911C6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8" name="TextBox 7">
            <a:extLst>
              <a:ext uri="{FF2B5EF4-FFF2-40B4-BE49-F238E27FC236}">
                <a16:creationId xmlns:a16="http://schemas.microsoft.com/office/drawing/2014/main" id="{9BA9BEB2-9281-0C75-8D04-14E34A65DF47}"/>
              </a:ext>
            </a:extLst>
          </p:cNvPr>
          <p:cNvSpPr txBox="1"/>
          <p:nvPr/>
        </p:nvSpPr>
        <p:spPr>
          <a:xfrm>
            <a:off x="1224306" y="319895"/>
            <a:ext cx="1431802" cy="461665"/>
          </a:xfrm>
          <a:prstGeom prst="rect">
            <a:avLst/>
          </a:prstGeom>
          <a:noFill/>
        </p:spPr>
        <p:txBody>
          <a:bodyPr wrap="none" rtlCol="0">
            <a:spAutoFit/>
          </a:bodyPr>
          <a:lstStyle>
            <a:defPPr marR="0" lvl="0" algn="l" rtl="0">
              <a:lnSpc>
                <a:spcPct val="100000"/>
              </a:lnSpc>
              <a:spcBef>
                <a:spcPts val="0"/>
              </a:spcBef>
              <a:spcAft>
                <a:spcPts val="0"/>
              </a:spcAft>
            </a:defPPr>
            <a:lvl1pPr>
              <a:defRPr sz="2400" b="1"/>
            </a:lvl1pPr>
          </a:lstStyle>
          <a:p>
            <a:r>
              <a:rPr lang="en-US" dirty="0"/>
              <a:t>End Cap</a:t>
            </a:r>
          </a:p>
        </p:txBody>
      </p:sp>
      <p:pic>
        <p:nvPicPr>
          <p:cNvPr id="10" name="Picture 9">
            <a:extLst>
              <a:ext uri="{FF2B5EF4-FFF2-40B4-BE49-F238E27FC236}">
                <a16:creationId xmlns:a16="http://schemas.microsoft.com/office/drawing/2014/main" id="{B58AD65F-E415-B40E-8067-61FD9A29F5AF}"/>
              </a:ext>
            </a:extLst>
          </p:cNvPr>
          <p:cNvPicPr>
            <a:picLocks noChangeAspect="1"/>
          </p:cNvPicPr>
          <p:nvPr/>
        </p:nvPicPr>
        <p:blipFill>
          <a:blip r:embed="rId3"/>
          <a:stretch>
            <a:fillRect/>
          </a:stretch>
        </p:blipFill>
        <p:spPr>
          <a:xfrm flipH="1">
            <a:off x="366010" y="204439"/>
            <a:ext cx="790171" cy="729626"/>
          </a:xfrm>
          <a:prstGeom prst="rect">
            <a:avLst/>
          </a:prstGeom>
        </p:spPr>
      </p:pic>
      <p:graphicFrame>
        <p:nvGraphicFramePr>
          <p:cNvPr id="12" name="Chart 11">
            <a:extLst>
              <a:ext uri="{FF2B5EF4-FFF2-40B4-BE49-F238E27FC236}">
                <a16:creationId xmlns:a16="http://schemas.microsoft.com/office/drawing/2014/main" id="{02B58B5D-7C81-4541-8FE2-485AAB876CDC}"/>
              </a:ext>
            </a:extLst>
          </p:cNvPr>
          <p:cNvGraphicFramePr>
            <a:graphicFrameLocks/>
          </p:cNvGraphicFramePr>
          <p:nvPr>
            <p:extLst>
              <p:ext uri="{D42A27DB-BD31-4B8C-83A1-F6EECF244321}">
                <p14:modId xmlns:p14="http://schemas.microsoft.com/office/powerpoint/2010/main" val="3713187499"/>
              </p:ext>
            </p:extLst>
          </p:nvPr>
        </p:nvGraphicFramePr>
        <p:xfrm>
          <a:off x="950259" y="1454013"/>
          <a:ext cx="3494364" cy="288794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572DA304-4D83-3756-616C-504AD085B8F3}"/>
              </a:ext>
            </a:extLst>
          </p:cNvPr>
          <p:cNvSpPr txBox="1"/>
          <p:nvPr/>
        </p:nvSpPr>
        <p:spPr>
          <a:xfrm>
            <a:off x="885041" y="934065"/>
            <a:ext cx="3686960" cy="830997"/>
          </a:xfrm>
          <a:prstGeom prst="rect">
            <a:avLst/>
          </a:prstGeom>
          <a:noFill/>
        </p:spPr>
        <p:txBody>
          <a:bodyPr wrap="square" rtlCol="0">
            <a:spAutoFit/>
          </a:bodyPr>
          <a:lstStyle/>
          <a:p>
            <a:pPr algn="just"/>
            <a:r>
              <a:rPr lang="en-US" sz="1600" b="1" dirty="0"/>
              <a:t>End Cap </a:t>
            </a:r>
            <a:r>
              <a:rPr lang="en-US" sz="1600" b="1" dirty="0">
                <a:solidFill>
                  <a:srgbClr val="C00000"/>
                </a:solidFill>
              </a:rPr>
              <a:t>reduced</a:t>
            </a:r>
            <a:r>
              <a:rPr lang="en-US" sz="1600" b="1" dirty="0"/>
              <a:t> average unit sales by 11.20% </a:t>
            </a:r>
            <a:r>
              <a:rPr lang="en-US" dirty="0">
                <a:solidFill>
                  <a:schemeClr val="bg1">
                    <a:lumMod val="50000"/>
                  </a:schemeClr>
                </a:solidFill>
              </a:rPr>
              <a:t>based on 3M Adhesive’s 2009 - 2011 historical data</a:t>
            </a:r>
            <a:endParaRPr lang="en-US" sz="1800" dirty="0">
              <a:solidFill>
                <a:schemeClr val="bg1">
                  <a:lumMod val="50000"/>
                </a:schemeClr>
              </a:solidFill>
            </a:endParaRPr>
          </a:p>
        </p:txBody>
      </p:sp>
      <p:graphicFrame>
        <p:nvGraphicFramePr>
          <p:cNvPr id="9" name="Chart 8">
            <a:extLst>
              <a:ext uri="{FF2B5EF4-FFF2-40B4-BE49-F238E27FC236}">
                <a16:creationId xmlns:a16="http://schemas.microsoft.com/office/drawing/2014/main" id="{0C7AE5A6-B31E-CD2E-B245-804524253908}"/>
              </a:ext>
            </a:extLst>
          </p:cNvPr>
          <p:cNvGraphicFramePr>
            <a:graphicFrameLocks/>
          </p:cNvGraphicFramePr>
          <p:nvPr>
            <p:extLst>
              <p:ext uri="{D42A27DB-BD31-4B8C-83A1-F6EECF244321}">
                <p14:modId xmlns:p14="http://schemas.microsoft.com/office/powerpoint/2010/main" val="1334073097"/>
              </p:ext>
            </p:extLst>
          </p:nvPr>
        </p:nvGraphicFramePr>
        <p:xfrm>
          <a:off x="5001290" y="1410086"/>
          <a:ext cx="3686960" cy="2931871"/>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CDE64CF1-043B-C76F-9714-2AC08A60CD07}"/>
              </a:ext>
            </a:extLst>
          </p:cNvPr>
          <p:cNvSpPr txBox="1"/>
          <p:nvPr/>
        </p:nvSpPr>
        <p:spPr>
          <a:xfrm>
            <a:off x="5001290" y="1071532"/>
            <a:ext cx="3686960" cy="338554"/>
          </a:xfrm>
          <a:prstGeom prst="rect">
            <a:avLst/>
          </a:prstGeom>
          <a:noFill/>
        </p:spPr>
        <p:txBody>
          <a:bodyPr wrap="square" rtlCol="0">
            <a:spAutoFit/>
          </a:bodyPr>
          <a:lstStyle/>
          <a:p>
            <a:pPr algn="just"/>
            <a:r>
              <a:rPr lang="en-US" sz="1600" b="1" dirty="0"/>
              <a:t>End Cap vs. Not End Cap</a:t>
            </a:r>
            <a:endParaRPr lang="en-US" sz="1800" dirty="0">
              <a:solidFill>
                <a:schemeClr val="bg1">
                  <a:lumMod val="50000"/>
                </a:schemeClr>
              </a:solidFill>
            </a:endParaRPr>
          </a:p>
        </p:txBody>
      </p:sp>
    </p:spTree>
    <p:extLst>
      <p:ext uri="{BB962C8B-B14F-4D97-AF65-F5344CB8AC3E}">
        <p14:creationId xmlns:p14="http://schemas.microsoft.com/office/powerpoint/2010/main" val="15534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3E99B-BE1D-EE63-C6AA-4648911C6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TextBox 7">
            <a:extLst>
              <a:ext uri="{FF2B5EF4-FFF2-40B4-BE49-F238E27FC236}">
                <a16:creationId xmlns:a16="http://schemas.microsoft.com/office/drawing/2014/main" id="{9BA9BEB2-9281-0C75-8D04-14E34A65DF47}"/>
              </a:ext>
            </a:extLst>
          </p:cNvPr>
          <p:cNvSpPr txBox="1"/>
          <p:nvPr/>
        </p:nvSpPr>
        <p:spPr>
          <a:xfrm>
            <a:off x="1224306" y="319895"/>
            <a:ext cx="1431802" cy="461665"/>
          </a:xfrm>
          <a:prstGeom prst="rect">
            <a:avLst/>
          </a:prstGeom>
          <a:noFill/>
        </p:spPr>
        <p:txBody>
          <a:bodyPr wrap="none" rtlCol="0">
            <a:spAutoFit/>
          </a:bodyPr>
          <a:lstStyle>
            <a:defPPr marR="0" lvl="0" algn="l" rtl="0">
              <a:lnSpc>
                <a:spcPct val="100000"/>
              </a:lnSpc>
              <a:spcBef>
                <a:spcPts val="0"/>
              </a:spcBef>
              <a:spcAft>
                <a:spcPts val="0"/>
              </a:spcAft>
            </a:defPPr>
            <a:lvl1pPr>
              <a:defRPr sz="2400" b="1"/>
            </a:lvl1pPr>
          </a:lstStyle>
          <a:p>
            <a:r>
              <a:rPr lang="en-US" dirty="0"/>
              <a:t>End Cap</a:t>
            </a:r>
          </a:p>
        </p:txBody>
      </p:sp>
      <p:pic>
        <p:nvPicPr>
          <p:cNvPr id="10" name="Picture 9">
            <a:extLst>
              <a:ext uri="{FF2B5EF4-FFF2-40B4-BE49-F238E27FC236}">
                <a16:creationId xmlns:a16="http://schemas.microsoft.com/office/drawing/2014/main" id="{B58AD65F-E415-B40E-8067-61FD9A29F5AF}"/>
              </a:ext>
            </a:extLst>
          </p:cNvPr>
          <p:cNvPicPr>
            <a:picLocks noChangeAspect="1"/>
          </p:cNvPicPr>
          <p:nvPr/>
        </p:nvPicPr>
        <p:blipFill>
          <a:blip r:embed="rId3"/>
          <a:stretch>
            <a:fillRect/>
          </a:stretch>
        </p:blipFill>
        <p:spPr>
          <a:xfrm flipH="1">
            <a:off x="366010" y="204439"/>
            <a:ext cx="790171" cy="729626"/>
          </a:xfrm>
          <a:prstGeom prst="rect">
            <a:avLst/>
          </a:prstGeom>
        </p:spPr>
      </p:pic>
      <p:graphicFrame>
        <p:nvGraphicFramePr>
          <p:cNvPr id="11" name="Chart 10">
            <a:extLst>
              <a:ext uri="{FF2B5EF4-FFF2-40B4-BE49-F238E27FC236}">
                <a16:creationId xmlns:a16="http://schemas.microsoft.com/office/drawing/2014/main" id="{859C06D0-1728-4A2D-9707-A8EC08DF1CD3}"/>
              </a:ext>
            </a:extLst>
          </p:cNvPr>
          <p:cNvGraphicFramePr>
            <a:graphicFrameLocks/>
          </p:cNvGraphicFramePr>
          <p:nvPr>
            <p:extLst>
              <p:ext uri="{D42A27DB-BD31-4B8C-83A1-F6EECF244321}">
                <p14:modId xmlns:p14="http://schemas.microsoft.com/office/powerpoint/2010/main" val="1987156416"/>
              </p:ext>
            </p:extLst>
          </p:nvPr>
        </p:nvGraphicFramePr>
        <p:xfrm>
          <a:off x="944880" y="934066"/>
          <a:ext cx="7549154" cy="3889540"/>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6">
            <a:extLst>
              <a:ext uri="{FF2B5EF4-FFF2-40B4-BE49-F238E27FC236}">
                <a16:creationId xmlns:a16="http://schemas.microsoft.com/office/drawing/2014/main" id="{AD0E3BAD-9745-1864-635C-4DF231478B3F}"/>
              </a:ext>
            </a:extLst>
          </p:cNvPr>
          <p:cNvSpPr/>
          <p:nvPr/>
        </p:nvSpPr>
        <p:spPr>
          <a:xfrm>
            <a:off x="1511300" y="2841625"/>
            <a:ext cx="1119408" cy="172085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1879E996-2D7A-D3AB-0EF0-D2B643D7099A}"/>
              </a:ext>
            </a:extLst>
          </p:cNvPr>
          <p:cNvSpPr txBox="1"/>
          <p:nvPr/>
        </p:nvSpPr>
        <p:spPr>
          <a:xfrm>
            <a:off x="1446885" y="1836612"/>
            <a:ext cx="2058315" cy="892552"/>
          </a:xfrm>
          <a:prstGeom prst="rect">
            <a:avLst/>
          </a:prstGeom>
          <a:noFill/>
        </p:spPr>
        <p:txBody>
          <a:bodyPr wrap="square" rtlCol="0">
            <a:spAutoFit/>
          </a:bodyPr>
          <a:lstStyle/>
          <a:p>
            <a:r>
              <a:rPr lang="en-US" sz="1300" dirty="0"/>
              <a:t>In January and February, 3M Adhesive suffered their </a:t>
            </a:r>
            <a:r>
              <a:rPr lang="en-US" sz="1300" b="1" dirty="0">
                <a:solidFill>
                  <a:srgbClr val="C00000"/>
                </a:solidFill>
              </a:rPr>
              <a:t>largest losses </a:t>
            </a:r>
            <a:r>
              <a:rPr lang="en-US" sz="1300" dirty="0"/>
              <a:t>in End Cap.</a:t>
            </a:r>
            <a:endParaRPr lang="en-PH" sz="1300" dirty="0"/>
          </a:p>
        </p:txBody>
      </p:sp>
    </p:spTree>
    <p:extLst>
      <p:ext uri="{BB962C8B-B14F-4D97-AF65-F5344CB8AC3E}">
        <p14:creationId xmlns:p14="http://schemas.microsoft.com/office/powerpoint/2010/main" val="222694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713610" y="463971"/>
            <a:ext cx="7716780" cy="654624"/>
          </a:xfrm>
        </p:spPr>
        <p:txBody>
          <a:bodyPr/>
          <a:lstStyle/>
          <a:p>
            <a:r>
              <a:rPr lang="en" dirty="0">
                <a:solidFill>
                  <a:schemeClr val="tx2">
                    <a:lumMod val="10000"/>
                  </a:schemeClr>
                </a:solidFill>
                <a:latin typeface="Lato"/>
                <a:ea typeface="Lato"/>
                <a:cs typeface="Lato"/>
                <a:sym typeface="Lato"/>
              </a:rPr>
              <a:t>Final Thoughts and</a:t>
            </a:r>
            <a:r>
              <a:rPr lang="en" b="1" dirty="0">
                <a:solidFill>
                  <a:schemeClr val="tx2">
                    <a:lumMod val="10000"/>
                  </a:schemeClr>
                </a:solidFill>
                <a:latin typeface="Lato"/>
                <a:ea typeface="Lato"/>
                <a:cs typeface="Lato"/>
                <a:sym typeface="Lato"/>
              </a:rPr>
              <a:t> </a:t>
            </a:r>
            <a:r>
              <a:rPr lang="en" b="1" dirty="0">
                <a:solidFill>
                  <a:srgbClr val="008037"/>
                </a:solidFill>
                <a:latin typeface="Lato"/>
                <a:ea typeface="Lato"/>
                <a:cs typeface="Lato"/>
                <a:sym typeface="Lato"/>
              </a:rPr>
              <a:t>Recommendations</a:t>
            </a:r>
            <a:endParaRPr lang="en-US" dirty="0">
              <a:solidFill>
                <a:srgbClr val="008037"/>
              </a:solidFill>
            </a:endParaRPr>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5" name="Group 4">
            <a:extLst>
              <a:ext uri="{FF2B5EF4-FFF2-40B4-BE49-F238E27FC236}">
                <a16:creationId xmlns:a16="http://schemas.microsoft.com/office/drawing/2014/main" id="{A1B56750-46A0-6923-6DB8-A605A59D5279}"/>
              </a:ext>
            </a:extLst>
          </p:cNvPr>
          <p:cNvGrpSpPr/>
          <p:nvPr/>
        </p:nvGrpSpPr>
        <p:grpSpPr>
          <a:xfrm>
            <a:off x="1278205" y="2425677"/>
            <a:ext cx="5131931" cy="815811"/>
            <a:chOff x="1466092" y="1421295"/>
            <a:chExt cx="5131931" cy="815811"/>
          </a:xfrm>
        </p:grpSpPr>
        <p:pic>
          <p:nvPicPr>
            <p:cNvPr id="22" name="Picture 21">
              <a:extLst>
                <a:ext uri="{FF2B5EF4-FFF2-40B4-BE49-F238E27FC236}">
                  <a16:creationId xmlns:a16="http://schemas.microsoft.com/office/drawing/2014/main" id="{B664F7EC-C2F2-1395-3DFF-5058BF2B744A}"/>
                </a:ext>
              </a:extLst>
            </p:cNvPr>
            <p:cNvPicPr>
              <a:picLocks noChangeAspect="1"/>
            </p:cNvPicPr>
            <p:nvPr/>
          </p:nvPicPr>
          <p:blipFill>
            <a:blip r:embed="rId3"/>
            <a:stretch>
              <a:fillRect/>
            </a:stretch>
          </p:blipFill>
          <p:spPr>
            <a:xfrm>
              <a:off x="1466092" y="1421295"/>
              <a:ext cx="815811" cy="815811"/>
            </a:xfrm>
            <a:prstGeom prst="rect">
              <a:avLst/>
            </a:prstGeom>
          </p:spPr>
        </p:pic>
        <p:sp>
          <p:nvSpPr>
            <p:cNvPr id="10" name="TextBox 9">
              <a:extLst>
                <a:ext uri="{FF2B5EF4-FFF2-40B4-BE49-F238E27FC236}">
                  <a16:creationId xmlns:a16="http://schemas.microsoft.com/office/drawing/2014/main" id="{713F06EC-1A1B-4391-787C-17BB12FC24E3}"/>
                </a:ext>
              </a:extLst>
            </p:cNvPr>
            <p:cNvSpPr txBox="1"/>
            <p:nvPr/>
          </p:nvSpPr>
          <p:spPr>
            <a:xfrm>
              <a:off x="2281902" y="1536812"/>
              <a:ext cx="4316121" cy="584775"/>
            </a:xfrm>
            <a:prstGeom prst="rect">
              <a:avLst/>
            </a:prstGeom>
            <a:noFill/>
          </p:spPr>
          <p:txBody>
            <a:bodyPr wrap="square" rtlCol="0">
              <a:spAutoFit/>
            </a:bodyPr>
            <a:lstStyle/>
            <a:p>
              <a:r>
                <a:rPr lang="en-US" sz="1600" dirty="0"/>
                <a:t>Consider </a:t>
              </a:r>
              <a:r>
                <a:rPr lang="en-US" sz="1600" b="1" dirty="0"/>
                <a:t>9.2</a:t>
              </a:r>
              <a:r>
                <a:rPr lang="en-US" sz="1600" dirty="0"/>
                <a:t> as the unit cost of 3M Adhesive products.</a:t>
              </a:r>
              <a:endParaRPr lang="en-US" sz="1600" b="1" dirty="0"/>
            </a:p>
          </p:txBody>
        </p:sp>
      </p:grpSp>
      <p:grpSp>
        <p:nvGrpSpPr>
          <p:cNvPr id="4" name="Group 3">
            <a:extLst>
              <a:ext uri="{FF2B5EF4-FFF2-40B4-BE49-F238E27FC236}">
                <a16:creationId xmlns:a16="http://schemas.microsoft.com/office/drawing/2014/main" id="{2D699B0A-C79B-EA5F-371D-EBFC20C950C4}"/>
              </a:ext>
            </a:extLst>
          </p:cNvPr>
          <p:cNvGrpSpPr/>
          <p:nvPr/>
        </p:nvGrpSpPr>
        <p:grpSpPr>
          <a:xfrm>
            <a:off x="1323865" y="1417472"/>
            <a:ext cx="5077858" cy="773411"/>
            <a:chOff x="1508491" y="2539905"/>
            <a:chExt cx="5077858" cy="773411"/>
          </a:xfrm>
        </p:grpSpPr>
        <p:sp>
          <p:nvSpPr>
            <p:cNvPr id="11" name="TextBox 10">
              <a:extLst>
                <a:ext uri="{FF2B5EF4-FFF2-40B4-BE49-F238E27FC236}">
                  <a16:creationId xmlns:a16="http://schemas.microsoft.com/office/drawing/2014/main" id="{E91F8BAB-9F85-6F9D-5114-1AE740EAEACE}"/>
                </a:ext>
              </a:extLst>
            </p:cNvPr>
            <p:cNvSpPr txBox="1"/>
            <p:nvPr/>
          </p:nvSpPr>
          <p:spPr>
            <a:xfrm>
              <a:off x="2270229" y="2615071"/>
              <a:ext cx="4316120" cy="584775"/>
            </a:xfrm>
            <a:prstGeom prst="rect">
              <a:avLst/>
            </a:prstGeom>
            <a:noFill/>
          </p:spPr>
          <p:txBody>
            <a:bodyPr wrap="square" rtlCol="0">
              <a:spAutoFit/>
            </a:bodyPr>
            <a:lstStyle/>
            <a:p>
              <a:r>
                <a:rPr lang="en-US" sz="1600" b="1" dirty="0">
                  <a:solidFill>
                    <a:srgbClr val="006C2E"/>
                  </a:solidFill>
                </a:rPr>
                <a:t>Increase</a:t>
              </a:r>
              <a:r>
                <a:rPr lang="en-US" sz="1600" dirty="0"/>
                <a:t> the totals weeks of Ad Campaign especially during </a:t>
              </a:r>
              <a:r>
                <a:rPr lang="en-US" sz="1600" b="1" dirty="0"/>
                <a:t>February</a:t>
              </a:r>
              <a:r>
                <a:rPr lang="en-US" sz="1600" dirty="0"/>
                <a:t> and </a:t>
              </a:r>
              <a:r>
                <a:rPr lang="en-US" sz="1600" b="1" dirty="0"/>
                <a:t>March</a:t>
              </a:r>
              <a:endParaRPr lang="en-US" b="1" dirty="0"/>
            </a:p>
          </p:txBody>
        </p:sp>
        <p:pic>
          <p:nvPicPr>
            <p:cNvPr id="16" name="Picture 15">
              <a:extLst>
                <a:ext uri="{FF2B5EF4-FFF2-40B4-BE49-F238E27FC236}">
                  <a16:creationId xmlns:a16="http://schemas.microsoft.com/office/drawing/2014/main" id="{81285E0E-DE3C-014B-FE4A-167D8DC4FF86}"/>
                </a:ext>
              </a:extLst>
            </p:cNvPr>
            <p:cNvPicPr>
              <a:picLocks noChangeAspect="1"/>
            </p:cNvPicPr>
            <p:nvPr/>
          </p:nvPicPr>
          <p:blipFill>
            <a:blip r:embed="rId4"/>
            <a:stretch>
              <a:fillRect/>
            </a:stretch>
          </p:blipFill>
          <p:spPr>
            <a:xfrm>
              <a:off x="1508491" y="2539905"/>
              <a:ext cx="773411" cy="773411"/>
            </a:xfrm>
            <a:prstGeom prst="rect">
              <a:avLst/>
            </a:prstGeom>
          </p:spPr>
        </p:pic>
      </p:grpSp>
      <p:grpSp>
        <p:nvGrpSpPr>
          <p:cNvPr id="6" name="Group 5">
            <a:extLst>
              <a:ext uri="{FF2B5EF4-FFF2-40B4-BE49-F238E27FC236}">
                <a16:creationId xmlns:a16="http://schemas.microsoft.com/office/drawing/2014/main" id="{7DD46E90-0A80-7EBD-2D25-58AEBF336C19}"/>
              </a:ext>
            </a:extLst>
          </p:cNvPr>
          <p:cNvGrpSpPr/>
          <p:nvPr/>
        </p:nvGrpSpPr>
        <p:grpSpPr>
          <a:xfrm>
            <a:off x="1323865" y="3421119"/>
            <a:ext cx="5119178" cy="1323439"/>
            <a:chOff x="1501835" y="3754085"/>
            <a:chExt cx="5119178" cy="1323439"/>
          </a:xfrm>
        </p:grpSpPr>
        <p:sp>
          <p:nvSpPr>
            <p:cNvPr id="12" name="TextBox 11">
              <a:extLst>
                <a:ext uri="{FF2B5EF4-FFF2-40B4-BE49-F238E27FC236}">
                  <a16:creationId xmlns:a16="http://schemas.microsoft.com/office/drawing/2014/main" id="{AF19A21D-9ACA-F1B9-0B2E-770D090694E5}"/>
                </a:ext>
              </a:extLst>
            </p:cNvPr>
            <p:cNvSpPr txBox="1"/>
            <p:nvPr/>
          </p:nvSpPr>
          <p:spPr>
            <a:xfrm>
              <a:off x="2304892" y="3754085"/>
              <a:ext cx="4316121" cy="1323439"/>
            </a:xfrm>
            <a:prstGeom prst="rect">
              <a:avLst/>
            </a:prstGeom>
            <a:noFill/>
          </p:spPr>
          <p:txBody>
            <a:bodyPr wrap="square" rtlCol="0">
              <a:spAutoFit/>
            </a:bodyPr>
            <a:lstStyle>
              <a:defPPr marR="0" lvl="0" algn="l" rtl="0">
                <a:lnSpc>
                  <a:spcPct val="100000"/>
                </a:lnSpc>
                <a:spcBef>
                  <a:spcPts val="0"/>
                </a:spcBef>
                <a:spcAft>
                  <a:spcPts val="0"/>
                </a:spcAft>
              </a:defPPr>
              <a:lvl1pPr>
                <a:defRPr sz="1600" b="1">
                  <a:solidFill>
                    <a:srgbClr val="006C2E"/>
                  </a:solidFill>
                </a:defRPr>
              </a:lvl1pPr>
            </a:lstStyle>
            <a:p>
              <a:r>
                <a:rPr lang="en-US" dirty="0">
                  <a:solidFill>
                    <a:srgbClr val="C00000"/>
                  </a:solidFill>
                </a:rPr>
                <a:t>Avoid</a:t>
              </a:r>
              <a:r>
                <a:rPr lang="en-US" b="0" dirty="0">
                  <a:solidFill>
                    <a:srgbClr val="000000"/>
                  </a:solidFill>
                </a:rPr>
                <a:t> using End Cap during </a:t>
              </a:r>
              <a:r>
                <a:rPr lang="en-US" dirty="0">
                  <a:solidFill>
                    <a:srgbClr val="000000"/>
                  </a:solidFill>
                </a:rPr>
                <a:t>January</a:t>
              </a:r>
              <a:r>
                <a:rPr lang="en-US" b="0" dirty="0">
                  <a:solidFill>
                    <a:srgbClr val="000000"/>
                  </a:solidFill>
                </a:rPr>
                <a:t> and </a:t>
              </a:r>
              <a:r>
                <a:rPr lang="en-US" dirty="0">
                  <a:solidFill>
                    <a:srgbClr val="000000"/>
                  </a:solidFill>
                </a:rPr>
                <a:t>February.</a:t>
              </a:r>
              <a:r>
                <a:rPr lang="en-US" b="0" dirty="0">
                  <a:solidFill>
                    <a:srgbClr val="000000"/>
                  </a:solidFill>
                </a:rPr>
                <a:t> </a:t>
              </a:r>
            </a:p>
            <a:p>
              <a:endParaRPr lang="en-US" b="0" dirty="0">
                <a:solidFill>
                  <a:srgbClr val="000000"/>
                </a:solidFill>
              </a:endParaRPr>
            </a:p>
            <a:p>
              <a:r>
                <a:rPr lang="en-US" b="0" dirty="0">
                  <a:solidFill>
                    <a:srgbClr val="000000"/>
                  </a:solidFill>
                </a:rPr>
                <a:t>They could </a:t>
              </a:r>
              <a:r>
                <a:rPr lang="en-US" dirty="0"/>
                <a:t>try</a:t>
              </a:r>
              <a:r>
                <a:rPr lang="en-US" b="0" dirty="0">
                  <a:solidFill>
                    <a:srgbClr val="000000"/>
                  </a:solidFill>
                </a:rPr>
                <a:t> using End Cap during </a:t>
              </a:r>
              <a:r>
                <a:rPr lang="en-US" dirty="0">
                  <a:solidFill>
                    <a:srgbClr val="000000"/>
                  </a:solidFill>
                </a:rPr>
                <a:t>March</a:t>
              </a:r>
              <a:r>
                <a:rPr lang="en-US" b="0" dirty="0">
                  <a:solidFill>
                    <a:srgbClr val="000000"/>
                  </a:solidFill>
                </a:rPr>
                <a:t> and </a:t>
              </a:r>
              <a:r>
                <a:rPr lang="en-US" dirty="0">
                  <a:solidFill>
                    <a:srgbClr val="000000"/>
                  </a:solidFill>
                </a:rPr>
                <a:t>April</a:t>
              </a:r>
            </a:p>
          </p:txBody>
        </p:sp>
        <p:pic>
          <p:nvPicPr>
            <p:cNvPr id="20" name="Picture 19">
              <a:extLst>
                <a:ext uri="{FF2B5EF4-FFF2-40B4-BE49-F238E27FC236}">
                  <a16:creationId xmlns:a16="http://schemas.microsoft.com/office/drawing/2014/main" id="{D3241EA7-A54B-0C65-3800-FFCBBBDC4D5C}"/>
                </a:ext>
              </a:extLst>
            </p:cNvPr>
            <p:cNvPicPr>
              <a:picLocks noChangeAspect="1"/>
            </p:cNvPicPr>
            <p:nvPr/>
          </p:nvPicPr>
          <p:blipFill>
            <a:blip r:embed="rId5"/>
            <a:stretch>
              <a:fillRect/>
            </a:stretch>
          </p:blipFill>
          <p:spPr>
            <a:xfrm flipH="1">
              <a:off x="1501835" y="3873331"/>
              <a:ext cx="773411" cy="773411"/>
            </a:xfrm>
            <a:prstGeom prst="rect">
              <a:avLst/>
            </a:prstGeom>
          </p:spPr>
        </p:pic>
      </p:grpSp>
    </p:spTree>
    <p:extLst>
      <p:ext uri="{BB962C8B-B14F-4D97-AF65-F5344CB8AC3E}">
        <p14:creationId xmlns:p14="http://schemas.microsoft.com/office/powerpoint/2010/main" val="7925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713610" y="463971"/>
            <a:ext cx="7716780" cy="654624"/>
          </a:xfrm>
        </p:spPr>
        <p:txBody>
          <a:bodyPr/>
          <a:lstStyle/>
          <a:p>
            <a:r>
              <a:rPr lang="en" dirty="0">
                <a:solidFill>
                  <a:schemeClr val="tx2">
                    <a:lumMod val="10000"/>
                  </a:schemeClr>
                </a:solidFill>
                <a:latin typeface="Lato"/>
                <a:ea typeface="Lato"/>
                <a:cs typeface="Lato"/>
                <a:sym typeface="Lato"/>
              </a:rPr>
              <a:t>For Futher </a:t>
            </a:r>
            <a:r>
              <a:rPr lang="en" b="1" dirty="0">
                <a:solidFill>
                  <a:srgbClr val="006C2E"/>
                </a:solidFill>
                <a:latin typeface="Lato"/>
                <a:ea typeface="Lato"/>
                <a:cs typeface="Lato"/>
                <a:sym typeface="Lato"/>
              </a:rPr>
              <a:t>Exploration…</a:t>
            </a:r>
            <a:endParaRPr lang="en-US" b="1" dirty="0">
              <a:solidFill>
                <a:srgbClr val="006C2E"/>
              </a:solidFill>
            </a:endParaRPr>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4" name="Group 3">
            <a:extLst>
              <a:ext uri="{FF2B5EF4-FFF2-40B4-BE49-F238E27FC236}">
                <a16:creationId xmlns:a16="http://schemas.microsoft.com/office/drawing/2014/main" id="{2D699B0A-C79B-EA5F-371D-EBFC20C950C4}"/>
              </a:ext>
            </a:extLst>
          </p:cNvPr>
          <p:cNvGrpSpPr/>
          <p:nvPr/>
        </p:nvGrpSpPr>
        <p:grpSpPr>
          <a:xfrm>
            <a:off x="1278205" y="1379886"/>
            <a:ext cx="4690516" cy="773411"/>
            <a:chOff x="1508491" y="2539905"/>
            <a:chExt cx="4690516" cy="773411"/>
          </a:xfrm>
        </p:grpSpPr>
        <p:sp>
          <p:nvSpPr>
            <p:cNvPr id="11" name="TextBox 10">
              <a:extLst>
                <a:ext uri="{FF2B5EF4-FFF2-40B4-BE49-F238E27FC236}">
                  <a16:creationId xmlns:a16="http://schemas.microsoft.com/office/drawing/2014/main" id="{E91F8BAB-9F85-6F9D-5114-1AE740EAEACE}"/>
                </a:ext>
              </a:extLst>
            </p:cNvPr>
            <p:cNvSpPr txBox="1"/>
            <p:nvPr/>
          </p:nvSpPr>
          <p:spPr>
            <a:xfrm>
              <a:off x="2359173" y="2634222"/>
              <a:ext cx="3839834" cy="584775"/>
            </a:xfrm>
            <a:prstGeom prst="rect">
              <a:avLst/>
            </a:prstGeom>
            <a:noFill/>
          </p:spPr>
          <p:txBody>
            <a:bodyPr wrap="square" rtlCol="0">
              <a:spAutoFit/>
            </a:bodyPr>
            <a:lstStyle/>
            <a:p>
              <a:r>
                <a:rPr lang="en-US" sz="1600" dirty="0"/>
                <a:t>Using Ad Campaign in </a:t>
              </a:r>
              <a:r>
                <a:rPr lang="en-US" sz="1600" b="1" dirty="0"/>
                <a:t>November</a:t>
              </a:r>
              <a:r>
                <a:rPr lang="en-US" sz="1600" dirty="0"/>
                <a:t> and </a:t>
              </a:r>
              <a:r>
                <a:rPr lang="en-US" sz="1600" b="1" dirty="0"/>
                <a:t>December</a:t>
              </a:r>
              <a:endParaRPr lang="en-US" b="1" dirty="0"/>
            </a:p>
          </p:txBody>
        </p:sp>
        <p:pic>
          <p:nvPicPr>
            <p:cNvPr id="16" name="Picture 15">
              <a:extLst>
                <a:ext uri="{FF2B5EF4-FFF2-40B4-BE49-F238E27FC236}">
                  <a16:creationId xmlns:a16="http://schemas.microsoft.com/office/drawing/2014/main" id="{81285E0E-DE3C-014B-FE4A-167D8DC4FF86}"/>
                </a:ext>
              </a:extLst>
            </p:cNvPr>
            <p:cNvPicPr>
              <a:picLocks noChangeAspect="1"/>
            </p:cNvPicPr>
            <p:nvPr/>
          </p:nvPicPr>
          <p:blipFill>
            <a:blip r:embed="rId3"/>
            <a:stretch>
              <a:fillRect/>
            </a:stretch>
          </p:blipFill>
          <p:spPr>
            <a:xfrm>
              <a:off x="1508491" y="2539905"/>
              <a:ext cx="773411" cy="773411"/>
            </a:xfrm>
            <a:prstGeom prst="rect">
              <a:avLst/>
            </a:prstGeom>
          </p:spPr>
        </p:pic>
      </p:grpSp>
      <p:grpSp>
        <p:nvGrpSpPr>
          <p:cNvPr id="6" name="Group 5">
            <a:extLst>
              <a:ext uri="{FF2B5EF4-FFF2-40B4-BE49-F238E27FC236}">
                <a16:creationId xmlns:a16="http://schemas.microsoft.com/office/drawing/2014/main" id="{7DD46E90-0A80-7EBD-2D25-58AEBF336C19}"/>
              </a:ext>
            </a:extLst>
          </p:cNvPr>
          <p:cNvGrpSpPr/>
          <p:nvPr/>
        </p:nvGrpSpPr>
        <p:grpSpPr>
          <a:xfrm>
            <a:off x="1278205" y="2738621"/>
            <a:ext cx="4808270" cy="1323439"/>
            <a:chOff x="1501835" y="3873331"/>
            <a:chExt cx="4808270" cy="1323439"/>
          </a:xfrm>
        </p:grpSpPr>
        <p:sp>
          <p:nvSpPr>
            <p:cNvPr id="12" name="TextBox 11">
              <a:extLst>
                <a:ext uri="{FF2B5EF4-FFF2-40B4-BE49-F238E27FC236}">
                  <a16:creationId xmlns:a16="http://schemas.microsoft.com/office/drawing/2014/main" id="{AF19A21D-9ACA-F1B9-0B2E-770D090694E5}"/>
                </a:ext>
              </a:extLst>
            </p:cNvPr>
            <p:cNvSpPr txBox="1"/>
            <p:nvPr/>
          </p:nvSpPr>
          <p:spPr>
            <a:xfrm>
              <a:off x="2352517" y="3873331"/>
              <a:ext cx="3957588" cy="1323439"/>
            </a:xfrm>
            <a:prstGeom prst="rect">
              <a:avLst/>
            </a:prstGeom>
            <a:noFill/>
          </p:spPr>
          <p:txBody>
            <a:bodyPr wrap="square" rtlCol="0">
              <a:spAutoFit/>
            </a:bodyPr>
            <a:lstStyle>
              <a:defPPr marR="0" lvl="0" algn="l" rtl="0">
                <a:lnSpc>
                  <a:spcPct val="100000"/>
                </a:lnSpc>
                <a:spcBef>
                  <a:spcPts val="0"/>
                </a:spcBef>
                <a:spcAft>
                  <a:spcPts val="0"/>
                </a:spcAft>
              </a:defPPr>
              <a:lvl1pPr>
                <a:defRPr sz="1600" b="1">
                  <a:solidFill>
                    <a:srgbClr val="006C2E"/>
                  </a:solidFill>
                </a:defRPr>
              </a:lvl1pPr>
            </a:lstStyle>
            <a:p>
              <a:r>
                <a:rPr lang="en-US" b="0" dirty="0">
                  <a:solidFill>
                    <a:srgbClr val="000000"/>
                  </a:solidFill>
                </a:rPr>
                <a:t>Using End Cap for a </a:t>
              </a:r>
              <a:r>
                <a:rPr lang="en-US" dirty="0">
                  <a:solidFill>
                    <a:srgbClr val="000000"/>
                  </a:solidFill>
                </a:rPr>
                <a:t>extended period </a:t>
              </a:r>
              <a:r>
                <a:rPr lang="en-US" b="0" dirty="0">
                  <a:solidFill>
                    <a:srgbClr val="000000"/>
                  </a:solidFill>
                </a:rPr>
                <a:t>of time. </a:t>
              </a:r>
            </a:p>
            <a:p>
              <a:endParaRPr lang="en-US" b="0" dirty="0">
                <a:solidFill>
                  <a:srgbClr val="000000"/>
                </a:solidFill>
              </a:endParaRPr>
            </a:p>
            <a:p>
              <a:r>
                <a:rPr lang="en-US" b="0" dirty="0">
                  <a:solidFill>
                    <a:srgbClr val="000000"/>
                  </a:solidFill>
                </a:rPr>
                <a:t>End Cap usage during </a:t>
              </a:r>
              <a:r>
                <a:rPr lang="en-US" dirty="0">
                  <a:solidFill>
                    <a:srgbClr val="000000"/>
                  </a:solidFill>
                </a:rPr>
                <a:t>July, September</a:t>
              </a:r>
              <a:r>
                <a:rPr lang="en-US" b="0" dirty="0">
                  <a:solidFill>
                    <a:srgbClr val="000000"/>
                  </a:solidFill>
                </a:rPr>
                <a:t> and </a:t>
              </a:r>
              <a:r>
                <a:rPr lang="en-US" dirty="0">
                  <a:solidFill>
                    <a:srgbClr val="000000"/>
                  </a:solidFill>
                </a:rPr>
                <a:t>October.</a:t>
              </a:r>
            </a:p>
          </p:txBody>
        </p:sp>
        <p:pic>
          <p:nvPicPr>
            <p:cNvPr id="20" name="Picture 19">
              <a:extLst>
                <a:ext uri="{FF2B5EF4-FFF2-40B4-BE49-F238E27FC236}">
                  <a16:creationId xmlns:a16="http://schemas.microsoft.com/office/drawing/2014/main" id="{D3241EA7-A54B-0C65-3800-FFCBBBDC4D5C}"/>
                </a:ext>
              </a:extLst>
            </p:cNvPr>
            <p:cNvPicPr>
              <a:picLocks noChangeAspect="1"/>
            </p:cNvPicPr>
            <p:nvPr/>
          </p:nvPicPr>
          <p:blipFill>
            <a:blip r:embed="rId4"/>
            <a:stretch>
              <a:fillRect/>
            </a:stretch>
          </p:blipFill>
          <p:spPr>
            <a:xfrm flipH="1">
              <a:off x="1501835" y="3873331"/>
              <a:ext cx="773411" cy="773411"/>
            </a:xfrm>
            <a:prstGeom prst="rect">
              <a:avLst/>
            </a:prstGeom>
          </p:spPr>
        </p:pic>
      </p:grpSp>
    </p:spTree>
    <p:extLst>
      <p:ext uri="{BB962C8B-B14F-4D97-AF65-F5344CB8AC3E}">
        <p14:creationId xmlns:p14="http://schemas.microsoft.com/office/powerpoint/2010/main" val="36737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3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56" name="Google Shape;356;p34"/>
          <p:cNvSpPr txBox="1">
            <a:spLocks noGrp="1"/>
          </p:cNvSpPr>
          <p:nvPr>
            <p:ph type="ctrTitle" idx="4294967295"/>
          </p:nvPr>
        </p:nvSpPr>
        <p:spPr>
          <a:xfrm>
            <a:off x="146843" y="983458"/>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002060"/>
                </a:solidFill>
              </a:rPr>
              <a:t>Thanks!</a:t>
            </a:r>
            <a:endParaRPr sz="6000" dirty="0">
              <a:solidFill>
                <a:srgbClr val="002060"/>
              </a:solidFill>
            </a:endParaRPr>
          </a:p>
        </p:txBody>
      </p:sp>
      <p:sp>
        <p:nvSpPr>
          <p:cNvPr id="358" name="Google Shape;358;p34"/>
          <p:cNvSpPr txBox="1">
            <a:spLocks noGrp="1"/>
          </p:cNvSpPr>
          <p:nvPr>
            <p:ph type="body" idx="4294967295"/>
          </p:nvPr>
        </p:nvSpPr>
        <p:spPr>
          <a:xfrm>
            <a:off x="293686" y="2533651"/>
            <a:ext cx="5267325" cy="199548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solidFill>
                  <a:srgbClr val="002060"/>
                </a:solidFill>
              </a:rPr>
              <a:t>Let us work together and pass this course together!</a:t>
            </a:r>
            <a:endParaRPr sz="2400"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6" name="Google Shape;106;p14"/>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02" name="Google Shape;102;p14"/>
          <p:cNvSpPr txBox="1">
            <a:spLocks noGrp="1"/>
          </p:cNvSpPr>
          <p:nvPr>
            <p:ph type="ctrTitle" idx="4294967295"/>
          </p:nvPr>
        </p:nvSpPr>
        <p:spPr>
          <a:xfrm>
            <a:off x="141514" y="470694"/>
            <a:ext cx="5561013"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bg2">
                    <a:lumMod val="60000"/>
                    <a:lumOff val="40000"/>
                  </a:schemeClr>
                </a:solidFill>
              </a:rPr>
              <a:t>Hello!</a:t>
            </a:r>
            <a:endParaRPr sz="6000" dirty="0">
              <a:solidFill>
                <a:schemeClr val="bg2">
                  <a:lumMod val="60000"/>
                  <a:lumOff val="40000"/>
                </a:schemeClr>
              </a:solidFill>
            </a:endParaRPr>
          </a:p>
        </p:txBody>
      </p:sp>
      <p:sp>
        <p:nvSpPr>
          <p:cNvPr id="103" name="Google Shape;103;p14"/>
          <p:cNvSpPr txBox="1">
            <a:spLocks noGrp="1"/>
          </p:cNvSpPr>
          <p:nvPr>
            <p:ph type="subTitle" idx="4294967295"/>
          </p:nvPr>
        </p:nvSpPr>
        <p:spPr>
          <a:xfrm>
            <a:off x="141514" y="1499394"/>
            <a:ext cx="6929718" cy="7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002060"/>
                </a:solidFill>
              </a:rPr>
              <a:t>I am Adrian Clark M. Dela Cruz</a:t>
            </a:r>
            <a:endParaRPr sz="3600" b="1" dirty="0">
              <a:solidFill>
                <a:srgbClr val="002060"/>
              </a:solidFill>
            </a:endParaRPr>
          </a:p>
        </p:txBody>
      </p:sp>
      <p:sp>
        <p:nvSpPr>
          <p:cNvPr id="104" name="Google Shape;104;p14"/>
          <p:cNvSpPr txBox="1">
            <a:spLocks noGrp="1"/>
          </p:cNvSpPr>
          <p:nvPr>
            <p:ph type="body" idx="4294967295"/>
          </p:nvPr>
        </p:nvSpPr>
        <p:spPr>
          <a:xfrm>
            <a:off x="141514" y="2283619"/>
            <a:ext cx="6618515" cy="1995488"/>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800" dirty="0"/>
              <a:t>Using historical data from 3M Adhesive Sales from 2009 to 2011, I will create a data story to assist them in making decisions about the different marketing strategies to implement to increase sales and minimize losses.</a:t>
            </a:r>
            <a:endParaRPr sz="1800" dirty="0"/>
          </a:p>
        </p:txBody>
      </p:sp>
      <p:pic>
        <p:nvPicPr>
          <p:cNvPr id="105" name="Google Shape;105;p14"/>
          <p:cNvPicPr preferRelativeResize="0"/>
          <p:nvPr/>
        </p:nvPicPr>
        <p:blipFill rotWithShape="1">
          <a:blip r:embed="rId3">
            <a:alphaModFix/>
          </a:blip>
          <a:srcRect l="23496" r="23501"/>
          <a:stretch/>
        </p:blipFill>
        <p:spPr>
          <a:xfrm>
            <a:off x="7354175" y="0"/>
            <a:ext cx="1789826" cy="5065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Our </a:t>
            </a:r>
            <a:r>
              <a:rPr lang="en" sz="3600" b="1" dirty="0">
                <a:solidFill>
                  <a:schemeClr val="tx2">
                    <a:lumMod val="10000"/>
                  </a:schemeClr>
                </a:solidFill>
              </a:rPr>
              <a:t>process</a:t>
            </a:r>
            <a:r>
              <a:rPr lang="en" sz="3600" dirty="0"/>
              <a:t> is easy</a:t>
            </a:r>
            <a:endParaRPr sz="3600" dirty="0"/>
          </a:p>
        </p:txBody>
      </p:sp>
      <p:sp>
        <p:nvSpPr>
          <p:cNvPr id="252" name="Google Shape;252;p28"/>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243" name="Google Shape;243;p28"/>
          <p:cNvGrpSpPr/>
          <p:nvPr/>
        </p:nvGrpSpPr>
        <p:grpSpPr>
          <a:xfrm>
            <a:off x="5632317" y="2002063"/>
            <a:ext cx="3305700" cy="2612288"/>
            <a:chOff x="5632317" y="1189775"/>
            <a:chExt cx="3305700" cy="3483050"/>
          </a:xfrm>
        </p:grpSpPr>
        <p:sp>
          <p:nvSpPr>
            <p:cNvPr id="244" name="Google Shape;244;p2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Last</a:t>
              </a:r>
              <a:endParaRPr>
                <a:solidFill>
                  <a:schemeClr val="lt1"/>
                </a:solidFill>
                <a:latin typeface="Lato"/>
                <a:ea typeface="Lato"/>
                <a:cs typeface="Lato"/>
                <a:sym typeface="Lato"/>
              </a:endParaRPr>
            </a:p>
          </p:txBody>
        </p:sp>
        <p:sp>
          <p:nvSpPr>
            <p:cNvPr id="245" name="Google Shape;245;p28"/>
            <p:cNvSpPr txBox="1"/>
            <p:nvPr/>
          </p:nvSpPr>
          <p:spPr>
            <a:xfrm>
              <a:off x="6167062" y="2057126"/>
              <a:ext cx="2456985"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dk1"/>
                  </a:solidFill>
                  <a:latin typeface="Lato"/>
                  <a:ea typeface="Lato"/>
                  <a:cs typeface="Lato"/>
                  <a:sym typeface="Lato"/>
                </a:rPr>
                <a:t>I'll give 3M Adhesive </a:t>
              </a:r>
              <a:r>
                <a:rPr lang="en-US" sz="1600" b="1" dirty="0">
                  <a:solidFill>
                    <a:schemeClr val="tx2">
                      <a:lumMod val="10000"/>
                    </a:schemeClr>
                  </a:solidFill>
                  <a:latin typeface="Lato"/>
                  <a:ea typeface="Lato"/>
                  <a:cs typeface="Lato"/>
                  <a:sym typeface="Lato"/>
                </a:rPr>
                <a:t>recommendations to </a:t>
              </a:r>
              <a:r>
                <a:rPr lang="en-US" sz="1600" b="1" dirty="0">
                  <a:solidFill>
                    <a:srgbClr val="008A3E"/>
                  </a:solidFill>
                  <a:latin typeface="Lato"/>
                  <a:ea typeface="Lato"/>
                  <a:cs typeface="Lato"/>
                  <a:sym typeface="Lato"/>
                </a:rPr>
                <a:t>Increase</a:t>
              </a:r>
              <a:r>
                <a:rPr lang="en-US" sz="1600" b="1" dirty="0">
                  <a:solidFill>
                    <a:schemeClr val="tx2">
                      <a:lumMod val="10000"/>
                    </a:schemeClr>
                  </a:solidFill>
                  <a:latin typeface="Lato"/>
                  <a:ea typeface="Lato"/>
                  <a:cs typeface="Lato"/>
                  <a:sym typeface="Lato"/>
                </a:rPr>
                <a:t> Revenue and </a:t>
              </a:r>
              <a:r>
                <a:rPr lang="en-US" sz="1600" b="1" dirty="0">
                  <a:solidFill>
                    <a:srgbClr val="C00000"/>
                  </a:solidFill>
                  <a:latin typeface="Lato"/>
                  <a:ea typeface="Lato"/>
                  <a:cs typeface="Lato"/>
                  <a:sym typeface="Lato"/>
                </a:rPr>
                <a:t>Reduce</a:t>
              </a:r>
              <a:r>
                <a:rPr lang="en-US" sz="1600" b="1" dirty="0">
                  <a:solidFill>
                    <a:schemeClr val="tx2">
                      <a:lumMod val="10000"/>
                    </a:schemeClr>
                  </a:solidFill>
                  <a:latin typeface="Lato"/>
                  <a:ea typeface="Lato"/>
                  <a:cs typeface="Lato"/>
                  <a:sym typeface="Lato"/>
                </a:rPr>
                <a:t> losses.</a:t>
              </a:r>
              <a:endParaRPr sz="1200" b="1" dirty="0">
                <a:solidFill>
                  <a:schemeClr val="tx2">
                    <a:lumMod val="10000"/>
                  </a:schemeClr>
                </a:solidFill>
                <a:latin typeface="Lato"/>
                <a:ea typeface="Lato"/>
                <a:cs typeface="Lato"/>
                <a:sym typeface="Lato"/>
              </a:endParaRPr>
            </a:p>
          </p:txBody>
        </p:sp>
      </p:grpSp>
      <p:grpSp>
        <p:nvGrpSpPr>
          <p:cNvPr id="246" name="Google Shape;246;p28"/>
          <p:cNvGrpSpPr/>
          <p:nvPr/>
        </p:nvGrpSpPr>
        <p:grpSpPr>
          <a:xfrm>
            <a:off x="0" y="2002224"/>
            <a:ext cx="3546900" cy="2612127"/>
            <a:chOff x="0" y="1189989"/>
            <a:chExt cx="3546900" cy="3482836"/>
          </a:xfrm>
        </p:grpSpPr>
        <p:sp>
          <p:nvSpPr>
            <p:cNvPr id="247" name="Google Shape;247;p28"/>
            <p:cNvSpPr/>
            <p:nvPr/>
          </p:nvSpPr>
          <p:spPr>
            <a:xfrm>
              <a:off x="0" y="1189989"/>
              <a:ext cx="3546900" cy="66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First</a:t>
              </a:r>
              <a:endParaRPr sz="2400">
                <a:solidFill>
                  <a:schemeClr val="lt1"/>
                </a:solidFill>
                <a:latin typeface="Raleway"/>
                <a:ea typeface="Raleway"/>
                <a:cs typeface="Raleway"/>
                <a:sym typeface="Raleway"/>
              </a:endParaRPr>
            </a:p>
          </p:txBody>
        </p:sp>
        <p:sp>
          <p:nvSpPr>
            <p:cNvPr id="248" name="Google Shape;248;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chemeClr val="dk1"/>
                  </a:solidFill>
                  <a:latin typeface="Lato"/>
                  <a:ea typeface="Lato"/>
                  <a:cs typeface="Lato"/>
                  <a:sym typeface="Lato"/>
                </a:rPr>
                <a:t>We’ll explore the </a:t>
              </a:r>
              <a:r>
                <a:rPr lang="en" sz="1600" b="1" dirty="0">
                  <a:solidFill>
                    <a:schemeClr val="tx2">
                      <a:lumMod val="10000"/>
                    </a:schemeClr>
                  </a:solidFill>
                  <a:latin typeface="Lato"/>
                  <a:ea typeface="Lato"/>
                  <a:cs typeface="Lato"/>
                  <a:sym typeface="Lato"/>
                </a:rPr>
                <a:t>Present Situation </a:t>
              </a:r>
              <a:r>
                <a:rPr lang="en" sz="1600" dirty="0">
                  <a:solidFill>
                    <a:schemeClr val="dk1"/>
                  </a:solidFill>
                  <a:latin typeface="Lato"/>
                  <a:ea typeface="Lato"/>
                  <a:cs typeface="Lato"/>
                  <a:sym typeface="Lato"/>
                </a:rPr>
                <a:t>at 3M Adhesive.</a:t>
              </a:r>
              <a:endParaRPr sz="1600" dirty="0">
                <a:solidFill>
                  <a:schemeClr val="dk1"/>
                </a:solidFill>
                <a:latin typeface="Lato"/>
                <a:ea typeface="Lato"/>
                <a:cs typeface="Lato"/>
                <a:sym typeface="Lato"/>
              </a:endParaRPr>
            </a:p>
          </p:txBody>
        </p:sp>
      </p:grpSp>
      <p:grpSp>
        <p:nvGrpSpPr>
          <p:cNvPr id="249" name="Google Shape;249;p28"/>
          <p:cNvGrpSpPr/>
          <p:nvPr/>
        </p:nvGrpSpPr>
        <p:grpSpPr>
          <a:xfrm>
            <a:off x="2946741" y="2002063"/>
            <a:ext cx="3305700" cy="2612288"/>
            <a:chOff x="2944204" y="1189775"/>
            <a:chExt cx="3305700" cy="3483050"/>
          </a:xfrm>
        </p:grpSpPr>
        <p:sp>
          <p:nvSpPr>
            <p:cNvPr id="250" name="Google Shape;250;p28"/>
            <p:cNvSpPr/>
            <p:nvPr/>
          </p:nvSpPr>
          <p:spPr>
            <a:xfrm>
              <a:off x="2944204" y="1189775"/>
              <a:ext cx="3305700" cy="669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Second</a:t>
              </a:r>
              <a:endParaRPr>
                <a:solidFill>
                  <a:schemeClr val="lt1"/>
                </a:solidFill>
                <a:latin typeface="Lato"/>
                <a:ea typeface="Lato"/>
                <a:cs typeface="Lato"/>
                <a:sym typeface="Lato"/>
              </a:endParaRPr>
            </a:p>
          </p:txBody>
        </p:sp>
        <p:sp>
          <p:nvSpPr>
            <p:cNvPr id="251" name="Google Shape;251;p28"/>
            <p:cNvSpPr txBox="1"/>
            <p:nvPr/>
          </p:nvSpPr>
          <p:spPr>
            <a:xfrm>
              <a:off x="3478949" y="2057126"/>
              <a:ext cx="2303286" cy="26156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Lato"/>
                  <a:ea typeface="Lato"/>
                  <a:cs typeface="Lato"/>
                  <a:sym typeface="Lato"/>
                </a:rPr>
                <a:t>We’ll discuss </a:t>
              </a:r>
              <a:r>
                <a:rPr lang="en" sz="1600" b="1" dirty="0">
                  <a:solidFill>
                    <a:schemeClr val="tx2">
                      <a:lumMod val="10000"/>
                    </a:schemeClr>
                  </a:solidFill>
                  <a:latin typeface="Lato"/>
                  <a:ea typeface="Lato"/>
                  <a:cs typeface="Lato"/>
                  <a:sym typeface="Lato"/>
                </a:rPr>
                <a:t>different Marketing Strategies</a:t>
              </a:r>
              <a:r>
                <a:rPr lang="en" sz="1600" dirty="0">
                  <a:solidFill>
                    <a:schemeClr val="tx2">
                      <a:lumMod val="10000"/>
                    </a:schemeClr>
                  </a:solidFill>
                  <a:latin typeface="Lato"/>
                  <a:ea typeface="Lato"/>
                  <a:cs typeface="Lato"/>
                  <a:sym typeface="Lato"/>
                </a:rPr>
                <a:t> </a:t>
              </a:r>
              <a:r>
                <a:rPr lang="en" sz="1600" dirty="0">
                  <a:solidFill>
                    <a:schemeClr val="dk1"/>
                  </a:solidFill>
                  <a:latin typeface="Lato"/>
                  <a:ea typeface="Lato"/>
                  <a:cs typeface="Lato"/>
                  <a:sym typeface="Lato"/>
                </a:rPr>
                <a:t>used by 3M Adhesive.</a:t>
              </a:r>
              <a:endParaRPr sz="1200" dirty="0">
                <a:solidFill>
                  <a:schemeClr val="dk1"/>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 calcmode="lin" valueType="num">
                                      <p:cBhvr>
                                        <p:cTn id="7" dur="1000" fill="hold"/>
                                        <p:tgtEl>
                                          <p:spTgt spid="246"/>
                                        </p:tgtEl>
                                        <p:attrNameLst>
                                          <p:attrName>ppt_w</p:attrName>
                                        </p:attrNameLst>
                                      </p:cBhvr>
                                      <p:tavLst>
                                        <p:tav tm="0">
                                          <p:val>
                                            <p:strVal val="#ppt_w+.3"/>
                                          </p:val>
                                        </p:tav>
                                        <p:tav tm="100000">
                                          <p:val>
                                            <p:strVal val="#ppt_w"/>
                                          </p:val>
                                        </p:tav>
                                      </p:tavLst>
                                    </p:anim>
                                    <p:anim calcmode="lin" valueType="num">
                                      <p:cBhvr>
                                        <p:cTn id="8" dur="1000" fill="hold"/>
                                        <p:tgtEl>
                                          <p:spTgt spid="246"/>
                                        </p:tgtEl>
                                        <p:attrNameLst>
                                          <p:attrName>ppt_h</p:attrName>
                                        </p:attrNameLst>
                                      </p:cBhvr>
                                      <p:tavLst>
                                        <p:tav tm="0">
                                          <p:val>
                                            <p:strVal val="#ppt_h"/>
                                          </p:val>
                                        </p:tav>
                                        <p:tav tm="100000">
                                          <p:val>
                                            <p:strVal val="#ppt_h"/>
                                          </p:val>
                                        </p:tav>
                                      </p:tavLst>
                                    </p:anim>
                                    <p:animEffect transition="in" filter="fade">
                                      <p:cBhvr>
                                        <p:cTn id="9" dur="1000"/>
                                        <p:tgtEl>
                                          <p:spTgt spid="246"/>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249"/>
                                        </p:tgtEl>
                                        <p:attrNameLst>
                                          <p:attrName>style.visibility</p:attrName>
                                        </p:attrNameLst>
                                      </p:cBhvr>
                                      <p:to>
                                        <p:strVal val="visible"/>
                                      </p:to>
                                    </p:set>
                                    <p:anim calcmode="lin" valueType="num">
                                      <p:cBhvr>
                                        <p:cTn id="14" dur="1000" fill="hold"/>
                                        <p:tgtEl>
                                          <p:spTgt spid="249"/>
                                        </p:tgtEl>
                                        <p:attrNameLst>
                                          <p:attrName>ppt_w</p:attrName>
                                        </p:attrNameLst>
                                      </p:cBhvr>
                                      <p:tavLst>
                                        <p:tav tm="0">
                                          <p:val>
                                            <p:strVal val="#ppt_w+.3"/>
                                          </p:val>
                                        </p:tav>
                                        <p:tav tm="100000">
                                          <p:val>
                                            <p:strVal val="#ppt_w"/>
                                          </p:val>
                                        </p:tav>
                                      </p:tavLst>
                                    </p:anim>
                                    <p:anim calcmode="lin" valueType="num">
                                      <p:cBhvr>
                                        <p:cTn id="15" dur="1000" fill="hold"/>
                                        <p:tgtEl>
                                          <p:spTgt spid="249"/>
                                        </p:tgtEl>
                                        <p:attrNameLst>
                                          <p:attrName>ppt_h</p:attrName>
                                        </p:attrNameLst>
                                      </p:cBhvr>
                                      <p:tavLst>
                                        <p:tav tm="0">
                                          <p:val>
                                            <p:strVal val="#ppt_h"/>
                                          </p:val>
                                        </p:tav>
                                        <p:tav tm="100000">
                                          <p:val>
                                            <p:strVal val="#ppt_h"/>
                                          </p:val>
                                        </p:tav>
                                      </p:tavLst>
                                    </p:anim>
                                    <p:animEffect transition="in" filter="fade">
                                      <p:cBhvr>
                                        <p:cTn id="16" dur="1000"/>
                                        <p:tgtEl>
                                          <p:spTgt spid="249"/>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243"/>
                                        </p:tgtEl>
                                        <p:attrNameLst>
                                          <p:attrName>style.visibility</p:attrName>
                                        </p:attrNameLst>
                                      </p:cBhvr>
                                      <p:to>
                                        <p:strVal val="visible"/>
                                      </p:to>
                                    </p:set>
                                    <p:anim calcmode="lin" valueType="num">
                                      <p:cBhvr>
                                        <p:cTn id="21" dur="1000" fill="hold"/>
                                        <p:tgtEl>
                                          <p:spTgt spid="243"/>
                                        </p:tgtEl>
                                        <p:attrNameLst>
                                          <p:attrName>ppt_w</p:attrName>
                                        </p:attrNameLst>
                                      </p:cBhvr>
                                      <p:tavLst>
                                        <p:tav tm="0">
                                          <p:val>
                                            <p:strVal val="#ppt_w+.3"/>
                                          </p:val>
                                        </p:tav>
                                        <p:tav tm="100000">
                                          <p:val>
                                            <p:strVal val="#ppt_w"/>
                                          </p:val>
                                        </p:tav>
                                      </p:tavLst>
                                    </p:anim>
                                    <p:anim calcmode="lin" valueType="num">
                                      <p:cBhvr>
                                        <p:cTn id="22" dur="1000" fill="hold"/>
                                        <p:tgtEl>
                                          <p:spTgt spid="243"/>
                                        </p:tgtEl>
                                        <p:attrNameLst>
                                          <p:attrName>ppt_h</p:attrName>
                                        </p:attrNameLst>
                                      </p:cBhvr>
                                      <p:tavLst>
                                        <p:tav tm="0">
                                          <p:val>
                                            <p:strVal val="#ppt_h"/>
                                          </p:val>
                                        </p:tav>
                                        <p:tav tm="100000">
                                          <p:val>
                                            <p:strVal val="#ppt_h"/>
                                          </p:val>
                                        </p:tav>
                                      </p:tavLst>
                                    </p:anim>
                                    <p:animEffect transition="in" filter="fade">
                                      <p:cBhvr>
                                        <p:cTn id="23"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1051222" y="689797"/>
            <a:ext cx="6462600" cy="654624"/>
          </a:xfrm>
        </p:spPr>
        <p:txBody>
          <a:bodyPr/>
          <a:lstStyle/>
          <a:p>
            <a:r>
              <a:rPr lang="en-US" b="1" dirty="0">
                <a:solidFill>
                  <a:srgbClr val="000000"/>
                </a:solidFill>
              </a:rPr>
              <a:t>Present Situation </a:t>
            </a:r>
            <a:r>
              <a:rPr lang="en-US" dirty="0">
                <a:solidFill>
                  <a:schemeClr val="bg1">
                    <a:lumMod val="50000"/>
                  </a:schemeClr>
                </a:solidFill>
              </a:rPr>
              <a:t>at 3M Adhesive</a:t>
            </a:r>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5" name="Picture 4">
            <a:extLst>
              <a:ext uri="{FF2B5EF4-FFF2-40B4-BE49-F238E27FC236}">
                <a16:creationId xmlns:a16="http://schemas.microsoft.com/office/drawing/2014/main" id="{569CA727-44C0-5DC3-CF8E-8762092E6ECC}"/>
              </a:ext>
            </a:extLst>
          </p:cNvPr>
          <p:cNvPicPr>
            <a:picLocks noChangeAspect="1"/>
          </p:cNvPicPr>
          <p:nvPr/>
        </p:nvPicPr>
        <p:blipFill>
          <a:blip r:embed="rId3"/>
          <a:stretch>
            <a:fillRect/>
          </a:stretch>
        </p:blipFill>
        <p:spPr>
          <a:xfrm>
            <a:off x="1051222" y="1448585"/>
            <a:ext cx="7267852" cy="4259337"/>
          </a:xfrm>
          <a:prstGeom prst="rect">
            <a:avLst/>
          </a:prstGeom>
        </p:spPr>
      </p:pic>
      <p:sp>
        <p:nvSpPr>
          <p:cNvPr id="6" name="TextBox 5">
            <a:extLst>
              <a:ext uri="{FF2B5EF4-FFF2-40B4-BE49-F238E27FC236}">
                <a16:creationId xmlns:a16="http://schemas.microsoft.com/office/drawing/2014/main" id="{93A6FB08-6B35-BC21-4809-8DA6F2B53724}"/>
              </a:ext>
            </a:extLst>
          </p:cNvPr>
          <p:cNvSpPr txBox="1"/>
          <p:nvPr/>
        </p:nvSpPr>
        <p:spPr>
          <a:xfrm>
            <a:off x="4483279" y="1962426"/>
            <a:ext cx="3030543" cy="830997"/>
          </a:xfrm>
          <a:prstGeom prst="rect">
            <a:avLst/>
          </a:prstGeom>
          <a:noFill/>
        </p:spPr>
        <p:txBody>
          <a:bodyPr wrap="square" rtlCol="0">
            <a:spAutoFit/>
          </a:bodyPr>
          <a:lstStyle/>
          <a:p>
            <a:r>
              <a:rPr lang="en-PH" sz="1600" b="1" dirty="0"/>
              <a:t>3M Adhesive Total Unit Sales </a:t>
            </a:r>
            <a:r>
              <a:rPr lang="en-PH" sz="1600" b="1" dirty="0">
                <a:solidFill>
                  <a:srgbClr val="C00000"/>
                </a:solidFill>
              </a:rPr>
              <a:t>gone down by 61 percent </a:t>
            </a:r>
            <a:r>
              <a:rPr lang="en-PH" sz="1600" b="1" dirty="0"/>
              <a:t>from 2009 to 2011</a:t>
            </a:r>
          </a:p>
        </p:txBody>
      </p:sp>
    </p:spTree>
    <p:extLst>
      <p:ext uri="{BB962C8B-B14F-4D97-AF65-F5344CB8AC3E}">
        <p14:creationId xmlns:p14="http://schemas.microsoft.com/office/powerpoint/2010/main" val="426591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664F7EC-C2F2-1395-3DFF-5058BF2B744A}"/>
              </a:ext>
            </a:extLst>
          </p:cNvPr>
          <p:cNvPicPr>
            <a:picLocks noChangeAspect="1"/>
          </p:cNvPicPr>
          <p:nvPr/>
        </p:nvPicPr>
        <p:blipFill>
          <a:blip r:embed="rId3"/>
          <a:stretch>
            <a:fillRect/>
          </a:stretch>
        </p:blipFill>
        <p:spPr>
          <a:xfrm>
            <a:off x="1095526" y="1981674"/>
            <a:ext cx="1336782" cy="1336782"/>
          </a:xfrm>
          <a:prstGeom prst="rect">
            <a:avLst/>
          </a:prstGeom>
        </p:spPr>
      </p:pic>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1051222" y="718146"/>
            <a:ext cx="6462600" cy="654624"/>
          </a:xfrm>
        </p:spPr>
        <p:txBody>
          <a:bodyPr/>
          <a:lstStyle/>
          <a:p>
            <a:r>
              <a:rPr lang="en" sz="3200" b="1" dirty="0">
                <a:solidFill>
                  <a:schemeClr val="tx2">
                    <a:lumMod val="10000"/>
                  </a:schemeClr>
                </a:solidFill>
                <a:latin typeface="Lato"/>
                <a:ea typeface="Lato"/>
                <a:cs typeface="Lato"/>
                <a:sym typeface="Lato"/>
              </a:rPr>
              <a:t>Marketing Strategies</a:t>
            </a:r>
            <a:r>
              <a:rPr lang="en" sz="3200" dirty="0">
                <a:solidFill>
                  <a:schemeClr val="tx2">
                    <a:lumMod val="10000"/>
                  </a:schemeClr>
                </a:solidFill>
                <a:latin typeface="Lato"/>
                <a:ea typeface="Lato"/>
                <a:cs typeface="Lato"/>
                <a:sym typeface="Lato"/>
              </a:rPr>
              <a:t> </a:t>
            </a:r>
            <a:r>
              <a:rPr lang="en" sz="3200" dirty="0">
                <a:solidFill>
                  <a:schemeClr val="dk1"/>
                </a:solidFill>
                <a:latin typeface="Lato"/>
                <a:ea typeface="Lato"/>
                <a:cs typeface="Lato"/>
                <a:sym typeface="Lato"/>
              </a:rPr>
              <a:t>used by </a:t>
            </a:r>
            <a:br>
              <a:rPr lang="en" sz="3200" dirty="0">
                <a:solidFill>
                  <a:schemeClr val="dk1"/>
                </a:solidFill>
                <a:latin typeface="Lato"/>
                <a:ea typeface="Lato"/>
                <a:cs typeface="Lato"/>
                <a:sym typeface="Lato"/>
              </a:rPr>
            </a:br>
            <a:r>
              <a:rPr lang="en" sz="3200" dirty="0">
                <a:solidFill>
                  <a:schemeClr val="dk1"/>
                </a:solidFill>
                <a:latin typeface="Lato"/>
                <a:ea typeface="Lato"/>
                <a:cs typeface="Lato"/>
                <a:sym typeface="Lato"/>
              </a:rPr>
              <a:t>3M Adhesive</a:t>
            </a:r>
            <a:endParaRPr lang="en-US" dirty="0"/>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0" name="TextBox 9">
            <a:extLst>
              <a:ext uri="{FF2B5EF4-FFF2-40B4-BE49-F238E27FC236}">
                <a16:creationId xmlns:a16="http://schemas.microsoft.com/office/drawing/2014/main" id="{713F06EC-1A1B-4391-787C-17BB12FC24E3}"/>
              </a:ext>
            </a:extLst>
          </p:cNvPr>
          <p:cNvSpPr txBox="1"/>
          <p:nvPr/>
        </p:nvSpPr>
        <p:spPr>
          <a:xfrm>
            <a:off x="1051222" y="3225985"/>
            <a:ext cx="1425390" cy="338554"/>
          </a:xfrm>
          <a:prstGeom prst="rect">
            <a:avLst/>
          </a:prstGeom>
          <a:noFill/>
        </p:spPr>
        <p:txBody>
          <a:bodyPr wrap="none" rtlCol="0">
            <a:spAutoFit/>
          </a:bodyPr>
          <a:lstStyle/>
          <a:p>
            <a:r>
              <a:rPr lang="en-US" sz="1600" dirty="0"/>
              <a:t>Price Change</a:t>
            </a:r>
          </a:p>
        </p:txBody>
      </p:sp>
      <p:sp>
        <p:nvSpPr>
          <p:cNvPr id="11" name="TextBox 10">
            <a:extLst>
              <a:ext uri="{FF2B5EF4-FFF2-40B4-BE49-F238E27FC236}">
                <a16:creationId xmlns:a16="http://schemas.microsoft.com/office/drawing/2014/main" id="{E91F8BAB-9F85-6F9D-5114-1AE740EAEACE}"/>
              </a:ext>
            </a:extLst>
          </p:cNvPr>
          <p:cNvSpPr txBox="1"/>
          <p:nvPr/>
        </p:nvSpPr>
        <p:spPr>
          <a:xfrm>
            <a:off x="3516023" y="3225985"/>
            <a:ext cx="1425390" cy="338554"/>
          </a:xfrm>
          <a:prstGeom prst="rect">
            <a:avLst/>
          </a:prstGeom>
          <a:noFill/>
        </p:spPr>
        <p:txBody>
          <a:bodyPr wrap="none" rtlCol="0">
            <a:spAutoFit/>
          </a:bodyPr>
          <a:lstStyle/>
          <a:p>
            <a:r>
              <a:rPr lang="en-US" sz="1600" dirty="0"/>
              <a:t>Ad Campaign</a:t>
            </a:r>
            <a:endParaRPr lang="en-US" dirty="0"/>
          </a:p>
        </p:txBody>
      </p:sp>
      <p:sp>
        <p:nvSpPr>
          <p:cNvPr id="12" name="TextBox 11">
            <a:extLst>
              <a:ext uri="{FF2B5EF4-FFF2-40B4-BE49-F238E27FC236}">
                <a16:creationId xmlns:a16="http://schemas.microsoft.com/office/drawing/2014/main" id="{AF19A21D-9ACA-F1B9-0B2E-770D090694E5}"/>
              </a:ext>
            </a:extLst>
          </p:cNvPr>
          <p:cNvSpPr txBox="1"/>
          <p:nvPr/>
        </p:nvSpPr>
        <p:spPr>
          <a:xfrm>
            <a:off x="5701937" y="3247588"/>
            <a:ext cx="1984563" cy="338554"/>
          </a:xfrm>
          <a:prstGeom prst="rect">
            <a:avLst/>
          </a:prstGeom>
          <a:noFill/>
        </p:spPr>
        <p:txBody>
          <a:bodyPr wrap="square" rtlCol="0">
            <a:spAutoFit/>
          </a:bodyPr>
          <a:lstStyle/>
          <a:p>
            <a:pPr algn="ctr"/>
            <a:r>
              <a:rPr lang="en-US" sz="1600" dirty="0"/>
              <a:t>End Cap</a:t>
            </a:r>
          </a:p>
        </p:txBody>
      </p:sp>
      <p:pic>
        <p:nvPicPr>
          <p:cNvPr id="16" name="Picture 15">
            <a:extLst>
              <a:ext uri="{FF2B5EF4-FFF2-40B4-BE49-F238E27FC236}">
                <a16:creationId xmlns:a16="http://schemas.microsoft.com/office/drawing/2014/main" id="{81285E0E-DE3C-014B-FE4A-167D8DC4FF86}"/>
              </a:ext>
            </a:extLst>
          </p:cNvPr>
          <p:cNvPicPr>
            <a:picLocks noChangeAspect="1"/>
          </p:cNvPicPr>
          <p:nvPr/>
        </p:nvPicPr>
        <p:blipFill>
          <a:blip r:embed="rId4"/>
          <a:stretch>
            <a:fillRect/>
          </a:stretch>
        </p:blipFill>
        <p:spPr>
          <a:xfrm>
            <a:off x="3593470" y="1981674"/>
            <a:ext cx="1270496" cy="1270496"/>
          </a:xfrm>
          <a:prstGeom prst="rect">
            <a:avLst/>
          </a:prstGeom>
        </p:spPr>
      </p:pic>
      <p:pic>
        <p:nvPicPr>
          <p:cNvPr id="20" name="Picture 19">
            <a:extLst>
              <a:ext uri="{FF2B5EF4-FFF2-40B4-BE49-F238E27FC236}">
                <a16:creationId xmlns:a16="http://schemas.microsoft.com/office/drawing/2014/main" id="{D3241EA7-A54B-0C65-3800-FFCBBBDC4D5C}"/>
              </a:ext>
            </a:extLst>
          </p:cNvPr>
          <p:cNvPicPr>
            <a:picLocks noChangeAspect="1"/>
          </p:cNvPicPr>
          <p:nvPr/>
        </p:nvPicPr>
        <p:blipFill>
          <a:blip r:embed="rId5"/>
          <a:stretch>
            <a:fillRect/>
          </a:stretch>
        </p:blipFill>
        <p:spPr>
          <a:xfrm flipH="1">
            <a:off x="6025128" y="1981674"/>
            <a:ext cx="1336781" cy="1336781"/>
          </a:xfrm>
          <a:prstGeom prst="rect">
            <a:avLst/>
          </a:prstGeom>
        </p:spPr>
      </p:pic>
    </p:spTree>
    <p:extLst>
      <p:ext uri="{BB962C8B-B14F-4D97-AF65-F5344CB8AC3E}">
        <p14:creationId xmlns:p14="http://schemas.microsoft.com/office/powerpoint/2010/main" val="32043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par>
                                <p:cTn id="9" presetID="1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up)">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p:tgtEl>
                                          <p:spTgt spid="11"/>
                                        </p:tgtEl>
                                        <p:attrNameLst>
                                          <p:attrName>ppt_y</p:attrName>
                                        </p:attrNameLst>
                                      </p:cBhvr>
                                      <p:tavLst>
                                        <p:tav tm="0">
                                          <p:val>
                                            <p:strVal val="#ppt_y+#ppt_h*1.125000"/>
                                          </p:val>
                                        </p:tav>
                                        <p:tav tm="100000">
                                          <p:val>
                                            <p:strVal val="#ppt_y"/>
                                          </p:val>
                                        </p:tav>
                                      </p:tavLst>
                                    </p:anim>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p:tgtEl>
                                          <p:spTgt spid="20"/>
                                        </p:tgtEl>
                                        <p:attrNameLst>
                                          <p:attrName>ppt_y</p:attrName>
                                        </p:attrNameLst>
                                      </p:cBhvr>
                                      <p:tavLst>
                                        <p:tav tm="0">
                                          <p:val>
                                            <p:strVal val="#ppt_y+#ppt_h*1.125000"/>
                                          </p:val>
                                        </p:tav>
                                        <p:tav tm="100000">
                                          <p:val>
                                            <p:strVal val="#ppt_y"/>
                                          </p:val>
                                        </p:tav>
                                      </p:tavLst>
                                    </p:anim>
                                    <p:animEffect transition="in" filter="wipe(up)">
                                      <p:cBhvr>
                                        <p:cTn id="28" dur="500"/>
                                        <p:tgtEl>
                                          <p:spTgt spid="20"/>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p:tgtEl>
                                          <p:spTgt spid="12"/>
                                        </p:tgtEl>
                                        <p:attrNameLst>
                                          <p:attrName>ppt_y</p:attrName>
                                        </p:attrNameLst>
                                      </p:cBhvr>
                                      <p:tavLst>
                                        <p:tav tm="0">
                                          <p:val>
                                            <p:strVal val="#ppt_y+#ppt_h*1.125000"/>
                                          </p:val>
                                        </p:tav>
                                        <p:tav tm="100000">
                                          <p:val>
                                            <p:strVal val="#ppt_y"/>
                                          </p:val>
                                        </p:tav>
                                      </p:tavLst>
                                    </p:anim>
                                    <p:animEffect transition="in" filter="wipe(up)">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664F7EC-C2F2-1395-3DFF-5058BF2B744A}"/>
              </a:ext>
            </a:extLst>
          </p:cNvPr>
          <p:cNvPicPr>
            <a:picLocks noChangeAspect="1"/>
          </p:cNvPicPr>
          <p:nvPr/>
        </p:nvPicPr>
        <p:blipFill>
          <a:blip r:embed="rId3"/>
          <a:stretch>
            <a:fillRect/>
          </a:stretch>
        </p:blipFill>
        <p:spPr>
          <a:xfrm>
            <a:off x="1095526" y="1981674"/>
            <a:ext cx="1336782" cy="1336782"/>
          </a:xfrm>
          <a:prstGeom prst="rect">
            <a:avLst/>
          </a:prstGeom>
        </p:spPr>
      </p:pic>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1051222" y="718146"/>
            <a:ext cx="6462600" cy="654624"/>
          </a:xfrm>
        </p:spPr>
        <p:txBody>
          <a:bodyPr/>
          <a:lstStyle/>
          <a:p>
            <a:r>
              <a:rPr lang="en" sz="3200" b="1" dirty="0">
                <a:solidFill>
                  <a:schemeClr val="tx2">
                    <a:lumMod val="10000"/>
                  </a:schemeClr>
                </a:solidFill>
                <a:latin typeface="Lato"/>
                <a:ea typeface="Lato"/>
                <a:cs typeface="Lato"/>
                <a:sym typeface="Lato"/>
              </a:rPr>
              <a:t>Marketing Strategies</a:t>
            </a:r>
            <a:r>
              <a:rPr lang="en" sz="3200" dirty="0">
                <a:solidFill>
                  <a:schemeClr val="tx2">
                    <a:lumMod val="10000"/>
                  </a:schemeClr>
                </a:solidFill>
                <a:latin typeface="Lato"/>
                <a:ea typeface="Lato"/>
                <a:cs typeface="Lato"/>
                <a:sym typeface="Lato"/>
              </a:rPr>
              <a:t> </a:t>
            </a:r>
            <a:r>
              <a:rPr lang="en" sz="3200" dirty="0">
                <a:solidFill>
                  <a:schemeClr val="dk1"/>
                </a:solidFill>
                <a:latin typeface="Lato"/>
                <a:ea typeface="Lato"/>
                <a:cs typeface="Lato"/>
                <a:sym typeface="Lato"/>
              </a:rPr>
              <a:t>used by </a:t>
            </a:r>
            <a:br>
              <a:rPr lang="en" sz="3200" dirty="0">
                <a:solidFill>
                  <a:schemeClr val="dk1"/>
                </a:solidFill>
                <a:latin typeface="Lato"/>
                <a:ea typeface="Lato"/>
                <a:cs typeface="Lato"/>
                <a:sym typeface="Lato"/>
              </a:rPr>
            </a:br>
            <a:r>
              <a:rPr lang="en" sz="3200" dirty="0">
                <a:solidFill>
                  <a:schemeClr val="dk1"/>
                </a:solidFill>
                <a:latin typeface="Lato"/>
                <a:ea typeface="Lato"/>
                <a:cs typeface="Lato"/>
                <a:sym typeface="Lato"/>
              </a:rPr>
              <a:t>3M Adhesive</a:t>
            </a:r>
            <a:endParaRPr lang="en-US" dirty="0"/>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TextBox 9">
            <a:extLst>
              <a:ext uri="{FF2B5EF4-FFF2-40B4-BE49-F238E27FC236}">
                <a16:creationId xmlns:a16="http://schemas.microsoft.com/office/drawing/2014/main" id="{713F06EC-1A1B-4391-787C-17BB12FC24E3}"/>
              </a:ext>
            </a:extLst>
          </p:cNvPr>
          <p:cNvSpPr txBox="1"/>
          <p:nvPr/>
        </p:nvSpPr>
        <p:spPr>
          <a:xfrm>
            <a:off x="1051222" y="3225985"/>
            <a:ext cx="1425390" cy="338554"/>
          </a:xfrm>
          <a:prstGeom prst="rect">
            <a:avLst/>
          </a:prstGeom>
          <a:noFill/>
        </p:spPr>
        <p:txBody>
          <a:bodyPr wrap="none" rtlCol="0">
            <a:spAutoFit/>
          </a:bodyPr>
          <a:lstStyle/>
          <a:p>
            <a:r>
              <a:rPr lang="en-US" sz="1600" dirty="0"/>
              <a:t>Price Change</a:t>
            </a:r>
          </a:p>
        </p:txBody>
      </p:sp>
      <p:sp>
        <p:nvSpPr>
          <p:cNvPr id="13" name="TextBox 12">
            <a:extLst>
              <a:ext uri="{FF2B5EF4-FFF2-40B4-BE49-F238E27FC236}">
                <a16:creationId xmlns:a16="http://schemas.microsoft.com/office/drawing/2014/main" id="{293F2A00-9225-38A8-EC9F-507B54369750}"/>
              </a:ext>
            </a:extLst>
          </p:cNvPr>
          <p:cNvSpPr txBox="1"/>
          <p:nvPr/>
        </p:nvSpPr>
        <p:spPr>
          <a:xfrm>
            <a:off x="2745553" y="2357677"/>
            <a:ext cx="4255882" cy="584775"/>
          </a:xfrm>
          <a:prstGeom prst="rect">
            <a:avLst/>
          </a:prstGeom>
          <a:noFill/>
        </p:spPr>
        <p:txBody>
          <a:bodyPr wrap="square" rtlCol="0">
            <a:spAutoFit/>
          </a:bodyPr>
          <a:lstStyle/>
          <a:p>
            <a:r>
              <a:rPr lang="en-US" sz="1600" dirty="0"/>
              <a:t>This refers to Adding &amp; Reducing Price to 3M Adhesive Products</a:t>
            </a:r>
          </a:p>
        </p:txBody>
      </p:sp>
    </p:spTree>
    <p:extLst>
      <p:ext uri="{BB962C8B-B14F-4D97-AF65-F5344CB8AC3E}">
        <p14:creationId xmlns:p14="http://schemas.microsoft.com/office/powerpoint/2010/main" val="389478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3E99B-BE1D-EE63-C6AA-4648911C6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1B828088-AAA2-BBF7-6E40-5CE1862F6211}"/>
              </a:ext>
            </a:extLst>
          </p:cNvPr>
          <p:cNvPicPr>
            <a:picLocks noChangeAspect="1"/>
          </p:cNvPicPr>
          <p:nvPr/>
        </p:nvPicPr>
        <p:blipFill>
          <a:blip r:embed="rId3"/>
          <a:stretch>
            <a:fillRect/>
          </a:stretch>
        </p:blipFill>
        <p:spPr>
          <a:xfrm>
            <a:off x="388071" y="157577"/>
            <a:ext cx="786306" cy="786306"/>
          </a:xfrm>
          <a:prstGeom prst="rect">
            <a:avLst/>
          </a:prstGeom>
        </p:spPr>
      </p:pic>
      <p:sp>
        <p:nvSpPr>
          <p:cNvPr id="5" name="TextBox 4">
            <a:extLst>
              <a:ext uri="{FF2B5EF4-FFF2-40B4-BE49-F238E27FC236}">
                <a16:creationId xmlns:a16="http://schemas.microsoft.com/office/drawing/2014/main" id="{9AEA3F7D-BBC6-FB9E-AD14-EACC6B8B7EA9}"/>
              </a:ext>
            </a:extLst>
          </p:cNvPr>
          <p:cNvSpPr txBox="1"/>
          <p:nvPr/>
        </p:nvSpPr>
        <p:spPr>
          <a:xfrm>
            <a:off x="1174377" y="319897"/>
            <a:ext cx="2151551" cy="461665"/>
          </a:xfrm>
          <a:prstGeom prst="rect">
            <a:avLst/>
          </a:prstGeom>
          <a:noFill/>
        </p:spPr>
        <p:txBody>
          <a:bodyPr wrap="none" rtlCol="0">
            <a:spAutoFit/>
          </a:bodyPr>
          <a:lstStyle/>
          <a:p>
            <a:r>
              <a:rPr lang="en-US" sz="2400" b="1" dirty="0"/>
              <a:t>Price Change</a:t>
            </a:r>
          </a:p>
        </p:txBody>
      </p:sp>
      <p:graphicFrame>
        <p:nvGraphicFramePr>
          <p:cNvPr id="19" name="Chart 18">
            <a:extLst>
              <a:ext uri="{FF2B5EF4-FFF2-40B4-BE49-F238E27FC236}">
                <a16:creationId xmlns:a16="http://schemas.microsoft.com/office/drawing/2014/main" id="{09399E55-C108-421F-8E6C-C0052B2F6BF6}"/>
              </a:ext>
            </a:extLst>
          </p:cNvPr>
          <p:cNvGraphicFramePr>
            <a:graphicFrameLocks/>
          </p:cNvGraphicFramePr>
          <p:nvPr>
            <p:extLst>
              <p:ext uri="{D42A27DB-BD31-4B8C-83A1-F6EECF244321}">
                <p14:modId xmlns:p14="http://schemas.microsoft.com/office/powerpoint/2010/main" val="3355831851"/>
              </p:ext>
            </p:extLst>
          </p:nvPr>
        </p:nvGraphicFramePr>
        <p:xfrm>
          <a:off x="1634265" y="1912370"/>
          <a:ext cx="5241665" cy="2784563"/>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AE565AB6-8F70-E1F5-7523-8EE8CC58E076}"/>
              </a:ext>
            </a:extLst>
          </p:cNvPr>
          <p:cNvSpPr txBox="1"/>
          <p:nvPr/>
        </p:nvSpPr>
        <p:spPr>
          <a:xfrm>
            <a:off x="1634265" y="1019818"/>
            <a:ext cx="4587241" cy="892552"/>
          </a:xfrm>
          <a:prstGeom prst="rect">
            <a:avLst/>
          </a:prstGeom>
          <a:noFill/>
        </p:spPr>
        <p:txBody>
          <a:bodyPr wrap="square" rtlCol="0">
            <a:spAutoFit/>
          </a:bodyPr>
          <a:lstStyle/>
          <a:p>
            <a:pPr algn="just"/>
            <a:r>
              <a:rPr lang="en-US" sz="1800" b="1" dirty="0"/>
              <a:t>Unit prices 9.2, 8, and 9 had the highest average unit sales </a:t>
            </a:r>
            <a:r>
              <a:rPr lang="en-US" sz="1600" dirty="0">
                <a:solidFill>
                  <a:schemeClr val="bg1">
                    <a:lumMod val="50000"/>
                  </a:schemeClr>
                </a:solidFill>
              </a:rPr>
              <a:t>based on 3M Adhesive’s 2009 - 2011 historical data</a:t>
            </a:r>
            <a:endParaRPr lang="en-US" sz="1800" dirty="0">
              <a:solidFill>
                <a:schemeClr val="bg1">
                  <a:lumMod val="50000"/>
                </a:schemeClr>
              </a:solidFill>
            </a:endParaRPr>
          </a:p>
        </p:txBody>
      </p:sp>
      <p:grpSp>
        <p:nvGrpSpPr>
          <p:cNvPr id="8" name="Group 7">
            <a:extLst>
              <a:ext uri="{FF2B5EF4-FFF2-40B4-BE49-F238E27FC236}">
                <a16:creationId xmlns:a16="http://schemas.microsoft.com/office/drawing/2014/main" id="{A2B3BC17-A4F9-4C69-F23C-399462B5769B}"/>
              </a:ext>
            </a:extLst>
          </p:cNvPr>
          <p:cNvGrpSpPr/>
          <p:nvPr/>
        </p:nvGrpSpPr>
        <p:grpSpPr>
          <a:xfrm>
            <a:off x="6217481" y="2968421"/>
            <a:ext cx="3088019" cy="261610"/>
            <a:chOff x="6217481" y="2968421"/>
            <a:chExt cx="3088019" cy="261610"/>
          </a:xfrm>
        </p:grpSpPr>
        <p:sp>
          <p:nvSpPr>
            <p:cNvPr id="6" name="TextBox 5">
              <a:extLst>
                <a:ext uri="{FF2B5EF4-FFF2-40B4-BE49-F238E27FC236}">
                  <a16:creationId xmlns:a16="http://schemas.microsoft.com/office/drawing/2014/main" id="{7DD5D6A0-A1A1-EC29-5984-C08945F704D7}"/>
                </a:ext>
              </a:extLst>
            </p:cNvPr>
            <p:cNvSpPr txBox="1"/>
            <p:nvPr/>
          </p:nvSpPr>
          <p:spPr>
            <a:xfrm>
              <a:off x="6357606" y="2968421"/>
              <a:ext cx="2947894" cy="261610"/>
            </a:xfrm>
            <a:prstGeom prst="rect">
              <a:avLst/>
            </a:prstGeom>
            <a:noFill/>
          </p:spPr>
          <p:txBody>
            <a:bodyPr wrap="square" rtlCol="0">
              <a:spAutoFit/>
            </a:bodyPr>
            <a:lstStyle/>
            <a:p>
              <a:r>
                <a:rPr lang="en-US" sz="1050" b="1" dirty="0">
                  <a:solidFill>
                    <a:srgbClr val="002060"/>
                  </a:solidFill>
                </a:rPr>
                <a:t>HIGHEST AVERAGE UNIT SALES</a:t>
              </a:r>
              <a:endParaRPr lang="en-PH" sz="1050" b="1" dirty="0">
                <a:solidFill>
                  <a:srgbClr val="002060"/>
                </a:solidFill>
              </a:endParaRPr>
            </a:p>
          </p:txBody>
        </p:sp>
        <p:sp>
          <p:nvSpPr>
            <p:cNvPr id="7" name="Star: 5 Points 6">
              <a:extLst>
                <a:ext uri="{FF2B5EF4-FFF2-40B4-BE49-F238E27FC236}">
                  <a16:creationId xmlns:a16="http://schemas.microsoft.com/office/drawing/2014/main" id="{6CEDF82E-C3E5-8609-6DF5-981893A0FE10}"/>
                </a:ext>
              </a:extLst>
            </p:cNvPr>
            <p:cNvSpPr/>
            <p:nvPr/>
          </p:nvSpPr>
          <p:spPr>
            <a:xfrm>
              <a:off x="6217481" y="3019534"/>
              <a:ext cx="140125" cy="130805"/>
            </a:xfrm>
            <a:prstGeom prst="star5">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n>
                  <a:solidFill>
                    <a:srgbClr val="002060"/>
                  </a:solidFill>
                </a:ln>
                <a:solidFill>
                  <a:srgbClr val="002060"/>
                </a:solidFill>
              </a:endParaRPr>
            </a:p>
          </p:txBody>
        </p:sp>
      </p:grpSp>
    </p:spTree>
    <p:extLst>
      <p:ext uri="{BB962C8B-B14F-4D97-AF65-F5344CB8AC3E}">
        <p14:creationId xmlns:p14="http://schemas.microsoft.com/office/powerpoint/2010/main" val="216946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B39C-EB0D-7BE4-A92B-5BE99140610A}"/>
              </a:ext>
            </a:extLst>
          </p:cNvPr>
          <p:cNvSpPr>
            <a:spLocks noGrp="1"/>
          </p:cNvSpPr>
          <p:nvPr>
            <p:ph type="title"/>
          </p:nvPr>
        </p:nvSpPr>
        <p:spPr>
          <a:xfrm>
            <a:off x="1051222" y="718146"/>
            <a:ext cx="6462600" cy="654624"/>
          </a:xfrm>
        </p:spPr>
        <p:txBody>
          <a:bodyPr/>
          <a:lstStyle/>
          <a:p>
            <a:r>
              <a:rPr lang="en" sz="3200" b="1" dirty="0">
                <a:solidFill>
                  <a:schemeClr val="tx2">
                    <a:lumMod val="10000"/>
                  </a:schemeClr>
                </a:solidFill>
                <a:latin typeface="Lato"/>
                <a:ea typeface="Lato"/>
                <a:cs typeface="Lato"/>
                <a:sym typeface="Lato"/>
              </a:rPr>
              <a:t>Marketing Strategies</a:t>
            </a:r>
            <a:r>
              <a:rPr lang="en" sz="3200" dirty="0">
                <a:solidFill>
                  <a:schemeClr val="tx2">
                    <a:lumMod val="10000"/>
                  </a:schemeClr>
                </a:solidFill>
                <a:latin typeface="Lato"/>
                <a:ea typeface="Lato"/>
                <a:cs typeface="Lato"/>
                <a:sym typeface="Lato"/>
              </a:rPr>
              <a:t> </a:t>
            </a:r>
            <a:r>
              <a:rPr lang="en" sz="3200" dirty="0">
                <a:solidFill>
                  <a:schemeClr val="dk1"/>
                </a:solidFill>
                <a:latin typeface="Lato"/>
                <a:ea typeface="Lato"/>
                <a:cs typeface="Lato"/>
                <a:sym typeface="Lato"/>
              </a:rPr>
              <a:t>used by </a:t>
            </a:r>
            <a:br>
              <a:rPr lang="en" sz="3200" dirty="0">
                <a:solidFill>
                  <a:schemeClr val="dk1"/>
                </a:solidFill>
                <a:latin typeface="Lato"/>
                <a:ea typeface="Lato"/>
                <a:cs typeface="Lato"/>
                <a:sym typeface="Lato"/>
              </a:rPr>
            </a:br>
            <a:r>
              <a:rPr lang="en" sz="3200" dirty="0">
                <a:solidFill>
                  <a:schemeClr val="dk1"/>
                </a:solidFill>
                <a:latin typeface="Lato"/>
                <a:ea typeface="Lato"/>
                <a:cs typeface="Lato"/>
                <a:sym typeface="Lato"/>
              </a:rPr>
              <a:t>3M Adhesive</a:t>
            </a:r>
            <a:endParaRPr lang="en-US" dirty="0"/>
          </a:p>
        </p:txBody>
      </p:sp>
      <p:sp>
        <p:nvSpPr>
          <p:cNvPr id="3" name="Slide Number Placeholder 2">
            <a:extLst>
              <a:ext uri="{FF2B5EF4-FFF2-40B4-BE49-F238E27FC236}">
                <a16:creationId xmlns:a16="http://schemas.microsoft.com/office/drawing/2014/main" id="{7020CB0F-549C-3DA9-FD88-7CF415980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1" name="TextBox 10">
            <a:extLst>
              <a:ext uri="{FF2B5EF4-FFF2-40B4-BE49-F238E27FC236}">
                <a16:creationId xmlns:a16="http://schemas.microsoft.com/office/drawing/2014/main" id="{E91F8BAB-9F85-6F9D-5114-1AE740EAEACE}"/>
              </a:ext>
            </a:extLst>
          </p:cNvPr>
          <p:cNvSpPr txBox="1"/>
          <p:nvPr/>
        </p:nvSpPr>
        <p:spPr>
          <a:xfrm>
            <a:off x="1043434" y="3225985"/>
            <a:ext cx="1440966" cy="338554"/>
          </a:xfrm>
          <a:prstGeom prst="rect">
            <a:avLst/>
          </a:prstGeom>
          <a:noFill/>
        </p:spPr>
        <p:txBody>
          <a:bodyPr wrap="square" rtlCol="0">
            <a:spAutoFit/>
          </a:bodyPr>
          <a:lstStyle/>
          <a:p>
            <a:r>
              <a:rPr lang="en-US" sz="1600" dirty="0"/>
              <a:t>Ad Campaign</a:t>
            </a:r>
            <a:endParaRPr lang="en-US" dirty="0"/>
          </a:p>
        </p:txBody>
      </p:sp>
      <p:pic>
        <p:nvPicPr>
          <p:cNvPr id="16" name="Picture 15">
            <a:extLst>
              <a:ext uri="{FF2B5EF4-FFF2-40B4-BE49-F238E27FC236}">
                <a16:creationId xmlns:a16="http://schemas.microsoft.com/office/drawing/2014/main" id="{81285E0E-DE3C-014B-FE4A-167D8DC4FF86}"/>
              </a:ext>
            </a:extLst>
          </p:cNvPr>
          <p:cNvPicPr>
            <a:picLocks noChangeAspect="1"/>
          </p:cNvPicPr>
          <p:nvPr/>
        </p:nvPicPr>
        <p:blipFill>
          <a:blip r:embed="rId3"/>
          <a:stretch>
            <a:fillRect/>
          </a:stretch>
        </p:blipFill>
        <p:spPr>
          <a:xfrm>
            <a:off x="1128669" y="1955489"/>
            <a:ext cx="1270496" cy="1270496"/>
          </a:xfrm>
          <a:prstGeom prst="rect">
            <a:avLst/>
          </a:prstGeom>
        </p:spPr>
      </p:pic>
      <p:sp>
        <p:nvSpPr>
          <p:cNvPr id="13" name="TextBox 12">
            <a:extLst>
              <a:ext uri="{FF2B5EF4-FFF2-40B4-BE49-F238E27FC236}">
                <a16:creationId xmlns:a16="http://schemas.microsoft.com/office/drawing/2014/main" id="{4B604D4F-C193-B6C8-50F2-B4181CFCB128}"/>
              </a:ext>
            </a:extLst>
          </p:cNvPr>
          <p:cNvSpPr txBox="1"/>
          <p:nvPr/>
        </p:nvSpPr>
        <p:spPr>
          <a:xfrm>
            <a:off x="2745553" y="2357677"/>
            <a:ext cx="5035812" cy="584775"/>
          </a:xfrm>
          <a:prstGeom prst="rect">
            <a:avLst/>
          </a:prstGeom>
          <a:noFill/>
        </p:spPr>
        <p:txBody>
          <a:bodyPr wrap="square" rtlCol="0">
            <a:spAutoFit/>
          </a:bodyPr>
          <a:lstStyle/>
          <a:p>
            <a:r>
              <a:rPr lang="en-US" sz="1600" dirty="0"/>
              <a:t>This refers to the number of weeks that 3M Adhesive used a set of advertisements to boost sales </a:t>
            </a:r>
          </a:p>
        </p:txBody>
      </p:sp>
    </p:spTree>
    <p:extLst>
      <p:ext uri="{BB962C8B-B14F-4D97-AF65-F5344CB8AC3E}">
        <p14:creationId xmlns:p14="http://schemas.microsoft.com/office/powerpoint/2010/main" val="352879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A3E99B-BE1D-EE63-C6AA-4648911C6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59CB330C-E477-8953-E56D-CEF0DD34A623}"/>
              </a:ext>
            </a:extLst>
          </p:cNvPr>
          <p:cNvSpPr txBox="1"/>
          <p:nvPr/>
        </p:nvSpPr>
        <p:spPr>
          <a:xfrm>
            <a:off x="1171574" y="319896"/>
            <a:ext cx="2167581" cy="461665"/>
          </a:xfrm>
          <a:prstGeom prst="rect">
            <a:avLst/>
          </a:prstGeom>
          <a:noFill/>
        </p:spPr>
        <p:txBody>
          <a:bodyPr wrap="none" rtlCol="0">
            <a:spAutoFit/>
          </a:bodyPr>
          <a:lstStyle/>
          <a:p>
            <a:r>
              <a:rPr lang="en-US" sz="2400" b="1" dirty="0"/>
              <a:t>Ad Campaign</a:t>
            </a:r>
            <a:endParaRPr lang="en-US" sz="2000" b="1" dirty="0"/>
          </a:p>
        </p:txBody>
      </p:sp>
      <p:pic>
        <p:nvPicPr>
          <p:cNvPr id="7" name="Picture 6">
            <a:extLst>
              <a:ext uri="{FF2B5EF4-FFF2-40B4-BE49-F238E27FC236}">
                <a16:creationId xmlns:a16="http://schemas.microsoft.com/office/drawing/2014/main" id="{42A7FB09-0BF4-566E-1EB1-5B85BF3B8C3D}"/>
              </a:ext>
            </a:extLst>
          </p:cNvPr>
          <p:cNvPicPr>
            <a:picLocks noChangeAspect="1"/>
          </p:cNvPicPr>
          <p:nvPr/>
        </p:nvPicPr>
        <p:blipFill>
          <a:blip r:embed="rId3"/>
          <a:stretch>
            <a:fillRect/>
          </a:stretch>
        </p:blipFill>
        <p:spPr>
          <a:xfrm>
            <a:off x="426841" y="204439"/>
            <a:ext cx="744733" cy="692580"/>
          </a:xfrm>
          <a:prstGeom prst="rect">
            <a:avLst/>
          </a:prstGeom>
        </p:spPr>
      </p:pic>
      <p:graphicFrame>
        <p:nvGraphicFramePr>
          <p:cNvPr id="8" name="Chart 7">
            <a:extLst>
              <a:ext uri="{FF2B5EF4-FFF2-40B4-BE49-F238E27FC236}">
                <a16:creationId xmlns:a16="http://schemas.microsoft.com/office/drawing/2014/main" id="{20402265-31F8-58F6-7E8A-8A194BED7F2A}"/>
              </a:ext>
            </a:extLst>
          </p:cNvPr>
          <p:cNvGraphicFramePr>
            <a:graphicFrameLocks/>
          </p:cNvGraphicFramePr>
          <p:nvPr>
            <p:extLst>
              <p:ext uri="{D42A27DB-BD31-4B8C-83A1-F6EECF244321}">
                <p14:modId xmlns:p14="http://schemas.microsoft.com/office/powerpoint/2010/main" val="4270409668"/>
              </p:ext>
            </p:extLst>
          </p:nvPr>
        </p:nvGraphicFramePr>
        <p:xfrm>
          <a:off x="841692" y="1416419"/>
          <a:ext cx="3150077" cy="320600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75CC3A0D-74C8-3DE7-EEDB-898314654B0B}"/>
              </a:ext>
            </a:extLst>
          </p:cNvPr>
          <p:cNvSpPr txBox="1"/>
          <p:nvPr/>
        </p:nvSpPr>
        <p:spPr>
          <a:xfrm>
            <a:off x="725150" y="1076847"/>
            <a:ext cx="3383159" cy="800219"/>
          </a:xfrm>
          <a:prstGeom prst="rect">
            <a:avLst/>
          </a:prstGeom>
          <a:noFill/>
        </p:spPr>
        <p:txBody>
          <a:bodyPr wrap="square" rtlCol="0">
            <a:spAutoFit/>
          </a:bodyPr>
          <a:lstStyle/>
          <a:p>
            <a:pPr algn="just"/>
            <a:r>
              <a:rPr lang="en-US" sz="1600" b="1" dirty="0"/>
              <a:t>Ad Campaign increased average unit sales by 106%. </a:t>
            </a:r>
            <a:r>
              <a:rPr lang="en-US" dirty="0">
                <a:solidFill>
                  <a:schemeClr val="bg1">
                    <a:lumMod val="50000"/>
                  </a:schemeClr>
                </a:solidFill>
              </a:rPr>
              <a:t>based on 3M Adhesive’s 2009 - 2011 historical data</a:t>
            </a:r>
            <a:endParaRPr lang="en-US" sz="1600" dirty="0">
              <a:solidFill>
                <a:schemeClr val="bg1">
                  <a:lumMod val="50000"/>
                </a:schemeClr>
              </a:solidFill>
            </a:endParaRPr>
          </a:p>
        </p:txBody>
      </p:sp>
      <p:sp>
        <p:nvSpPr>
          <p:cNvPr id="11" name="TextBox 10">
            <a:extLst>
              <a:ext uri="{FF2B5EF4-FFF2-40B4-BE49-F238E27FC236}">
                <a16:creationId xmlns:a16="http://schemas.microsoft.com/office/drawing/2014/main" id="{AAC3D439-030A-6CC4-E6D3-A31622442FA6}"/>
              </a:ext>
            </a:extLst>
          </p:cNvPr>
          <p:cNvSpPr txBox="1"/>
          <p:nvPr/>
        </p:nvSpPr>
        <p:spPr>
          <a:xfrm>
            <a:off x="4431259" y="1096775"/>
            <a:ext cx="3953436" cy="830997"/>
          </a:xfrm>
          <a:prstGeom prst="rect">
            <a:avLst/>
          </a:prstGeom>
          <a:noFill/>
        </p:spPr>
        <p:txBody>
          <a:bodyPr wrap="square" rtlCol="0">
            <a:spAutoFit/>
          </a:bodyPr>
          <a:lstStyle/>
          <a:p>
            <a:pPr algn="just"/>
            <a:r>
              <a:rPr lang="en-US" dirty="0">
                <a:solidFill>
                  <a:schemeClr val="bg1">
                    <a:lumMod val="50000"/>
                  </a:schemeClr>
                </a:solidFill>
              </a:rPr>
              <a:t>… But despite the success of the Ad Campaign, </a:t>
            </a:r>
            <a:r>
              <a:rPr lang="en-US" sz="1600" b="1" dirty="0"/>
              <a:t>it was used </a:t>
            </a:r>
            <a:r>
              <a:rPr lang="en-US" sz="1600" b="1" dirty="0">
                <a:solidFill>
                  <a:srgbClr val="C00000"/>
                </a:solidFill>
              </a:rPr>
              <a:t>less frequently </a:t>
            </a:r>
            <a:r>
              <a:rPr lang="en-US" sz="1600" b="1" dirty="0"/>
              <a:t>each year, resulting in a </a:t>
            </a:r>
            <a:r>
              <a:rPr lang="en-US" sz="1600" b="1" dirty="0">
                <a:solidFill>
                  <a:srgbClr val="C00000"/>
                </a:solidFill>
              </a:rPr>
              <a:t>drop in sales</a:t>
            </a:r>
            <a:endParaRPr lang="en-US" sz="1600" dirty="0">
              <a:solidFill>
                <a:schemeClr val="bg1">
                  <a:lumMod val="50000"/>
                </a:schemeClr>
              </a:solidFill>
            </a:endParaRPr>
          </a:p>
        </p:txBody>
      </p:sp>
      <p:pic>
        <p:nvPicPr>
          <p:cNvPr id="4" name="Picture 3">
            <a:extLst>
              <a:ext uri="{FF2B5EF4-FFF2-40B4-BE49-F238E27FC236}">
                <a16:creationId xmlns:a16="http://schemas.microsoft.com/office/drawing/2014/main" id="{EAE64814-B2C9-A47E-479B-4F6429A3C3D5}"/>
              </a:ext>
            </a:extLst>
          </p:cNvPr>
          <p:cNvPicPr>
            <a:picLocks noChangeAspect="1"/>
          </p:cNvPicPr>
          <p:nvPr/>
        </p:nvPicPr>
        <p:blipFill rotWithShape="1">
          <a:blip r:embed="rId5"/>
          <a:srcRect l="6238" r="10371"/>
          <a:stretch/>
        </p:blipFill>
        <p:spPr>
          <a:xfrm>
            <a:off x="4143510" y="1927772"/>
            <a:ext cx="4885765" cy="2767824"/>
          </a:xfrm>
          <a:prstGeom prst="rect">
            <a:avLst/>
          </a:prstGeom>
        </p:spPr>
      </p:pic>
    </p:spTree>
    <p:extLst>
      <p:ext uri="{BB962C8B-B14F-4D97-AF65-F5344CB8AC3E}">
        <p14:creationId xmlns:p14="http://schemas.microsoft.com/office/powerpoint/2010/main" val="72130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1162</TotalTime>
  <Words>1716</Words>
  <Application>Microsoft Office PowerPoint</Application>
  <PresentationFormat>On-screen Show (16:9)</PresentationFormat>
  <Paragraphs>133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Cambria</vt:lpstr>
      <vt:lpstr>Raleway</vt:lpstr>
      <vt:lpstr>Arial</vt:lpstr>
      <vt:lpstr>Antonio template</vt:lpstr>
      <vt:lpstr>3M ADHESIVE SALES REPORT</vt:lpstr>
      <vt:lpstr>Hello!</vt:lpstr>
      <vt:lpstr>Our process is easy</vt:lpstr>
      <vt:lpstr>Present Situation at 3M Adhesive</vt:lpstr>
      <vt:lpstr>Marketing Strategies used by  3M Adhesive</vt:lpstr>
      <vt:lpstr>Marketing Strategies used by  3M Adhesive</vt:lpstr>
      <vt:lpstr>PowerPoint Presentation</vt:lpstr>
      <vt:lpstr>Marketing Strategies used by  3M Adhesive</vt:lpstr>
      <vt:lpstr>PowerPoint Presentation</vt:lpstr>
      <vt:lpstr>PowerPoint Presentation</vt:lpstr>
      <vt:lpstr>Marketing Strategies used by  3M Adhesive</vt:lpstr>
      <vt:lpstr>PowerPoint Presentation</vt:lpstr>
      <vt:lpstr>PowerPoint Presentation</vt:lpstr>
      <vt:lpstr>Final Thoughts and Recommendations</vt:lpstr>
      <vt:lpstr>For Futher Exploration…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3M ADHESIVE FINANCIAL REPORT</dc:title>
  <dc:creator>Adrian Clark M. Dela Cruz</dc:creator>
  <cp:lastModifiedBy>user</cp:lastModifiedBy>
  <cp:revision>47</cp:revision>
  <cp:lastPrinted>2022-07-29T08:39:04Z</cp:lastPrinted>
  <dcterms:modified xsi:type="dcterms:W3CDTF">2022-07-29T11:51:18Z</dcterms:modified>
</cp:coreProperties>
</file>