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0"/>
  </p:notesMasterIdLst>
  <p:sldIdLst>
    <p:sldId id="262" r:id="rId2"/>
    <p:sldId id="256" r:id="rId3"/>
    <p:sldId id="263" r:id="rId4"/>
    <p:sldId id="264" r:id="rId5"/>
    <p:sldId id="265" r:id="rId6"/>
    <p:sldId id="326" r:id="rId7"/>
    <p:sldId id="267" r:id="rId8"/>
    <p:sldId id="268" r:id="rId9"/>
    <p:sldId id="269" r:id="rId10"/>
    <p:sldId id="322" r:id="rId11"/>
    <p:sldId id="323" r:id="rId12"/>
    <p:sldId id="324" r:id="rId13"/>
    <p:sldId id="325" r:id="rId14"/>
    <p:sldId id="257" r:id="rId15"/>
    <p:sldId id="258" r:id="rId16"/>
    <p:sldId id="259" r:id="rId17"/>
    <p:sldId id="260" r:id="rId18"/>
    <p:sldId id="261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6" r:id="rId65"/>
    <p:sldId id="317" r:id="rId66"/>
    <p:sldId id="319" r:id="rId67"/>
    <p:sldId id="320" r:id="rId68"/>
    <p:sldId id="321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34545" autoAdjust="0"/>
    <p:restoredTop sz="86388" autoAdjust="0"/>
  </p:normalViewPr>
  <p:slideViewPr>
    <p:cSldViewPr snapToObjects="1">
      <p:cViewPr varScale="1">
        <p:scale>
          <a:sx n="77" d="100"/>
          <a:sy n="77" d="100"/>
        </p:scale>
        <p:origin x="-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Relationship Id="rId2" Type="http://schemas.openxmlformats.org/officeDocument/2006/relationships/image" Target="../media/image13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14F52-8C78-F84B-A659-C476274F87C4}" type="datetimeFigureOut">
              <a:rPr lang="en-US" smtClean="0"/>
              <a:t>12/9/09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C439C-1BDB-3741-8F1E-BAABB703EF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9452-F42B-3F45-A3EE-927E226BF173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947C-748F-D548-8FDF-BA28228AF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cockcroft@netflix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s3/" TargetMode="Externa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elasticmapreduce/" TargetMode="Externa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ec2/instance-types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mazonwebservices.com/ElasticMapReduce/2009-03-31/GettingStartedGuide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acockcroft:Desktop:Presos:CMG:EMR:cmg-2009-9116.doc!OLE_LINK1" TargetMode="External"/><Relationship Id="rId4" Type="http://schemas.openxmlformats.org/officeDocument/2006/relationships/oleObject" Target="Macintosh%20HD:Users:acockcroft:Desktop:Presos:CMG:EMR:cmg-2009-9116.doc!OLE_LINK2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ws-portal.amazon.com/gp/aws/developer/account/index.html?action=access-key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mazonwebservices.com/ElasticMapReduce/2009-03-31/GettingStartedGuide/gsFirstStep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elasticmapreduce/home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mazonwebservices.com/ElasticMapReduce/2009-03-31/GettingStartedGuide/gsConsoleRunJob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371600"/>
            <a:ext cx="6363286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3200" strike="sngStrike" dirty="0" smtClean="0"/>
              <a:t>Acquisition requires management buy-in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smtClean="0">
                <a:ea typeface="ＭＳ Ｐゴシック" charset="-128"/>
                <a:cs typeface="ＭＳ Ｐゴシック" charset="-128"/>
              </a:rPr>
              <a:t>Anyone with a credit card and $10 is in business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>
                <a:ea typeface="ＭＳ Ｐゴシック" charset="-128"/>
                <a:cs typeface="ＭＳ Ｐゴシック" charset="-128"/>
              </a:rPr>
              <a:t>Data governance issues…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>
                <a:ea typeface="ＭＳ Ｐゴシック" charset="-128"/>
                <a:cs typeface="ＭＳ Ｐゴシック" charset="-128"/>
              </a:rPr>
              <a:t>Remember 1980’s when PC’s first turned up?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Departmental budgets funded PC’s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No standards, management or backups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Central IT departments could lose control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>
                <a:ea typeface="ＭＳ Ｐゴシック" charset="-128"/>
                <a:cs typeface="ＭＳ Ｐゴシック" charset="-128"/>
              </a:rPr>
              <a:t>Decentralized use of clouds will be driven by teams seeking competitive advantage and business agility – ultimately unstoppable… </a:t>
            </a:r>
          </a:p>
          <a:p>
            <a:pPr lvl="1" eaLnBrk="1" hangingPunct="1">
              <a:lnSpc>
                <a:spcPct val="9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DD32DFF0-20E7-2C49-8DF6-61ABB44EE576}" type="datetime4">
              <a:rPr lang="en-US"/>
              <a:pPr/>
              <a:t>December 9, 2009</a:t>
            </a:fld>
            <a:endParaRPr lang="en-US"/>
          </a:p>
        </p:txBody>
      </p:sp>
      <p:sp>
        <p:nvSpPr>
          <p:cNvPr id="26627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OK, so what should we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ea typeface="ＭＳ Ｐゴシック" charset="-128"/>
                <a:cs typeface="ＭＳ Ｐゴシック" charset="-128"/>
              </a:rPr>
              <a:t>The Umbrella Strategy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500" smtClean="0">
                <a:ea typeface="ＭＳ Ｐゴシック" charset="-128"/>
                <a:cs typeface="ＭＳ Ｐゴシック" charset="-128"/>
              </a:rPr>
              <a:t>Monitor network traffic to cloud vendor API’s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Catch unauthorized clouds as they 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Measure, trend and predict cloud activity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ea typeface="ＭＳ Ｐゴシック" charset="-128"/>
                <a:cs typeface="ＭＳ Ｐゴシック" charset="-128"/>
              </a:rPr>
              <a:t>Pick two cloud standards, setup corporate accounts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Better sharing of lessons as they are learned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Create path of least resistance for users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Avoid vendor lock-in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Aggregate traffic to get bulk discounts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Pressure the vendors to develop common standards, but don’t wait for them to arrive. The best APIs will be cloned eventually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ea typeface="ＭＳ Ｐゴシック" charset="-128"/>
                <a:cs typeface="ＭＳ Ｐゴシック" charset="-128"/>
              </a:rPr>
              <a:t>Sponsor a pathfinder project for each vendor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Navigate a route through the clouds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Don’t get caught unawares in the rain</a:t>
            </a:r>
          </a:p>
          <a:p>
            <a:pPr lvl="1" eaLnBrk="1" hangingPunct="1">
              <a:lnSpc>
                <a:spcPct val="80000"/>
              </a:lnSpc>
            </a:pP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ea typeface="ＭＳ Ｐゴシック" charset="-128"/>
                <a:cs typeface="ＭＳ Ｐゴシック" charset="-128"/>
              </a:rPr>
              <a:t>Predicting the Weather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smtClean="0">
                <a:ea typeface="ＭＳ Ｐゴシック" charset="-128"/>
                <a:cs typeface="ＭＳ Ｐゴシック" charset="-128"/>
              </a:rPr>
              <a:t>Billing is variable, monthly in arrears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Try to predict how much you will be billed…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Not an issue to start with, but can’t be ignored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Amazon has a cost estimator tool that may help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>
                <a:ea typeface="ＭＳ Ｐゴシック" charset="-128"/>
                <a:cs typeface="ＭＳ Ｐゴシック" charset="-128"/>
              </a:rPr>
              <a:t>Central analysis and collection of cloud metrics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Cloud vendor usage metrics via API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Your system and application metrics via Ganglia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Intra-cloud bandwidth is free, analyze in the cloud!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Based on standard analysis framework “Hadoop”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Validation of vendor metrics and billing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Charge-back for individual user applications</a:t>
            </a:r>
          </a:p>
          <a:p>
            <a:pPr lvl="1" eaLnBrk="1" hangingPunct="1">
              <a:lnSpc>
                <a:spcPct val="8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it to learn it…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ocus on how you can use </a:t>
            </a:r>
            <a:r>
              <a:rPr lang="en-US" dirty="0" smtClean="0"/>
              <a:t>the cloud</a:t>
            </a: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yourself to do large scale log processing</a:t>
            </a:r>
            <a:endParaRPr lang="en-US" dirty="0" smtClean="0"/>
          </a:p>
          <a:p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upload huge datasets to a cloud and crunch them with a large cluster of computers using Amazon Elastic Map Reduce (EMR)</a:t>
            </a:r>
            <a:endParaRPr lang="en-US" dirty="0" smtClean="0"/>
          </a:p>
          <a:p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it all from your web browser for a handful of dollars charged to a credit card.</a:t>
            </a:r>
          </a:p>
          <a:p>
            <a:r>
              <a:rPr lang="en-US" dirty="0" smtClean="0"/>
              <a:t>Here’s how</a:t>
            </a: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Cloud </a:t>
            </a:r>
            <a:r>
              <a:rPr lang="en-US" b="1" dirty="0" smtClean="0"/>
              <a:t>Crunch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The Recipe</a:t>
            </a:r>
            <a:endParaRPr lang="en-US" dirty="0"/>
          </a:p>
          <a:p>
            <a:pPr>
              <a:buNone/>
            </a:pPr>
            <a:r>
              <a:rPr lang="en-US" dirty="0"/>
              <a:t>You will need:</a:t>
            </a:r>
          </a:p>
          <a:p>
            <a:pPr lvl="0"/>
            <a:r>
              <a:rPr lang="en-US" dirty="0"/>
              <a:t>A computer connected to the Internet</a:t>
            </a:r>
          </a:p>
          <a:p>
            <a:pPr lvl="0"/>
            <a:r>
              <a:rPr lang="en-US" dirty="0"/>
              <a:t>The Firefox browser</a:t>
            </a:r>
          </a:p>
          <a:p>
            <a:pPr lvl="0"/>
            <a:r>
              <a:rPr lang="en-US" dirty="0"/>
              <a:t>A Firefox specific browser extension</a:t>
            </a:r>
          </a:p>
          <a:p>
            <a:pPr lvl="0"/>
            <a:r>
              <a:rPr lang="en-US" dirty="0"/>
              <a:t>A credit card and less than $1 to spend</a:t>
            </a:r>
          </a:p>
          <a:p>
            <a:pPr lvl="0"/>
            <a:r>
              <a:rPr lang="en-US" dirty="0"/>
              <a:t>Big log files as ingredients</a:t>
            </a:r>
          </a:p>
          <a:p>
            <a:pPr lvl="0"/>
            <a:r>
              <a:rPr lang="en-US" dirty="0"/>
              <a:t>Some very processor intensive </a:t>
            </a:r>
            <a:r>
              <a:rPr lang="en-US" dirty="0" smtClean="0"/>
              <a:t>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First we will warm up our computer by setting up Firefox and connecting to the cloud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Then </a:t>
            </a:r>
            <a:r>
              <a:rPr lang="en-US" dirty="0"/>
              <a:t>we will upload our ingredients to be crunched, at about 20 minutes per </a:t>
            </a:r>
            <a:r>
              <a:rPr lang="en-US" dirty="0" smtClean="0"/>
              <a:t>gigabyte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You should pick between one and twenty processors to crunch with, they are charged by the hour and the cloud takes about 10 minutes to warm up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query itself starts by mapping the ingredients so that the mixture separates, then the excess is boiled off to make a nice informative reduction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Firefox and Extension – free</a:t>
            </a:r>
          </a:p>
          <a:p>
            <a:pPr lvl="0"/>
            <a:r>
              <a:rPr lang="en-US" dirty="0"/>
              <a:t>Upload ingredients – 10 cents/Gigabyte</a:t>
            </a:r>
          </a:p>
          <a:p>
            <a:pPr lvl="0"/>
            <a:r>
              <a:rPr lang="en-US" dirty="0"/>
              <a:t>Small Processors – 11.5 cents/hour each</a:t>
            </a:r>
          </a:p>
          <a:p>
            <a:pPr lvl="0"/>
            <a:r>
              <a:rPr lang="en-US" dirty="0"/>
              <a:t>Download results – 17 cents/Gigabyte</a:t>
            </a:r>
          </a:p>
          <a:p>
            <a:pPr lvl="0"/>
            <a:r>
              <a:rPr lang="en-US" dirty="0"/>
              <a:t>Storage – 15 cents/Gigabyte/month</a:t>
            </a:r>
          </a:p>
          <a:p>
            <a:pPr lvl="0"/>
            <a:r>
              <a:rPr lang="en-US" dirty="0"/>
              <a:t>Service updates – 1 cent/1000 calls</a:t>
            </a:r>
          </a:p>
          <a:p>
            <a:pPr lvl="0"/>
            <a:r>
              <a:rPr lang="en-US" dirty="0"/>
              <a:t>Service requests – 1 cent/10,000 </a:t>
            </a:r>
            <a:r>
              <a:rPr lang="en-US" dirty="0" smtClean="0"/>
              <a:t>calls</a:t>
            </a:r>
          </a:p>
          <a:p>
            <a:pPr lvl="0"/>
            <a:r>
              <a:rPr lang="en-US" dirty="0"/>
              <a:t>Actual cost to run two</a:t>
            </a:r>
            <a:r>
              <a:rPr lang="en-US" dirty="0" smtClean="0"/>
              <a:t> example </a:t>
            </a:r>
            <a:r>
              <a:rPr lang="en-US" dirty="0"/>
              <a:t>programs as described in this </a:t>
            </a:r>
            <a:r>
              <a:rPr lang="en-US" dirty="0" smtClean="0"/>
              <a:t>presentation </a:t>
            </a:r>
            <a:r>
              <a:rPr lang="en-US" dirty="0"/>
              <a:t>was 26 </a:t>
            </a:r>
            <a:r>
              <a:rPr lang="en-US" dirty="0" smtClean="0"/>
              <a:t>cents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Results at Same Cost!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have trouble finding enough data and a complex enough query to keep the processors busy for an hour. In that case you can use fewer processors</a:t>
            </a:r>
          </a:p>
          <a:p>
            <a:r>
              <a:rPr lang="en-US" dirty="0" smtClean="0"/>
              <a:t>Conversely if you want quicker results you can use more and/or larger processors.</a:t>
            </a:r>
          </a:p>
          <a:p>
            <a:r>
              <a:rPr lang="en-US" dirty="0" smtClean="0"/>
              <a:t>Up to 20 systems with 8 CPU cores = 160 cores is immediately available. Oversize on request.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r>
              <a:rPr lang="en-US" baseline="0" dirty="0" smtClean="0"/>
              <a:t> to get you started</a:t>
            </a:r>
          </a:p>
          <a:p>
            <a:r>
              <a:rPr lang="en-US" baseline="0" dirty="0" smtClean="0"/>
              <a:t>Run Amazon Elastic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Get up and running before this presentation is over….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the Cloud to Crunch Your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Cockcroft – </a:t>
            </a:r>
            <a:r>
              <a:rPr lang="en-US" dirty="0">
                <a:hlinkClick r:id="rId2"/>
              </a:rPr>
              <a:t>acockcroft@netflix.</a:t>
            </a:r>
            <a:r>
              <a:rPr lang="en-US" dirty="0" smtClean="0">
                <a:hlinkClick r:id="rId2"/>
              </a:rPr>
              <a:t>com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r>
              <a:rPr lang="en-US" baseline="0" dirty="0" smtClean="0"/>
              <a:t> 1 – Get Firefox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http://www.mozilla.com/en-US/firefox/firefox.html</a:t>
            </a:r>
            <a:endParaRPr lang="en-U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6662"/>
            <a:ext cx="6096000" cy="3968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</a:t>
            </a:r>
            <a:r>
              <a:rPr lang="en-US" baseline="0" dirty="0" smtClean="0"/>
              <a:t> 2 – Get S3Fox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select the Add-ons option from the Tools menu, select “Get Add-ons” and search for S3Fox.</a:t>
            </a:r>
          </a:p>
        </p:txBody>
      </p:sp>
      <p:pic>
        <p:nvPicPr>
          <p:cNvPr id="4" name="Picture 3" descr="Picture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06" y="2667000"/>
            <a:ext cx="7301587" cy="1244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Picture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05" y="4038600"/>
            <a:ext cx="7301587" cy="2373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Learn About</a:t>
            </a:r>
            <a:r>
              <a:rPr lang="en-US" baseline="0" dirty="0" smtClean="0"/>
              <a:t> </a:t>
            </a:r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Bring up </a:t>
            </a:r>
            <a:r>
              <a:rPr lang="en-US" u="sng" dirty="0" smtClean="0">
                <a:hlinkClick r:id="rId2"/>
              </a:rPr>
              <a:t>http://aws.amazon.com/</a:t>
            </a:r>
            <a:r>
              <a:rPr lang="en-US" dirty="0" smtClean="0"/>
              <a:t> to read about the services. </a:t>
            </a:r>
          </a:p>
          <a:p>
            <a:r>
              <a:rPr lang="en-US" dirty="0" smtClean="0"/>
              <a:t>Amazon S3 is short for Amazon Simple Storage Service, which is part of the Amazon Web Services product </a:t>
            </a:r>
          </a:p>
          <a:p>
            <a:r>
              <a:rPr lang="en-US" dirty="0" smtClean="0"/>
              <a:t>We will be using Amazon S3 to store data, and Amazon Elastic Map Reduce (EMR) to process it.</a:t>
            </a:r>
          </a:p>
          <a:p>
            <a:r>
              <a:rPr lang="en-US" dirty="0" smtClean="0"/>
              <a:t>Underneath EMR there is an Amazon Elastic Compute Cloud (EC2), which is created automatically for you each time you use EMR.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S3, EC2, EMR?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Amazon Simple Storage Service lets you put data into the cloud that is addressed using a URL. Access to it can be private or public.</a:t>
            </a:r>
          </a:p>
          <a:p>
            <a:pPr lvl="0"/>
            <a:r>
              <a:rPr lang="en-US" dirty="0" smtClean="0"/>
              <a:t>Amazon Elastic Compute Cloud lets you pick the size and number of computers in your cloud.</a:t>
            </a:r>
          </a:p>
          <a:p>
            <a:pPr lvl="0"/>
            <a:r>
              <a:rPr lang="en-US" dirty="0" smtClean="0"/>
              <a:t>Amazon Elastic Map Reduce automatically builds a </a:t>
            </a:r>
            <a:r>
              <a:rPr lang="en-US" dirty="0" err="1" smtClean="0"/>
              <a:t>Hadoop</a:t>
            </a:r>
            <a:r>
              <a:rPr lang="en-US" dirty="0" smtClean="0"/>
              <a:t> cluster on top of EC2, feeds it data from S3, saves the results in S3, then removes the cluster and frees up the EC2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Sign Up For</a:t>
            </a:r>
            <a:r>
              <a:rPr lang="en-US" baseline="0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896105" cy="4525963"/>
          </a:xfrm>
        </p:spPr>
        <p:txBody>
          <a:bodyPr>
            <a:normAutofit/>
          </a:bodyPr>
          <a:lstStyle/>
          <a:p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to the top-right of the page and sign up at </a:t>
            </a:r>
            <a:r>
              <a:rPr lang="en-US" sz="20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http://aws.amazon.com/</a:t>
            </a:r>
            <a:endParaRPr lang="en-US" sz="2000" dirty="0" smtClean="0"/>
          </a:p>
          <a:p>
            <a:r>
              <a:rPr lang="en-US" sz="2000" dirty="0" smtClean="0"/>
              <a:t>You can login using the same account you use to buy books!</a:t>
            </a:r>
          </a:p>
        </p:txBody>
      </p:sp>
      <p:pic>
        <p:nvPicPr>
          <p:cNvPr id="4" name="Picture 3" descr="Picture 11.png"/>
          <p:cNvPicPr>
            <a:picLocks noChangeAspect="1"/>
          </p:cNvPicPr>
          <p:nvPr/>
        </p:nvPicPr>
        <p:blipFill>
          <a:blip r:embed="rId3"/>
          <a:srcRect t="20872"/>
          <a:stretch>
            <a:fillRect/>
          </a:stretch>
        </p:blipFill>
        <p:spPr>
          <a:xfrm>
            <a:off x="5288607" y="1676400"/>
            <a:ext cx="3333495" cy="1700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Picture 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29000"/>
            <a:ext cx="7936302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Sign Up For Amazon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link to </a:t>
            </a:r>
            <a:r>
              <a:rPr lang="en-US" u="sng" dirty="0" smtClean="0">
                <a:hlinkClick r:id="rId2"/>
              </a:rPr>
              <a:t>http://aws.amazon.com/s3/</a:t>
            </a:r>
            <a:endParaRPr lang="en-US" dirty="0" smtClean="0"/>
          </a:p>
        </p:txBody>
      </p:sp>
      <p:pic>
        <p:nvPicPr>
          <p:cNvPr id="4" name="Picture 3" descr="Picture 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6" y="2362200"/>
            <a:ext cx="8571428" cy="40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S3 Rate Card</a:t>
            </a:r>
            <a:endParaRPr lang="en-US" dirty="0"/>
          </a:p>
        </p:txBody>
      </p:sp>
      <p:pic>
        <p:nvPicPr>
          <p:cNvPr id="4" name="Content Placeholder 3" descr="Picture 14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707" b="-1707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– Sign Up For Amazon 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Go to </a:t>
            </a:r>
            <a:r>
              <a:rPr lang="en-US" sz="2800" u="sng" dirty="0" smtClean="0">
                <a:hlinkClick r:id="rId2"/>
              </a:rPr>
              <a:t>http://aws.amazon.com/elasticmapreduce/</a:t>
            </a:r>
            <a:endParaRPr lang="en-US" sz="2800" dirty="0" smtClean="0"/>
          </a:p>
        </p:txBody>
      </p:sp>
      <p:pic>
        <p:nvPicPr>
          <p:cNvPr id="4" name="Picture 3" descr="Picture 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9800"/>
            <a:ext cx="8229600" cy="4546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EMR signup combines the other needed</a:t>
            </a:r>
          </a:p>
          <a:p>
            <a:r>
              <a:rPr lang="en-US" dirty="0" smtClean="0"/>
              <a:t> services such as EC2 in the sign up process and the rates for all are displayed.</a:t>
            </a:r>
          </a:p>
          <a:p>
            <a:r>
              <a:rPr lang="en-US" dirty="0" smtClean="0"/>
              <a:t>The EMR costs are in addition to the EC2 costs, so 1.5 cents/hour for EMR is added to the 10 cents/hour for EC2 making 11.5 cents/hour for each small instance running Linux with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EMR And EC2 </a:t>
            </a:r>
            <a:r>
              <a:rPr lang="en-US" dirty="0" smtClean="0"/>
              <a:t>Rates</a:t>
            </a:r>
            <a:br>
              <a:rPr lang="en-US" dirty="0" smtClean="0"/>
            </a:br>
            <a:r>
              <a:rPr lang="en-US" sz="2667" dirty="0" smtClean="0"/>
              <a:t>(old data – it is cheaper now with even bigger nodes)</a:t>
            </a:r>
            <a:endParaRPr lang="en-US" dirty="0"/>
          </a:p>
        </p:txBody>
      </p:sp>
      <p:pic>
        <p:nvPicPr>
          <p:cNvPr id="6" name="Picture 5" descr="Picture 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382000" cy="2705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Picture 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114800"/>
            <a:ext cx="7060699" cy="2513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Capacity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4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pitchFamily="-65" charset="-128"/>
              </a:rPr>
              <a:t>We care about CPU, Memory, Network and Disk resources, and Application response times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pitchFamily="-65" charset="-128"/>
              </a:rPr>
              <a:t>We need to know how much of each resource we are using now, and will use in the future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pitchFamily="-65" charset="-128"/>
              </a:rPr>
              <a:t>We need to know how much headroom we have to handle higher loads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pitchFamily="-65" charset="-128"/>
              </a:rPr>
              <a:t>We want to understand how headroom varies, and how it relates to application response times and throughput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7 - </a:t>
            </a:r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Big are EC2 Instances?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 </a:t>
            </a:r>
            <a:r>
              <a:rPr lang="en-US" sz="2800" u="sng" dirty="0" smtClean="0">
                <a:hlinkClick r:id="rId2"/>
              </a:rPr>
              <a:t>http://aws.amazon.com/ec2/instance-types/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The compute power is specified in a standard unit called an EC2 Compute Unit (ECU).</a:t>
            </a:r>
          </a:p>
          <a:p>
            <a:r>
              <a:rPr lang="en-US" sz="2800" dirty="0" smtClean="0"/>
              <a:t>Amazon states “One EC2 Compute Unit (ECU) provides the equivalent CPU capacity of a 1.0-1.2 GHz 2007 </a:t>
            </a:r>
            <a:r>
              <a:rPr lang="en-US" sz="2800" dirty="0" err="1" smtClean="0"/>
              <a:t>Opteron</a:t>
            </a:r>
            <a:r>
              <a:rPr lang="en-US" sz="2800" dirty="0" smtClean="0"/>
              <a:t> or 2007 Xeon processor.”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Small Instance (Default) 1.7 GB of memory, 1 EC2 Compute Unit (1 virtual core with 1 EC2 Compute Unit), 160 GB of instance storage, 32-bit platform.</a:t>
            </a:r>
          </a:p>
          <a:p>
            <a:pPr lvl="0"/>
            <a:r>
              <a:rPr lang="en-US" dirty="0" smtClean="0"/>
              <a:t>Large Instance 7.5 GB of memory, 4 EC2 Compute Units (2 virtual cores with 2 EC2 Compute Units each), 850 GB of instance storage, 64-bit platform.</a:t>
            </a:r>
          </a:p>
          <a:p>
            <a:pPr lvl="0"/>
            <a:r>
              <a:rPr lang="en-US" dirty="0" smtClean="0"/>
              <a:t>Extra Large Instance 15 GB of memory, 8 EC2 Compute Units (4 virtual cores with 2 EC2 Compute Units each), 1690 GB of instance storage, 64-bit platform.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Intensive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High-CPU Medium Instance 1.7 GB of memory, 5 EC2 Compute Units (2 virtual cores with 2.5 EC2 Compute Units each), 350 GB of instance storage, 32-bit platform.</a:t>
            </a:r>
          </a:p>
          <a:p>
            <a:pPr lvl="0"/>
            <a:r>
              <a:rPr lang="en-US" dirty="0" smtClean="0"/>
              <a:t>High-CPU Extra Large Instance 7 GB of memory, 20 EC2 Compute Units (8 virtual cores with 2.5 EC2 Compute Units each), 1690 GB of instance storage, 64-bit platform.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8 –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>
                <a:hlinkClick r:id="rId2"/>
              </a:rPr>
              <a:t>http://docs.amazonwebservices.com/ElasticMapReduce/2009-03-31/GettingStartedGuide/</a:t>
            </a:r>
            <a:endParaRPr lang="en-US" sz="2800" dirty="0" smtClean="0"/>
          </a:p>
          <a:p>
            <a:r>
              <a:rPr lang="en-US" dirty="0" smtClean="0"/>
              <a:t>There is a Getting Started guide and Developer Documentation including sample applications</a:t>
            </a:r>
          </a:p>
          <a:p>
            <a:r>
              <a:rPr lang="en-US" dirty="0" smtClean="0"/>
              <a:t>We will be working through two of those applications.</a:t>
            </a:r>
          </a:p>
          <a:p>
            <a:r>
              <a:rPr lang="en-US" dirty="0" smtClean="0"/>
              <a:t>There is also a very helpful FAQ page that is worth reading through.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r>
              <a:rPr lang="en-US" baseline="0" dirty="0" smtClean="0"/>
              <a:t> 9 – What is EMR?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057400" y="2241550"/>
          <a:ext cx="5143500" cy="4110404"/>
        </p:xfrm>
        <a:graphic>
          <a:graphicData uri="http://schemas.openxmlformats.org/presentationml/2006/ole">
            <p:oleObj spid="_x0000_s48130" name="Document" r:id="rId3" imgW="2971800" imgH="2374900" progId="Word.Document.8">
              <p:link updateAutomatic="1"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124200" y="1417638"/>
          <a:ext cx="2895600" cy="673100"/>
        </p:xfrm>
        <a:graphic>
          <a:graphicData uri="http://schemas.openxmlformats.org/presentationml/2006/ole">
            <p:oleObj spid="_x0000_s48131" name="Document" r:id="rId4" imgW="2895600" imgH="6731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10 – How 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Code directly in Java</a:t>
            </a:r>
          </a:p>
          <a:p>
            <a:r>
              <a:rPr lang="en-US" dirty="0" smtClean="0"/>
              <a:t>Submit “streaming” command line scripts</a:t>
            </a:r>
          </a:p>
          <a:p>
            <a:pPr lvl="1"/>
            <a:r>
              <a:rPr lang="en-US" dirty="0" smtClean="0"/>
              <a:t>EMR bundles Perl, Python, Ruby and R</a:t>
            </a:r>
          </a:p>
          <a:p>
            <a:r>
              <a:rPr lang="en-US" dirty="0" smtClean="0"/>
              <a:t>Code MR sequences in Java using Cascading</a:t>
            </a:r>
          </a:p>
          <a:p>
            <a:r>
              <a:rPr lang="en-US" dirty="0" smtClean="0"/>
              <a:t>Process log files using Cascading </a:t>
            </a:r>
            <a:r>
              <a:rPr lang="en-US" dirty="0" err="1" smtClean="0"/>
              <a:t>Multitool</a:t>
            </a:r>
            <a:endParaRPr lang="en-US" dirty="0" smtClean="0"/>
          </a:p>
          <a:p>
            <a:r>
              <a:rPr lang="en-US" dirty="0" smtClean="0"/>
              <a:t>Write dataflow scripts with </a:t>
            </a:r>
            <a:r>
              <a:rPr lang="en-US" dirty="0" smtClean="0"/>
              <a:t>Pig</a:t>
            </a:r>
          </a:p>
          <a:p>
            <a:r>
              <a:rPr lang="en-US" dirty="0" smtClean="0"/>
              <a:t>Write SQL queries using </a:t>
            </a:r>
            <a:r>
              <a:rPr lang="en-US" dirty="0" smtClean="0"/>
              <a:t>Hive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 – Setup Access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Getting Started Guide</a:t>
            </a:r>
          </a:p>
          <a:p>
            <a:pPr lvl="1">
              <a:buNone/>
            </a:pPr>
            <a:r>
              <a:rPr lang="en-US" sz="2000" u="sng" dirty="0" smtClean="0">
                <a:hlinkClick r:id="rId2"/>
              </a:rPr>
              <a:t>http://docs.amazonwebservices.com/ElasticMapReduce/2009-03-31/GettingStartedGuide/gsFirstSteps.html</a:t>
            </a:r>
            <a:endParaRPr lang="en-US" sz="2000" u="sng" dirty="0" smtClean="0"/>
          </a:p>
          <a:p>
            <a:pPr lvl="1">
              <a:buNone/>
            </a:pPr>
            <a:r>
              <a:rPr lang="en-US" sz="2000" dirty="0" smtClean="0"/>
              <a:t>The URL to visit to get your key is:</a:t>
            </a:r>
          </a:p>
          <a:p>
            <a:pPr lvl="1">
              <a:buNone/>
            </a:pPr>
            <a:r>
              <a:rPr lang="en-US" sz="2000" u="sng" dirty="0" smtClean="0">
                <a:hlinkClick r:id="rId3"/>
              </a:rPr>
              <a:t>http://aws-portal.amazon.com/gp/aws/developer/account/index.html?action=access-key</a:t>
            </a:r>
            <a:endParaRPr lang="en-US" sz="2000" dirty="0" smtClean="0"/>
          </a:p>
        </p:txBody>
      </p:sp>
      <p:pic>
        <p:nvPicPr>
          <p:cNvPr id="5" name="Picture 4" descr="Picture 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962400"/>
            <a:ext cx="7239000" cy="1902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</a:t>
            </a:r>
            <a:r>
              <a:rPr lang="en-US" baseline="0" dirty="0" smtClean="0"/>
              <a:t> Access Keys in S3Fox</a:t>
            </a:r>
            <a:endParaRPr lang="en-US" dirty="0"/>
          </a:p>
        </p:txBody>
      </p:sp>
      <p:pic>
        <p:nvPicPr>
          <p:cNvPr id="4" name="Content Placeholder 3" descr="Picture 19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5333" r="-35333"/>
          <a:stretch>
            <a:fillRect/>
          </a:stretch>
        </p:blipFill>
        <p:spPr>
          <a:xfrm>
            <a:off x="2514600" y="1600200"/>
            <a:ext cx="8229600" cy="4525963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3733800" cy="4525963"/>
          </a:xfrm>
        </p:spPr>
        <p:txBody>
          <a:bodyPr>
            <a:normAutofit/>
          </a:bodyPr>
          <a:lstStyle/>
          <a:p>
            <a:pPr lvl="0"/>
            <a:r>
              <a:rPr lang="en-US" sz="2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 S3 Firefox Organizer and select the Manage Accounts button at the top left</a:t>
            </a:r>
            <a:r>
              <a:rPr lang="en-US" sz="1600" dirty="0" smtClean="0"/>
              <a:t> </a:t>
            </a:r>
          </a:p>
          <a:p>
            <a:pPr lvl="0"/>
            <a:r>
              <a:rPr lang="en-US" sz="2400" dirty="0" smtClean="0"/>
              <a:t>Enter your access keys into the popup.</a:t>
            </a:r>
            <a:endParaRPr lang="en-US" sz="2400" dirty="0"/>
          </a:p>
        </p:txBody>
      </p:sp>
      <p:pic>
        <p:nvPicPr>
          <p:cNvPr id="6" name="Picture 5" descr="Picture 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06749"/>
            <a:ext cx="1892063" cy="393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 – Create An Output Folder</a:t>
            </a:r>
            <a:endParaRPr lang="en-US" dirty="0"/>
          </a:p>
        </p:txBody>
      </p:sp>
      <p:pic>
        <p:nvPicPr>
          <p:cNvPr id="4" name="Content Placeholder 3" descr="Picture 2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9810" r="-19810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5" name="Left Arrow 4"/>
          <p:cNvSpPr/>
          <p:nvPr/>
        </p:nvSpPr>
        <p:spPr>
          <a:xfrm>
            <a:off x="7467600" y="3199810"/>
            <a:ext cx="1524000" cy="533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Folder Permissions </a:t>
            </a:r>
            <a:endParaRPr lang="en-US" dirty="0"/>
          </a:p>
        </p:txBody>
      </p:sp>
      <p:pic>
        <p:nvPicPr>
          <p:cNvPr id="4" name="Content Placeholder 3" descr="Picture 2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2765" r="-2276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Capacity is expensive</a:t>
            </a:r>
          </a:p>
          <a:p>
            <a:r>
              <a:rPr lang="en-US" dirty="0" smtClean="0"/>
              <a:t>Capacity takes time to buy and provision</a:t>
            </a:r>
          </a:p>
          <a:p>
            <a:r>
              <a:rPr lang="en-US" dirty="0" smtClean="0"/>
              <a:t>Capacity only increases, can’t be shrunk easily</a:t>
            </a:r>
          </a:p>
          <a:p>
            <a:r>
              <a:rPr lang="en-US" dirty="0" smtClean="0"/>
              <a:t>Capacity comes in big chunks, paid up front</a:t>
            </a:r>
          </a:p>
          <a:p>
            <a:r>
              <a:rPr lang="en-US" dirty="0" smtClean="0"/>
              <a:t>Planning errors can cause big problems</a:t>
            </a:r>
          </a:p>
          <a:p>
            <a:r>
              <a:rPr lang="en-US" dirty="0" smtClean="0"/>
              <a:t>Systems are clearly defined assets</a:t>
            </a:r>
          </a:p>
          <a:p>
            <a:r>
              <a:rPr lang="en-US" dirty="0" smtClean="0"/>
              <a:t>Systems can be instrumented in detail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 – Run Your First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See the Getting Started Guide at:</a:t>
            </a:r>
          </a:p>
          <a:p>
            <a:pPr lvl="1">
              <a:buNone/>
            </a:pPr>
            <a:r>
              <a:rPr lang="en-US" sz="2000" u="sng" dirty="0" smtClean="0">
                <a:hlinkClick r:id="rId2"/>
              </a:rPr>
              <a:t>http://docs.amazonwebservices.com/ElasticMapReduce/2009-03-31/GettingStartedGuide/gsConsoleRunJob.html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dirty="0" smtClean="0"/>
              <a:t>login to the EMR console at </a:t>
            </a:r>
            <a:r>
              <a:rPr lang="en-US" sz="2000" u="sng" dirty="0" smtClean="0">
                <a:hlinkClick r:id="rId3"/>
              </a:rPr>
              <a:t>https://console.aws.amazon.com/elasticmapreduce/home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dirty="0" smtClean="0"/>
              <a:t>create a new job flow called “Word crunch”, and select the sample application word count. </a:t>
            </a:r>
          </a:p>
        </p:txBody>
      </p:sp>
      <p:pic>
        <p:nvPicPr>
          <p:cNvPr id="4" name="Picture 3" descr="Picture 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810000"/>
            <a:ext cx="3810000" cy="2990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Output S3 Bucket</a:t>
            </a:r>
            <a:endParaRPr lang="en-US" dirty="0"/>
          </a:p>
        </p:txBody>
      </p:sp>
      <p:pic>
        <p:nvPicPr>
          <p:cNvPr id="4" name="Content Placeholder 3" descr="Picture 24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520" b="-952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the Instance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small instance (i.e. computer) will do…</a:t>
            </a:r>
          </a:p>
          <a:p>
            <a:r>
              <a:rPr lang="en-US" dirty="0" smtClean="0"/>
              <a:t>Cost will be 11.5 cents for 1 hour (minimum)</a:t>
            </a:r>
          </a:p>
        </p:txBody>
      </p:sp>
      <p:pic>
        <p:nvPicPr>
          <p:cNvPr id="4" name="Picture 3" descr="Picture 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32" y="3010162"/>
            <a:ext cx="6107936" cy="2095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Job Flow</a:t>
            </a:r>
            <a:endParaRPr lang="en-US" dirty="0"/>
          </a:p>
        </p:txBody>
      </p:sp>
      <p:pic>
        <p:nvPicPr>
          <p:cNvPr id="4" name="Content Placeholder 3" descr="Picture 26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6844" b="-26844"/>
          <a:stretch>
            <a:fillRect/>
          </a:stretch>
        </p:blipFill>
        <p:spPr>
          <a:xfrm>
            <a:off x="457200" y="1489884"/>
            <a:ext cx="4495800" cy="2472516"/>
          </a:xfrm>
          <a:ln>
            <a:solidFill>
              <a:schemeClr val="tx1"/>
            </a:solidFill>
          </a:ln>
        </p:spPr>
      </p:pic>
      <p:pic>
        <p:nvPicPr>
          <p:cNvPr id="5" name="Picture 4" descr="Picture 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29000"/>
            <a:ext cx="4888889" cy="3250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" y="47244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Job Flow takes a few minutes to get started, then completes in about 5 minutes run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14 – View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S3Fox click on the refresh icon, then </a:t>
            </a:r>
            <a:r>
              <a:rPr lang="en-US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doubleclick</a:t>
            </a: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</a:t>
            </a:r>
            <a:r>
              <a:rPr lang="en-US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crunchie</a:t>
            </a: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folder</a:t>
            </a:r>
            <a:endParaRPr lang="en-US" dirty="0" smtClean="0"/>
          </a:p>
          <a:p>
            <a:r>
              <a:rPr lang="en-US" dirty="0" smtClean="0"/>
              <a:t>Keep clicking until the output file is visible</a:t>
            </a:r>
          </a:p>
        </p:txBody>
      </p:sp>
      <p:pic>
        <p:nvPicPr>
          <p:cNvPr id="4" name="Picture 3" descr="Picture 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14800"/>
            <a:ext cx="7616130" cy="146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To Your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S3Fox – click on left arrow</a:t>
            </a:r>
          </a:p>
          <a:p>
            <a:r>
              <a:rPr lang="en-US" dirty="0" smtClean="0"/>
              <a:t>Save to PC</a:t>
            </a:r>
          </a:p>
          <a:p>
            <a:r>
              <a:rPr lang="en-US" dirty="0" smtClean="0"/>
              <a:t>Open in </a:t>
            </a:r>
            <a:r>
              <a:rPr lang="en-US" dirty="0" err="1" smtClean="0"/>
              <a:t>TextEdit</a:t>
            </a:r>
            <a:endParaRPr lang="en-US" dirty="0" smtClean="0"/>
          </a:p>
          <a:p>
            <a:r>
              <a:rPr lang="en-US" dirty="0" smtClean="0"/>
              <a:t>See that the word “a” occurred 14716 times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boring…. so try a more interesting demo!</a:t>
            </a:r>
          </a:p>
        </p:txBody>
      </p:sp>
      <p:pic>
        <p:nvPicPr>
          <p:cNvPr id="4" name="Picture 3" descr="Picture 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673" y="1219200"/>
            <a:ext cx="2184127" cy="2158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4724401" y="2667000"/>
            <a:ext cx="15240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15 – Crunch</a:t>
            </a:r>
            <a:r>
              <a:rPr lang="en-US" baseline="0" dirty="0" smtClean="0"/>
              <a:t> Some Log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output bucket with a new name</a:t>
            </a:r>
          </a:p>
          <a:p>
            <a:r>
              <a:rPr lang="en-US" dirty="0" smtClean="0"/>
              <a:t>Start a new job flow using the </a:t>
            </a:r>
            <a:r>
              <a:rPr lang="en-US" dirty="0" err="1" smtClean="0"/>
              <a:t>CloudFront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This uses the Cascading </a:t>
            </a:r>
            <a:r>
              <a:rPr lang="en-US" dirty="0" err="1" smtClean="0"/>
              <a:t>Multitool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Picture 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08" y="4000781"/>
            <a:ext cx="5663492" cy="2247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16 – How Much Did That Cost?</a:t>
            </a:r>
            <a:endParaRPr lang="en-US" dirty="0"/>
          </a:p>
        </p:txBody>
      </p:sp>
      <p:pic>
        <p:nvPicPr>
          <p:cNvPr id="4" name="Content Placeholder 3" descr="Picture 3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816" r="-981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Easy,</a:t>
            </a:r>
            <a:r>
              <a:rPr lang="en-US" baseline="0" dirty="0" smtClean="0"/>
              <a:t> cheap, anyone can use it</a:t>
            </a:r>
          </a:p>
          <a:p>
            <a:r>
              <a:rPr lang="en-US" baseline="0" dirty="0" smtClean="0"/>
              <a:t>Now let’s look at how to write code…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 &amp; Data Analysis </a:t>
            </a:r>
            <a:br>
              <a:rPr lang="en-US" dirty="0" smtClean="0"/>
            </a:br>
            <a:r>
              <a:rPr lang="en-US" dirty="0" smtClean="0"/>
              <a:t>using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Based on slides by</a:t>
            </a:r>
          </a:p>
          <a:p>
            <a:r>
              <a:rPr lang="en-US" sz="2800" dirty="0" err="1" smtClean="0"/>
              <a:t>Shashi</a:t>
            </a:r>
            <a:r>
              <a:rPr lang="en-US" sz="2800" dirty="0" smtClean="0"/>
              <a:t>  </a:t>
            </a:r>
            <a:r>
              <a:rPr lang="en-US" sz="2800" dirty="0" err="1" smtClean="0"/>
              <a:t>Madappa</a:t>
            </a:r>
            <a:endParaRPr lang="en-US" sz="2800" dirty="0" smtClean="0"/>
          </a:p>
          <a:p>
            <a:r>
              <a:rPr lang="en-US" sz="2800" dirty="0" err="1" smtClean="0"/>
              <a:t>smadappa@netflix.com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 in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Capacity is expensive</a:t>
            </a:r>
          </a:p>
          <a:p>
            <a:r>
              <a:rPr lang="en-US" strike="sngStrike" dirty="0" smtClean="0"/>
              <a:t>Capacity takes time to buy and provision</a:t>
            </a:r>
          </a:p>
          <a:p>
            <a:r>
              <a:rPr lang="en-US" strike="sngStrike" dirty="0" smtClean="0"/>
              <a:t>Capacity only increases, can’t be shrunk easily</a:t>
            </a:r>
          </a:p>
          <a:p>
            <a:r>
              <a:rPr lang="en-US" strike="sngStrike" dirty="0" smtClean="0"/>
              <a:t>Capacity comes in big chunks, paid up front</a:t>
            </a:r>
          </a:p>
          <a:p>
            <a:r>
              <a:rPr lang="en-US" strike="sngStrike" dirty="0" smtClean="0"/>
              <a:t>Planning errors can cause big problems</a:t>
            </a:r>
          </a:p>
          <a:p>
            <a:r>
              <a:rPr lang="en-US" strike="sngStrike" dirty="0" smtClean="0"/>
              <a:t>Systems are clearly defined assets</a:t>
            </a:r>
          </a:p>
          <a:p>
            <a:r>
              <a:rPr lang="en-US" strike="sngStrike" dirty="0" smtClean="0"/>
              <a:t>Systems can be instrumented in detail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Hadoop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Background</a:t>
            </a:r>
          </a:p>
          <a:p>
            <a:pPr>
              <a:buNone/>
            </a:pPr>
            <a:r>
              <a:rPr lang="en-US" dirty="0" smtClean="0"/>
              <a:t>	- Ecosystem </a:t>
            </a:r>
          </a:p>
          <a:p>
            <a:pPr>
              <a:buNone/>
            </a:pPr>
            <a:r>
              <a:rPr lang="en-US" dirty="0" smtClean="0"/>
              <a:t>	- HDFS &amp; Map/Reduce</a:t>
            </a:r>
          </a:p>
          <a:p>
            <a:pPr>
              <a:buNone/>
            </a:pPr>
            <a:r>
              <a:rPr lang="en-US" dirty="0" smtClean="0"/>
              <a:t>	- Example</a:t>
            </a:r>
          </a:p>
          <a:p>
            <a:pPr>
              <a:buNone/>
            </a:pPr>
            <a:r>
              <a:rPr lang="en-US" dirty="0" smtClean="0"/>
              <a:t>2. Log &amp; Data Analysis @ Netflix</a:t>
            </a:r>
          </a:p>
          <a:p>
            <a:pPr>
              <a:buNone/>
            </a:pPr>
            <a:r>
              <a:rPr lang="en-US" dirty="0" smtClean="0"/>
              <a:t>	- Problem / Data Volume</a:t>
            </a:r>
          </a:p>
          <a:p>
            <a:pPr>
              <a:buNone/>
            </a:pPr>
            <a:r>
              <a:rPr lang="en-US" dirty="0" smtClean="0"/>
              <a:t>	- Current &amp; Future Projects 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Hadoop</a:t>
            </a:r>
            <a:r>
              <a:rPr lang="en-US" dirty="0" smtClean="0"/>
              <a:t> on Amazon EC2</a:t>
            </a:r>
          </a:p>
          <a:p>
            <a:pPr>
              <a:buNone/>
            </a:pPr>
            <a:r>
              <a:rPr lang="en-US" dirty="0" smtClean="0"/>
              <a:t>	- Storage options</a:t>
            </a:r>
          </a:p>
          <a:p>
            <a:pPr>
              <a:buNone/>
            </a:pPr>
            <a:r>
              <a:rPr lang="en-US" dirty="0" smtClean="0"/>
              <a:t>	- Deployment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Apache open-source software for reliable, scalable, distributed computing.</a:t>
            </a:r>
          </a:p>
          <a:p>
            <a:r>
              <a:rPr lang="en-US" dirty="0" smtClean="0"/>
              <a:t>Originally </a:t>
            </a:r>
            <a:r>
              <a:rPr lang="en-US" dirty="0"/>
              <a:t>a sub-project of the </a:t>
            </a:r>
            <a:r>
              <a:rPr lang="en-US" dirty="0" err="1"/>
              <a:t>Lucene</a:t>
            </a:r>
            <a:r>
              <a:rPr lang="en-US" dirty="0"/>
              <a:t> search engine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to analyze and transform large data sets.</a:t>
            </a:r>
          </a:p>
          <a:p>
            <a:r>
              <a:rPr lang="en-US" dirty="0" smtClean="0"/>
              <a:t>Supports partial failure, Recoverability, Consistency &amp; Scalability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Hadoop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Sub-Projects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u="sng" dirty="0" smtClean="0"/>
              <a:t>Core</a:t>
            </a:r>
            <a:r>
              <a:rPr lang="en-US" b="1" dirty="0" smtClean="0"/>
              <a:t> </a:t>
            </a:r>
          </a:p>
          <a:p>
            <a:pPr lvl="1"/>
            <a:r>
              <a:rPr lang="en-US" b="1" u="sng" dirty="0" smtClean="0"/>
              <a:t>HDFS</a:t>
            </a:r>
            <a:r>
              <a:rPr lang="en-US" dirty="0" smtClean="0"/>
              <a:t>: </a:t>
            </a:r>
            <a:r>
              <a:rPr lang="en-US" sz="2600" dirty="0" smtClean="0"/>
              <a:t>A distributed file system that provides high throughput access to data. </a:t>
            </a:r>
          </a:p>
          <a:p>
            <a:pPr lvl="1"/>
            <a:r>
              <a:rPr lang="en-US" b="1" u="sng" dirty="0" smtClean="0"/>
              <a:t>Map/Reduce</a:t>
            </a:r>
            <a:r>
              <a:rPr lang="en-US" dirty="0" smtClean="0"/>
              <a:t> : </a:t>
            </a:r>
            <a:r>
              <a:rPr lang="en-US" sz="2600" dirty="0" smtClean="0"/>
              <a:t>A framework for processing large data sets.</a:t>
            </a:r>
          </a:p>
          <a:p>
            <a:r>
              <a:rPr lang="en-US" sz="2800" b="1" u="sng" dirty="0" err="1" smtClean="0"/>
              <a:t>HBase</a:t>
            </a:r>
            <a:r>
              <a:rPr lang="en-US" dirty="0" smtClean="0"/>
              <a:t> : </a:t>
            </a:r>
            <a:r>
              <a:rPr lang="en-US" sz="2600" dirty="0" smtClean="0"/>
              <a:t>A distributed database that supports structured data storage for large tables</a:t>
            </a:r>
          </a:p>
          <a:p>
            <a:r>
              <a:rPr lang="en-US" sz="2800" b="1" u="sng" dirty="0" smtClean="0"/>
              <a:t>Hive</a:t>
            </a:r>
            <a:r>
              <a:rPr lang="en-US" dirty="0" smtClean="0"/>
              <a:t> : </a:t>
            </a:r>
            <a:r>
              <a:rPr lang="en-US" sz="2600" dirty="0" smtClean="0"/>
              <a:t>An infrastructure for ad hoc querying (</a:t>
            </a:r>
            <a:r>
              <a:rPr lang="en-US" sz="2600" dirty="0" err="1" smtClean="0"/>
              <a:t>sql</a:t>
            </a:r>
            <a:r>
              <a:rPr lang="en-US" sz="2600" dirty="0" smtClean="0"/>
              <a:t> like)</a:t>
            </a:r>
          </a:p>
          <a:p>
            <a:r>
              <a:rPr lang="en-US" sz="2800" b="1" u="sng" dirty="0" smtClean="0"/>
              <a:t>Pig</a:t>
            </a:r>
            <a:r>
              <a:rPr lang="en-US" sz="2600" dirty="0" smtClean="0"/>
              <a:t> : A data-flow language and execution framework</a:t>
            </a:r>
          </a:p>
          <a:p>
            <a:r>
              <a:rPr lang="en-US" sz="2800" b="1" u="sng" dirty="0" smtClean="0"/>
              <a:t>Avro</a:t>
            </a:r>
            <a:r>
              <a:rPr lang="en-US" sz="2600" dirty="0" smtClean="0"/>
              <a:t> : A data serialization system that provides dynamic integration with scripting languages. Similar to Thrift &amp; Protocol Buffers </a:t>
            </a:r>
          </a:p>
          <a:p>
            <a:r>
              <a:rPr lang="en-US" sz="2800" b="1" u="sng" dirty="0" smtClean="0"/>
              <a:t>Cascading</a:t>
            </a:r>
            <a:r>
              <a:rPr lang="en-US" sz="2600" dirty="0" smtClean="0"/>
              <a:t> : Executing data processing workflow</a:t>
            </a:r>
          </a:p>
          <a:p>
            <a:r>
              <a:rPr lang="en-US" sz="2600" b="1" dirty="0" err="1" smtClean="0"/>
              <a:t>Chukwa</a:t>
            </a:r>
            <a:r>
              <a:rPr lang="en-US" sz="2600" dirty="0" smtClean="0"/>
              <a:t>, </a:t>
            </a:r>
            <a:r>
              <a:rPr lang="en-US" sz="2600" b="1" dirty="0" smtClean="0"/>
              <a:t>Mahout</a:t>
            </a:r>
            <a:r>
              <a:rPr lang="en-US" sz="2600" dirty="0" smtClean="0"/>
              <a:t>, </a:t>
            </a:r>
            <a:r>
              <a:rPr lang="en-US" sz="2600" b="1" dirty="0" err="1" smtClean="0"/>
              <a:t>ZooKeeper</a:t>
            </a:r>
            <a:r>
              <a:rPr lang="en-US" sz="2600" dirty="0" smtClean="0"/>
              <a:t>, and many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Hadoop Distributed File </a:t>
            </a:r>
            <a:r>
              <a:rPr lang="en-US" dirty="0" smtClean="0"/>
              <a:t>System(HDFS)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900" dirty="0" smtClean="0"/>
              <a:t>Features</a:t>
            </a:r>
          </a:p>
          <a:p>
            <a:r>
              <a:rPr lang="en-US" sz="2200" dirty="0" smtClean="0"/>
              <a:t>Cannot be mounted as a “file system”</a:t>
            </a:r>
          </a:p>
          <a:p>
            <a:r>
              <a:rPr lang="en-US" sz="2200" dirty="0" smtClean="0"/>
              <a:t>Access via command line or Java API</a:t>
            </a:r>
          </a:p>
          <a:p>
            <a:r>
              <a:rPr lang="en-US" sz="2200" dirty="0" smtClean="0"/>
              <a:t>Prefers large files (multiple terabytes) to many small files</a:t>
            </a:r>
          </a:p>
          <a:p>
            <a:r>
              <a:rPr lang="en-US" sz="2200" dirty="0" smtClean="0"/>
              <a:t>Files are write once, read many (append coming soon)</a:t>
            </a:r>
          </a:p>
          <a:p>
            <a:r>
              <a:rPr lang="en-US" sz="2200" dirty="0" smtClean="0"/>
              <a:t>Users, Groups and Permissions</a:t>
            </a:r>
          </a:p>
          <a:p>
            <a:r>
              <a:rPr lang="en-US" sz="2200" dirty="0" smtClean="0"/>
              <a:t>Name and Space Quotas </a:t>
            </a:r>
          </a:p>
          <a:p>
            <a:r>
              <a:rPr lang="en-US" sz="2200" dirty="0" err="1" smtClean="0"/>
              <a:t>Blocksize</a:t>
            </a:r>
            <a:r>
              <a:rPr lang="en-US" sz="2200" dirty="0" smtClean="0"/>
              <a:t> and Replication factor are configurable per file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900" dirty="0" smtClean="0"/>
              <a:t>Commands</a:t>
            </a:r>
            <a:r>
              <a:rPr lang="en-US" sz="2200" dirty="0" smtClean="0"/>
              <a:t>: hadoop </a:t>
            </a:r>
            <a:r>
              <a:rPr lang="en-US" sz="2200" dirty="0" err="1" smtClean="0"/>
              <a:t>dfs</a:t>
            </a:r>
            <a:r>
              <a:rPr lang="en-US" sz="2200" dirty="0" smtClean="0"/>
              <a:t> -</a:t>
            </a:r>
            <a:r>
              <a:rPr lang="en-US" sz="2200" dirty="0" err="1" smtClean="0"/>
              <a:t>ls</a:t>
            </a:r>
            <a:r>
              <a:rPr lang="en-US" sz="2200" dirty="0" smtClean="0"/>
              <a:t>, -du, -cp, -</a:t>
            </a:r>
            <a:r>
              <a:rPr lang="en-US" sz="2200" dirty="0" err="1" smtClean="0"/>
              <a:t>mv</a:t>
            </a:r>
            <a:r>
              <a:rPr lang="en-US" sz="2200" dirty="0" smtClean="0"/>
              <a:t>, -</a:t>
            </a:r>
            <a:r>
              <a:rPr lang="en-US" sz="2200" dirty="0" err="1" smtClean="0"/>
              <a:t>rm</a:t>
            </a:r>
            <a:r>
              <a:rPr lang="en-US" sz="2200" dirty="0" smtClean="0"/>
              <a:t>, -</a:t>
            </a:r>
            <a:r>
              <a:rPr lang="en-US" sz="2200" dirty="0" err="1" smtClean="0"/>
              <a:t>rmr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900" dirty="0" smtClean="0"/>
              <a:t>Uploading files</a:t>
            </a:r>
          </a:p>
          <a:p>
            <a:pPr>
              <a:buFont typeface="Wingdings"/>
              <a:buChar char="Ø"/>
            </a:pPr>
            <a:r>
              <a:rPr lang="en-US" sz="2200" dirty="0" err="1" smtClean="0"/>
              <a:t>hadoop</a:t>
            </a:r>
            <a:r>
              <a:rPr lang="en-US" sz="2200" dirty="0" smtClean="0"/>
              <a:t> </a:t>
            </a:r>
            <a:r>
              <a:rPr lang="en-US" sz="2200" dirty="0" err="1" smtClean="0"/>
              <a:t>dfs</a:t>
            </a:r>
            <a:r>
              <a:rPr lang="en-US" sz="2200" dirty="0" smtClean="0"/>
              <a:t> -put </a:t>
            </a:r>
            <a:r>
              <a:rPr lang="en-US" sz="2200" dirty="0" err="1" smtClean="0"/>
              <a:t>foo</a:t>
            </a:r>
            <a:r>
              <a:rPr lang="en-US" sz="2200" dirty="0" smtClean="0"/>
              <a:t> </a:t>
            </a:r>
            <a:r>
              <a:rPr lang="en-US" sz="2200" dirty="0" err="1" smtClean="0"/>
              <a:t>mydata</a:t>
            </a:r>
            <a:r>
              <a:rPr lang="en-US" sz="2200" dirty="0" smtClean="0"/>
              <a:t>/</a:t>
            </a:r>
            <a:r>
              <a:rPr lang="en-US" sz="2200" dirty="0" err="1" smtClean="0"/>
              <a:t>foo</a:t>
            </a:r>
            <a:endParaRPr lang="en-US" sz="2200" dirty="0" smtClean="0"/>
          </a:p>
          <a:p>
            <a:pPr>
              <a:buFont typeface="Wingdings"/>
              <a:buChar char="Ø"/>
            </a:pPr>
            <a:r>
              <a:rPr lang="en-US" sz="2200" dirty="0" smtClean="0"/>
              <a:t>cat </a:t>
            </a:r>
            <a:r>
              <a:rPr lang="en-US" sz="2200" dirty="0" err="1" smtClean="0"/>
              <a:t>ReallyBigFile</a:t>
            </a:r>
            <a:r>
              <a:rPr lang="en-US" sz="2200" dirty="0" smtClean="0"/>
              <a:t> | hadoop </a:t>
            </a:r>
            <a:r>
              <a:rPr lang="en-US" sz="2200" dirty="0" err="1" smtClean="0"/>
              <a:t>dfs</a:t>
            </a:r>
            <a:r>
              <a:rPr lang="en-US" sz="2200" dirty="0" smtClean="0"/>
              <a:t> -put - </a:t>
            </a:r>
            <a:r>
              <a:rPr lang="en-US" sz="2200" dirty="0" err="1" smtClean="0"/>
              <a:t>mydata</a:t>
            </a:r>
            <a:r>
              <a:rPr lang="en-US" sz="2200" dirty="0" smtClean="0"/>
              <a:t>/</a:t>
            </a:r>
            <a:r>
              <a:rPr lang="en-US" sz="2200" dirty="0" err="1" smtClean="0"/>
              <a:t>ReallyBigFile</a:t>
            </a:r>
            <a:endParaRPr lang="en-US" sz="2200" dirty="0" smtClean="0"/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Downloading files</a:t>
            </a:r>
            <a:endParaRPr lang="en-US" sz="2200" dirty="0" smtClean="0"/>
          </a:p>
          <a:p>
            <a:pPr>
              <a:buFont typeface="Wingdings"/>
              <a:buChar char="Ø"/>
            </a:pPr>
            <a:r>
              <a:rPr lang="en-US" sz="2200" dirty="0" err="1" smtClean="0"/>
              <a:t>hadoop</a:t>
            </a:r>
            <a:r>
              <a:rPr lang="en-US" sz="2200" dirty="0" smtClean="0"/>
              <a:t> </a:t>
            </a:r>
            <a:r>
              <a:rPr lang="en-US" sz="2200" dirty="0" err="1" smtClean="0"/>
              <a:t>dfs</a:t>
            </a:r>
            <a:r>
              <a:rPr lang="en-US" sz="2200" dirty="0" smtClean="0"/>
              <a:t> -get </a:t>
            </a:r>
            <a:r>
              <a:rPr lang="en-US" sz="2200" dirty="0" err="1" smtClean="0"/>
              <a:t>mydata</a:t>
            </a:r>
            <a:r>
              <a:rPr lang="en-US" sz="2200" dirty="0" smtClean="0"/>
              <a:t>/</a:t>
            </a:r>
            <a:r>
              <a:rPr lang="en-US" sz="2200" dirty="0" err="1" smtClean="0"/>
              <a:t>foo</a:t>
            </a:r>
            <a:r>
              <a:rPr lang="en-US" sz="2200" dirty="0" smtClean="0"/>
              <a:t> </a:t>
            </a:r>
            <a:r>
              <a:rPr lang="en-US" sz="2200" dirty="0" err="1" smtClean="0"/>
              <a:t>foo</a:t>
            </a:r>
            <a:endParaRPr lang="en-US" sz="2200" dirty="0" smtClean="0"/>
          </a:p>
          <a:p>
            <a:pPr>
              <a:buFont typeface="Wingdings"/>
              <a:buChar char="Ø"/>
            </a:pPr>
            <a:r>
              <a:rPr lang="en-US" sz="2200" dirty="0" smtClean="0"/>
              <a:t> hadoop </a:t>
            </a:r>
            <a:r>
              <a:rPr lang="en-US" sz="2200" dirty="0" err="1" smtClean="0"/>
              <a:t>dfs</a:t>
            </a:r>
            <a:r>
              <a:rPr lang="en-US" sz="2200" dirty="0" smtClean="0"/>
              <a:t> –tail [–f] </a:t>
            </a:r>
            <a:r>
              <a:rPr lang="en-US" sz="2200" dirty="0" err="1" smtClean="0"/>
              <a:t>mydata</a:t>
            </a:r>
            <a:r>
              <a:rPr lang="en-US" sz="2200" dirty="0" smtClean="0"/>
              <a:t>/</a:t>
            </a:r>
            <a:r>
              <a:rPr lang="en-US" sz="2200" dirty="0" err="1" smtClean="0"/>
              <a:t>foo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86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Map/Reduce is a programming model for efficient</a:t>
            </a:r>
          </a:p>
          <a:p>
            <a:pPr>
              <a:buNone/>
            </a:pPr>
            <a:r>
              <a:rPr lang="en-US" dirty="0" smtClean="0"/>
              <a:t>distributed computing</a:t>
            </a:r>
          </a:p>
          <a:p>
            <a:r>
              <a:rPr lang="en-US" dirty="0" smtClean="0"/>
              <a:t>Data processing of large dataset</a:t>
            </a:r>
          </a:p>
          <a:p>
            <a:r>
              <a:rPr lang="en-US" dirty="0" smtClean="0"/>
              <a:t>Massively parallel (hundreds or thousands of CPUs)</a:t>
            </a:r>
          </a:p>
          <a:p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Programmers don’t worry about socket(), etc.</a:t>
            </a:r>
          </a:p>
          <a:p>
            <a:r>
              <a:rPr lang="en-US" dirty="0" smtClean="0"/>
              <a:t>It works like a Unix pipeline:</a:t>
            </a:r>
          </a:p>
          <a:p>
            <a:pPr lvl="1"/>
            <a:r>
              <a:rPr lang="en-US" dirty="0" smtClean="0"/>
              <a:t>cat *         | </a:t>
            </a:r>
            <a:r>
              <a:rPr lang="en-US" dirty="0" err="1" smtClean="0"/>
              <a:t>grep</a:t>
            </a:r>
            <a:r>
              <a:rPr lang="en-US" dirty="0" smtClean="0"/>
              <a:t> |         sort           | </a:t>
            </a:r>
            <a:r>
              <a:rPr lang="en-US" dirty="0" err="1" smtClean="0"/>
              <a:t>uniq</a:t>
            </a:r>
            <a:r>
              <a:rPr lang="en-US" dirty="0" smtClean="0"/>
              <a:t> -c   | cat &gt; output</a:t>
            </a:r>
          </a:p>
          <a:p>
            <a:pPr lvl="1"/>
            <a:r>
              <a:rPr lang="en-US" b="1" dirty="0" smtClean="0"/>
              <a:t>  </a:t>
            </a:r>
            <a:r>
              <a:rPr lang="en-US" sz="2400" b="1" dirty="0" smtClean="0"/>
              <a:t>Input        | Map   | Shuffle &amp; Sort     | Reduce     | Output</a:t>
            </a:r>
          </a:p>
          <a:p>
            <a:r>
              <a:rPr lang="en-US" dirty="0" smtClean="0"/>
              <a:t>Efficiency from streaming through data, reducing seeks</a:t>
            </a:r>
          </a:p>
          <a:p>
            <a:r>
              <a:rPr lang="en-US" dirty="0" smtClean="0"/>
              <a:t>A good fit for a lot of applications</a:t>
            </a:r>
          </a:p>
          <a:p>
            <a:pPr lvl="1"/>
            <a:r>
              <a:rPr lang="en-US" dirty="0" smtClean="0"/>
              <a:t>Log processing</a:t>
            </a:r>
          </a:p>
          <a:p>
            <a:pPr lvl="1"/>
            <a:r>
              <a:rPr lang="en-US" dirty="0" smtClean="0"/>
              <a:t>Index building</a:t>
            </a:r>
          </a:p>
          <a:p>
            <a:pPr lvl="1"/>
            <a:r>
              <a:rPr lang="en-US" dirty="0" smtClean="0"/>
              <a:t>Data mining and machine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Simple Dataflow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3876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/>
          <a:lstStyle/>
          <a:p>
            <a:r>
              <a:rPr lang="en-US" dirty="0" smtClean="0"/>
              <a:t>Detailed Dataflow</a:t>
            </a:r>
          </a:p>
          <a:p>
            <a:endParaRPr 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285" y="838200"/>
            <a:ext cx="8291315" cy="532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&amp; 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application also chooses input and output formats, which define how the persistent data is read and written. These are interfaces and can be defined by the application.</a:t>
            </a:r>
          </a:p>
          <a:p>
            <a:r>
              <a:rPr lang="en-US" dirty="0" err="1" smtClean="0"/>
              <a:t>InputFormat</a:t>
            </a:r>
            <a:endParaRPr lang="en-US" dirty="0" smtClean="0"/>
          </a:p>
          <a:p>
            <a:pPr lvl="1"/>
            <a:r>
              <a:rPr lang="en-US" dirty="0" smtClean="0"/>
              <a:t>Splits the input to determine the input to each map task.</a:t>
            </a:r>
          </a:p>
          <a:p>
            <a:pPr lvl="1"/>
            <a:r>
              <a:rPr lang="en-US" dirty="0" smtClean="0"/>
              <a:t>Defines a </a:t>
            </a:r>
            <a:r>
              <a:rPr lang="en-US" dirty="0" err="1" smtClean="0"/>
              <a:t>RecordReader</a:t>
            </a:r>
            <a:r>
              <a:rPr lang="en-US" dirty="0" smtClean="0"/>
              <a:t> that reads key, value pairs that are passed to the map task</a:t>
            </a:r>
          </a:p>
          <a:p>
            <a:r>
              <a:rPr lang="en-US" dirty="0" err="1" smtClean="0"/>
              <a:t>OutputFormat</a:t>
            </a:r>
            <a:endParaRPr lang="en-US" dirty="0" smtClean="0"/>
          </a:p>
          <a:p>
            <a:pPr lvl="1"/>
            <a:r>
              <a:rPr lang="en-US" dirty="0" smtClean="0"/>
              <a:t>Given the key, value pairs and a filename, writes the reduce task output to persistent store.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Launching Application</a:t>
            </a:r>
          </a:p>
          <a:p>
            <a:pPr lvl="1"/>
            <a:r>
              <a:rPr lang="en-US" dirty="0" smtClean="0"/>
              <a:t>User application code</a:t>
            </a:r>
          </a:p>
          <a:p>
            <a:pPr lvl="1"/>
            <a:r>
              <a:rPr lang="en-US" dirty="0" smtClean="0"/>
              <a:t>Submits a specific kind of Map/Reduce job</a:t>
            </a:r>
          </a:p>
          <a:p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smtClean="0"/>
              <a:t>Handles all jobs</a:t>
            </a:r>
          </a:p>
          <a:p>
            <a:pPr lvl="1"/>
            <a:r>
              <a:rPr lang="en-US" dirty="0" smtClean="0"/>
              <a:t>Makes all scheduling decisions</a:t>
            </a:r>
          </a:p>
          <a:p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Manager for all tasks on a given node</a:t>
            </a:r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Runs an individual map or reduce fragment for a given job</a:t>
            </a:r>
          </a:p>
          <a:p>
            <a:pPr lvl="1"/>
            <a:r>
              <a:rPr lang="en-US" dirty="0" smtClean="0"/>
              <a:t>Forks from the </a:t>
            </a:r>
            <a:r>
              <a:rPr lang="en-US" dirty="0" err="1" smtClean="0"/>
              <a:t>TaskTracker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Input: value: lines of text of input</a:t>
            </a:r>
          </a:p>
          <a:p>
            <a:pPr lvl="1"/>
            <a:r>
              <a:rPr lang="en-US" dirty="0" smtClean="0"/>
              <a:t>Output: key: word, value: 1</a:t>
            </a:r>
          </a:p>
          <a:p>
            <a:r>
              <a:rPr lang="en-US" dirty="0" smtClean="0"/>
              <a:t>Reducer</a:t>
            </a:r>
          </a:p>
          <a:p>
            <a:pPr lvl="1"/>
            <a:r>
              <a:rPr lang="en-US" dirty="0" smtClean="0"/>
              <a:t>Input: key: word, value: set of counts</a:t>
            </a:r>
          </a:p>
          <a:p>
            <a:pPr lvl="1"/>
            <a:r>
              <a:rPr lang="en-US" dirty="0" smtClean="0"/>
              <a:t>Output: key: word, value: sum</a:t>
            </a:r>
          </a:p>
          <a:p>
            <a:r>
              <a:rPr lang="en-US" dirty="0" smtClean="0"/>
              <a:t>Launching program</a:t>
            </a:r>
          </a:p>
          <a:p>
            <a:pPr lvl="1"/>
            <a:r>
              <a:rPr lang="en-US" dirty="0" smtClean="0"/>
              <a:t>Defines the job</a:t>
            </a:r>
          </a:p>
          <a:p>
            <a:pPr lvl="1"/>
            <a:r>
              <a:rPr lang="en-US" dirty="0" smtClean="0"/>
              <a:t>Submits job to cluster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Capacity </a:t>
            </a:r>
            <a:r>
              <a:rPr lang="en-US" sz="3200" strike="sngStrike" dirty="0">
                <a:latin typeface="+mn-lt"/>
                <a:ea typeface="+mn-ea"/>
                <a:cs typeface="+mn-cs"/>
              </a:rPr>
              <a:t>is expensive</a:t>
            </a:r>
            <a:r>
              <a:rPr lang="en-US" sz="3200" strike="sngStrike" dirty="0" smtClean="0">
                <a:latin typeface="+mn-lt"/>
                <a:ea typeface="+mn-ea"/>
                <a:cs typeface="+mn-cs"/>
              </a:rPr>
              <a:t/>
            </a:r>
            <a:br>
              <a:rPr lang="en-US" sz="3200" strike="sngStrike" dirty="0" smtClean="0">
                <a:latin typeface="+mn-lt"/>
                <a:ea typeface="+mn-ea"/>
                <a:cs typeface="+mn-cs"/>
              </a:rPr>
            </a:br>
            <a:r>
              <a:rPr lang="en-US" sz="2000" dirty="0" smtClean="0">
                <a:latin typeface="+mn-lt"/>
                <a:ea typeface="+mn-ea"/>
                <a:cs typeface="+mn-cs"/>
              </a:rPr>
              <a:t>http://aws.amazon.com/s3/ &amp; http</a:t>
            </a:r>
            <a:r>
              <a:rPr lang="en-US" sz="2000" dirty="0">
                <a:latin typeface="+mn-lt"/>
                <a:ea typeface="+mn-ea"/>
                <a:cs typeface="+mn-cs"/>
              </a:rPr>
              <a:t>://aws.amazon.com/ec2/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Storage (Amazon S3) 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0.150 per GB – first 50 TB / month of storage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$0.120 per GB </a:t>
            </a:r>
            <a:r>
              <a:rPr lang="en-US" dirty="0"/>
              <a:t>– storage used / month over 500 </a:t>
            </a:r>
            <a:r>
              <a:rPr lang="en-US" dirty="0" smtClean="0"/>
              <a:t>TB</a:t>
            </a:r>
          </a:p>
          <a:p>
            <a:r>
              <a:rPr lang="en-US" dirty="0" smtClean="0"/>
              <a:t>Data Transfer (Amazon S3) 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0.100 per GB – all data transfer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0.170 per GB – first 10 TB / month data transfer </a:t>
            </a:r>
            <a:r>
              <a:rPr lang="en-US" dirty="0" smtClean="0"/>
              <a:t>out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0.100 per GB – data transfer out / month over 150 </a:t>
            </a:r>
            <a:r>
              <a:rPr lang="en-US" dirty="0" smtClean="0"/>
              <a:t>TB</a:t>
            </a:r>
          </a:p>
          <a:p>
            <a:r>
              <a:rPr lang="en-US" dirty="0" smtClean="0"/>
              <a:t>Requests (Amazon S3 Storage access is via http)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0.01 per 1,000 PUT, COPY, POST, or LIST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/>
              <a:t>$0.01 per 10,000 GET and all other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$0 per DELETE</a:t>
            </a:r>
          </a:p>
          <a:p>
            <a:r>
              <a:rPr lang="en-US" dirty="0" smtClean="0"/>
              <a:t>CPU (Amazon EC2)</a:t>
            </a:r>
          </a:p>
          <a:p>
            <a:pPr lvl="1"/>
            <a:r>
              <a:rPr lang="en-US" dirty="0"/>
              <a:t>Small (Default</a:t>
            </a:r>
            <a:r>
              <a:rPr lang="en-US" dirty="0" smtClean="0"/>
              <a:t>) $0.085 </a:t>
            </a:r>
            <a:r>
              <a:rPr lang="en-US" dirty="0"/>
              <a:t>per </a:t>
            </a:r>
            <a:r>
              <a:rPr lang="en-US" dirty="0" smtClean="0"/>
              <a:t>hour, </a:t>
            </a:r>
            <a:r>
              <a:rPr lang="en-US" dirty="0"/>
              <a:t>Extra </a:t>
            </a:r>
            <a:r>
              <a:rPr lang="en-US" dirty="0" smtClean="0"/>
              <a:t>Large $0.68 </a:t>
            </a:r>
            <a:r>
              <a:rPr lang="en-US" dirty="0"/>
              <a:t>per </a:t>
            </a:r>
            <a:r>
              <a:rPr lang="en-US" dirty="0" smtClean="0"/>
              <a:t>hour</a:t>
            </a:r>
          </a:p>
          <a:p>
            <a:r>
              <a:rPr lang="en-US" dirty="0" smtClean="0"/>
              <a:t>Network (Amazon EC2)</a:t>
            </a:r>
          </a:p>
          <a:p>
            <a:pPr lvl="1"/>
            <a:r>
              <a:rPr lang="en-US" dirty="0" smtClean="0"/>
              <a:t>Inbound/Outbound around $0.10 per GB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Map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public static class </a:t>
            </a:r>
            <a:r>
              <a:rPr lang="en-US" sz="1800" dirty="0" err="1" smtClean="0"/>
              <a:t>WordCountMapper</a:t>
            </a:r>
            <a:r>
              <a:rPr lang="en-US" sz="1800" dirty="0" smtClean="0"/>
              <a:t> </a:t>
            </a:r>
            <a:r>
              <a:rPr lang="en-US" sz="1800" dirty="0"/>
              <a:t>extends </a:t>
            </a:r>
            <a:r>
              <a:rPr lang="en-US" sz="1800" dirty="0" err="1" smtClean="0"/>
              <a:t>MapReduceBase</a:t>
            </a:r>
            <a:r>
              <a:rPr lang="en-US" sz="1800" dirty="0" smtClean="0"/>
              <a:t> implements </a:t>
            </a:r>
            <a:r>
              <a:rPr lang="en-US" sz="1800" dirty="0" err="1"/>
              <a:t>Mapper</a:t>
            </a:r>
            <a:r>
              <a:rPr lang="en-US" sz="1800" dirty="0"/>
              <a:t>&lt;</a:t>
            </a:r>
            <a:r>
              <a:rPr lang="en-US" sz="1800" dirty="0" err="1"/>
              <a:t>LongWritable</a:t>
            </a:r>
            <a:r>
              <a:rPr lang="en-US" sz="1800" dirty="0"/>
              <a:t>, </a:t>
            </a:r>
            <a:r>
              <a:rPr lang="en-US" sz="1800" dirty="0" smtClean="0"/>
              <a:t>Text, Text</a:t>
            </a:r>
            <a:r>
              <a:rPr lang="en-US" sz="1800" dirty="0"/>
              <a:t>, </a:t>
            </a:r>
            <a:r>
              <a:rPr lang="en-US" sz="1800" dirty="0" err="1"/>
              <a:t>IntWritable</a:t>
            </a:r>
            <a:r>
              <a:rPr lang="en-US" sz="1800" dirty="0"/>
              <a:t>&gt; {</a:t>
            </a:r>
          </a:p>
          <a:p>
            <a:pPr>
              <a:buNone/>
            </a:pPr>
            <a:r>
              <a:rPr lang="en-US" sz="1800" dirty="0"/>
              <a:t>	private final static </a:t>
            </a:r>
            <a:r>
              <a:rPr lang="en-US" sz="1800" dirty="0" err="1"/>
              <a:t>IntWritable</a:t>
            </a:r>
            <a:r>
              <a:rPr lang="en-US" sz="1800" dirty="0"/>
              <a:t> one = new </a:t>
            </a:r>
            <a:r>
              <a:rPr lang="en-US" sz="1800" dirty="0" err="1"/>
              <a:t>IntWritable</a:t>
            </a:r>
            <a:r>
              <a:rPr lang="en-US" sz="1800" dirty="0"/>
              <a:t>(1);</a:t>
            </a:r>
          </a:p>
          <a:p>
            <a:pPr>
              <a:buNone/>
            </a:pPr>
            <a:r>
              <a:rPr lang="en-US" sz="1800" dirty="0"/>
              <a:t>	private Text word = new Text();</a:t>
            </a:r>
          </a:p>
          <a:p>
            <a:pPr>
              <a:buNone/>
            </a:pPr>
            <a:r>
              <a:rPr lang="en-US" sz="1800" dirty="0"/>
              <a:t>	public void map(</a:t>
            </a:r>
            <a:r>
              <a:rPr lang="en-US" sz="1800" dirty="0" err="1"/>
              <a:t>LongWritable</a:t>
            </a:r>
            <a:r>
              <a:rPr lang="en-US" sz="1800" dirty="0"/>
              <a:t> key, Text value, </a:t>
            </a:r>
            <a:r>
              <a:rPr lang="en-US" sz="1800" dirty="0" err="1"/>
              <a:t>OutputCollector</a:t>
            </a:r>
            <a:r>
              <a:rPr lang="en-US" sz="1800" dirty="0"/>
              <a:t>&lt;Text, </a:t>
            </a:r>
            <a:r>
              <a:rPr lang="en-US" sz="1800" dirty="0" err="1"/>
              <a:t>IntWritable</a:t>
            </a:r>
            <a:r>
              <a:rPr lang="en-US" sz="1800" dirty="0"/>
              <a:t>&gt; </a:t>
            </a:r>
            <a:r>
              <a:rPr lang="en-US" sz="1800" dirty="0" smtClean="0"/>
              <a:t>output, Reporter </a:t>
            </a:r>
            <a:r>
              <a:rPr lang="en-US" sz="1800" dirty="0"/>
              <a:t>reporter) throws </a:t>
            </a:r>
            <a:r>
              <a:rPr lang="en-US" sz="1800" dirty="0" err="1"/>
              <a:t>IOException</a:t>
            </a:r>
            <a:r>
              <a:rPr lang="en-US" sz="1800" dirty="0"/>
              <a:t> {</a:t>
            </a:r>
          </a:p>
          <a:p>
            <a:pPr>
              <a:buNone/>
            </a:pPr>
            <a:r>
              <a:rPr lang="en-US" sz="1800" dirty="0"/>
              <a:t>		String line = </a:t>
            </a:r>
            <a:r>
              <a:rPr lang="en-US" sz="1800" dirty="0" err="1"/>
              <a:t>value.toString</a:t>
            </a:r>
            <a:r>
              <a:rPr lang="en-US" sz="1800" dirty="0"/>
              <a:t>();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StringTokenizer</a:t>
            </a:r>
            <a:r>
              <a:rPr lang="en-US" sz="1800" dirty="0"/>
              <a:t> </a:t>
            </a:r>
            <a:r>
              <a:rPr lang="en-US" sz="1800" dirty="0" err="1"/>
              <a:t>itr</a:t>
            </a:r>
            <a:r>
              <a:rPr lang="en-US" sz="1800" dirty="0"/>
              <a:t> = new </a:t>
            </a:r>
            <a:r>
              <a:rPr lang="en-US" sz="1800" dirty="0" err="1"/>
              <a:t>StringTokenizer</a:t>
            </a:r>
            <a:r>
              <a:rPr lang="en-US" sz="1800" dirty="0"/>
              <a:t>(line, “,”);</a:t>
            </a:r>
          </a:p>
          <a:p>
            <a:pPr>
              <a:buNone/>
            </a:pPr>
            <a:r>
              <a:rPr lang="en-US" sz="1800" dirty="0"/>
              <a:t>		while (</a:t>
            </a:r>
            <a:r>
              <a:rPr lang="en-US" sz="1800" dirty="0" err="1"/>
              <a:t>itr.hasMoreTokens</a:t>
            </a:r>
            <a:r>
              <a:rPr lang="en-US" sz="1800" dirty="0"/>
              <a:t>()) {</a:t>
            </a:r>
          </a:p>
          <a:p>
            <a:pPr>
              <a:buNone/>
            </a:pPr>
            <a:r>
              <a:rPr lang="en-US" sz="1800" dirty="0"/>
              <a:t>			</a:t>
            </a:r>
            <a:r>
              <a:rPr lang="en-US" sz="1800" dirty="0" err="1"/>
              <a:t>word.set</a:t>
            </a:r>
            <a:r>
              <a:rPr lang="en-US" sz="1800" dirty="0"/>
              <a:t>(</a:t>
            </a:r>
            <a:r>
              <a:rPr lang="en-US" sz="1800" dirty="0" err="1"/>
              <a:t>itr.nextToken</a:t>
            </a:r>
            <a:r>
              <a:rPr lang="en-US" sz="1800" dirty="0"/>
              <a:t>());</a:t>
            </a:r>
          </a:p>
          <a:p>
            <a:pPr>
              <a:buNone/>
            </a:pPr>
            <a:r>
              <a:rPr lang="en-US" sz="1800" dirty="0"/>
              <a:t>			</a:t>
            </a:r>
            <a:r>
              <a:rPr lang="en-US" sz="1800" dirty="0" err="1"/>
              <a:t>output.collect</a:t>
            </a:r>
            <a:r>
              <a:rPr lang="en-US" sz="1800" dirty="0"/>
              <a:t>(word, one);</a:t>
            </a:r>
          </a:p>
          <a:p>
            <a:pPr>
              <a:buNone/>
            </a:pPr>
            <a:r>
              <a:rPr lang="en-US" sz="1800" dirty="0"/>
              <a:t>		}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  }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Reduce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public static class </a:t>
            </a:r>
            <a:r>
              <a:rPr lang="en-US" sz="1800" dirty="0" err="1" smtClean="0"/>
              <a:t>WordCountReducer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MapReduceBase</a:t>
            </a:r>
            <a:r>
              <a:rPr lang="en-US" sz="1800" dirty="0" smtClean="0"/>
              <a:t> implements Reducer&lt;Text, </a:t>
            </a:r>
            <a:r>
              <a:rPr lang="en-US" sz="1800" dirty="0" err="1" smtClean="0"/>
              <a:t>IntWritable</a:t>
            </a:r>
            <a:r>
              <a:rPr lang="en-US" sz="1800" dirty="0" smtClean="0"/>
              <a:t>, Text, </a:t>
            </a:r>
            <a:r>
              <a:rPr lang="en-US" sz="1800" dirty="0" err="1" smtClean="0"/>
              <a:t>IntWritable</a:t>
            </a:r>
            <a:r>
              <a:rPr lang="en-US" sz="1800" dirty="0" smtClean="0"/>
              <a:t>&gt; {</a:t>
            </a:r>
          </a:p>
          <a:p>
            <a:pPr>
              <a:buNone/>
            </a:pPr>
            <a:r>
              <a:rPr lang="en-US" sz="1800" dirty="0" smtClean="0"/>
              <a:t>	public void reduce(Text key, </a:t>
            </a:r>
            <a:r>
              <a:rPr lang="en-US" sz="1800" dirty="0" err="1" smtClean="0"/>
              <a:t>Iterator</a:t>
            </a:r>
            <a:r>
              <a:rPr lang="en-US" sz="1800" dirty="0" smtClean="0"/>
              <a:t>&lt;</a:t>
            </a:r>
            <a:r>
              <a:rPr lang="en-US" sz="1800" dirty="0" err="1" smtClean="0"/>
              <a:t>IntWritable</a:t>
            </a:r>
            <a:r>
              <a:rPr lang="en-US" sz="1800" dirty="0" smtClean="0"/>
              <a:t>&gt; values, </a:t>
            </a:r>
            <a:r>
              <a:rPr lang="en-US" sz="1800" dirty="0" err="1" smtClean="0"/>
              <a:t>OutputCollector</a:t>
            </a:r>
            <a:r>
              <a:rPr lang="en-US" sz="1800" dirty="0" smtClean="0"/>
              <a:t>&lt;Text, </a:t>
            </a:r>
            <a:r>
              <a:rPr lang="en-US" sz="1800" dirty="0" err="1" smtClean="0"/>
              <a:t>IntWritable</a:t>
            </a:r>
            <a:r>
              <a:rPr lang="en-US" sz="1800" dirty="0" smtClean="0"/>
              <a:t>&gt; output,  Reporter </a:t>
            </a:r>
            <a:r>
              <a:rPr lang="en-US" sz="1800" dirty="0" err="1" smtClean="0"/>
              <a:t>reporter</a:t>
            </a:r>
            <a:r>
              <a:rPr lang="en-US" sz="1800" dirty="0" smtClean="0"/>
              <a:t>) throws </a:t>
            </a:r>
            <a:r>
              <a:rPr lang="en-US" sz="1800" dirty="0" err="1" smtClean="0"/>
              <a:t>IOException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sum = 0;</a:t>
            </a:r>
          </a:p>
          <a:p>
            <a:pPr>
              <a:buNone/>
            </a:pPr>
            <a:r>
              <a:rPr lang="en-US" sz="1800" dirty="0" smtClean="0"/>
              <a:t>		while (</a:t>
            </a:r>
            <a:r>
              <a:rPr lang="en-US" sz="1800" dirty="0" err="1" smtClean="0"/>
              <a:t>values.hasNext</a:t>
            </a:r>
            <a:r>
              <a:rPr lang="en-US" sz="1800" dirty="0" smtClean="0"/>
              <a:t>()) {</a:t>
            </a:r>
          </a:p>
          <a:p>
            <a:pPr>
              <a:buNone/>
            </a:pPr>
            <a:r>
              <a:rPr lang="en-US" sz="1800" dirty="0" smtClean="0"/>
              <a:t>			sum += </a:t>
            </a:r>
            <a:r>
              <a:rPr lang="en-US" sz="1800" dirty="0" err="1" smtClean="0"/>
              <a:t>values.next</a:t>
            </a:r>
            <a:r>
              <a:rPr lang="en-US" sz="1800" dirty="0" smtClean="0"/>
              <a:t>().get();</a:t>
            </a:r>
          </a:p>
          <a:p>
            <a:pPr>
              <a:buNone/>
            </a:pPr>
            <a:r>
              <a:rPr lang="en-US" sz="1800" dirty="0" smtClean="0"/>
              <a:t>		}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output.collect</a:t>
            </a:r>
            <a:r>
              <a:rPr lang="en-US" sz="1800" dirty="0" smtClean="0"/>
              <a:t>(key, new </a:t>
            </a:r>
            <a:r>
              <a:rPr lang="en-US" sz="1800" dirty="0" err="1" smtClean="0"/>
              <a:t>IntWritable</a:t>
            </a:r>
            <a:r>
              <a:rPr lang="en-US" sz="1800" dirty="0" smtClean="0"/>
              <a:t>(sum));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 {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throws </a:t>
            </a:r>
            <a:r>
              <a:rPr lang="en-US" sz="1800" dirty="0" err="1" smtClean="0"/>
              <a:t>IOException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JobConf</a:t>
            </a:r>
            <a:r>
              <a:rPr lang="en-US" sz="1800" dirty="0" smtClean="0"/>
              <a:t> conf = new </a:t>
            </a:r>
            <a:r>
              <a:rPr lang="en-US" sz="1800" dirty="0" err="1" smtClean="0"/>
              <a:t>JobConf</a:t>
            </a:r>
            <a:r>
              <a:rPr lang="en-US" sz="1800" dirty="0" smtClean="0"/>
              <a:t>(</a:t>
            </a:r>
            <a:r>
              <a:rPr lang="en-US" sz="1800" dirty="0" err="1" smtClean="0"/>
              <a:t>WordCount.class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	// the keys are words (strings)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conf.setOutputKeyClass</a:t>
            </a:r>
            <a:r>
              <a:rPr lang="en-US" sz="1800" dirty="0" smtClean="0"/>
              <a:t>(</a:t>
            </a:r>
            <a:r>
              <a:rPr lang="en-US" sz="1800" dirty="0" err="1" smtClean="0"/>
              <a:t>Text.class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	// the values are counts (</a:t>
            </a:r>
            <a:r>
              <a:rPr lang="en-US" sz="1800" dirty="0" err="1" smtClean="0"/>
              <a:t>ints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conf.setOutputValueClass</a:t>
            </a:r>
            <a:r>
              <a:rPr lang="en-US" sz="1800" dirty="0" smtClean="0"/>
              <a:t>(</a:t>
            </a:r>
            <a:r>
              <a:rPr lang="en-US" sz="1800" dirty="0" err="1" smtClean="0"/>
              <a:t>IntWritable.class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conf.setMapperClass</a:t>
            </a:r>
            <a:r>
              <a:rPr lang="en-US" sz="1800" dirty="0" smtClean="0"/>
              <a:t>(</a:t>
            </a:r>
            <a:r>
              <a:rPr lang="en-US" sz="1800" dirty="0" err="1" smtClean="0"/>
              <a:t>WordCountMapper.class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conf.setReducerClass</a:t>
            </a:r>
            <a:r>
              <a:rPr lang="en-US" sz="1800" dirty="0" smtClean="0"/>
              <a:t>(</a:t>
            </a:r>
            <a:r>
              <a:rPr lang="en-US" sz="1800" dirty="0" err="1" smtClean="0"/>
              <a:t>WordCountReducer.class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conf.setInputPath</a:t>
            </a:r>
            <a:r>
              <a:rPr lang="en-US" sz="1800" dirty="0" smtClean="0"/>
              <a:t>(new Path(</a:t>
            </a:r>
            <a:r>
              <a:rPr lang="en-US" sz="1800" dirty="0" err="1" smtClean="0"/>
              <a:t>args</a:t>
            </a:r>
            <a:r>
              <a:rPr lang="en-US" sz="1800" dirty="0" smtClean="0"/>
              <a:t>[0]);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conf.setOutputPath</a:t>
            </a:r>
            <a:r>
              <a:rPr lang="en-US" sz="1800" dirty="0" smtClean="0"/>
              <a:t>(new Path(</a:t>
            </a:r>
            <a:r>
              <a:rPr lang="en-US" sz="1800" dirty="0" err="1" smtClean="0"/>
              <a:t>args</a:t>
            </a:r>
            <a:r>
              <a:rPr lang="en-US" sz="1800" dirty="0" smtClean="0"/>
              <a:t>[1]);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JobClient.runJob</a:t>
            </a:r>
            <a:r>
              <a:rPr lang="en-US" sz="1800" dirty="0" smtClean="0"/>
              <a:t>(conf);	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/>
              <a:t>}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the 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Input</a:t>
            </a:r>
            <a:endParaRPr lang="en-US" sz="2300" b="1" dirty="0" smtClean="0"/>
          </a:p>
          <a:p>
            <a:pPr>
              <a:buNone/>
            </a:pPr>
            <a:r>
              <a:rPr lang="en-US" sz="2300" dirty="0" smtClean="0"/>
              <a:t>Welcome to Netflix</a:t>
            </a:r>
          </a:p>
          <a:p>
            <a:pPr>
              <a:buNone/>
            </a:pPr>
            <a:r>
              <a:rPr lang="en-US" sz="2300" dirty="0" smtClean="0"/>
              <a:t>This is a great place to work</a:t>
            </a:r>
          </a:p>
          <a:p>
            <a:pPr>
              <a:buNone/>
            </a:pPr>
            <a:endParaRPr lang="en-US" dirty="0" smtClean="0"/>
          </a:p>
          <a:p>
            <a:r>
              <a:rPr lang="en-US" sz="1800" b="1" dirty="0" err="1" smtClean="0"/>
              <a:t>Ouput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Netflix			1</a:t>
            </a:r>
          </a:p>
          <a:p>
            <a:pPr>
              <a:buNone/>
            </a:pPr>
            <a:r>
              <a:rPr lang="en-US" sz="1800" dirty="0" smtClean="0"/>
              <a:t>This			1</a:t>
            </a:r>
          </a:p>
          <a:p>
            <a:pPr>
              <a:buNone/>
            </a:pPr>
            <a:r>
              <a:rPr lang="en-US" sz="1800" dirty="0" smtClean="0"/>
              <a:t>Welcome			1</a:t>
            </a:r>
          </a:p>
          <a:p>
            <a:pPr>
              <a:buNone/>
            </a:pPr>
            <a:r>
              <a:rPr lang="en-US" sz="1800" dirty="0" smtClean="0"/>
              <a:t>a				1</a:t>
            </a:r>
          </a:p>
          <a:p>
            <a:pPr>
              <a:buNone/>
            </a:pPr>
            <a:r>
              <a:rPr lang="en-US" sz="1800" dirty="0" smtClean="0"/>
              <a:t>great			1</a:t>
            </a:r>
          </a:p>
          <a:p>
            <a:pPr>
              <a:buNone/>
            </a:pPr>
            <a:r>
              <a:rPr lang="en-US" sz="1800" dirty="0" smtClean="0"/>
              <a:t>is				1</a:t>
            </a:r>
          </a:p>
          <a:p>
            <a:pPr>
              <a:buNone/>
            </a:pPr>
            <a:r>
              <a:rPr lang="en-US" sz="1800" dirty="0" smtClean="0"/>
              <a:t>place			1</a:t>
            </a:r>
          </a:p>
          <a:p>
            <a:pPr>
              <a:buNone/>
            </a:pPr>
            <a:r>
              <a:rPr lang="en-US" sz="1800" dirty="0" smtClean="0"/>
              <a:t>to				2</a:t>
            </a:r>
          </a:p>
          <a:p>
            <a:pPr>
              <a:buNone/>
            </a:pPr>
            <a:r>
              <a:rPr lang="en-US" sz="1800" dirty="0" smtClean="0"/>
              <a:t>work			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WWW Access Log Structure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90601"/>
          <a:ext cx="8305800" cy="4129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05"/>
                <a:gridCol w="7052095"/>
              </a:tblGrid>
              <a:tr h="3501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Event Time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2009-06-23 16:20:58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IP Address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xxx.xxx.xxx.xxx</a:t>
                      </a:r>
                      <a:r>
                        <a:rPr lang="en-US" sz="1400" b="0" dirty="0" smtClean="0"/>
                        <a:t>  </a:t>
                      </a:r>
                      <a:endParaRPr lang="en-US" sz="1400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Method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GET </a:t>
                      </a:r>
                      <a:endParaRPr lang="en-US" sz="1400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/</a:t>
                      </a:r>
                      <a:r>
                        <a:rPr lang="en-US" sz="1400" b="0" dirty="0" err="1" smtClean="0"/>
                        <a:t>SetRating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QUERY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?</a:t>
                      </a:r>
                      <a:r>
                        <a:rPr lang="en-US" sz="1400" b="0" dirty="0" err="1" smtClean="0"/>
                        <a:t>widgetid</a:t>
                      </a:r>
                      <a:r>
                        <a:rPr lang="en-US" sz="1400" b="0" dirty="0" smtClean="0"/>
                        <a:t>=M70071602&amp;pageId=page-</a:t>
                      </a:r>
                      <a:r>
                        <a:rPr lang="en-US" sz="1400" b="0" dirty="0" err="1" smtClean="0"/>
                        <a:t>MemberHomeQT</a:t>
                      </a:r>
                      <a:endParaRPr lang="en-US" sz="1400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200</a:t>
                      </a:r>
                      <a:endParaRPr lang="en-US" sz="1400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13010</a:t>
                      </a:r>
                      <a:endParaRPr lang="en-US" sz="1400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53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Mozilla/5.0 (Macintosh; U; PPC Mac OS X 10_4_11; en) </a:t>
                      </a:r>
                      <a:r>
                        <a:rPr lang="en-US" sz="1400" b="0" dirty="0" err="1" smtClean="0"/>
                        <a:t>AppleWebKit</a:t>
                      </a:r>
                      <a:r>
                        <a:rPr lang="en-US" sz="1400" b="0" dirty="0" smtClean="0"/>
                        <a:t>/525.27.1 (KHTML, like Gecko) Version/3.2.1 Safari/525.27.1</a:t>
                      </a:r>
                      <a:endParaRPr lang="en-US" sz="1400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76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Cookies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lastHitTime</a:t>
                      </a:r>
                      <a:r>
                        <a:rPr lang="en-US" sz="1400" b="0" dirty="0" smtClean="0"/>
                        <a:t>=1240528857147; etc…</a:t>
                      </a:r>
                      <a:endParaRPr lang="en-US" sz="1400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Referrer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http://www.netflix.com/MemberHome</a:t>
                      </a:r>
                      <a:endParaRPr lang="en-US" sz="1400" b="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SfD32grAIGoAAGftkcAAAADu</a:t>
                      </a:r>
                      <a:endParaRPr lang="en-US" sz="1400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using access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Top</a:t>
            </a:r>
          </a:p>
          <a:p>
            <a:pPr lvl="1"/>
            <a:r>
              <a:rPr lang="en-US" dirty="0" smtClean="0"/>
              <a:t>URLs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Size</a:t>
            </a:r>
          </a:p>
          <a:p>
            <a:r>
              <a:rPr lang="en-US" dirty="0" smtClean="0"/>
              <a:t>Time based analysis</a:t>
            </a:r>
          </a:p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Visits per session</a:t>
            </a:r>
          </a:p>
          <a:p>
            <a:r>
              <a:rPr lang="en-US" dirty="0" smtClean="0"/>
              <a:t>Identify attacks (DOS, Invalid Plug-in, etc)</a:t>
            </a:r>
          </a:p>
          <a:p>
            <a:r>
              <a:rPr lang="en-US" dirty="0" smtClean="0"/>
              <a:t>Study Visit patterns for </a:t>
            </a:r>
          </a:p>
          <a:p>
            <a:pPr lvl="1"/>
            <a:r>
              <a:rPr lang="en-US" dirty="0" smtClean="0"/>
              <a:t>Resource Planning</a:t>
            </a:r>
          </a:p>
          <a:p>
            <a:pPr lvl="1"/>
            <a:r>
              <a:rPr lang="en-US" dirty="0" smtClean="0"/>
              <a:t>Preload relevant data</a:t>
            </a:r>
          </a:p>
          <a:p>
            <a:r>
              <a:rPr lang="en-US" dirty="0" smtClean="0"/>
              <a:t>Impact of WWW call on middle tier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run </a:t>
            </a:r>
            <a:r>
              <a:rPr lang="en-US" dirty="0" err="1" smtClean="0"/>
              <a:t>Hadoop</a:t>
            </a:r>
            <a:r>
              <a:rPr lang="en-US" dirty="0" smtClean="0"/>
              <a:t> in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“Infinite” resources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scales linearly</a:t>
            </a:r>
          </a:p>
          <a:p>
            <a:pPr lvl="1"/>
            <a:r>
              <a:rPr lang="en-US" dirty="0" smtClean="0"/>
              <a:t>Elasticity</a:t>
            </a:r>
          </a:p>
          <a:p>
            <a:pPr lvl="1"/>
            <a:r>
              <a:rPr lang="en-US" dirty="0" smtClean="0"/>
              <a:t>Run a large cluster for a short time</a:t>
            </a:r>
          </a:p>
          <a:p>
            <a:pPr lvl="1"/>
            <a:r>
              <a:rPr lang="en-US" dirty="0" smtClean="0"/>
              <a:t>Grow or shrink a cluster on demand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sense and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Amazon security is good</a:t>
            </a:r>
          </a:p>
          <a:p>
            <a:pPr lvl="1"/>
            <a:r>
              <a:rPr lang="en-US" dirty="0" smtClean="0"/>
              <a:t>But you are a few clicks away from making a data set public by mistake</a:t>
            </a:r>
          </a:p>
          <a:p>
            <a:r>
              <a:rPr lang="en-US" dirty="0" smtClean="0"/>
              <a:t>Common sense precautions</a:t>
            </a:r>
          </a:p>
          <a:p>
            <a:pPr lvl="1"/>
            <a:r>
              <a:rPr lang="en-US" dirty="0" smtClean="0"/>
              <a:t>Before you try it yourself…</a:t>
            </a:r>
          </a:p>
          <a:p>
            <a:pPr lvl="1"/>
            <a:r>
              <a:rPr lang="en-US" dirty="0" smtClean="0"/>
              <a:t>Get permission to move data to the cloud</a:t>
            </a:r>
          </a:p>
          <a:p>
            <a:pPr lvl="1"/>
            <a:r>
              <a:rPr lang="en-US" dirty="0" smtClean="0"/>
              <a:t>Scrub data to remove sensitive information</a:t>
            </a:r>
          </a:p>
          <a:p>
            <a:r>
              <a:rPr lang="en-US" dirty="0" smtClean="0"/>
              <a:t>System performance monitoring logs are a good choice for analysis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Questions?</a:t>
            </a:r>
          </a:p>
          <a:p>
            <a:pPr lvl="1" algn="ctr">
              <a:buNone/>
            </a:pPr>
            <a:r>
              <a:rPr lang="en-US" sz="4000" dirty="0" err="1" smtClean="0"/>
              <a:t>acockcroft@netflix.com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Capacity comes in big chunks, paid up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rtl="0" eaLnBrk="1" latinLnBrk="0" hangingPunct="1"/>
            <a:r>
              <a:rPr lang="en-US" sz="320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Capacity takes time to buy and provision</a:t>
            </a:r>
          </a:p>
          <a:p>
            <a:pPr lvl="1"/>
            <a:r>
              <a:rPr lang="en-US" dirty="0" smtClean="0"/>
              <a:t>No minimum price, monthly billing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Amazon EC2 enables you to increase or decrease capacity within minutes, not hours or days. You can commission one, hundreds or even thousands of server instances </a:t>
            </a:r>
            <a:r>
              <a:rPr lang="en-US" dirty="0" smtClean="0"/>
              <a:t>simultaneously”</a:t>
            </a:r>
          </a:p>
          <a:p>
            <a:pPr lvl="0" rtl="0" eaLnBrk="1" latinLnBrk="0" hangingPunct="1"/>
            <a:r>
              <a:rPr lang="en-US" sz="320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Capacity only increases, can’t be shrunk easily</a:t>
            </a:r>
          </a:p>
          <a:p>
            <a:pPr lvl="1"/>
            <a:r>
              <a:rPr lang="en-US" sz="2800" dirty="0" smtClean="0"/>
              <a:t>Pay for what is actually used</a:t>
            </a:r>
            <a:endParaRPr lang="en-U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0" eaLnBrk="1" latinLnBrk="0" hangingPunct="1"/>
            <a:r>
              <a:rPr lang="en-US" sz="320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Planning errors can cause big problems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only for what you need now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are clearly defined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running in a “stateless” multi-tenanted virtual image that can die or be taken away and replaced at any time</a:t>
            </a:r>
          </a:p>
          <a:p>
            <a:r>
              <a:rPr lang="en-US" dirty="0" smtClean="0"/>
              <a:t>You don’t know exactly where it is</a:t>
            </a:r>
          </a:p>
          <a:p>
            <a:r>
              <a:rPr lang="en-US" dirty="0" smtClean="0"/>
              <a:t>You can choose to locate “USA” or “Europe”</a:t>
            </a:r>
          </a:p>
          <a:p>
            <a:r>
              <a:rPr lang="en-US" dirty="0" smtClean="0"/>
              <a:t>You can specify zones that will not share components to avoid common mode failures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can be instrumented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noStrike" dirty="0" smtClean="0"/>
              <a:t>Need</a:t>
            </a:r>
            <a:r>
              <a:rPr lang="en-US" strike="noStrike" baseline="0" dirty="0" smtClean="0"/>
              <a:t> to use stateless monitoring </a:t>
            </a:r>
            <a:r>
              <a:rPr lang="en-US" strike="noStrike" baseline="0" dirty="0" smtClean="0"/>
              <a:t>tools</a:t>
            </a:r>
          </a:p>
          <a:p>
            <a:pPr lvl="1"/>
            <a:r>
              <a:rPr lang="en-US" dirty="0" smtClean="0"/>
              <a:t>Monitored nodes come and go by the hour</a:t>
            </a:r>
          </a:p>
          <a:p>
            <a:r>
              <a:rPr lang="en-US" strike="noStrike" baseline="0" dirty="0" smtClean="0"/>
              <a:t>Need</a:t>
            </a:r>
            <a:r>
              <a:rPr lang="en-US" strike="noStrike" dirty="0" smtClean="0"/>
              <a:t> to write role-name to hostname</a:t>
            </a:r>
          </a:p>
          <a:p>
            <a:pPr lvl="1"/>
            <a:r>
              <a:rPr lang="en-US" baseline="0" dirty="0" smtClean="0"/>
              <a:t>e.g. wwwprod002, not the EC2 default</a:t>
            </a:r>
          </a:p>
          <a:p>
            <a:pPr lvl="1"/>
            <a:r>
              <a:rPr lang="en-US" strike="noStrike" dirty="0" smtClean="0"/>
              <a:t>all monitoring by role-name</a:t>
            </a:r>
            <a:endParaRPr lang="en-US" strike="noStrike" baseline="0" dirty="0" smtClean="0"/>
          </a:p>
          <a:p>
            <a:r>
              <a:rPr lang="en-US" strike="noStrike" baseline="0" dirty="0" smtClean="0"/>
              <a:t>Ganglia </a:t>
            </a:r>
            <a:r>
              <a:rPr lang="en-US" strike="noStrike" baseline="0" dirty="0" smtClean="0"/>
              <a:t>– automatic configuration</a:t>
            </a:r>
          </a:p>
          <a:p>
            <a:pPr lvl="1"/>
            <a:r>
              <a:rPr lang="en-US" dirty="0" smtClean="0"/>
              <a:t>Multicast replicated monitoring state</a:t>
            </a:r>
          </a:p>
          <a:p>
            <a:pPr lvl="1"/>
            <a:r>
              <a:rPr lang="en-US" strike="noStrike" dirty="0" smtClean="0"/>
              <a:t>No need to pre-define metrics and nodes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12676</TotalTime>
  <Words>3545</Words>
  <Application>Microsoft Macintosh PowerPoint</Application>
  <PresentationFormat>On-screen Show (4:3)</PresentationFormat>
  <Paragraphs>435</Paragraphs>
  <Slides>68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Office Theme</vt:lpstr>
      <vt:lpstr>Macintosh HD:Users:acockcroft:Desktop:Presos:CMG:EMR:cmg-2009-9116.doc!OLE_LINK1</vt:lpstr>
      <vt:lpstr>Macintosh HD:Users:acockcroft:Desktop:Presos:CMG:EMR:cmg-2009-9116.doc!OLE_LINK2</vt:lpstr>
      <vt:lpstr>What is Cloud Computing?</vt:lpstr>
      <vt:lpstr>Using the Cloud to Crunch Your Data</vt:lpstr>
      <vt:lpstr>What is Capacity Planning</vt:lpstr>
      <vt:lpstr>Capacity Planning Norms</vt:lpstr>
      <vt:lpstr>Capacity Planning in Clouds</vt:lpstr>
      <vt:lpstr>Capacity is expensive http://aws.amazon.com/s3/ &amp; http://aws.amazon.com/ec2/</vt:lpstr>
      <vt:lpstr>Capacity comes in big chunks, paid up front</vt:lpstr>
      <vt:lpstr>Systems are clearly defined assets</vt:lpstr>
      <vt:lpstr>Systems can be instrumented in detail</vt:lpstr>
      <vt:lpstr>Acquisition requires management buy-in</vt:lpstr>
      <vt:lpstr>OK, so what should we do?</vt:lpstr>
      <vt:lpstr>The Umbrella Strategy</vt:lpstr>
      <vt:lpstr>Predicting the Weather</vt:lpstr>
      <vt:lpstr>Use it to learn it…</vt:lpstr>
      <vt:lpstr>Cloud Crunch</vt:lpstr>
      <vt:lpstr>Recipe</vt:lpstr>
      <vt:lpstr>Costs</vt:lpstr>
      <vt:lpstr>Faster Results at Same Cost!</vt:lpstr>
      <vt:lpstr>Step by Step</vt:lpstr>
      <vt:lpstr>Step 1 – Get Firefox</vt:lpstr>
      <vt:lpstr>Step 2 – Get S3Fox Extension</vt:lpstr>
      <vt:lpstr>Step 3 – Learn About AWS</vt:lpstr>
      <vt:lpstr>What is S3, EC2, EMR?</vt:lpstr>
      <vt:lpstr>Step 4 – Sign Up For AWS</vt:lpstr>
      <vt:lpstr>Step 5 – Sign Up For Amazon S3</vt:lpstr>
      <vt:lpstr>Check The S3 Rate Card</vt:lpstr>
      <vt:lpstr>Step 6 – Sign Up For Amazon EMR</vt:lpstr>
      <vt:lpstr>EC2 Signup</vt:lpstr>
      <vt:lpstr>EMR And EC2 Rates (old data – it is cheaper now with even bigger nodes)</vt:lpstr>
      <vt:lpstr>Step 7 - How Big are EC2 Instances? </vt:lpstr>
      <vt:lpstr>Standard Instances</vt:lpstr>
      <vt:lpstr>Compute Intensive Instances</vt:lpstr>
      <vt:lpstr>Step 8 – Getting Started</vt:lpstr>
      <vt:lpstr>Step 9 – What is EMR?</vt:lpstr>
      <vt:lpstr>Step 10 – How To MapReduce?</vt:lpstr>
      <vt:lpstr>Step 11 – Setup Access Keys</vt:lpstr>
      <vt:lpstr>Enter Access Keys in S3Fox</vt:lpstr>
      <vt:lpstr>Step 12 – Create An Output Folder</vt:lpstr>
      <vt:lpstr>Setup Folder Permissions </vt:lpstr>
      <vt:lpstr>Step 13 – Run Your First Job</vt:lpstr>
      <vt:lpstr>Set the Output S3 Bucket</vt:lpstr>
      <vt:lpstr>Pick the Instance Count</vt:lpstr>
      <vt:lpstr>Start the Job Flow</vt:lpstr>
      <vt:lpstr>Step 14 – View The Results</vt:lpstr>
      <vt:lpstr>Save To Your PC</vt:lpstr>
      <vt:lpstr>Step 15 – Crunch Some Log Files</vt:lpstr>
      <vt:lpstr>Step 16 – How Much Did That Cost?</vt:lpstr>
      <vt:lpstr>Wrap Up</vt:lpstr>
      <vt:lpstr>Log &amp; Data Analysis  using Hadoop</vt:lpstr>
      <vt:lpstr>Agenda</vt:lpstr>
      <vt:lpstr>Hadoop</vt:lpstr>
      <vt:lpstr>Hadoop Sub-Projects</vt:lpstr>
      <vt:lpstr>Hadoop Distributed File System(HDFS)</vt:lpstr>
      <vt:lpstr>Map/Reduce</vt:lpstr>
      <vt:lpstr>Map/Reduce</vt:lpstr>
      <vt:lpstr>Slide 56</vt:lpstr>
      <vt:lpstr>Input &amp; Output Formats</vt:lpstr>
      <vt:lpstr>Map/Reduce Processes</vt:lpstr>
      <vt:lpstr>Word Count Example</vt:lpstr>
      <vt:lpstr>Map Phase</vt:lpstr>
      <vt:lpstr>Reduce Phase</vt:lpstr>
      <vt:lpstr>Running the Job</vt:lpstr>
      <vt:lpstr>Running the Example </vt:lpstr>
      <vt:lpstr>WWW Access Log Structure</vt:lpstr>
      <vt:lpstr>Analysis using access log</vt:lpstr>
      <vt:lpstr>Why run Hadoop in the cloud?</vt:lpstr>
      <vt:lpstr>Common sense and safety</vt:lpstr>
      <vt:lpstr>Slide 68</vt:lpstr>
    </vt:vector>
  </TitlesOfParts>
  <Company>Netflix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 Cockcroft</dc:creator>
  <cp:lastModifiedBy>Adrian Cockcroft</cp:lastModifiedBy>
  <cp:revision>24</cp:revision>
  <dcterms:created xsi:type="dcterms:W3CDTF">2009-12-09T16:42:11Z</dcterms:created>
  <dcterms:modified xsi:type="dcterms:W3CDTF">2009-12-10T19:31:28Z</dcterms:modified>
</cp:coreProperties>
</file>