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25"/>
  </p:notesMasterIdLst>
  <p:handoutMasterIdLst>
    <p:handoutMasterId r:id="rId26"/>
  </p:handoutMasterIdLst>
  <p:sldIdLst>
    <p:sldId id="436" r:id="rId5"/>
    <p:sldId id="457" r:id="rId6"/>
    <p:sldId id="479" r:id="rId7"/>
    <p:sldId id="480" r:id="rId8"/>
    <p:sldId id="481" r:id="rId9"/>
    <p:sldId id="483" r:id="rId10"/>
    <p:sldId id="484" r:id="rId11"/>
    <p:sldId id="501" r:id="rId12"/>
    <p:sldId id="502" r:id="rId13"/>
    <p:sldId id="503" r:id="rId14"/>
    <p:sldId id="534" r:id="rId15"/>
    <p:sldId id="500" r:id="rId16"/>
    <p:sldId id="533" r:id="rId17"/>
    <p:sldId id="535" r:id="rId18"/>
    <p:sldId id="536" r:id="rId19"/>
    <p:sldId id="537" r:id="rId20"/>
    <p:sldId id="538" r:id="rId21"/>
    <p:sldId id="539" r:id="rId22"/>
    <p:sldId id="541" r:id="rId23"/>
    <p:sldId id="54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pping" id="{B57EBE6E-1848-7F4F-9B70-896EF1142983}">
          <p14:sldIdLst>
            <p14:sldId id="436"/>
            <p14:sldId id="457"/>
            <p14:sldId id="479"/>
            <p14:sldId id="480"/>
            <p14:sldId id="481"/>
            <p14:sldId id="483"/>
            <p14:sldId id="484"/>
            <p14:sldId id="501"/>
            <p14:sldId id="502"/>
            <p14:sldId id="503"/>
            <p14:sldId id="534"/>
            <p14:sldId id="500"/>
            <p14:sldId id="533"/>
            <p14:sldId id="535"/>
            <p14:sldId id="536"/>
            <p14:sldId id="537"/>
            <p14:sldId id="538"/>
            <p14:sldId id="539"/>
            <p14:sldId id="541"/>
            <p14:sldId id="5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orient="horz" pos="2892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08" userDrawn="1">
          <p15:clr>
            <a:srgbClr val="A4A3A4"/>
          </p15:clr>
        </p15:guide>
        <p15:guide id="6" orient="horz" pos="1380" userDrawn="1">
          <p15:clr>
            <a:srgbClr val="A4A3A4"/>
          </p15:clr>
        </p15:guide>
        <p15:guide id="7" orient="horz" pos="2076" userDrawn="1">
          <p15:clr>
            <a:srgbClr val="A4A3A4"/>
          </p15:clr>
        </p15:guide>
        <p15:guide id="8" orient="horz" pos="132" userDrawn="1">
          <p15:clr>
            <a:srgbClr val="A4A3A4"/>
          </p15:clr>
        </p15:guide>
        <p15:guide id="9" orient="horz" pos="2100" userDrawn="1">
          <p15:clr>
            <a:srgbClr val="A4A3A4"/>
          </p15:clr>
        </p15:guide>
        <p15:guide id="10" orient="horz" pos="2820" userDrawn="1">
          <p15:clr>
            <a:srgbClr val="A4A3A4"/>
          </p15:clr>
        </p15:guide>
        <p15:guide id="11" pos="936" userDrawn="1">
          <p15:clr>
            <a:srgbClr val="A4A3A4"/>
          </p15:clr>
        </p15:guide>
        <p15:guide id="13" pos="2880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800" userDrawn="1">
          <p15:clr>
            <a:srgbClr val="A4A3A4"/>
          </p15:clr>
        </p15:guide>
        <p15:guide id="16" pos="2496" userDrawn="1">
          <p15:clr>
            <a:srgbClr val="A4A3A4"/>
          </p15:clr>
        </p15:guide>
        <p15:guide id="17" pos="1752" userDrawn="1">
          <p15:clr>
            <a:srgbClr val="A4A3A4"/>
          </p15:clr>
        </p15:guide>
        <p15:guide id="18" pos="984" userDrawn="1">
          <p15:clr>
            <a:srgbClr val="A4A3A4"/>
          </p15:clr>
        </p15:guide>
        <p15:guide id="19" pos="4848" userDrawn="1">
          <p15:clr>
            <a:srgbClr val="A4A3A4"/>
          </p15:clr>
        </p15:guide>
        <p15:guide id="20" pos="3264" userDrawn="1">
          <p15:clr>
            <a:srgbClr val="A4A3A4"/>
          </p15:clr>
        </p15:guide>
        <p15:guide id="21">
          <p15:clr>
            <a:srgbClr val="A4A3A4"/>
          </p15:clr>
        </p15:guide>
        <p15:guide id="22" pos="3288" userDrawn="1">
          <p15:clr>
            <a:srgbClr val="A4A3A4"/>
          </p15:clr>
        </p15:guide>
        <p15:guide id="23" pos="4008" userDrawn="1">
          <p15:clr>
            <a:srgbClr val="A4A3A4"/>
          </p15:clr>
        </p15:guide>
        <p15:guide id="24" pos="4056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David Griffith" initials="DG" lastIdx="23" clrIdx="2">
    <p:extLst/>
  </p:cmAuthor>
  <p:cmAuthor id="3" name="Brittany Hart" initials="BH" lastIdx="5" clrIdx="3">
    <p:extLst>
      <p:ext uri="{19B8F6BF-5375-455C-9EA6-DF929625EA0E}">
        <p15:presenceInfo xmlns:p15="http://schemas.microsoft.com/office/powerpoint/2012/main" userId="S-1-5-21-383413107-1061881802-891584314-10022" providerId="AD"/>
      </p:ext>
    </p:extLst>
  </p:cmAuthor>
  <p:cmAuthor id="4" name="Caitlyn Ryan" initials="CR" lastIdx="3" clrIdx="4">
    <p:extLst>
      <p:ext uri="{19B8F6BF-5375-455C-9EA6-DF929625EA0E}">
        <p15:presenceInfo xmlns:p15="http://schemas.microsoft.com/office/powerpoint/2012/main" userId="S-1-5-21-383413107-1061881802-891584314-125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C87"/>
    <a:srgbClr val="6AA72C"/>
    <a:srgbClr val="71B32F"/>
    <a:srgbClr val="3E6119"/>
    <a:srgbClr val="8E8F8E"/>
    <a:srgbClr val="8D8E8D"/>
    <a:srgbClr val="70BBF5"/>
    <a:srgbClr val="74BCF5"/>
    <a:srgbClr val="636463"/>
    <a:srgbClr val="CAC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1" autoAdjust="0"/>
    <p:restoredTop sz="91833" autoAdjust="0"/>
  </p:normalViewPr>
  <p:slideViewPr>
    <p:cSldViewPr snapToGrid="0" showGuides="1">
      <p:cViewPr varScale="1">
        <p:scale>
          <a:sx n="132" d="100"/>
          <a:sy n="132" d="100"/>
        </p:scale>
        <p:origin x="824" y="168"/>
      </p:cViewPr>
      <p:guideLst>
        <p:guide orient="horz" pos="2148"/>
        <p:guide orient="horz" pos="2892"/>
        <p:guide orient="horz" pos="2436"/>
        <p:guide orient="horz" pos="3196"/>
        <p:guide orient="horz" pos="1308"/>
        <p:guide orient="horz" pos="1380"/>
        <p:guide orient="horz" pos="2076"/>
        <p:guide orient="horz" pos="132"/>
        <p:guide orient="horz" pos="2100"/>
        <p:guide orient="horz" pos="2820"/>
        <p:guide pos="936"/>
        <p:guide pos="2880"/>
        <p:guide pos="2519"/>
        <p:guide pos="4800"/>
        <p:guide pos="2496"/>
        <p:guide pos="1752"/>
        <p:guide pos="984"/>
        <p:guide pos="4848"/>
        <p:guide pos="3264"/>
        <p:guide/>
        <p:guide pos="3288"/>
        <p:guide pos="4008"/>
        <p:guide pos="4056"/>
        <p:guide pos="5544"/>
        <p:guide pos="22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4/12/18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4/12/18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3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1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6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51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1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New Needs: </a:t>
            </a:r>
            <a:r>
              <a:rPr lang="en-US" b="0" dirty="0"/>
              <a:t>IoT, analytics, social media monitoring, scale with number of interactions times number of products shipped, predictive modeling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</a:schemeClr>
                </a:solidFill>
              </a:rPr>
              <a:t>© 2017, Amazon Web Services, Inc. or its Affiliates.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331200" y="4678208"/>
            <a:ext cx="685800" cy="3848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6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0123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Tx/>
              <a:buNone/>
              <a:defRPr sz="2900" baseline="0">
                <a:latin typeface="Verdana"/>
                <a:cs typeface="Verdana"/>
              </a:defRPr>
            </a:lvl1pPr>
            <a:lvl2pPr marL="990427" indent="-380933">
              <a:buFont typeface="Wingdings" charset="2"/>
              <a:buChar char="§"/>
              <a:defRPr sz="2700">
                <a:latin typeface="Verdana"/>
                <a:cs typeface="Verdana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3391"/>
            <a:ext cx="8229600" cy="446661"/>
          </a:xfrm>
          <a:prstGeom prst="rect">
            <a:avLst/>
          </a:prstGeom>
        </p:spPr>
        <p:txBody>
          <a:bodyPr/>
          <a:lstStyle>
            <a:lvl1pPr algn="l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39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8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id="{487B5DBA-EF78-4B75-9791-A5A61E776BE2}"/>
              </a:ext>
            </a:extLst>
          </p:cNvPr>
          <p:cNvSpPr/>
          <p:nvPr/>
        </p:nvSpPr>
        <p:spPr>
          <a:xfrm>
            <a:off x="1" y="1711235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565950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500" spc="-20" dirty="0">
                <a:solidFill>
                  <a:schemeClr val="bg1"/>
                </a:solidFill>
              </a:rPr>
              <a:t>Mapping Your Stack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5031013" y="3139829"/>
            <a:ext cx="3733132" cy="15026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dirty="0">
                <a:solidFill>
                  <a:schemeClr val="tx1"/>
                </a:solidFill>
              </a:rPr>
              <a:t>Adrian Cockcroft</a:t>
            </a:r>
          </a:p>
          <a:p>
            <a:pPr>
              <a:lnSpc>
                <a:spcPct val="90000"/>
              </a:lnSpc>
            </a:pP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chemeClr val="tx1"/>
                </a:solidFill>
              </a:rPr>
              <a:t>@</a:t>
            </a:r>
            <a:r>
              <a:rPr lang="en-US" sz="2000" b="0" dirty="0" err="1">
                <a:solidFill>
                  <a:schemeClr val="tx1"/>
                </a:solidFill>
              </a:rPr>
              <a:t>adrianco</a:t>
            </a: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6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AWS VP Cloud Architecture Strategy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A96F784-F740-4F44-9FC4-675480ABD9BB}"/>
              </a:ext>
            </a:extLst>
          </p:cNvPr>
          <p:cNvGrpSpPr/>
          <p:nvPr/>
        </p:nvGrpSpPr>
        <p:grpSpPr>
          <a:xfrm>
            <a:off x="1539964" y="2176695"/>
            <a:ext cx="1754221" cy="2169491"/>
            <a:chOff x="1539964" y="2176695"/>
            <a:chExt cx="1754221" cy="2169491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AEEA49-6DC6-4357-BB87-C9484613F31E}"/>
                </a:ext>
              </a:extLst>
            </p:cNvPr>
            <p:cNvSpPr/>
            <p:nvPr/>
          </p:nvSpPr>
          <p:spPr>
            <a:xfrm flipV="1">
              <a:off x="1539964" y="2176695"/>
              <a:ext cx="1754221" cy="2169491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C559F2-8A8E-4A71-8C2A-21B7F4BD1714}"/>
                </a:ext>
              </a:extLst>
            </p:cNvPr>
            <p:cNvSpPr txBox="1"/>
            <p:nvPr/>
          </p:nvSpPr>
          <p:spPr>
            <a:xfrm>
              <a:off x="2158530" y="2631708"/>
              <a:ext cx="54053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gradFill>
                    <a:gsLst>
                      <a:gs pos="1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F42E2F-0687-4B49-887C-16FCE1373334}"/>
              </a:ext>
            </a:extLst>
          </p:cNvPr>
          <p:cNvGrpSpPr/>
          <p:nvPr/>
        </p:nvGrpSpPr>
        <p:grpSpPr>
          <a:xfrm>
            <a:off x="1071069" y="3273035"/>
            <a:ext cx="1107300" cy="1369427"/>
            <a:chOff x="1071069" y="3273035"/>
            <a:chExt cx="1107300" cy="136942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BC9CCB8-7B4A-4BCE-8434-5186D5310C38}"/>
                </a:ext>
              </a:extLst>
            </p:cNvPr>
            <p:cNvSpPr/>
            <p:nvPr/>
          </p:nvSpPr>
          <p:spPr>
            <a:xfrm flipH="1" flipV="1">
              <a:off x="1071069" y="3273035"/>
              <a:ext cx="1107300" cy="1369427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solidFill>
              <a:srgbClr val="6AA72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4B534C-BE84-40DF-89B3-7C454CB3D733}"/>
                </a:ext>
              </a:extLst>
            </p:cNvPr>
            <p:cNvGrpSpPr/>
            <p:nvPr/>
          </p:nvGrpSpPr>
          <p:grpSpPr>
            <a:xfrm>
              <a:off x="1243875" y="3753117"/>
              <a:ext cx="744361" cy="186453"/>
              <a:chOff x="1208852" y="3885647"/>
              <a:chExt cx="640249" cy="16037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57ADA87-60D7-4509-9A7A-2CEBFA7234D6}"/>
                  </a:ext>
                </a:extLst>
              </p:cNvPr>
              <p:cNvSpPr/>
              <p:nvPr/>
            </p:nvSpPr>
            <p:spPr>
              <a:xfrm>
                <a:off x="1208852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CC8EF90-B6C5-4F03-BFF2-0FB79F21F2B0}"/>
                  </a:ext>
                </a:extLst>
              </p:cNvPr>
              <p:cNvSpPr/>
              <p:nvPr/>
            </p:nvSpPr>
            <p:spPr>
              <a:xfrm>
                <a:off x="1448790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1765047-BDDF-469C-933D-F1E8E88C52B5}"/>
                  </a:ext>
                </a:extLst>
              </p:cNvPr>
              <p:cNvSpPr/>
              <p:nvPr/>
            </p:nvSpPr>
            <p:spPr>
              <a:xfrm>
                <a:off x="1688727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80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1" name="TextBox 40">
            <a:extLst>
              <a:ext uri="{FF2B5EF4-FFF2-40B4-BE49-F238E27FC236}">
                <a16:creationId xmlns:a16="http://schemas.microsoft.com/office/drawing/2014/main" id="{FF3AEA06-93E1-431E-B2F3-AC5C18F4080E}"/>
              </a:ext>
            </a:extLst>
          </p:cNvPr>
          <p:cNvSpPr txBox="1"/>
          <p:nvPr/>
        </p:nvSpPr>
        <p:spPr bwMode="white">
          <a:xfrm>
            <a:off x="1977743" y="1185910"/>
            <a:ext cx="2117914" cy="1536665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914" h="1536665">
                <a:moveTo>
                  <a:pt x="0" y="0"/>
                </a:moveTo>
                <a:lnTo>
                  <a:pt x="2117914" y="18380"/>
                </a:lnTo>
                <a:cubicBezTo>
                  <a:pt x="2115871" y="318450"/>
                  <a:pt x="2081664" y="549594"/>
                  <a:pt x="2079621" y="849664"/>
                </a:cubicBezTo>
                <a:cubicBezTo>
                  <a:pt x="2081664" y="1059140"/>
                  <a:pt x="1982616" y="1319161"/>
                  <a:pt x="1984659" y="1528637"/>
                </a:cubicBezTo>
                <a:lnTo>
                  <a:pt x="428573" y="1536665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274320" tIns="274320" rIns="0" rtlCol="0">
            <a:noAutofit/>
          </a:bodyPr>
          <a:lstStyle/>
          <a:p>
            <a:r>
              <a:rPr lang="en-US" sz="2400" b="1" dirty="0"/>
              <a:t>What is the user need?</a:t>
            </a:r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id="{FECC2852-A08D-4B24-918E-1063266F7BFD}"/>
              </a:ext>
            </a:extLst>
          </p:cNvPr>
          <p:cNvSpPr txBox="1"/>
          <p:nvPr/>
        </p:nvSpPr>
        <p:spPr bwMode="white">
          <a:xfrm>
            <a:off x="2074738" y="1355113"/>
            <a:ext cx="2117914" cy="1574584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78755 w 2103921"/>
              <a:gd name="connsiteY0" fmla="*/ 33239 h 1518285"/>
              <a:gd name="connsiteX1" fmla="*/ 2103921 w 2103921"/>
              <a:gd name="connsiteY1" fmla="*/ 0 h 1518285"/>
              <a:gd name="connsiteX2" fmla="*/ 2065628 w 2103921"/>
              <a:gd name="connsiteY2" fmla="*/ 831284 h 1518285"/>
              <a:gd name="connsiteX3" fmla="*/ 1970666 w 2103921"/>
              <a:gd name="connsiteY3" fmla="*/ 1510257 h 1518285"/>
              <a:gd name="connsiteX4" fmla="*/ 414580 w 2103921"/>
              <a:gd name="connsiteY4" fmla="*/ 1518285 h 1518285"/>
              <a:gd name="connsiteX5" fmla="*/ 0 w 2103921"/>
              <a:gd name="connsiteY5" fmla="*/ 1303830 h 1518285"/>
              <a:gd name="connsiteX6" fmla="*/ 78755 w 2103921"/>
              <a:gd name="connsiteY6" fmla="*/ 33239 h 1518285"/>
              <a:gd name="connsiteX0" fmla="*/ 78755 w 2065695"/>
              <a:gd name="connsiteY0" fmla="*/ 0 h 1485046"/>
              <a:gd name="connsiteX1" fmla="*/ 2024421 w 2065695"/>
              <a:gd name="connsiteY1" fmla="*/ 18380 h 1485046"/>
              <a:gd name="connsiteX2" fmla="*/ 2065628 w 2065695"/>
              <a:gd name="connsiteY2" fmla="*/ 798045 h 1485046"/>
              <a:gd name="connsiteX3" fmla="*/ 1970666 w 2065695"/>
              <a:gd name="connsiteY3" fmla="*/ 1477018 h 1485046"/>
              <a:gd name="connsiteX4" fmla="*/ 414580 w 2065695"/>
              <a:gd name="connsiteY4" fmla="*/ 1485046 h 1485046"/>
              <a:gd name="connsiteX5" fmla="*/ 0 w 2065695"/>
              <a:gd name="connsiteY5" fmla="*/ 1270591 h 1485046"/>
              <a:gd name="connsiteX6" fmla="*/ 78755 w 2065695"/>
              <a:gd name="connsiteY6" fmla="*/ 0 h 1485046"/>
              <a:gd name="connsiteX0" fmla="*/ 78755 w 2065695"/>
              <a:gd name="connsiteY0" fmla="*/ 8421 h 1493467"/>
              <a:gd name="connsiteX1" fmla="*/ 231417 w 2065695"/>
              <a:gd name="connsiteY1" fmla="*/ 0 h 1493467"/>
              <a:gd name="connsiteX2" fmla="*/ 2024421 w 2065695"/>
              <a:gd name="connsiteY2" fmla="*/ 26801 h 1493467"/>
              <a:gd name="connsiteX3" fmla="*/ 2065628 w 2065695"/>
              <a:gd name="connsiteY3" fmla="*/ 806466 h 1493467"/>
              <a:gd name="connsiteX4" fmla="*/ 1970666 w 2065695"/>
              <a:gd name="connsiteY4" fmla="*/ 1485439 h 1493467"/>
              <a:gd name="connsiteX5" fmla="*/ 414580 w 2065695"/>
              <a:gd name="connsiteY5" fmla="*/ 1493467 h 1493467"/>
              <a:gd name="connsiteX6" fmla="*/ 0 w 2065695"/>
              <a:gd name="connsiteY6" fmla="*/ 1279012 h 1493467"/>
              <a:gd name="connsiteX7" fmla="*/ 78755 w 2065695"/>
              <a:gd name="connsiteY7" fmla="*/ 8421 h 1493467"/>
              <a:gd name="connsiteX0" fmla="*/ 78755 w 2065695"/>
              <a:gd name="connsiteY0" fmla="*/ 89538 h 1574584"/>
              <a:gd name="connsiteX1" fmla="*/ 284416 w 2065695"/>
              <a:gd name="connsiteY1" fmla="*/ 0 h 1574584"/>
              <a:gd name="connsiteX2" fmla="*/ 2024421 w 2065695"/>
              <a:gd name="connsiteY2" fmla="*/ 107918 h 1574584"/>
              <a:gd name="connsiteX3" fmla="*/ 2065628 w 2065695"/>
              <a:gd name="connsiteY3" fmla="*/ 887583 h 1574584"/>
              <a:gd name="connsiteX4" fmla="*/ 1970666 w 2065695"/>
              <a:gd name="connsiteY4" fmla="*/ 1566556 h 1574584"/>
              <a:gd name="connsiteX5" fmla="*/ 414580 w 2065695"/>
              <a:gd name="connsiteY5" fmla="*/ 1574584 h 1574584"/>
              <a:gd name="connsiteX6" fmla="*/ 0 w 2065695"/>
              <a:gd name="connsiteY6" fmla="*/ 1360129 h 1574584"/>
              <a:gd name="connsiteX7" fmla="*/ 78755 w 2065695"/>
              <a:gd name="connsiteY7" fmla="*/ 89538 h 1574584"/>
              <a:gd name="connsiteX0" fmla="*/ 0 w 1986940"/>
              <a:gd name="connsiteY0" fmla="*/ 89538 h 1574584"/>
              <a:gd name="connsiteX1" fmla="*/ 205661 w 1986940"/>
              <a:gd name="connsiteY1" fmla="*/ 0 h 1574584"/>
              <a:gd name="connsiteX2" fmla="*/ 1945666 w 1986940"/>
              <a:gd name="connsiteY2" fmla="*/ 107918 h 1574584"/>
              <a:gd name="connsiteX3" fmla="*/ 1986873 w 1986940"/>
              <a:gd name="connsiteY3" fmla="*/ 887583 h 1574584"/>
              <a:gd name="connsiteX4" fmla="*/ 1891911 w 1986940"/>
              <a:gd name="connsiteY4" fmla="*/ 1566556 h 1574584"/>
              <a:gd name="connsiteX5" fmla="*/ 335825 w 1986940"/>
              <a:gd name="connsiteY5" fmla="*/ 1574584 h 1574584"/>
              <a:gd name="connsiteX6" fmla="*/ 13994 w 1986940"/>
              <a:gd name="connsiteY6" fmla="*/ 1315884 h 1574584"/>
              <a:gd name="connsiteX7" fmla="*/ 0 w 1986940"/>
              <a:gd name="connsiteY7" fmla="*/ 89538 h 1574584"/>
              <a:gd name="connsiteX0" fmla="*/ 0 w 1986940"/>
              <a:gd name="connsiteY0" fmla="*/ 89538 h 1574584"/>
              <a:gd name="connsiteX1" fmla="*/ 205661 w 1986940"/>
              <a:gd name="connsiteY1" fmla="*/ 0 h 1574584"/>
              <a:gd name="connsiteX2" fmla="*/ 1945666 w 1986940"/>
              <a:gd name="connsiteY2" fmla="*/ 107918 h 1574584"/>
              <a:gd name="connsiteX3" fmla="*/ 1986873 w 1986940"/>
              <a:gd name="connsiteY3" fmla="*/ 887583 h 1574584"/>
              <a:gd name="connsiteX4" fmla="*/ 1725876 w 1986940"/>
              <a:gd name="connsiteY4" fmla="*/ 1271588 h 1574584"/>
              <a:gd name="connsiteX5" fmla="*/ 335825 w 1986940"/>
              <a:gd name="connsiteY5" fmla="*/ 1574584 h 1574584"/>
              <a:gd name="connsiteX6" fmla="*/ 13994 w 1986940"/>
              <a:gd name="connsiteY6" fmla="*/ 1315884 h 1574584"/>
              <a:gd name="connsiteX7" fmla="*/ 0 w 1986940"/>
              <a:gd name="connsiteY7" fmla="*/ 89538 h 157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6940" h="1574584">
                <a:moveTo>
                  <a:pt x="0" y="89538"/>
                </a:moveTo>
                <a:lnTo>
                  <a:pt x="205661" y="0"/>
                </a:lnTo>
                <a:lnTo>
                  <a:pt x="1945666" y="107918"/>
                </a:lnTo>
                <a:cubicBezTo>
                  <a:pt x="1943623" y="407988"/>
                  <a:pt x="1988916" y="587513"/>
                  <a:pt x="1986873" y="887583"/>
                </a:cubicBezTo>
                <a:cubicBezTo>
                  <a:pt x="1988916" y="1097059"/>
                  <a:pt x="1723833" y="1062112"/>
                  <a:pt x="1725876" y="1271588"/>
                </a:cubicBezTo>
                <a:lnTo>
                  <a:pt x="335825" y="1574584"/>
                </a:lnTo>
                <a:lnTo>
                  <a:pt x="13994" y="1315884"/>
                </a:lnTo>
                <a:lnTo>
                  <a:pt x="0" y="89538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2400" b="1" dirty="0"/>
              <a:t>What does the value chain look like?</a:t>
            </a:r>
          </a:p>
        </p:txBody>
      </p:sp>
      <p:sp useBgFill="1"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39B1ABD-744F-4551-A122-14CF472CA46A}"/>
              </a:ext>
            </a:extLst>
          </p:cNvPr>
          <p:cNvSpPr/>
          <p:nvPr/>
        </p:nvSpPr>
        <p:spPr>
          <a:xfrm>
            <a:off x="6313552" y="326313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/>
              <a:t>User need</a:t>
            </a:r>
          </a:p>
        </p:txBody>
      </p:sp>
      <p:sp useBgFill="1"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5B19320-8BA1-498A-B2BC-7E5C22ADBBEF}"/>
              </a:ext>
            </a:extLst>
          </p:cNvPr>
          <p:cNvSpPr/>
          <p:nvPr/>
        </p:nvSpPr>
        <p:spPr>
          <a:xfrm>
            <a:off x="6313552" y="1436956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 useBgFill="1"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7CC6A94-B479-4054-8B53-98507C5108A1}"/>
              </a:ext>
            </a:extLst>
          </p:cNvPr>
          <p:cNvSpPr/>
          <p:nvPr/>
        </p:nvSpPr>
        <p:spPr>
          <a:xfrm>
            <a:off x="6639228" y="1166861"/>
            <a:ext cx="175722" cy="364805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1D8BE0-E684-4DF8-AF58-26C489047323}"/>
              </a:ext>
            </a:extLst>
          </p:cNvPr>
          <p:cNvSpPr txBox="1"/>
          <p:nvPr/>
        </p:nvSpPr>
        <p:spPr>
          <a:xfrm>
            <a:off x="4366698" y="1754490"/>
            <a:ext cx="1865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Search Interface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Travel </a:t>
            </a:r>
            <a:r>
              <a:rPr lang="en-US" dirty="0" err="1"/>
              <a:t>Datastore</a:t>
            </a:r>
            <a:endParaRPr lang="en-US" dirty="0"/>
          </a:p>
        </p:txBody>
      </p:sp>
      <p:sp useBgFill="1"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CD224D-80E6-4BE0-8E4D-2A887BE9DAC2}"/>
              </a:ext>
            </a:extLst>
          </p:cNvPr>
          <p:cNvSpPr/>
          <p:nvPr/>
        </p:nvSpPr>
        <p:spPr>
          <a:xfrm>
            <a:off x="6313552" y="2547599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 useBgFill="1"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69394F7-7B51-4778-A8FF-C92850F3F41E}"/>
              </a:ext>
            </a:extLst>
          </p:cNvPr>
          <p:cNvSpPr/>
          <p:nvPr/>
        </p:nvSpPr>
        <p:spPr>
          <a:xfrm>
            <a:off x="6639228" y="2277504"/>
            <a:ext cx="175722" cy="364805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CCACB-EE04-4A6C-9A6D-9D1BE4721F6E}"/>
              </a:ext>
            </a:extLst>
          </p:cNvPr>
          <p:cNvSpPr txBox="1"/>
          <p:nvPr/>
        </p:nvSpPr>
        <p:spPr>
          <a:xfrm>
            <a:off x="3426594" y="3994892"/>
            <a:ext cx="281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Compute and Storage</a:t>
            </a:r>
          </a:p>
        </p:txBody>
      </p:sp>
      <p:sp useBgFill="1"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09E3E7-4276-49F7-8FDC-C0A602C85573}"/>
              </a:ext>
            </a:extLst>
          </p:cNvPr>
          <p:cNvSpPr/>
          <p:nvPr/>
        </p:nvSpPr>
        <p:spPr>
          <a:xfrm>
            <a:off x="6315959" y="3682856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 useBgFill="1"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3ADBDB4-D826-4DBC-B999-675FBCF62173}"/>
              </a:ext>
            </a:extLst>
          </p:cNvPr>
          <p:cNvSpPr/>
          <p:nvPr/>
        </p:nvSpPr>
        <p:spPr>
          <a:xfrm>
            <a:off x="6641635" y="3412761"/>
            <a:ext cx="175722" cy="364805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328929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7 -0.00031 L -2.77778E-7 0.02963 " pathEditMode="relative" rAng="0" ptsTypes="AA">
                                      <p:cBhvr>
                                        <p:cTn id="22" dur="4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7 -0.00031 L -2.77778E-7 0.02963 " pathEditMode="relative" rAng="0" ptsTypes="AA">
                                      <p:cBhvr>
                                        <p:cTn id="34" dur="4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-2.77778E-7 0.02963 " pathEditMode="relative" rAng="0" ptsTypes="AA">
                                      <p:cBhvr>
                                        <p:cTn id="39" dur="4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-0.00031 L 2.5E-6 0.02963 " pathEditMode="relative" rAng="0" ptsTypes="AA">
                                      <p:cBhvr>
                                        <p:cTn id="51" dur="4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46914E-7 L -3.88889E-6 0.02963 " pathEditMode="relative" rAng="0" ptsTypes="AA">
                                      <p:cBhvr>
                                        <p:cTn id="56" dur="4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4" grpId="0" animBg="1"/>
      <p:bldP spid="44" grpId="1" animBg="1"/>
      <p:bldP spid="49" grpId="0" animBg="1"/>
      <p:bldP spid="49" grpId="1" animBg="1"/>
      <p:bldP spid="51" grpId="0" animBg="1"/>
      <p:bldP spid="52" grpId="0"/>
      <p:bldP spid="52" grpId="1"/>
      <p:bldP spid="53" grpId="0" animBg="1"/>
      <p:bldP spid="53" grpId="1" animBg="1"/>
      <p:bldP spid="54" grpId="0" animBg="1"/>
      <p:bldP spid="55" grpId="0"/>
      <p:bldP spid="55" grpId="1"/>
      <p:bldP spid="56" grpId="0" animBg="1"/>
      <p:bldP spid="56" grpId="1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0BD2149-EAD3-4837-99C9-7F85655EE1EC}"/>
              </a:ext>
            </a:extLst>
          </p:cNvPr>
          <p:cNvSpPr txBox="1"/>
          <p:nvPr/>
        </p:nvSpPr>
        <p:spPr>
          <a:xfrm>
            <a:off x="856528" y="2016735"/>
            <a:ext cx="7443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/>
              <a:t>Example created using</a:t>
            </a:r>
          </a:p>
          <a:p>
            <a:pPr algn="ctr">
              <a:lnSpc>
                <a:spcPct val="90000"/>
              </a:lnSpc>
            </a:pPr>
            <a:r>
              <a:rPr lang="en-US" sz="4000" b="1" dirty="0" err="1"/>
              <a:t>wardleymaps.com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7957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481262" y="228952"/>
            <a:ext cx="7401924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Travel search – starting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FEFE76-FCAC-0246-B871-D84C32926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927145"/>
            <a:ext cx="7979343" cy="38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776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481262" y="228952"/>
            <a:ext cx="7401924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User need – comfy seat search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DF319-BBC4-C240-A84E-1378C8AB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952901"/>
            <a:ext cx="7925981" cy="38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34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481262" y="228952"/>
            <a:ext cx="7401924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Business goal – reduce search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09BB3-4228-5A46-B8B8-6D457CC7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1" y="955019"/>
            <a:ext cx="7921592" cy="382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740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481262" y="228952"/>
            <a:ext cx="7401924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Stack evolution – exit datacenter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10ECB-2385-624F-B9A2-DAE313A2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16" y="981777"/>
            <a:ext cx="7866155" cy="379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95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481262" y="228952"/>
            <a:ext cx="7401924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Stack evolution – </a:t>
            </a:r>
            <a:r>
              <a:rPr lang="en-US" dirty="0" err="1">
                <a:solidFill>
                  <a:prstClr val="white"/>
                </a:solidFill>
              </a:rPr>
              <a:t>serverless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F8E91-A819-4C45-B9FC-6978D4334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0" y="962525"/>
            <a:ext cx="7906039" cy="38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978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481261" y="228952"/>
            <a:ext cx="8041485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Need faster search – GDS optimized 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F9196-43C0-0D4C-A644-A8CC132B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6" y="952901"/>
            <a:ext cx="7925981" cy="382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78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481262" y="228952"/>
            <a:ext cx="8354730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End result – happy Simon, more business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ED308-C323-2A4E-999A-CE253237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0" y="972152"/>
            <a:ext cx="7886095" cy="38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93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0BD2149-EAD3-4837-99C9-7F85655EE1EC}"/>
              </a:ext>
            </a:extLst>
          </p:cNvPr>
          <p:cNvSpPr txBox="1"/>
          <p:nvPr/>
        </p:nvSpPr>
        <p:spPr>
          <a:xfrm>
            <a:off x="850232" y="1362218"/>
            <a:ext cx="74435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600" dirty="0"/>
              <a:t>Map, discuss and plan the evolution of your technology stack.</a:t>
            </a:r>
          </a:p>
          <a:p>
            <a:pPr algn="ctr">
              <a:lnSpc>
                <a:spcPct val="90000"/>
              </a:lnSpc>
            </a:pPr>
            <a:endParaRPr lang="en-US" sz="3600" dirty="0"/>
          </a:p>
          <a:p>
            <a:pPr algn="ctr">
              <a:lnSpc>
                <a:spcPct val="90000"/>
              </a:lnSpc>
            </a:pPr>
            <a:r>
              <a:rPr lang="en-US" sz="3600" dirty="0"/>
              <a:t>Follow @</a:t>
            </a:r>
            <a:r>
              <a:rPr lang="en-US" sz="3600" dirty="0" err="1"/>
              <a:t>swardley</a:t>
            </a:r>
            <a:r>
              <a:rPr lang="en-US" sz="3600" dirty="0"/>
              <a:t> and try out </a:t>
            </a:r>
            <a:r>
              <a:rPr lang="en-US" sz="3600" dirty="0" err="1"/>
              <a:t>wardleymaps.com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3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1186685" y="1253694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409762" y="3614002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767272" y="3619758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F00076-E2D8-46A3-BF94-24B435E505D2}"/>
              </a:ext>
            </a:extLst>
          </p:cNvPr>
          <p:cNvSpPr txBox="1"/>
          <p:nvPr/>
        </p:nvSpPr>
        <p:spPr>
          <a:xfrm>
            <a:off x="4005758" y="1556400"/>
            <a:ext cx="4367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Technology evolves, and our tech-stack choices need to be discussed, justified and decided.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117733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1EA41C-F6DB-453E-A50F-602902844BEF}"/>
              </a:ext>
            </a:extLst>
          </p:cNvPr>
          <p:cNvSpPr txBox="1"/>
          <p:nvPr/>
        </p:nvSpPr>
        <p:spPr>
          <a:xfrm>
            <a:off x="4041394" y="2618929"/>
            <a:ext cx="4367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Start with a few helpful questions…</a:t>
            </a: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2323405" y="1500337"/>
            <a:ext cx="713954" cy="882966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05720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25858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45997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501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3.88889E-6 0.02962 " pathEditMode="relative" rAng="0" ptsTypes="AA">
                                      <p:cBhvr>
                                        <p:cTn id="20" dur="4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69136E-6 L 8.33333E-7 0.02963 " pathEditMode="relative" rAng="0" ptsTypes="AA">
                                      <p:cBhvr>
                                        <p:cTn id="26" dur="4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8" grpId="0"/>
      <p:bldP spid="38" grpId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id="{487B5DBA-EF78-4B75-9791-A5A61E776BE2}"/>
              </a:ext>
            </a:extLst>
          </p:cNvPr>
          <p:cNvSpPr/>
          <p:nvPr/>
        </p:nvSpPr>
        <p:spPr>
          <a:xfrm>
            <a:off x="1" y="1711235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565950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500" spc="-20" dirty="0">
                <a:solidFill>
                  <a:schemeClr val="bg1"/>
                </a:solidFill>
              </a:rPr>
              <a:t>Mapping Your Stack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5031013" y="3139829"/>
            <a:ext cx="3733132" cy="15026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dirty="0">
                <a:solidFill>
                  <a:schemeClr val="tx1"/>
                </a:solidFill>
              </a:rPr>
              <a:t>Adrian Cockcroft</a:t>
            </a:r>
          </a:p>
          <a:p>
            <a:pPr>
              <a:lnSpc>
                <a:spcPct val="90000"/>
              </a:lnSpc>
            </a:pP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chemeClr val="tx1"/>
                </a:solidFill>
              </a:rPr>
              <a:t>@</a:t>
            </a:r>
            <a:r>
              <a:rPr lang="en-US" sz="2000" b="0" dirty="0" err="1">
                <a:solidFill>
                  <a:schemeClr val="tx1"/>
                </a:solidFill>
              </a:rPr>
              <a:t>adrianco</a:t>
            </a: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6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AWS VP Cloud Architecture Strategy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A96F784-F740-4F44-9FC4-675480ABD9BB}"/>
              </a:ext>
            </a:extLst>
          </p:cNvPr>
          <p:cNvGrpSpPr/>
          <p:nvPr/>
        </p:nvGrpSpPr>
        <p:grpSpPr>
          <a:xfrm>
            <a:off x="1539964" y="2176695"/>
            <a:ext cx="1754221" cy="2169491"/>
            <a:chOff x="1539964" y="2176695"/>
            <a:chExt cx="1754221" cy="2169491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AEEA49-6DC6-4357-BB87-C9484613F31E}"/>
                </a:ext>
              </a:extLst>
            </p:cNvPr>
            <p:cNvSpPr/>
            <p:nvPr/>
          </p:nvSpPr>
          <p:spPr>
            <a:xfrm flipV="1">
              <a:off x="1539964" y="2176695"/>
              <a:ext cx="1754221" cy="2169491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C559F2-8A8E-4A71-8C2A-21B7F4BD1714}"/>
                </a:ext>
              </a:extLst>
            </p:cNvPr>
            <p:cNvSpPr txBox="1"/>
            <p:nvPr/>
          </p:nvSpPr>
          <p:spPr>
            <a:xfrm>
              <a:off x="2158530" y="2631708"/>
              <a:ext cx="54053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gradFill>
                    <a:gsLst>
                      <a:gs pos="1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F42E2F-0687-4B49-887C-16FCE1373334}"/>
              </a:ext>
            </a:extLst>
          </p:cNvPr>
          <p:cNvGrpSpPr/>
          <p:nvPr/>
        </p:nvGrpSpPr>
        <p:grpSpPr>
          <a:xfrm>
            <a:off x="1071069" y="3273035"/>
            <a:ext cx="1107300" cy="1369427"/>
            <a:chOff x="1071069" y="3273035"/>
            <a:chExt cx="1107300" cy="136942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BC9CCB8-7B4A-4BCE-8434-5186D5310C38}"/>
                </a:ext>
              </a:extLst>
            </p:cNvPr>
            <p:cNvSpPr/>
            <p:nvPr/>
          </p:nvSpPr>
          <p:spPr>
            <a:xfrm flipH="1" flipV="1">
              <a:off x="1071069" y="3273035"/>
              <a:ext cx="1107300" cy="1369427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solidFill>
              <a:srgbClr val="6AA72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4B534C-BE84-40DF-89B3-7C454CB3D733}"/>
                </a:ext>
              </a:extLst>
            </p:cNvPr>
            <p:cNvGrpSpPr/>
            <p:nvPr/>
          </p:nvGrpSpPr>
          <p:grpSpPr>
            <a:xfrm>
              <a:off x="1243875" y="3753117"/>
              <a:ext cx="744361" cy="186453"/>
              <a:chOff x="1208852" y="3885647"/>
              <a:chExt cx="640249" cy="16037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57ADA87-60D7-4509-9A7A-2CEBFA7234D6}"/>
                  </a:ext>
                </a:extLst>
              </p:cNvPr>
              <p:cNvSpPr/>
              <p:nvPr/>
            </p:nvSpPr>
            <p:spPr>
              <a:xfrm>
                <a:off x="1208852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CC8EF90-B6C5-4F03-BFF2-0FB79F21F2B0}"/>
                  </a:ext>
                </a:extLst>
              </p:cNvPr>
              <p:cNvSpPr/>
              <p:nvPr/>
            </p:nvSpPr>
            <p:spPr>
              <a:xfrm>
                <a:off x="1448790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1765047-BDDF-469C-933D-F1E8E88C52B5}"/>
                  </a:ext>
                </a:extLst>
              </p:cNvPr>
              <p:cNvSpPr/>
              <p:nvPr/>
            </p:nvSpPr>
            <p:spPr>
              <a:xfrm>
                <a:off x="1688727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71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03A63-8D9C-406F-8034-40986444E3C3}"/>
              </a:ext>
            </a:extLst>
          </p:cNvPr>
          <p:cNvSpPr txBox="1"/>
          <p:nvPr/>
        </p:nvSpPr>
        <p:spPr>
          <a:xfrm>
            <a:off x="1944462" y="1195763"/>
            <a:ext cx="248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problem are you trying to solve?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28EEE6-C117-4FDB-BBED-F21D11C3FC2A}"/>
              </a:ext>
            </a:extLst>
          </p:cNvPr>
          <p:cNvSpPr txBox="1"/>
          <p:nvPr/>
        </p:nvSpPr>
        <p:spPr>
          <a:xfrm>
            <a:off x="4828884" y="1312813"/>
            <a:ext cx="4367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HINT</a:t>
            </a:r>
            <a:r>
              <a:rPr lang="en-US" sz="2200" dirty="0"/>
              <a:t>—Building or installing a framework is the wrong answer…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3F8A8-E2F9-4729-9993-C30E56FF64CF}"/>
              </a:ext>
            </a:extLst>
          </p:cNvPr>
          <p:cNvSpPr txBox="1"/>
          <p:nvPr/>
        </p:nvSpPr>
        <p:spPr>
          <a:xfrm>
            <a:off x="4828884" y="2239688"/>
            <a:ext cx="36077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Something involving new </a:t>
            </a:r>
            <a:br>
              <a:rPr lang="en-US" sz="2200" dirty="0"/>
            </a:br>
            <a:r>
              <a:rPr lang="en-US" sz="2200" b="1" dirty="0"/>
              <a:t>user </a:t>
            </a:r>
            <a:r>
              <a:rPr lang="en-US" sz="2200" dirty="0"/>
              <a:t>or</a:t>
            </a:r>
            <a:r>
              <a:rPr lang="en-US" sz="2200" b="1" dirty="0"/>
              <a:t> business needs </a:t>
            </a:r>
            <a:r>
              <a:rPr lang="en-US" sz="2200" dirty="0"/>
              <a:t>is a good answer: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Faster feature delivery?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International launch?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Lower cost?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Improved </a:t>
            </a:r>
            <a:r>
              <a:rPr lang="en-US" sz="2200" dirty="0" err="1"/>
              <a:t>QoS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625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2.5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7284E-6 L -2.77778E-7 0.02963 " pathEditMode="relative" rAng="0" ptsTypes="AA">
                                      <p:cBhvr>
                                        <p:cTn id="16" dur="4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23457E-7 L 2.77778E-6 0.02963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4" grpId="0"/>
      <p:bldP spid="44" grpId="1"/>
      <p:bldP spid="48" grpId="0"/>
      <p:bldP spid="4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BF2E63-A373-4DA3-ACFA-10B7B9250AB9}"/>
              </a:ext>
            </a:extLst>
          </p:cNvPr>
          <p:cNvGrpSpPr/>
          <p:nvPr/>
        </p:nvGrpSpPr>
        <p:grpSpPr>
          <a:xfrm>
            <a:off x="1944462" y="1195763"/>
            <a:ext cx="2483159" cy="1518784"/>
            <a:chOff x="1944462" y="1195763"/>
            <a:chExt cx="2483159" cy="151878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B03A63-8D9C-406F-8034-40986444E3C3}"/>
                </a:ext>
              </a:extLst>
            </p:cNvPr>
            <p:cNvSpPr txBox="1"/>
            <p:nvPr/>
          </p:nvSpPr>
          <p:spPr>
            <a:xfrm>
              <a:off x="1944462" y="1195763"/>
              <a:ext cx="248315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What problem are you trying to solve?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A832B9-F3F2-4A41-B504-7F52B6A7CA81}"/>
                </a:ext>
              </a:extLst>
            </p:cNvPr>
            <p:cNvSpPr txBox="1"/>
            <p:nvPr/>
          </p:nvSpPr>
          <p:spPr>
            <a:xfrm>
              <a:off x="2406318" y="243754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—</a:t>
              </a:r>
            </a:p>
          </p:txBody>
        </p:sp>
      </p:grpSp>
      <p:sp useBgFill="1">
        <p:nvSpPr>
          <p:cNvPr id="41" name="TextBox 40">
            <a:extLst>
              <a:ext uri="{FF2B5EF4-FFF2-40B4-BE49-F238E27FC236}">
                <a16:creationId xmlns:a16="http://schemas.microsoft.com/office/drawing/2014/main" id="{FF3AEA06-93E1-431E-B2F3-AC5C18F4080E}"/>
              </a:ext>
            </a:extLst>
          </p:cNvPr>
          <p:cNvSpPr txBox="1"/>
          <p:nvPr/>
        </p:nvSpPr>
        <p:spPr bwMode="white">
          <a:xfrm>
            <a:off x="1977743" y="1185910"/>
            <a:ext cx="2117914" cy="1536665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914" h="1536665">
                <a:moveTo>
                  <a:pt x="0" y="0"/>
                </a:moveTo>
                <a:lnTo>
                  <a:pt x="2117914" y="18380"/>
                </a:lnTo>
                <a:cubicBezTo>
                  <a:pt x="2115871" y="318450"/>
                  <a:pt x="2081664" y="549594"/>
                  <a:pt x="2079621" y="849664"/>
                </a:cubicBezTo>
                <a:cubicBezTo>
                  <a:pt x="2081664" y="1059140"/>
                  <a:pt x="1982616" y="1319161"/>
                  <a:pt x="1984659" y="1528637"/>
                </a:cubicBezTo>
                <a:lnTo>
                  <a:pt x="428573" y="1536665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274320" tIns="274320" rIns="0" rtlCol="0">
            <a:noAutofit/>
          </a:bodyPr>
          <a:lstStyle/>
          <a:p>
            <a:r>
              <a:rPr lang="en-US" sz="2400" b="1" dirty="0"/>
              <a:t>What is the user need?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AE5286-3240-4A17-847D-9B1024880788}"/>
              </a:ext>
            </a:extLst>
          </p:cNvPr>
          <p:cNvGrpSpPr/>
          <p:nvPr/>
        </p:nvGrpSpPr>
        <p:grpSpPr>
          <a:xfrm>
            <a:off x="5496345" y="743922"/>
            <a:ext cx="1983949" cy="3172470"/>
            <a:chOff x="5025763" y="770020"/>
            <a:chExt cx="2313666" cy="3699710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B68E8C3-F618-4627-95D0-AD598575E792}"/>
                </a:ext>
              </a:extLst>
            </p:cNvPr>
            <p:cNvSpPr/>
            <p:nvPr/>
          </p:nvSpPr>
          <p:spPr>
            <a:xfrm flipH="1" flipV="1">
              <a:off x="5025763" y="770020"/>
              <a:ext cx="2313666" cy="3699710"/>
            </a:xfrm>
            <a:custGeom>
              <a:avLst/>
              <a:gdLst>
                <a:gd name="connsiteX0" fmla="*/ 1928047 w 2313666"/>
                <a:gd name="connsiteY0" fmla="*/ 3699710 h 3699710"/>
                <a:gd name="connsiteX1" fmla="*/ 385619 w 2313666"/>
                <a:gd name="connsiteY1" fmla="*/ 3699710 h 3699710"/>
                <a:gd name="connsiteX2" fmla="*/ 0 w 2313666"/>
                <a:gd name="connsiteY2" fmla="*/ 3314091 h 3699710"/>
                <a:gd name="connsiteX3" fmla="*/ 0 w 2313666"/>
                <a:gd name="connsiteY3" fmla="*/ 891077 h 3699710"/>
                <a:gd name="connsiteX4" fmla="*/ 385619 w 2313666"/>
                <a:gd name="connsiteY4" fmla="*/ 505458 h 3699710"/>
                <a:gd name="connsiteX5" fmla="*/ 1301212 w 2313666"/>
                <a:gd name="connsiteY5" fmla="*/ 505458 h 3699710"/>
                <a:gd name="connsiteX6" fmla="*/ 1301212 w 2313666"/>
                <a:gd name="connsiteY6" fmla="*/ 0 h 3699710"/>
                <a:gd name="connsiteX7" fmla="*/ 1887544 w 2313666"/>
                <a:gd name="connsiteY7" fmla="*/ 505458 h 3699710"/>
                <a:gd name="connsiteX8" fmla="*/ 1928047 w 2313666"/>
                <a:gd name="connsiteY8" fmla="*/ 505458 h 3699710"/>
                <a:gd name="connsiteX9" fmla="*/ 2313666 w 2313666"/>
                <a:gd name="connsiteY9" fmla="*/ 891077 h 3699710"/>
                <a:gd name="connsiteX10" fmla="*/ 2313666 w 2313666"/>
                <a:gd name="connsiteY10" fmla="*/ 3314091 h 3699710"/>
                <a:gd name="connsiteX11" fmla="*/ 1928047 w 2313666"/>
                <a:gd name="connsiteY11" fmla="*/ 3699710 h 369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3666" h="3699710">
                  <a:moveTo>
                    <a:pt x="1928047" y="3699710"/>
                  </a:moveTo>
                  <a:lnTo>
                    <a:pt x="385619" y="3699710"/>
                  </a:lnTo>
                  <a:cubicBezTo>
                    <a:pt x="172648" y="3699710"/>
                    <a:pt x="0" y="3527062"/>
                    <a:pt x="0" y="3314091"/>
                  </a:cubicBezTo>
                  <a:lnTo>
                    <a:pt x="0" y="891077"/>
                  </a:lnTo>
                  <a:cubicBezTo>
                    <a:pt x="0" y="678106"/>
                    <a:pt x="172648" y="505458"/>
                    <a:pt x="385619" y="505458"/>
                  </a:cubicBezTo>
                  <a:lnTo>
                    <a:pt x="1301212" y="505458"/>
                  </a:lnTo>
                  <a:lnTo>
                    <a:pt x="1301212" y="0"/>
                  </a:lnTo>
                  <a:lnTo>
                    <a:pt x="1887544" y="505458"/>
                  </a:lnTo>
                  <a:lnTo>
                    <a:pt x="1928047" y="505458"/>
                  </a:lnTo>
                  <a:cubicBezTo>
                    <a:pt x="2141018" y="505458"/>
                    <a:pt x="2313666" y="678106"/>
                    <a:pt x="2313666" y="891077"/>
                  </a:cubicBezTo>
                  <a:lnTo>
                    <a:pt x="2313666" y="3314091"/>
                  </a:lnTo>
                  <a:cubicBezTo>
                    <a:pt x="2313666" y="3527062"/>
                    <a:pt x="2141018" y="3699710"/>
                    <a:pt x="1928047" y="3699710"/>
                  </a:cubicBezTo>
                  <a:close/>
                </a:path>
              </a:pathLst>
            </a:cu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66002" t="-15501" r="-181734" b="-42660"/>
            </a:gra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C91632-C3E5-403B-85B6-91AC6F66F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0908" y="900606"/>
              <a:ext cx="2103377" cy="2933082"/>
            </a:xfrm>
            <a:prstGeom prst="roundRect">
              <a:avLst/>
            </a:prstGeom>
          </p:spPr>
        </p:pic>
      </p:grpSp>
      <p:sp useBgFill="1"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CAA2FF3-FA8D-4E75-84E7-C1FF6F8245A0}"/>
              </a:ext>
            </a:extLst>
          </p:cNvPr>
          <p:cNvSpPr/>
          <p:nvPr/>
        </p:nvSpPr>
        <p:spPr>
          <a:xfrm>
            <a:off x="6308652" y="3843803"/>
            <a:ext cx="827074" cy="827076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/>
              <a:t>User need</a:t>
            </a:r>
          </a:p>
        </p:txBody>
      </p:sp>
    </p:spTree>
    <p:extLst>
      <p:ext uri="{BB962C8B-B14F-4D97-AF65-F5344CB8AC3E}">
        <p14:creationId xmlns:p14="http://schemas.microsoft.com/office/powerpoint/2010/main" val="4406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031 L 1.38889E-6 0.02963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58025E-6 L 1.38889E-6 -0.0530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.55556E-7 -0.00031 L 5.55556E-7 0.02963 " pathEditMode="relative" rAng="0" ptsTypes="AA">
                                      <p:cBhvr>
                                        <p:cTn id="24" dur="4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4" grpId="0" animBg="1"/>
      <p:bldP spid="4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1" name="TextBox 40">
            <a:extLst>
              <a:ext uri="{FF2B5EF4-FFF2-40B4-BE49-F238E27FC236}">
                <a16:creationId xmlns:a16="http://schemas.microsoft.com/office/drawing/2014/main" id="{FF3AEA06-93E1-431E-B2F3-AC5C18F4080E}"/>
              </a:ext>
            </a:extLst>
          </p:cNvPr>
          <p:cNvSpPr txBox="1"/>
          <p:nvPr/>
        </p:nvSpPr>
        <p:spPr bwMode="white">
          <a:xfrm>
            <a:off x="1977743" y="1185910"/>
            <a:ext cx="2117914" cy="1536665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7914" h="1536665">
                <a:moveTo>
                  <a:pt x="0" y="0"/>
                </a:moveTo>
                <a:lnTo>
                  <a:pt x="2117914" y="18380"/>
                </a:lnTo>
                <a:cubicBezTo>
                  <a:pt x="2115871" y="318450"/>
                  <a:pt x="2081664" y="549594"/>
                  <a:pt x="2079621" y="849664"/>
                </a:cubicBezTo>
                <a:cubicBezTo>
                  <a:pt x="2081664" y="1059140"/>
                  <a:pt x="1982616" y="1319161"/>
                  <a:pt x="1984659" y="1528637"/>
                </a:cubicBezTo>
                <a:lnTo>
                  <a:pt x="428573" y="1536665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274320" tIns="274320" rIns="0" rtlCol="0">
            <a:noAutofit/>
          </a:bodyPr>
          <a:lstStyle/>
          <a:p>
            <a:r>
              <a:rPr lang="en-US" sz="2400" b="1" dirty="0"/>
              <a:t>What is the user need?</a:t>
            </a:r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id="{FECC2852-A08D-4B24-918E-1063266F7BFD}"/>
              </a:ext>
            </a:extLst>
          </p:cNvPr>
          <p:cNvSpPr txBox="1"/>
          <p:nvPr/>
        </p:nvSpPr>
        <p:spPr bwMode="white">
          <a:xfrm>
            <a:off x="2074738" y="1355113"/>
            <a:ext cx="2117914" cy="1574584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78755 w 2103921"/>
              <a:gd name="connsiteY0" fmla="*/ 33239 h 1518285"/>
              <a:gd name="connsiteX1" fmla="*/ 2103921 w 2103921"/>
              <a:gd name="connsiteY1" fmla="*/ 0 h 1518285"/>
              <a:gd name="connsiteX2" fmla="*/ 2065628 w 2103921"/>
              <a:gd name="connsiteY2" fmla="*/ 831284 h 1518285"/>
              <a:gd name="connsiteX3" fmla="*/ 1970666 w 2103921"/>
              <a:gd name="connsiteY3" fmla="*/ 1510257 h 1518285"/>
              <a:gd name="connsiteX4" fmla="*/ 414580 w 2103921"/>
              <a:gd name="connsiteY4" fmla="*/ 1518285 h 1518285"/>
              <a:gd name="connsiteX5" fmla="*/ 0 w 2103921"/>
              <a:gd name="connsiteY5" fmla="*/ 1303830 h 1518285"/>
              <a:gd name="connsiteX6" fmla="*/ 78755 w 2103921"/>
              <a:gd name="connsiteY6" fmla="*/ 33239 h 1518285"/>
              <a:gd name="connsiteX0" fmla="*/ 78755 w 2065695"/>
              <a:gd name="connsiteY0" fmla="*/ 0 h 1485046"/>
              <a:gd name="connsiteX1" fmla="*/ 2024421 w 2065695"/>
              <a:gd name="connsiteY1" fmla="*/ 18380 h 1485046"/>
              <a:gd name="connsiteX2" fmla="*/ 2065628 w 2065695"/>
              <a:gd name="connsiteY2" fmla="*/ 798045 h 1485046"/>
              <a:gd name="connsiteX3" fmla="*/ 1970666 w 2065695"/>
              <a:gd name="connsiteY3" fmla="*/ 1477018 h 1485046"/>
              <a:gd name="connsiteX4" fmla="*/ 414580 w 2065695"/>
              <a:gd name="connsiteY4" fmla="*/ 1485046 h 1485046"/>
              <a:gd name="connsiteX5" fmla="*/ 0 w 2065695"/>
              <a:gd name="connsiteY5" fmla="*/ 1270591 h 1485046"/>
              <a:gd name="connsiteX6" fmla="*/ 78755 w 2065695"/>
              <a:gd name="connsiteY6" fmla="*/ 0 h 1485046"/>
              <a:gd name="connsiteX0" fmla="*/ 78755 w 2065695"/>
              <a:gd name="connsiteY0" fmla="*/ 8421 h 1493467"/>
              <a:gd name="connsiteX1" fmla="*/ 231417 w 2065695"/>
              <a:gd name="connsiteY1" fmla="*/ 0 h 1493467"/>
              <a:gd name="connsiteX2" fmla="*/ 2024421 w 2065695"/>
              <a:gd name="connsiteY2" fmla="*/ 26801 h 1493467"/>
              <a:gd name="connsiteX3" fmla="*/ 2065628 w 2065695"/>
              <a:gd name="connsiteY3" fmla="*/ 806466 h 1493467"/>
              <a:gd name="connsiteX4" fmla="*/ 1970666 w 2065695"/>
              <a:gd name="connsiteY4" fmla="*/ 1485439 h 1493467"/>
              <a:gd name="connsiteX5" fmla="*/ 414580 w 2065695"/>
              <a:gd name="connsiteY5" fmla="*/ 1493467 h 1493467"/>
              <a:gd name="connsiteX6" fmla="*/ 0 w 2065695"/>
              <a:gd name="connsiteY6" fmla="*/ 1279012 h 1493467"/>
              <a:gd name="connsiteX7" fmla="*/ 78755 w 2065695"/>
              <a:gd name="connsiteY7" fmla="*/ 8421 h 1493467"/>
              <a:gd name="connsiteX0" fmla="*/ 78755 w 2065695"/>
              <a:gd name="connsiteY0" fmla="*/ 89538 h 1574584"/>
              <a:gd name="connsiteX1" fmla="*/ 284416 w 2065695"/>
              <a:gd name="connsiteY1" fmla="*/ 0 h 1574584"/>
              <a:gd name="connsiteX2" fmla="*/ 2024421 w 2065695"/>
              <a:gd name="connsiteY2" fmla="*/ 107918 h 1574584"/>
              <a:gd name="connsiteX3" fmla="*/ 2065628 w 2065695"/>
              <a:gd name="connsiteY3" fmla="*/ 887583 h 1574584"/>
              <a:gd name="connsiteX4" fmla="*/ 1970666 w 2065695"/>
              <a:gd name="connsiteY4" fmla="*/ 1566556 h 1574584"/>
              <a:gd name="connsiteX5" fmla="*/ 414580 w 2065695"/>
              <a:gd name="connsiteY5" fmla="*/ 1574584 h 1574584"/>
              <a:gd name="connsiteX6" fmla="*/ 0 w 2065695"/>
              <a:gd name="connsiteY6" fmla="*/ 1360129 h 1574584"/>
              <a:gd name="connsiteX7" fmla="*/ 78755 w 2065695"/>
              <a:gd name="connsiteY7" fmla="*/ 89538 h 1574584"/>
              <a:gd name="connsiteX0" fmla="*/ 0 w 1986940"/>
              <a:gd name="connsiteY0" fmla="*/ 89538 h 1574584"/>
              <a:gd name="connsiteX1" fmla="*/ 205661 w 1986940"/>
              <a:gd name="connsiteY1" fmla="*/ 0 h 1574584"/>
              <a:gd name="connsiteX2" fmla="*/ 1945666 w 1986940"/>
              <a:gd name="connsiteY2" fmla="*/ 107918 h 1574584"/>
              <a:gd name="connsiteX3" fmla="*/ 1986873 w 1986940"/>
              <a:gd name="connsiteY3" fmla="*/ 887583 h 1574584"/>
              <a:gd name="connsiteX4" fmla="*/ 1891911 w 1986940"/>
              <a:gd name="connsiteY4" fmla="*/ 1566556 h 1574584"/>
              <a:gd name="connsiteX5" fmla="*/ 335825 w 1986940"/>
              <a:gd name="connsiteY5" fmla="*/ 1574584 h 1574584"/>
              <a:gd name="connsiteX6" fmla="*/ 13994 w 1986940"/>
              <a:gd name="connsiteY6" fmla="*/ 1315884 h 1574584"/>
              <a:gd name="connsiteX7" fmla="*/ 0 w 1986940"/>
              <a:gd name="connsiteY7" fmla="*/ 89538 h 1574584"/>
              <a:gd name="connsiteX0" fmla="*/ 0 w 1986940"/>
              <a:gd name="connsiteY0" fmla="*/ 89538 h 1574584"/>
              <a:gd name="connsiteX1" fmla="*/ 205661 w 1986940"/>
              <a:gd name="connsiteY1" fmla="*/ 0 h 1574584"/>
              <a:gd name="connsiteX2" fmla="*/ 1945666 w 1986940"/>
              <a:gd name="connsiteY2" fmla="*/ 107918 h 1574584"/>
              <a:gd name="connsiteX3" fmla="*/ 1986873 w 1986940"/>
              <a:gd name="connsiteY3" fmla="*/ 887583 h 1574584"/>
              <a:gd name="connsiteX4" fmla="*/ 1725876 w 1986940"/>
              <a:gd name="connsiteY4" fmla="*/ 1271588 h 1574584"/>
              <a:gd name="connsiteX5" fmla="*/ 335825 w 1986940"/>
              <a:gd name="connsiteY5" fmla="*/ 1574584 h 1574584"/>
              <a:gd name="connsiteX6" fmla="*/ 13994 w 1986940"/>
              <a:gd name="connsiteY6" fmla="*/ 1315884 h 1574584"/>
              <a:gd name="connsiteX7" fmla="*/ 0 w 1986940"/>
              <a:gd name="connsiteY7" fmla="*/ 89538 h 157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6940" h="1574584">
                <a:moveTo>
                  <a:pt x="0" y="89538"/>
                </a:moveTo>
                <a:lnTo>
                  <a:pt x="205661" y="0"/>
                </a:lnTo>
                <a:lnTo>
                  <a:pt x="1945666" y="107918"/>
                </a:lnTo>
                <a:cubicBezTo>
                  <a:pt x="1943623" y="407988"/>
                  <a:pt x="1988916" y="587513"/>
                  <a:pt x="1986873" y="887583"/>
                </a:cubicBezTo>
                <a:cubicBezTo>
                  <a:pt x="1988916" y="1097059"/>
                  <a:pt x="1723833" y="1062112"/>
                  <a:pt x="1725876" y="1271588"/>
                </a:cubicBezTo>
                <a:lnTo>
                  <a:pt x="335825" y="1574584"/>
                </a:lnTo>
                <a:lnTo>
                  <a:pt x="13994" y="1315884"/>
                </a:lnTo>
                <a:lnTo>
                  <a:pt x="0" y="89538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0" rIns="0" bIns="0" rtlCol="0">
            <a:noAutofit/>
          </a:bodyPr>
          <a:lstStyle/>
          <a:p>
            <a:r>
              <a:rPr lang="en-US" sz="2400" b="1" dirty="0"/>
              <a:t>What does the value chain look like?</a:t>
            </a:r>
          </a:p>
        </p:txBody>
      </p:sp>
      <p:sp useBgFill="1"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39B1ABD-744F-4551-A122-14CF472CA46A}"/>
              </a:ext>
            </a:extLst>
          </p:cNvPr>
          <p:cNvSpPr/>
          <p:nvPr/>
        </p:nvSpPr>
        <p:spPr>
          <a:xfrm>
            <a:off x="6313552" y="326313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/>
              <a:t>User need</a:t>
            </a:r>
          </a:p>
        </p:txBody>
      </p:sp>
      <p:sp useBgFill="1"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5B19320-8BA1-498A-B2BC-7E5C22ADBBEF}"/>
              </a:ext>
            </a:extLst>
          </p:cNvPr>
          <p:cNvSpPr/>
          <p:nvPr/>
        </p:nvSpPr>
        <p:spPr>
          <a:xfrm>
            <a:off x="6313552" y="1436956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 useBgFill="1"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7CC6A94-B479-4054-8B53-98507C5108A1}"/>
              </a:ext>
            </a:extLst>
          </p:cNvPr>
          <p:cNvSpPr/>
          <p:nvPr/>
        </p:nvSpPr>
        <p:spPr>
          <a:xfrm>
            <a:off x="6639228" y="1166861"/>
            <a:ext cx="175722" cy="364805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1D8BE0-E684-4DF8-AF58-26C489047323}"/>
              </a:ext>
            </a:extLst>
          </p:cNvPr>
          <p:cNvSpPr txBox="1"/>
          <p:nvPr/>
        </p:nvSpPr>
        <p:spPr>
          <a:xfrm>
            <a:off x="4366698" y="1869990"/>
            <a:ext cx="1865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What’s your time-to-value?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How is the value chain evolving?</a:t>
            </a:r>
          </a:p>
        </p:txBody>
      </p:sp>
      <p:sp useBgFill="1"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5CD224D-80E6-4BE0-8E4D-2A887BE9DAC2}"/>
              </a:ext>
            </a:extLst>
          </p:cNvPr>
          <p:cNvSpPr/>
          <p:nvPr/>
        </p:nvSpPr>
        <p:spPr>
          <a:xfrm>
            <a:off x="6313552" y="2547599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 useBgFill="1"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69394F7-7B51-4778-A8FF-C92850F3F41E}"/>
              </a:ext>
            </a:extLst>
          </p:cNvPr>
          <p:cNvSpPr/>
          <p:nvPr/>
        </p:nvSpPr>
        <p:spPr>
          <a:xfrm>
            <a:off x="6639228" y="2277504"/>
            <a:ext cx="175722" cy="364805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CCACB-EE04-4A6C-9A6D-9D1BE4721F6E}"/>
              </a:ext>
            </a:extLst>
          </p:cNvPr>
          <p:cNvSpPr txBox="1"/>
          <p:nvPr/>
        </p:nvSpPr>
        <p:spPr>
          <a:xfrm>
            <a:off x="3898960" y="3850511"/>
            <a:ext cx="234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Have you heard of </a:t>
            </a:r>
            <a:r>
              <a:rPr lang="en-US" b="1" dirty="0"/>
              <a:t>Simon </a:t>
            </a:r>
            <a:r>
              <a:rPr lang="en-US" b="1" dirty="0" err="1"/>
              <a:t>Wardley</a:t>
            </a:r>
            <a:r>
              <a:rPr lang="en-US" b="1" dirty="0"/>
              <a:t>?</a:t>
            </a:r>
          </a:p>
        </p:txBody>
      </p:sp>
      <p:sp useBgFill="1"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C09E3E7-4276-49F7-8FDC-C0A602C85573}"/>
              </a:ext>
            </a:extLst>
          </p:cNvPr>
          <p:cNvSpPr/>
          <p:nvPr/>
        </p:nvSpPr>
        <p:spPr>
          <a:xfrm>
            <a:off x="6315959" y="3682856"/>
            <a:ext cx="827074" cy="986294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sp useBgFill="1"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3ADBDB4-D826-4DBC-B999-675FBCF62173}"/>
              </a:ext>
            </a:extLst>
          </p:cNvPr>
          <p:cNvSpPr/>
          <p:nvPr/>
        </p:nvSpPr>
        <p:spPr>
          <a:xfrm>
            <a:off x="6641635" y="3412761"/>
            <a:ext cx="175722" cy="364805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5BFC5-3BFF-4E95-AB4E-87A7219D8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27" y="2824240"/>
            <a:ext cx="1220492" cy="1860611"/>
          </a:xfrm>
          <a:prstGeom prst="roundRect">
            <a:avLst>
              <a:gd name="adj" fmla="val 7604"/>
            </a:avLst>
          </a:prstGeom>
        </p:spPr>
      </p:pic>
    </p:spTree>
    <p:extLst>
      <p:ext uri="{BB962C8B-B14F-4D97-AF65-F5344CB8AC3E}">
        <p14:creationId xmlns:p14="http://schemas.microsoft.com/office/powerpoint/2010/main" val="211523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1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77778E-7 -0.00031 L -2.77778E-7 0.02963 " pathEditMode="relative" rAng="0" ptsTypes="AA">
                                      <p:cBhvr>
                                        <p:cTn id="22" dur="4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77778E-7 -0.00031 L -2.77778E-7 0.02963 " pathEditMode="relative" rAng="0" ptsTypes="AA">
                                      <p:cBhvr>
                                        <p:cTn id="34" dur="4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46914E-6 L -2.77778E-7 0.02963 " pathEditMode="relative" rAng="0" ptsTypes="AA">
                                      <p:cBhvr>
                                        <p:cTn id="39" dur="4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-0.00031 L 2.5E-6 0.02963 " pathEditMode="relative" rAng="0" ptsTypes="AA">
                                      <p:cBhvr>
                                        <p:cTn id="51" dur="4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46914E-7 L -3.88889E-6 0.02963 " pathEditMode="relative" rAng="0" ptsTypes="AA">
                                      <p:cBhvr>
                                        <p:cTn id="56" dur="4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61" dur="4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4" grpId="0" animBg="1"/>
      <p:bldP spid="44" grpId="1" animBg="1"/>
      <p:bldP spid="49" grpId="0" animBg="1"/>
      <p:bldP spid="49" grpId="1" animBg="1"/>
      <p:bldP spid="51" grpId="0" animBg="1"/>
      <p:bldP spid="52" grpId="0"/>
      <p:bldP spid="52" grpId="1"/>
      <p:bldP spid="53" grpId="0" animBg="1"/>
      <p:bldP spid="53" grpId="1" animBg="1"/>
      <p:bldP spid="54" grpId="0" animBg="1"/>
      <p:bldP spid="55" grpId="0"/>
      <p:bldP spid="55" grpId="1"/>
      <p:bldP spid="56" grpId="0" animBg="1"/>
      <p:bldP spid="56" grpId="1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336788" y="1884262"/>
            <a:ext cx="2843140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Leverage</a:t>
            </a:r>
          </a:p>
          <a:p>
            <a:r>
              <a:rPr lang="en-US" dirty="0" err="1">
                <a:solidFill>
                  <a:prstClr val="white"/>
                </a:solidFill>
              </a:rPr>
              <a:t>Wardley</a:t>
            </a:r>
            <a:r>
              <a:rPr lang="en-US" dirty="0">
                <a:solidFill>
                  <a:prstClr val="white"/>
                </a:solidFill>
              </a:rPr>
              <a:t> Maps</a:t>
            </a:r>
            <a:endParaRPr lang="en-US" sz="2000" b="0" dirty="0">
              <a:solidFill>
                <a:prstClr val="white"/>
              </a:solidFill>
            </a:endParaRPr>
          </a:p>
        </p:txBody>
      </p:sp>
      <p:sp>
        <p:nvSpPr>
          <p:cNvPr id="58" name="Title 8">
            <a:extLst>
              <a:ext uri="{FF2B5EF4-FFF2-40B4-BE49-F238E27FC236}">
                <a16:creationId xmlns:a16="http://schemas.microsoft.com/office/drawing/2014/main" id="{FE6FCA84-B4D3-40E8-97F4-CF0AD6790858}"/>
              </a:ext>
            </a:extLst>
          </p:cNvPr>
          <p:cNvSpPr txBox="1">
            <a:spLocks/>
          </p:cNvSpPr>
          <p:nvPr/>
        </p:nvSpPr>
        <p:spPr>
          <a:xfrm>
            <a:off x="351950" y="2858702"/>
            <a:ext cx="2522364" cy="9513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000" b="0" dirty="0">
                <a:solidFill>
                  <a:prstClr val="white"/>
                </a:solidFill>
              </a:rPr>
              <a:t>Visualize evolution and innovate further up the value chain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137A76-6229-4C15-9AD8-92228C5372C3}"/>
              </a:ext>
            </a:extLst>
          </p:cNvPr>
          <p:cNvGrpSpPr/>
          <p:nvPr/>
        </p:nvGrpSpPr>
        <p:grpSpPr>
          <a:xfrm>
            <a:off x="3352800" y="0"/>
            <a:ext cx="5791200" cy="5143500"/>
            <a:chOff x="3352800" y="0"/>
            <a:chExt cx="5791200" cy="51435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676137-F611-4DBC-9E45-9B16A6450A04}"/>
                </a:ext>
              </a:extLst>
            </p:cNvPr>
            <p:cNvSpPr/>
            <p:nvPr/>
          </p:nvSpPr>
          <p:spPr>
            <a:xfrm>
              <a:off x="3352800" y="0"/>
              <a:ext cx="57912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865A1E-E9A1-46E0-932F-266854FD0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86" t="15016" r="11791" b="3670"/>
            <a:stretch/>
          </p:blipFill>
          <p:spPr>
            <a:xfrm>
              <a:off x="3670217" y="655093"/>
              <a:ext cx="4995297" cy="394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6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.55556E-7 -3.20988E-6 L 0.03681 -3.20988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8" grpId="0"/>
      <p:bldP spid="5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6">
            <a:extLst>
              <a:ext uri="{FF2B5EF4-FFF2-40B4-BE49-F238E27FC236}">
                <a16:creationId xmlns:a16="http://schemas.microsoft.com/office/drawing/2014/main" id="{0BFEEAB6-52AA-4FAC-8C37-57E00A1BAC26}"/>
              </a:ext>
            </a:extLst>
          </p:cNvPr>
          <p:cNvSpPr txBox="1">
            <a:spLocks/>
          </p:cNvSpPr>
          <p:nvPr/>
        </p:nvSpPr>
        <p:spPr>
          <a:xfrm>
            <a:off x="336788" y="1205837"/>
            <a:ext cx="2843140" cy="9744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4D4D4C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Let’s look </a:t>
            </a: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at your</a:t>
            </a:r>
          </a:p>
          <a:p>
            <a:r>
              <a:rPr lang="en-US" dirty="0" err="1">
                <a:solidFill>
                  <a:prstClr val="white"/>
                </a:solidFill>
              </a:rPr>
              <a:t>Wardley</a:t>
            </a:r>
            <a:r>
              <a:rPr lang="en-US" dirty="0">
                <a:solidFill>
                  <a:prstClr val="white"/>
                </a:solidFill>
              </a:rPr>
              <a:t> Map</a:t>
            </a:r>
          </a:p>
        </p:txBody>
      </p:sp>
      <p:sp>
        <p:nvSpPr>
          <p:cNvPr id="58" name="Title 8">
            <a:extLst>
              <a:ext uri="{FF2B5EF4-FFF2-40B4-BE49-F238E27FC236}">
                <a16:creationId xmlns:a16="http://schemas.microsoft.com/office/drawing/2014/main" id="{FE6FCA84-B4D3-40E8-97F4-CF0AD6790858}"/>
              </a:ext>
            </a:extLst>
          </p:cNvPr>
          <p:cNvSpPr txBox="1">
            <a:spLocks/>
          </p:cNvSpPr>
          <p:nvPr/>
        </p:nvSpPr>
        <p:spPr>
          <a:xfrm>
            <a:off x="351950" y="2607980"/>
            <a:ext cx="2619849" cy="95137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000" b="0" dirty="0">
                <a:solidFill>
                  <a:prstClr val="white"/>
                </a:solidFill>
              </a:rPr>
              <a:t>What’s your position and movement on the map?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137A76-6229-4C15-9AD8-92228C5372C3}"/>
              </a:ext>
            </a:extLst>
          </p:cNvPr>
          <p:cNvGrpSpPr/>
          <p:nvPr/>
        </p:nvGrpSpPr>
        <p:grpSpPr>
          <a:xfrm>
            <a:off x="3352800" y="0"/>
            <a:ext cx="5791200" cy="5143500"/>
            <a:chOff x="3352800" y="0"/>
            <a:chExt cx="5791200" cy="51435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676137-F611-4DBC-9E45-9B16A6450A04}"/>
                </a:ext>
              </a:extLst>
            </p:cNvPr>
            <p:cNvSpPr/>
            <p:nvPr/>
          </p:nvSpPr>
          <p:spPr>
            <a:xfrm>
              <a:off x="3352800" y="0"/>
              <a:ext cx="5791200" cy="5143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865A1E-E9A1-46E0-932F-266854FD0D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786" t="15016" r="11791" b="3670"/>
            <a:stretch/>
          </p:blipFill>
          <p:spPr>
            <a:xfrm>
              <a:off x="3670217" y="655093"/>
              <a:ext cx="4995297" cy="3944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8325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34568E-6 L 2.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2.71605E-6 L 0.03681 -2.71605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8" grpId="0"/>
      <p:bldP spid="5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0BD2149-EAD3-4837-99C9-7F85655EE1EC}"/>
              </a:ext>
            </a:extLst>
          </p:cNvPr>
          <p:cNvSpPr txBox="1"/>
          <p:nvPr/>
        </p:nvSpPr>
        <p:spPr>
          <a:xfrm>
            <a:off x="818027" y="1737603"/>
            <a:ext cx="7443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/>
              <a:t>A Specific Example:</a:t>
            </a:r>
          </a:p>
          <a:p>
            <a:pPr algn="ctr">
              <a:lnSpc>
                <a:spcPct val="90000"/>
              </a:lnSpc>
            </a:pPr>
            <a:endParaRPr lang="en-US" sz="4000" b="1" dirty="0"/>
          </a:p>
          <a:p>
            <a:pPr algn="ctr">
              <a:lnSpc>
                <a:spcPct val="90000"/>
              </a:lnSpc>
            </a:pPr>
            <a:r>
              <a:rPr lang="en-US" sz="4000" b="1" dirty="0"/>
              <a:t>Travel Search</a:t>
            </a:r>
          </a:p>
        </p:txBody>
      </p:sp>
    </p:spTree>
    <p:extLst>
      <p:ext uri="{BB962C8B-B14F-4D97-AF65-F5344CB8AC3E}">
        <p14:creationId xmlns:p14="http://schemas.microsoft.com/office/powerpoint/2010/main" val="35561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03A63-8D9C-406F-8034-40986444E3C3}"/>
              </a:ext>
            </a:extLst>
          </p:cNvPr>
          <p:cNvSpPr txBox="1"/>
          <p:nvPr/>
        </p:nvSpPr>
        <p:spPr>
          <a:xfrm>
            <a:off x="1944462" y="1195763"/>
            <a:ext cx="2483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problem are you trying to solve?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28EEE6-C117-4FDB-BBED-F21D11C3FC2A}"/>
              </a:ext>
            </a:extLst>
          </p:cNvPr>
          <p:cNvSpPr txBox="1"/>
          <p:nvPr/>
        </p:nvSpPr>
        <p:spPr>
          <a:xfrm>
            <a:off x="4828884" y="1312813"/>
            <a:ext cx="4367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prstClr val="white"/>
                </a:solidFill>
                <a:latin typeface="Arial"/>
              </a:rPr>
              <a:t>Users want: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white"/>
                </a:solidFill>
                <a:latin typeface="Arial"/>
              </a:rPr>
              <a:t>Faster personalized search</a:t>
            </a:r>
            <a:endParaRPr kumimoji="0" lang="en-US" sz="2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43F8A8-E2F9-4729-9993-C30E56FF64CF}"/>
              </a:ext>
            </a:extLst>
          </p:cNvPr>
          <p:cNvSpPr txBox="1"/>
          <p:nvPr/>
        </p:nvSpPr>
        <p:spPr>
          <a:xfrm>
            <a:off x="4828884" y="2239688"/>
            <a:ext cx="3607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prstClr val="white"/>
                </a:solidFill>
                <a:latin typeface="Arial"/>
              </a:rPr>
              <a:t>Business wants: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white"/>
                </a:solidFill>
                <a:latin typeface="Arial"/>
              </a:rPr>
              <a:t>Faster feature releases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Lower costs</a:t>
            </a:r>
          </a:p>
        </p:txBody>
      </p:sp>
    </p:spTree>
    <p:extLst>
      <p:ext uri="{BB962C8B-B14F-4D97-AF65-F5344CB8AC3E}">
        <p14:creationId xmlns:p14="http://schemas.microsoft.com/office/powerpoint/2010/main" val="71815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2.5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7284E-6 L -2.77778E-7 0.02963 " pathEditMode="relative" rAng="0" ptsTypes="AA">
                                      <p:cBhvr>
                                        <p:cTn id="16" dur="4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23457E-7 L 2.77778E-6 0.02963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4" grpId="0"/>
      <p:bldP spid="44" grpId="1"/>
      <p:bldP spid="48" grpId="0"/>
      <p:bldP spid="48" grpId="1"/>
    </p:bldLst>
  </p:timing>
</p:sld>
</file>

<file path=ppt/theme/theme1.xml><?xml version="1.0" encoding="utf-8"?>
<a:theme xmlns:a="http://schemas.openxmlformats.org/drawingml/2006/main" name="DeckTemplate-AWS-Dark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-Webinars-Dark [Read-Only]" id="{402BD02A-2650-4F64-B1CF-00558CFDD50D}" vid="{05405E5B-0C33-4055-B08D-7CE42BB48B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Culture Migration Evolution_v06</Template>
  <TotalTime>14765</TotalTime>
  <Words>491</Words>
  <Application>Microsoft Macintosh PowerPoint</Application>
  <PresentationFormat>On-screen Show (16:9)</PresentationFormat>
  <Paragraphs>88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Lucida Console</vt:lpstr>
      <vt:lpstr>Times New Roman</vt:lpstr>
      <vt:lpstr>Verdana</vt:lpstr>
      <vt:lpstr>Wingdings</vt:lpstr>
      <vt:lpstr>DeckTemplate-AWS-Dark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Stluka</dc:creator>
  <cp:lastModifiedBy>Adrian Cockcroft</cp:lastModifiedBy>
  <cp:revision>172</cp:revision>
  <cp:lastPrinted>2018-02-23T04:50:34Z</cp:lastPrinted>
  <dcterms:created xsi:type="dcterms:W3CDTF">2017-09-06T17:22:56Z</dcterms:created>
  <dcterms:modified xsi:type="dcterms:W3CDTF">2018-04-13T13:18:55Z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