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2"/>
  </p:notesMasterIdLst>
  <p:sldIdLst>
    <p:sldId id="285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31" r:id="rId23"/>
    <p:sldId id="325" r:id="rId24"/>
    <p:sldId id="326" r:id="rId25"/>
    <p:sldId id="327" r:id="rId26"/>
    <p:sldId id="328" r:id="rId27"/>
    <p:sldId id="332" r:id="rId28"/>
    <p:sldId id="329" r:id="rId29"/>
    <p:sldId id="330" r:id="rId30"/>
    <p:sldId id="30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orient="horz" pos="1596" userDrawn="1">
          <p15:clr>
            <a:srgbClr val="A4A3A4"/>
          </p15:clr>
        </p15:guide>
        <p15:guide id="3" orient="horz" pos="1788" userDrawn="1">
          <p15:clr>
            <a:srgbClr val="A4A3A4"/>
          </p15:clr>
        </p15:guide>
        <p15:guide id="4" orient="horz" pos="3204" userDrawn="1">
          <p15:clr>
            <a:srgbClr val="A4A3A4"/>
          </p15:clr>
        </p15:guide>
        <p15:guide id="5" orient="horz" pos="1332" userDrawn="1">
          <p15:clr>
            <a:srgbClr val="A4A3A4"/>
          </p15:clr>
        </p15:guide>
        <p15:guide id="6" orient="horz" pos="876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08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844" userDrawn="1">
          <p15:clr>
            <a:srgbClr val="A4A3A4"/>
          </p15:clr>
        </p15:guide>
        <p15:guide id="11" pos="960">
          <p15:clr>
            <a:srgbClr val="A4A3A4"/>
          </p15:clr>
        </p15:guide>
        <p15:guide id="12" pos="1752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44" userDrawn="1">
          <p15:clr>
            <a:srgbClr val="A4A3A4"/>
          </p15:clr>
        </p15:guide>
        <p15:guide id="15" pos="4776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04" userDrawn="1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4920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32" userDrawn="1">
          <p15:clr>
            <a:srgbClr val="A4A3A4"/>
          </p15:clr>
        </p15:guide>
        <p15:guide id="24" pos="408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5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6" clrIdx="2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Caitlyn Ryan" initials="CR" lastIdx="3" clrIdx="3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  <p:cmAuthor id="4" name="Priscila Croxall" initials="PC" lastIdx="3" clrIdx="4">
    <p:extLst>
      <p:ext uri="{19B8F6BF-5375-455C-9EA6-DF929625EA0E}">
        <p15:presenceInfo xmlns:p15="http://schemas.microsoft.com/office/powerpoint/2012/main" userId="S-1-5-21-383413107-1061881802-891584314-159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769"/>
    <a:srgbClr val="2B5063"/>
    <a:srgbClr val="8096A1"/>
    <a:srgbClr val="002D43"/>
    <a:srgbClr val="748C98"/>
    <a:srgbClr val="8CA0AA"/>
    <a:srgbClr val="003F5E"/>
    <a:srgbClr val="414042"/>
    <a:srgbClr val="F2F4F4"/>
    <a:srgbClr val="0E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9" autoAdjust="0"/>
    <p:restoredTop sz="96220" autoAdjust="0"/>
  </p:normalViewPr>
  <p:slideViewPr>
    <p:cSldViewPr snapToGrid="0" showGuides="1">
      <p:cViewPr>
        <p:scale>
          <a:sx n="84" d="100"/>
          <a:sy n="84" d="100"/>
        </p:scale>
        <p:origin x="1278" y="1032"/>
      </p:cViewPr>
      <p:guideLst>
        <p:guide orient="horz" pos="636"/>
        <p:guide orient="horz" pos="1596"/>
        <p:guide orient="horz" pos="1788"/>
        <p:guide orient="horz" pos="3204"/>
        <p:guide orient="horz" pos="1332"/>
        <p:guide orient="horz" pos="876"/>
        <p:guide orient="horz" pos="2076"/>
        <p:guide orient="horz" pos="108"/>
        <p:guide orient="horz" pos="2124"/>
        <p:guide orient="horz" pos="2844"/>
        <p:guide pos="960"/>
        <p:guide pos="1752"/>
        <p:guide pos="2880"/>
        <p:guide pos="2544"/>
        <p:guide pos="4776"/>
        <p:guide pos="2496"/>
        <p:guide pos="1704"/>
        <p:guide pos="987"/>
        <p:guide pos="4818"/>
        <p:guide pos="4920"/>
        <p:guide/>
        <p:guide pos="3288"/>
        <p:guide pos="4032"/>
        <p:guide pos="4080"/>
        <p:guide pos="5544"/>
        <p:guide pos="22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3F302-B8B8-47EA-A8B0-10C6383F6BFB}"/>
              </a:ext>
            </a:extLst>
          </p:cNvPr>
          <p:cNvSpPr/>
          <p:nvPr userDrawn="1"/>
        </p:nvSpPr>
        <p:spPr>
          <a:xfrm>
            <a:off x="0" y="1"/>
            <a:ext cx="9144000" cy="4521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F08C0A-A8F3-459E-89B0-574AB0DF2F21}"/>
              </a:ext>
            </a:extLst>
          </p:cNvPr>
          <p:cNvGrpSpPr/>
          <p:nvPr userDrawn="1"/>
        </p:nvGrpSpPr>
        <p:grpSpPr>
          <a:xfrm>
            <a:off x="1556619" y="1377374"/>
            <a:ext cx="2046166" cy="2518688"/>
            <a:chOff x="4404360" y="746775"/>
            <a:chExt cx="2697480" cy="33204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C38EEA-B919-4DE4-9F20-8119EF1813FD}"/>
                </a:ext>
              </a:extLst>
            </p:cNvPr>
            <p:cNvGrpSpPr/>
            <p:nvPr/>
          </p:nvGrpSpPr>
          <p:grpSpPr>
            <a:xfrm>
              <a:off x="4404360" y="746775"/>
              <a:ext cx="2697480" cy="3320413"/>
              <a:chOff x="4160520" y="746775"/>
              <a:chExt cx="2697480" cy="3320413"/>
            </a:xfrm>
          </p:grpSpPr>
          <p:sp>
            <p:nvSpPr>
              <p:cNvPr id="16" name="Rectangle 32">
                <a:extLst>
                  <a:ext uri="{FF2B5EF4-FFF2-40B4-BE49-F238E27FC236}">
                    <a16:creationId xmlns:a16="http://schemas.microsoft.com/office/drawing/2014/main" id="{76EC242B-9C0E-4DC2-9BAD-72805C736BC7}"/>
                  </a:ext>
                </a:extLst>
              </p:cNvPr>
              <p:cNvSpPr/>
              <p:nvPr/>
            </p:nvSpPr>
            <p:spPr>
              <a:xfrm>
                <a:off x="4352158" y="746775"/>
                <a:ext cx="952500" cy="1643531"/>
              </a:xfrm>
              <a:custGeom>
                <a:avLst/>
                <a:gdLst>
                  <a:gd name="connsiteX0" fmla="*/ 0 w 365760"/>
                  <a:gd name="connsiteY0" fmla="*/ 0 h 1643531"/>
                  <a:gd name="connsiteX1" fmla="*/ 365760 w 365760"/>
                  <a:gd name="connsiteY1" fmla="*/ 0 h 1643531"/>
                  <a:gd name="connsiteX2" fmla="*/ 365760 w 365760"/>
                  <a:gd name="connsiteY2" fmla="*/ 1643531 h 1643531"/>
                  <a:gd name="connsiteX3" fmla="*/ 0 w 365760"/>
                  <a:gd name="connsiteY3" fmla="*/ 1643531 h 1643531"/>
                  <a:gd name="connsiteX4" fmla="*/ 0 w 365760"/>
                  <a:gd name="connsiteY4" fmla="*/ 0 h 1643531"/>
                  <a:gd name="connsiteX0" fmla="*/ 525780 w 891540"/>
                  <a:gd name="connsiteY0" fmla="*/ 0 h 1643531"/>
                  <a:gd name="connsiteX1" fmla="*/ 891540 w 891540"/>
                  <a:gd name="connsiteY1" fmla="*/ 0 h 1643531"/>
                  <a:gd name="connsiteX2" fmla="*/ 891540 w 891540"/>
                  <a:gd name="connsiteY2" fmla="*/ 1643531 h 1643531"/>
                  <a:gd name="connsiteX3" fmla="*/ 0 w 891540"/>
                  <a:gd name="connsiteY3" fmla="*/ 1506371 h 1643531"/>
                  <a:gd name="connsiteX4" fmla="*/ 525780 w 891540"/>
                  <a:gd name="connsiteY4" fmla="*/ 0 h 164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540" h="1643531">
                    <a:moveTo>
                      <a:pt x="525780" y="0"/>
                    </a:moveTo>
                    <a:lnTo>
                      <a:pt x="891540" y="0"/>
                    </a:lnTo>
                    <a:lnTo>
                      <a:pt x="891540" y="1643531"/>
                    </a:lnTo>
                    <a:lnTo>
                      <a:pt x="0" y="1506371"/>
                    </a:lnTo>
                    <a:lnTo>
                      <a:pt x="5257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32">
                <a:extLst>
                  <a:ext uri="{FF2B5EF4-FFF2-40B4-BE49-F238E27FC236}">
                    <a16:creationId xmlns:a16="http://schemas.microsoft.com/office/drawing/2014/main" id="{D9FEC1ED-DEF4-4E9A-9C88-2056FDED46F3}"/>
                  </a:ext>
                </a:extLst>
              </p:cNvPr>
              <p:cNvSpPr/>
              <p:nvPr/>
            </p:nvSpPr>
            <p:spPr>
              <a:xfrm flipH="1">
                <a:off x="5722116" y="746775"/>
                <a:ext cx="952500" cy="1643531"/>
              </a:xfrm>
              <a:custGeom>
                <a:avLst/>
                <a:gdLst>
                  <a:gd name="connsiteX0" fmla="*/ 0 w 365760"/>
                  <a:gd name="connsiteY0" fmla="*/ 0 h 1643531"/>
                  <a:gd name="connsiteX1" fmla="*/ 365760 w 365760"/>
                  <a:gd name="connsiteY1" fmla="*/ 0 h 1643531"/>
                  <a:gd name="connsiteX2" fmla="*/ 365760 w 365760"/>
                  <a:gd name="connsiteY2" fmla="*/ 1643531 h 1643531"/>
                  <a:gd name="connsiteX3" fmla="*/ 0 w 365760"/>
                  <a:gd name="connsiteY3" fmla="*/ 1643531 h 1643531"/>
                  <a:gd name="connsiteX4" fmla="*/ 0 w 365760"/>
                  <a:gd name="connsiteY4" fmla="*/ 0 h 1643531"/>
                  <a:gd name="connsiteX0" fmla="*/ 525780 w 891540"/>
                  <a:gd name="connsiteY0" fmla="*/ 0 h 1643531"/>
                  <a:gd name="connsiteX1" fmla="*/ 891540 w 891540"/>
                  <a:gd name="connsiteY1" fmla="*/ 0 h 1643531"/>
                  <a:gd name="connsiteX2" fmla="*/ 891540 w 891540"/>
                  <a:gd name="connsiteY2" fmla="*/ 1643531 h 1643531"/>
                  <a:gd name="connsiteX3" fmla="*/ 0 w 891540"/>
                  <a:gd name="connsiteY3" fmla="*/ 1506371 h 1643531"/>
                  <a:gd name="connsiteX4" fmla="*/ 525780 w 891540"/>
                  <a:gd name="connsiteY4" fmla="*/ 0 h 164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540" h="1643531">
                    <a:moveTo>
                      <a:pt x="525780" y="0"/>
                    </a:moveTo>
                    <a:lnTo>
                      <a:pt x="891540" y="0"/>
                    </a:lnTo>
                    <a:lnTo>
                      <a:pt x="891540" y="1643531"/>
                    </a:lnTo>
                    <a:lnTo>
                      <a:pt x="0" y="1506371"/>
                    </a:lnTo>
                    <a:lnTo>
                      <a:pt x="5257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5A013-F2EF-4E77-AAC5-5AE6FECF3011}"/>
                  </a:ext>
                </a:extLst>
              </p:cNvPr>
              <p:cNvSpPr/>
              <p:nvPr/>
            </p:nvSpPr>
            <p:spPr>
              <a:xfrm>
                <a:off x="4274457" y="1393371"/>
                <a:ext cx="2467428" cy="2467428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28FFD3-6940-4B95-8DB1-1711C03F0975}"/>
                  </a:ext>
                </a:extLst>
              </p:cNvPr>
              <p:cNvSpPr/>
              <p:nvPr/>
            </p:nvSpPr>
            <p:spPr>
              <a:xfrm>
                <a:off x="4160520" y="2542267"/>
                <a:ext cx="2697480" cy="169636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FA6E7023-19FE-4BAD-BB83-6F8F60CDEF13}"/>
                  </a:ext>
                </a:extLst>
              </p:cNvPr>
              <p:cNvSpPr/>
              <p:nvPr/>
            </p:nvSpPr>
            <p:spPr>
              <a:xfrm>
                <a:off x="5281301" y="1316052"/>
                <a:ext cx="461473" cy="936284"/>
              </a:xfrm>
              <a:prstGeom prst="trapezoid">
                <a:avLst/>
              </a:prstGeom>
              <a:solidFill>
                <a:srgbClr val="335769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486B00-1948-401A-95B2-8D02B0E4A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2037" y="1487375"/>
                <a:ext cx="0" cy="589253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9B7DF1-AB93-4019-8D69-281537F0C975}"/>
                  </a:ext>
                </a:extLst>
              </p:cNvPr>
              <p:cNvSpPr/>
              <p:nvPr/>
            </p:nvSpPr>
            <p:spPr>
              <a:xfrm rot="19708477">
                <a:off x="4646940" y="2825878"/>
                <a:ext cx="1776734" cy="1241310"/>
              </a:xfrm>
              <a:custGeom>
                <a:avLst/>
                <a:gdLst>
                  <a:gd name="connsiteX0" fmla="*/ 1228269 w 1776734"/>
                  <a:gd name="connsiteY0" fmla="*/ 0 h 1241310"/>
                  <a:gd name="connsiteX1" fmla="*/ 1776734 w 1776734"/>
                  <a:gd name="connsiteY1" fmla="*/ 1113515 h 1241310"/>
                  <a:gd name="connsiteX2" fmla="*/ 1744053 w 1776734"/>
                  <a:gd name="connsiteY2" fmla="*/ 1130308 h 1241310"/>
                  <a:gd name="connsiteX3" fmla="*/ 587617 w 1776734"/>
                  <a:gd name="connsiteY3" fmla="*/ 1059051 h 1241310"/>
                  <a:gd name="connsiteX4" fmla="*/ 0 w 1776734"/>
                  <a:gd name="connsiteY4" fmla="*/ 60486 h 1241310"/>
                  <a:gd name="connsiteX5" fmla="*/ 260 w 1776734"/>
                  <a:gd name="connsiteY5" fmla="*/ 0 h 1241310"/>
                  <a:gd name="connsiteX6" fmla="*/ 1228269 w 1776734"/>
                  <a:gd name="connsiteY6" fmla="*/ 0 h 124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734" h="1241310">
                    <a:moveTo>
                      <a:pt x="1228269" y="0"/>
                    </a:moveTo>
                    <a:lnTo>
                      <a:pt x="1776734" y="1113515"/>
                    </a:lnTo>
                    <a:lnTo>
                      <a:pt x="1744053" y="1130308"/>
                    </a:lnTo>
                    <a:cubicBezTo>
                      <a:pt x="1383476" y="1294116"/>
                      <a:pt x="950616" y="1281718"/>
                      <a:pt x="587617" y="1059051"/>
                    </a:cubicBezTo>
                    <a:cubicBezTo>
                      <a:pt x="224618" y="836383"/>
                      <a:pt x="17393" y="456147"/>
                      <a:pt x="0" y="60486"/>
                    </a:cubicBezTo>
                    <a:lnTo>
                      <a:pt x="260" y="0"/>
                    </a:lnTo>
                    <a:lnTo>
                      <a:pt x="1228269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04E8A5-A8EB-4232-8276-FFFD4B91C951}"/>
                  </a:ext>
                </a:extLst>
              </p:cNvPr>
              <p:cNvSpPr/>
              <p:nvPr/>
            </p:nvSpPr>
            <p:spPr>
              <a:xfrm>
                <a:off x="5074633" y="2184581"/>
                <a:ext cx="885009" cy="885010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266EB3-8E9B-495E-8933-3C3317E96EB2}"/>
                  </a:ext>
                </a:extLst>
              </p:cNvPr>
              <p:cNvSpPr/>
              <p:nvPr/>
            </p:nvSpPr>
            <p:spPr>
              <a:xfrm>
                <a:off x="5292166" y="2402114"/>
                <a:ext cx="449943" cy="449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A60F5B7-3B39-43C7-BE2E-AE6643ED4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1285" y="3056021"/>
                <a:ext cx="300789" cy="846221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29A8A1-79FD-48EB-B02F-EAE952CC1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747" y="3072063"/>
                <a:ext cx="340895" cy="814137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EE94FA-C29E-4CEF-9683-49EABB03123B}"/>
                  </a:ext>
                </a:extLst>
              </p:cNvPr>
              <p:cNvSpPr/>
              <p:nvPr/>
            </p:nvSpPr>
            <p:spPr>
              <a:xfrm>
                <a:off x="4979505" y="964095"/>
                <a:ext cx="188844" cy="188844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00FC5B-425B-49F9-9D5B-A000D1FEAC46}"/>
                  </a:ext>
                </a:extLst>
              </p:cNvPr>
              <p:cNvSpPr/>
              <p:nvPr/>
            </p:nvSpPr>
            <p:spPr>
              <a:xfrm>
                <a:off x="5880321" y="964095"/>
                <a:ext cx="188844" cy="188844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A216E9-47C7-4E6A-876A-3A08BF81C3A1}"/>
                </a:ext>
              </a:extLst>
            </p:cNvPr>
            <p:cNvSpPr/>
            <p:nvPr/>
          </p:nvSpPr>
          <p:spPr>
            <a:xfrm>
              <a:off x="4937760" y="325771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BCA469-5173-417E-9705-1A1249A84768}"/>
                </a:ext>
              </a:extLst>
            </p:cNvPr>
            <p:cNvSpPr/>
            <p:nvPr/>
          </p:nvSpPr>
          <p:spPr>
            <a:xfrm>
              <a:off x="5547360" y="346345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7697B-978D-48E2-8DCD-EE8DA235C702}"/>
                </a:ext>
              </a:extLst>
            </p:cNvPr>
            <p:cNvSpPr/>
            <p:nvPr/>
          </p:nvSpPr>
          <p:spPr>
            <a:xfrm>
              <a:off x="6141720" y="325771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5" r:id="rId3"/>
    <p:sldLayoutId id="2147483696" r:id="rId4"/>
    <p:sldLayoutId id="2147483697" r:id="rId5"/>
    <p:sldLayoutId id="2147483700" r:id="rId6"/>
    <p:sldLayoutId id="2147483701" r:id="rId7"/>
    <p:sldLayoutId id="2147483694" r:id="rId8"/>
    <p:sldLayoutId id="2147483695" r:id="rId9"/>
    <p:sldLayoutId id="2147483702" r:id="rId10"/>
    <p:sldLayoutId id="2147483703" r:id="rId11"/>
    <p:sldLayoutId id="2147483704" r:id="rId12"/>
    <p:sldLayoutId id="2147483692" r:id="rId13"/>
    <p:sldLayoutId id="2147483677" r:id="rId14"/>
    <p:sldLayoutId id="2147483678" r:id="rId15"/>
    <p:sldLayoutId id="2147483679" r:id="rId16"/>
    <p:sldLayoutId id="2147483689" r:id="rId17"/>
    <p:sldLayoutId id="2147483690" r:id="rId18"/>
    <p:sldLayoutId id="2147483691" r:id="rId19"/>
    <p:sldLayoutId id="2147483680" r:id="rId20"/>
    <p:sldLayoutId id="2147483682" r:id="rId21"/>
    <p:sldLayoutId id="2147483693" r:id="rId22"/>
    <p:sldLayoutId id="2147483687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828154"/>
            <a:ext cx="3683000" cy="38154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adrianco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2007078"/>
            <a:ext cx="7995458" cy="744537"/>
          </a:xfrm>
        </p:spPr>
        <p:txBody>
          <a:bodyPr/>
          <a:lstStyle/>
          <a:p>
            <a:r>
              <a:rPr lang="en-US" dirty="0"/>
              <a:t>Safety Margins and Availability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842819"/>
            <a:ext cx="6041582" cy="769527"/>
          </a:xfrm>
        </p:spPr>
        <p:txBody>
          <a:bodyPr/>
          <a:lstStyle/>
          <a:p>
            <a:r>
              <a:rPr lang="en-US" sz="2200" dirty="0"/>
              <a:t>Adrian Cockcroft</a:t>
            </a:r>
          </a:p>
          <a:p>
            <a:r>
              <a:rPr lang="en-US" sz="1600" dirty="0"/>
              <a:t>AWS VP Cloud Architecture Strategy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28819C-890F-4C11-9B54-A87CC5288D8C}"/>
              </a:ext>
            </a:extLst>
          </p:cNvPr>
          <p:cNvCxnSpPr>
            <a:cxnSpLocks/>
          </p:cNvCxnSpPr>
          <p:nvPr/>
        </p:nvCxnSpPr>
        <p:spPr>
          <a:xfrm>
            <a:off x="3115159" y="2910574"/>
            <a:ext cx="3879897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3">
            <a:extLst>
              <a:ext uri="{FF2B5EF4-FFF2-40B4-BE49-F238E27FC236}">
                <a16:creationId xmlns:a16="http://schemas.microsoft.com/office/drawing/2014/main" id="{254E56D6-3DC2-4F27-810A-A27D7AEB6564}"/>
              </a:ext>
            </a:extLst>
          </p:cNvPr>
          <p:cNvSpPr/>
          <p:nvPr/>
        </p:nvSpPr>
        <p:spPr bwMode="auto">
          <a:xfrm rot="18900000" flipV="1">
            <a:off x="6804032" y="282946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4" name="Rectangle 3">
            <a:extLst>
              <a:ext uri="{FF2B5EF4-FFF2-40B4-BE49-F238E27FC236}">
                <a16:creationId xmlns:a16="http://schemas.microsoft.com/office/drawing/2014/main" id="{13B98DA3-7986-4019-A304-7444DA3DA67C}"/>
              </a:ext>
            </a:extLst>
          </p:cNvPr>
          <p:cNvSpPr/>
          <p:nvPr/>
        </p:nvSpPr>
        <p:spPr bwMode="auto">
          <a:xfrm rot="2700000" flipH="1" flipV="1">
            <a:off x="3146076" y="282946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3A234C10-B6DA-42E4-92D8-4038BBF19479}"/>
              </a:ext>
            </a:extLst>
          </p:cNvPr>
          <p:cNvSpPr txBox="1">
            <a:spLocks/>
          </p:cNvSpPr>
          <p:nvPr/>
        </p:nvSpPr>
        <p:spPr>
          <a:xfrm>
            <a:off x="4506652" y="2762952"/>
            <a:ext cx="1096911" cy="39290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miles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4B213B-540A-4F76-B34B-C6046497950E}"/>
              </a:ext>
            </a:extLst>
          </p:cNvPr>
          <p:cNvGrpSpPr/>
          <p:nvPr/>
        </p:nvGrpSpPr>
        <p:grpSpPr>
          <a:xfrm>
            <a:off x="1412790" y="2532555"/>
            <a:ext cx="5646236" cy="127959"/>
            <a:chOff x="5011750" y="2235993"/>
            <a:chExt cx="2416196" cy="16274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E621EF3-6303-4D4D-8DB8-2438051BC9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640517-774E-41E5-B766-A7B036D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369312" cy="5927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310737" y="445966"/>
            <a:ext cx="117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Failure</a:t>
            </a:r>
          </a:p>
        </p:txBody>
      </p:sp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09F5C7A-6AD1-440A-8A72-45B26EE364E3}"/>
              </a:ext>
            </a:extLst>
          </p:cNvPr>
          <p:cNvSpPr txBox="1"/>
          <p:nvPr/>
        </p:nvSpPr>
        <p:spPr>
          <a:xfrm>
            <a:off x="1918069" y="3624349"/>
            <a:ext cx="530786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difference does a spare tire make?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E2552BF0-8D18-42A4-B0F8-ED8D2974E3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3787" y="2054704"/>
            <a:ext cx="599804" cy="715792"/>
            <a:chOff x="11" y="9"/>
            <a:chExt cx="936" cy="1117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A0F40B5-383F-45E7-B52A-2A92290F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883"/>
              <a:ext cx="920" cy="243"/>
            </a:xfrm>
            <a:custGeom>
              <a:avLst/>
              <a:gdLst>
                <a:gd name="T0" fmla="*/ 920 w 920"/>
                <a:gd name="T1" fmla="*/ 0 h 243"/>
                <a:gd name="T2" fmla="*/ 920 w 920"/>
                <a:gd name="T3" fmla="*/ 243 h 243"/>
                <a:gd name="T4" fmla="*/ 0 w 920"/>
                <a:gd name="T5" fmla="*/ 243 h 243"/>
                <a:gd name="T6" fmla="*/ 0 w 920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0" h="243">
                  <a:moveTo>
                    <a:pt x="920" y="0"/>
                  </a:moveTo>
                  <a:lnTo>
                    <a:pt x="920" y="243"/>
                  </a:lnTo>
                  <a:lnTo>
                    <a:pt x="0" y="24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283A4137-2FBB-48C4-93C8-E1C0D8D57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" y="833"/>
              <a:ext cx="936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ABBBB87-E0F6-437C-9C03-C6C6565B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754"/>
              <a:ext cx="256" cy="169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2077001C-8744-4478-8EA4-7C3A0512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33"/>
              <a:ext cx="80" cy="54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77B97-EE41-4D8A-976E-5424E3AF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482"/>
              <a:ext cx="138" cy="255"/>
            </a:xfrm>
            <a:custGeom>
              <a:avLst/>
              <a:gdLst>
                <a:gd name="T0" fmla="*/ 66 w 66"/>
                <a:gd name="T1" fmla="*/ 0 h 122"/>
                <a:gd name="T2" fmla="*/ 25 w 66"/>
                <a:gd name="T3" fmla="*/ 0 h 122"/>
                <a:gd name="T4" fmla="*/ 1 w 66"/>
                <a:gd name="T5" fmla="*/ 25 h 122"/>
                <a:gd name="T6" fmla="*/ 0 w 66"/>
                <a:gd name="T7" fmla="*/ 122 h 122"/>
                <a:gd name="T8" fmla="*/ 46 w 66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2">
                  <a:moveTo>
                    <a:pt x="6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" y="11"/>
                    <a:pt x="1" y="2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6" y="122"/>
                    <a:pt x="46" y="122"/>
                    <a:pt x="46" y="122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E8B98E-36DC-4E8F-B7CB-4310D31B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482"/>
              <a:ext cx="140" cy="255"/>
            </a:xfrm>
            <a:custGeom>
              <a:avLst/>
              <a:gdLst>
                <a:gd name="T0" fmla="*/ 0 w 67"/>
                <a:gd name="T1" fmla="*/ 0 h 122"/>
                <a:gd name="T2" fmla="*/ 42 w 67"/>
                <a:gd name="T3" fmla="*/ 0 h 122"/>
                <a:gd name="T4" fmla="*/ 67 w 67"/>
                <a:gd name="T5" fmla="*/ 25 h 122"/>
                <a:gd name="T6" fmla="*/ 67 w 67"/>
                <a:gd name="T7" fmla="*/ 122 h 122"/>
                <a:gd name="T8" fmla="*/ 22 w 67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2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7" y="11"/>
                    <a:pt x="67" y="25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22" y="122"/>
                    <a:pt x="22" y="122"/>
                    <a:pt x="22" y="122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86BD21C1-F149-4933-B83D-325F8736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33"/>
              <a:ext cx="65" cy="253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C14B3E47-4BA5-4A8B-8418-A1B3C9A0A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" y="91"/>
              <a:ext cx="0" cy="142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8A817A1-351F-4D90-8A8D-6DB941AF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9"/>
              <a:ext cx="44" cy="82"/>
            </a:xfrm>
            <a:custGeom>
              <a:avLst/>
              <a:gdLst>
                <a:gd name="T0" fmla="*/ 18 w 21"/>
                <a:gd name="T1" fmla="*/ 0 h 39"/>
                <a:gd name="T2" fmla="*/ 3 w 21"/>
                <a:gd name="T3" fmla="*/ 0 h 39"/>
                <a:gd name="T4" fmla="*/ 1 w 21"/>
                <a:gd name="T5" fmla="*/ 28 h 39"/>
                <a:gd name="T6" fmla="*/ 11 w 21"/>
                <a:gd name="T7" fmla="*/ 39 h 39"/>
                <a:gd name="T8" fmla="*/ 11 w 21"/>
                <a:gd name="T9" fmla="*/ 39 h 39"/>
                <a:gd name="T10" fmla="*/ 21 w 21"/>
                <a:gd name="T11" fmla="*/ 28 h 39"/>
                <a:gd name="T12" fmla="*/ 18 w 21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34"/>
                    <a:pt x="5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7" y="39"/>
                    <a:pt x="21" y="34"/>
                    <a:pt x="21" y="28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71D1EB5-1EA1-4A92-BCF4-6ECF1FF62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65"/>
              <a:ext cx="121" cy="127"/>
            </a:xfrm>
            <a:custGeom>
              <a:avLst/>
              <a:gdLst>
                <a:gd name="T0" fmla="*/ 0 w 121"/>
                <a:gd name="T1" fmla="*/ 0 h 127"/>
                <a:gd name="T2" fmla="*/ 121 w 121"/>
                <a:gd name="T3" fmla="*/ 69 h 127"/>
                <a:gd name="T4" fmla="*/ 87 w 121"/>
                <a:gd name="T5" fmla="*/ 127 h 127"/>
                <a:gd name="T6" fmla="*/ 0 w 121"/>
                <a:gd name="T7" fmla="*/ 7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27">
                  <a:moveTo>
                    <a:pt x="0" y="0"/>
                  </a:moveTo>
                  <a:lnTo>
                    <a:pt x="121" y="69"/>
                  </a:lnTo>
                  <a:lnTo>
                    <a:pt x="87" y="127"/>
                  </a:lnTo>
                  <a:lnTo>
                    <a:pt x="0" y="77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0F4C1FC-0D6E-4EFF-B31B-79724CA32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" y="254"/>
              <a:ext cx="84" cy="94"/>
            </a:xfrm>
            <a:custGeom>
              <a:avLst/>
              <a:gdLst>
                <a:gd name="T0" fmla="*/ 65 w 84"/>
                <a:gd name="T1" fmla="*/ 94 h 94"/>
                <a:gd name="T2" fmla="*/ 0 w 84"/>
                <a:gd name="T3" fmla="*/ 56 h 94"/>
                <a:gd name="T4" fmla="*/ 34 w 84"/>
                <a:gd name="T5" fmla="*/ 0 h 94"/>
                <a:gd name="T6" fmla="*/ 84 w 84"/>
                <a:gd name="T7" fmla="*/ 2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4">
                  <a:moveTo>
                    <a:pt x="65" y="94"/>
                  </a:moveTo>
                  <a:lnTo>
                    <a:pt x="0" y="56"/>
                  </a:lnTo>
                  <a:lnTo>
                    <a:pt x="34" y="0"/>
                  </a:lnTo>
                  <a:lnTo>
                    <a:pt x="84" y="25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F301D86-AE72-4447-8BD1-29D71A97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" y="89"/>
              <a:ext cx="211" cy="286"/>
            </a:xfrm>
            <a:custGeom>
              <a:avLst/>
              <a:gdLst>
                <a:gd name="T0" fmla="*/ 101 w 101"/>
                <a:gd name="T1" fmla="*/ 11 h 137"/>
                <a:gd name="T2" fmla="*/ 35 w 101"/>
                <a:gd name="T3" fmla="*/ 40 h 137"/>
                <a:gd name="T4" fmla="*/ 0 w 101"/>
                <a:gd name="T5" fmla="*/ 101 h 137"/>
                <a:gd name="T6" fmla="*/ 17 w 101"/>
                <a:gd name="T7" fmla="*/ 111 h 137"/>
                <a:gd name="T8" fmla="*/ 5 w 101"/>
                <a:gd name="T9" fmla="*/ 132 h 137"/>
                <a:gd name="T10" fmla="*/ 13 w 101"/>
                <a:gd name="T11" fmla="*/ 137 h 137"/>
                <a:gd name="T12" fmla="*/ 53 w 101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37">
                  <a:moveTo>
                    <a:pt x="101" y="11"/>
                  </a:moveTo>
                  <a:cubicBezTo>
                    <a:pt x="81" y="0"/>
                    <a:pt x="51" y="12"/>
                    <a:pt x="35" y="40"/>
                  </a:cubicBezTo>
                  <a:cubicBezTo>
                    <a:pt x="24" y="59"/>
                    <a:pt x="0" y="101"/>
                    <a:pt x="0" y="10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53" y="106"/>
                    <a:pt x="53" y="106"/>
                    <a:pt x="53" y="106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7D17C7D-F7B2-4C5A-B95C-C25BEDFAE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" y="177"/>
              <a:ext cx="51" cy="77"/>
            </a:xfrm>
            <a:custGeom>
              <a:avLst/>
              <a:gdLst>
                <a:gd name="T0" fmla="*/ 51 w 51"/>
                <a:gd name="T1" fmla="*/ 77 h 77"/>
                <a:gd name="T2" fmla="*/ 0 w 51"/>
                <a:gd name="T3" fmla="*/ 48 h 77"/>
                <a:gd name="T4" fmla="*/ 28 w 51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7">
                  <a:moveTo>
                    <a:pt x="51" y="77"/>
                  </a:moveTo>
                  <a:lnTo>
                    <a:pt x="0" y="48"/>
                  </a:lnTo>
                  <a:lnTo>
                    <a:pt x="28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5DEFC95A-22B1-4158-BB42-BE3CECC79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386"/>
              <a:ext cx="44" cy="25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E20C0C6-0A75-4EBF-81F1-CBBD36E7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" y="129"/>
              <a:ext cx="152" cy="173"/>
            </a:xfrm>
            <a:custGeom>
              <a:avLst/>
              <a:gdLst>
                <a:gd name="T0" fmla="*/ 0 w 73"/>
                <a:gd name="T1" fmla="*/ 83 h 83"/>
                <a:gd name="T2" fmla="*/ 23 w 73"/>
                <a:gd name="T3" fmla="*/ 62 h 83"/>
                <a:gd name="T4" fmla="*/ 30 w 73"/>
                <a:gd name="T5" fmla="*/ 60 h 83"/>
                <a:gd name="T6" fmla="*/ 54 w 73"/>
                <a:gd name="T7" fmla="*/ 55 h 83"/>
                <a:gd name="T8" fmla="*/ 73 w 73"/>
                <a:gd name="T9" fmla="*/ 37 h 83"/>
                <a:gd name="T10" fmla="*/ 68 w 73"/>
                <a:gd name="T11" fmla="*/ 33 h 83"/>
                <a:gd name="T12" fmla="*/ 55 w 73"/>
                <a:gd name="T13" fmla="*/ 34 h 83"/>
                <a:gd name="T14" fmla="*/ 48 w 73"/>
                <a:gd name="T15" fmla="*/ 41 h 83"/>
                <a:gd name="T16" fmla="*/ 32 w 73"/>
                <a:gd name="T17" fmla="*/ 41 h 83"/>
                <a:gd name="T18" fmla="*/ 32 w 73"/>
                <a:gd name="T19" fmla="*/ 41 h 83"/>
                <a:gd name="T20" fmla="*/ 33 w 73"/>
                <a:gd name="T21" fmla="*/ 25 h 83"/>
                <a:gd name="T22" fmla="*/ 39 w 73"/>
                <a:gd name="T23" fmla="*/ 18 h 83"/>
                <a:gd name="T24" fmla="*/ 41 w 73"/>
                <a:gd name="T25" fmla="*/ 4 h 83"/>
                <a:gd name="T26" fmla="*/ 38 w 73"/>
                <a:gd name="T27" fmla="*/ 0 h 83"/>
                <a:gd name="T28" fmla="*/ 19 w 73"/>
                <a:gd name="T29" fmla="*/ 17 h 83"/>
                <a:gd name="T30" fmla="*/ 12 w 73"/>
                <a:gd name="T31" fmla="*/ 42 h 83"/>
                <a:gd name="T32" fmla="*/ 10 w 73"/>
                <a:gd name="T33" fmla="*/ 48 h 83"/>
                <a:gd name="T34" fmla="*/ 0 w 73"/>
                <a:gd name="T3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83">
                  <a:moveTo>
                    <a:pt x="0" y="83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5" y="60"/>
                    <a:pt x="27" y="60"/>
                    <a:pt x="30" y="60"/>
                  </a:cubicBezTo>
                  <a:cubicBezTo>
                    <a:pt x="38" y="63"/>
                    <a:pt x="47" y="61"/>
                    <a:pt x="54" y="55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4" y="30"/>
                    <a:pt x="59" y="31"/>
                    <a:pt x="55" y="34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45"/>
                    <a:pt x="37" y="46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7" y="35"/>
                    <a:pt x="28" y="29"/>
                    <a:pt x="33" y="2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3" y="15"/>
                    <a:pt x="44" y="9"/>
                    <a:pt x="41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2" y="24"/>
                    <a:pt x="10" y="33"/>
                    <a:pt x="12" y="42"/>
                  </a:cubicBezTo>
                  <a:cubicBezTo>
                    <a:pt x="12" y="44"/>
                    <a:pt x="12" y="46"/>
                    <a:pt x="10" y="4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552A5D5C-1203-4899-A04F-72B72165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" y="432"/>
              <a:ext cx="52" cy="50"/>
            </a:xfrm>
            <a:custGeom>
              <a:avLst/>
              <a:gdLst>
                <a:gd name="T0" fmla="*/ 20 w 25"/>
                <a:gd name="T1" fmla="*/ 4 h 24"/>
                <a:gd name="T2" fmla="*/ 5 w 25"/>
                <a:gd name="T3" fmla="*/ 4 h 24"/>
                <a:gd name="T4" fmla="*/ 4 w 25"/>
                <a:gd name="T5" fmla="*/ 19 h 24"/>
                <a:gd name="T6" fmla="*/ 20 w 25"/>
                <a:gd name="T7" fmla="*/ 20 h 24"/>
                <a:gd name="T8" fmla="*/ 20 w 25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20" y="4"/>
                  </a:moveTo>
                  <a:cubicBezTo>
                    <a:pt x="16" y="0"/>
                    <a:pt x="9" y="0"/>
                    <a:pt x="5" y="4"/>
                  </a:cubicBezTo>
                  <a:cubicBezTo>
                    <a:pt x="1" y="8"/>
                    <a:pt x="0" y="15"/>
                    <a:pt x="4" y="19"/>
                  </a:cubicBezTo>
                  <a:cubicBezTo>
                    <a:pt x="9" y="24"/>
                    <a:pt x="16" y="24"/>
                    <a:pt x="20" y="20"/>
                  </a:cubicBezTo>
                  <a:cubicBezTo>
                    <a:pt x="24" y="16"/>
                    <a:pt x="25" y="9"/>
                    <a:pt x="20" y="4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B10C5FA4-714D-4666-9282-5696C0636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350"/>
              <a:ext cx="141" cy="167"/>
            </a:xfrm>
            <a:custGeom>
              <a:avLst/>
              <a:gdLst>
                <a:gd name="T0" fmla="*/ 68 w 68"/>
                <a:gd name="T1" fmla="*/ 0 h 80"/>
                <a:gd name="T2" fmla="*/ 40 w 68"/>
                <a:gd name="T3" fmla="*/ 28 h 80"/>
                <a:gd name="T4" fmla="*/ 6 w 68"/>
                <a:gd name="T5" fmla="*/ 36 h 80"/>
                <a:gd name="T6" fmla="*/ 5 w 68"/>
                <a:gd name="T7" fmla="*/ 64 h 80"/>
                <a:gd name="T8" fmla="*/ 45 w 68"/>
                <a:gd name="T9" fmla="*/ 69 h 80"/>
                <a:gd name="T10" fmla="*/ 51 w 68"/>
                <a:gd name="T11" fmla="*/ 40 h 80"/>
                <a:gd name="T12" fmla="*/ 68 w 68"/>
                <a:gd name="T1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80">
                  <a:moveTo>
                    <a:pt x="68" y="0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29" y="22"/>
                    <a:pt x="14" y="25"/>
                    <a:pt x="6" y="36"/>
                  </a:cubicBezTo>
                  <a:cubicBezTo>
                    <a:pt x="0" y="44"/>
                    <a:pt x="0" y="55"/>
                    <a:pt x="5" y="64"/>
                  </a:cubicBezTo>
                  <a:cubicBezTo>
                    <a:pt x="14" y="78"/>
                    <a:pt x="33" y="80"/>
                    <a:pt x="45" y="69"/>
                  </a:cubicBezTo>
                  <a:cubicBezTo>
                    <a:pt x="53" y="62"/>
                    <a:pt x="55" y="50"/>
                    <a:pt x="51" y="40"/>
                  </a:cubicBezTo>
                  <a:cubicBezTo>
                    <a:pt x="68" y="24"/>
                    <a:pt x="68" y="24"/>
                    <a:pt x="68" y="2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F1C572ED-5886-4182-9047-EB90E96D6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90"/>
              <a:ext cx="31" cy="113"/>
            </a:xfrm>
            <a:custGeom>
              <a:avLst/>
              <a:gdLst>
                <a:gd name="T0" fmla="*/ 15 w 15"/>
                <a:gd name="T1" fmla="*/ 0 h 54"/>
                <a:gd name="T2" fmla="*/ 0 w 15"/>
                <a:gd name="T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54">
                  <a:moveTo>
                    <a:pt x="15" y="0"/>
                  </a:moveTo>
                  <a:cubicBezTo>
                    <a:pt x="14" y="20"/>
                    <a:pt x="9" y="38"/>
                    <a:pt x="0" y="5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D84EECAD-2627-4AD7-8BEE-232FD59C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" y="503"/>
              <a:ext cx="495" cy="150"/>
            </a:xfrm>
            <a:custGeom>
              <a:avLst/>
              <a:gdLst>
                <a:gd name="T0" fmla="*/ 237 w 237"/>
                <a:gd name="T1" fmla="*/ 0 h 72"/>
                <a:gd name="T2" fmla="*/ 119 w 237"/>
                <a:gd name="T3" fmla="*/ 72 h 72"/>
                <a:gd name="T4" fmla="*/ 0 w 23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72">
                  <a:moveTo>
                    <a:pt x="237" y="0"/>
                  </a:moveTo>
                  <a:cubicBezTo>
                    <a:pt x="215" y="43"/>
                    <a:pt x="170" y="72"/>
                    <a:pt x="119" y="72"/>
                  </a:cubicBezTo>
                  <a:cubicBezTo>
                    <a:pt x="67" y="72"/>
                    <a:pt x="23" y="4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693717C7-F474-4D35-ACA6-62878A90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90"/>
              <a:ext cx="31" cy="113"/>
            </a:xfrm>
            <a:custGeom>
              <a:avLst/>
              <a:gdLst>
                <a:gd name="T0" fmla="*/ 0 w 15"/>
                <a:gd name="T1" fmla="*/ 0 h 54"/>
                <a:gd name="T2" fmla="*/ 15 w 15"/>
                <a:gd name="T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54">
                  <a:moveTo>
                    <a:pt x="0" y="0"/>
                  </a:moveTo>
                  <a:cubicBezTo>
                    <a:pt x="2" y="20"/>
                    <a:pt x="7" y="38"/>
                    <a:pt x="15" y="5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">
              <a:extLst>
                <a:ext uri="{FF2B5EF4-FFF2-40B4-BE49-F238E27FC236}">
                  <a16:creationId xmlns:a16="http://schemas.microsoft.com/office/drawing/2014/main" id="{28F1E2AB-8665-42E7-830F-421085C47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" y="419"/>
              <a:ext cx="9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6">
              <a:extLst>
                <a:ext uri="{FF2B5EF4-FFF2-40B4-BE49-F238E27FC236}">
                  <a16:creationId xmlns:a16="http://schemas.microsoft.com/office/drawing/2014/main" id="{CE5225AE-E764-4B41-AAEB-54E706F4E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" y="419"/>
              <a:ext cx="94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7">
              <a:extLst>
                <a:ext uri="{FF2B5EF4-FFF2-40B4-BE49-F238E27FC236}">
                  <a16:creationId xmlns:a16="http://schemas.microsoft.com/office/drawing/2014/main" id="{03EE91FD-6F29-4CF3-AD30-F236DB002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657"/>
              <a:ext cx="0" cy="92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0046E995-84D5-45F3-8869-6CCC1A12A142}"/>
              </a:ext>
            </a:extLst>
          </p:cNvPr>
          <p:cNvSpPr txBox="1"/>
          <p:nvPr/>
        </p:nvSpPr>
        <p:spPr>
          <a:xfrm>
            <a:off x="7099629" y="2762952"/>
            <a:ext cx="154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Tire fixed</a:t>
            </a:r>
            <a:endParaRPr lang="en-US" sz="1600" b="1" dirty="0">
              <a:solidFill>
                <a:schemeClr val="accent4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5728F0-CEF7-4378-B4D1-6BF59655FA8A}"/>
              </a:ext>
            </a:extLst>
          </p:cNvPr>
          <p:cNvSpPr txBox="1"/>
          <p:nvPr/>
        </p:nvSpPr>
        <p:spPr>
          <a:xfrm>
            <a:off x="1843762" y="2762952"/>
            <a:ext cx="154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used</a:t>
            </a:r>
            <a:endParaRPr lang="en-US" sz="1600" b="1" dirty="0">
              <a:solidFill>
                <a:schemeClr val="accent4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5" name="Flowchart: Process 264">
            <a:extLst>
              <a:ext uri="{FF2B5EF4-FFF2-40B4-BE49-F238E27FC236}">
                <a16:creationId xmlns:a16="http://schemas.microsoft.com/office/drawing/2014/main" id="{ACF0D3E8-C899-4A7B-BB17-11367EC03863}"/>
              </a:ext>
            </a:extLst>
          </p:cNvPr>
          <p:cNvSpPr/>
          <p:nvPr/>
        </p:nvSpPr>
        <p:spPr>
          <a:xfrm>
            <a:off x="935949" y="1420292"/>
            <a:ext cx="7423688" cy="2775172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F8B1E848-DADD-4DCF-970C-952910D6E6D3}"/>
              </a:ext>
            </a:extLst>
          </p:cNvPr>
          <p:cNvSpPr txBox="1">
            <a:spLocks/>
          </p:cNvSpPr>
          <p:nvPr/>
        </p:nvSpPr>
        <p:spPr>
          <a:xfrm>
            <a:off x="3418338" y="1632733"/>
            <a:ext cx="3088710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probability of a puncture while the spare is being used?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6F3EF60D-509B-418C-9468-D3988F82067F}"/>
              </a:ext>
            </a:extLst>
          </p:cNvPr>
          <p:cNvSpPr txBox="1">
            <a:spLocks/>
          </p:cNvSpPr>
          <p:nvPr/>
        </p:nvSpPr>
        <p:spPr>
          <a:xfrm>
            <a:off x="4112213" y="2063592"/>
            <a:ext cx="1722150" cy="22810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spc="-1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00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4CA527D-615B-4729-A2F0-7B122DA911D5}"/>
              </a:ext>
            </a:extLst>
          </p:cNvPr>
          <p:cNvCxnSpPr>
            <a:cxnSpLocks/>
          </p:cNvCxnSpPr>
          <p:nvPr/>
        </p:nvCxnSpPr>
        <p:spPr>
          <a:xfrm>
            <a:off x="4764044" y="2304302"/>
            <a:ext cx="41848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A3E0ABFF-3807-44CF-8222-901B0C8E760F}"/>
              </a:ext>
            </a:extLst>
          </p:cNvPr>
          <p:cNvSpPr txBox="1">
            <a:spLocks/>
          </p:cNvSpPr>
          <p:nvPr/>
        </p:nvSpPr>
        <p:spPr>
          <a:xfrm>
            <a:off x="4112213" y="2292390"/>
            <a:ext cx="1722150" cy="22810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spc="-1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000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5F38F92-FDAA-40DB-8888-0A43B8EA5329}"/>
              </a:ext>
            </a:extLst>
          </p:cNvPr>
          <p:cNvGrpSpPr/>
          <p:nvPr/>
        </p:nvGrpSpPr>
        <p:grpSpPr>
          <a:xfrm>
            <a:off x="3935602" y="2631206"/>
            <a:ext cx="2120636" cy="1848167"/>
            <a:chOff x="3997806" y="2631206"/>
            <a:chExt cx="2120636" cy="1848167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88C72C-209D-476D-A25E-FBF0D6DC49B2}"/>
                </a:ext>
              </a:extLst>
            </p:cNvPr>
            <p:cNvSpPr/>
            <p:nvPr/>
          </p:nvSpPr>
          <p:spPr>
            <a:xfrm>
              <a:off x="3997806" y="2631206"/>
              <a:ext cx="2120636" cy="951748"/>
            </a:xfrm>
            <a:custGeom>
              <a:avLst/>
              <a:gdLst>
                <a:gd name="connsiteX0" fmla="*/ 1060318 w 2120636"/>
                <a:gd name="connsiteY0" fmla="*/ 0 h 951748"/>
                <a:gd name="connsiteX1" fmla="*/ 1120861 w 2120636"/>
                <a:gd name="connsiteY1" fmla="*/ 88863 h 951748"/>
                <a:gd name="connsiteX2" fmla="*/ 2088122 w 2120636"/>
                <a:gd name="connsiteY2" fmla="*/ 88863 h 951748"/>
                <a:gd name="connsiteX3" fmla="*/ 2120636 w 2120636"/>
                <a:gd name="connsiteY3" fmla="*/ 121377 h 951748"/>
                <a:gd name="connsiteX4" fmla="*/ 2120636 w 2120636"/>
                <a:gd name="connsiteY4" fmla="*/ 919234 h 951748"/>
                <a:gd name="connsiteX5" fmla="*/ 2088122 w 2120636"/>
                <a:gd name="connsiteY5" fmla="*/ 951748 h 951748"/>
                <a:gd name="connsiteX6" fmla="*/ 32514 w 2120636"/>
                <a:gd name="connsiteY6" fmla="*/ 951748 h 951748"/>
                <a:gd name="connsiteX7" fmla="*/ 0 w 2120636"/>
                <a:gd name="connsiteY7" fmla="*/ 919234 h 951748"/>
                <a:gd name="connsiteX8" fmla="*/ 0 w 2120636"/>
                <a:gd name="connsiteY8" fmla="*/ 121377 h 951748"/>
                <a:gd name="connsiteX9" fmla="*/ 32514 w 2120636"/>
                <a:gd name="connsiteY9" fmla="*/ 88863 h 951748"/>
                <a:gd name="connsiteX10" fmla="*/ 999776 w 2120636"/>
                <a:gd name="connsiteY10" fmla="*/ 88863 h 95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0636" h="951748">
                  <a:moveTo>
                    <a:pt x="1060318" y="0"/>
                  </a:moveTo>
                  <a:lnTo>
                    <a:pt x="1120861" y="88863"/>
                  </a:lnTo>
                  <a:lnTo>
                    <a:pt x="2088122" y="88863"/>
                  </a:lnTo>
                  <a:cubicBezTo>
                    <a:pt x="2106079" y="88863"/>
                    <a:pt x="2120636" y="103420"/>
                    <a:pt x="2120636" y="121377"/>
                  </a:cubicBezTo>
                  <a:lnTo>
                    <a:pt x="2120636" y="919234"/>
                  </a:lnTo>
                  <a:cubicBezTo>
                    <a:pt x="2120636" y="937191"/>
                    <a:pt x="2106079" y="951748"/>
                    <a:pt x="2088122" y="951748"/>
                  </a:cubicBezTo>
                  <a:lnTo>
                    <a:pt x="32514" y="951748"/>
                  </a:lnTo>
                  <a:cubicBezTo>
                    <a:pt x="14557" y="951748"/>
                    <a:pt x="0" y="937191"/>
                    <a:pt x="0" y="919234"/>
                  </a:cubicBezTo>
                  <a:lnTo>
                    <a:pt x="0" y="121377"/>
                  </a:lnTo>
                  <a:cubicBezTo>
                    <a:pt x="0" y="103420"/>
                    <a:pt x="14557" y="88863"/>
                    <a:pt x="32514" y="88863"/>
                  </a:cubicBezTo>
                  <a:lnTo>
                    <a:pt x="999776" y="888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3708C3DD-4EF3-48E8-87A5-DC560B7B6A19}"/>
                </a:ext>
              </a:extLst>
            </p:cNvPr>
            <p:cNvSpPr txBox="1">
              <a:spLocks/>
            </p:cNvSpPr>
            <p:nvPr/>
          </p:nvSpPr>
          <p:spPr>
            <a:xfrm>
              <a:off x="4197049" y="277395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spc="-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  <a:r>
                <a: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0X better</a:t>
              </a:r>
            </a:p>
          </p:txBody>
        </p:sp>
        <p:sp>
          <p:nvSpPr>
            <p:cNvPr id="138" name="Title 1">
              <a:extLst>
                <a:ext uri="{FF2B5EF4-FFF2-40B4-BE49-F238E27FC236}">
                  <a16:creationId xmlns:a16="http://schemas.microsoft.com/office/drawing/2014/main" id="{629DF0DF-F0DE-4FEC-A401-B266726596BC}"/>
                </a:ext>
              </a:extLst>
            </p:cNvPr>
            <p:cNvSpPr txBox="1">
              <a:spLocks/>
            </p:cNvSpPr>
            <p:nvPr/>
          </p:nvSpPr>
          <p:spPr>
            <a:xfrm>
              <a:off x="4080696" y="3092260"/>
              <a:ext cx="1954856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Total probability of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in </a:t>
              </a:r>
              <a:r>
                <a:rPr lang="en-US" sz="12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10,000</a:t>
              </a:r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miles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FD71D0-082B-4632-B648-B818AEF41DBB}"/>
              </a:ext>
            </a:extLst>
          </p:cNvPr>
          <p:cNvSpPr txBox="1"/>
          <p:nvPr/>
        </p:nvSpPr>
        <p:spPr>
          <a:xfrm>
            <a:off x="2658733" y="826419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with 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E18C6C7-E53B-43D5-B542-E04E830A3F35}"/>
              </a:ext>
            </a:extLst>
          </p:cNvPr>
          <p:cNvSpPr/>
          <p:nvPr/>
        </p:nvSpPr>
        <p:spPr>
          <a:xfrm>
            <a:off x="4279422" y="1222765"/>
            <a:ext cx="747320" cy="52322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alpha val="0"/>
                  </a:schemeClr>
                </a:solidFill>
                <a:latin typeface="Amazon Ember Regular" charset="0"/>
                <a:ea typeface="+mj-ea"/>
              </a:rPr>
              <a:t>Car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418E271-C32D-46A7-A543-1AF2EF226046}"/>
              </a:ext>
            </a:extLst>
          </p:cNvPr>
          <p:cNvSpPr/>
          <p:nvPr/>
        </p:nvSpPr>
        <p:spPr>
          <a:xfrm>
            <a:off x="4292228" y="820937"/>
            <a:ext cx="16749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Spare Tire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2472755" y="447220"/>
            <a:ext cx="314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6A621-FB1F-4AFB-A768-96408EBF02EB}"/>
              </a:ext>
            </a:extLst>
          </p:cNvPr>
          <p:cNvSpPr txBox="1"/>
          <p:nvPr/>
        </p:nvSpPr>
        <p:spPr>
          <a:xfrm>
            <a:off x="5077640" y="-59672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</p:spTree>
    <p:extLst>
      <p:ext uri="{BB962C8B-B14F-4D97-AF65-F5344CB8AC3E}">
        <p14:creationId xmlns:p14="http://schemas.microsoft.com/office/powerpoint/2010/main" val="41964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7037E-6 L 0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1.66667E-6 0.04352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0988E-6 L 0 0.04352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0.04352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33" grpId="0" animBg="1"/>
      <p:bldP spid="101" grpId="0" animBg="1"/>
      <p:bldP spid="101" grpId="1" animBg="1"/>
      <p:bldP spid="124" grpId="0"/>
      <p:bldP spid="124" grpId="1"/>
      <p:bldP spid="125" grpId="0"/>
      <p:bldP spid="125" grpId="1"/>
      <p:bldP spid="265" grpId="0" animBg="1"/>
      <p:bldP spid="127" grpId="0"/>
      <p:bldP spid="127" grpId="1"/>
      <p:bldP spid="128" grpId="0"/>
      <p:bldP spid="128" grpId="1"/>
      <p:bldP spid="133" grpId="0"/>
      <p:bldP spid="1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Real-world Failures and Mitigations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41FDB04B-FE63-4DD4-BA9E-C44E4343FDC0}"/>
              </a:ext>
            </a:extLst>
          </p:cNvPr>
          <p:cNvSpPr txBox="1">
            <a:spLocks/>
          </p:cNvSpPr>
          <p:nvPr/>
        </p:nvSpPr>
        <p:spPr>
          <a:xfrm>
            <a:off x="3732892" y="2032015"/>
            <a:ext cx="4727297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Spare tire is flat</a:t>
            </a:r>
          </a:p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Too hard to change tire</a:t>
            </a:r>
          </a:p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Punctures are co-related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Sharp stuff on the road causes multiple punctures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61442-FE52-462B-82E7-63D85F5D5371}"/>
              </a:ext>
            </a:extLst>
          </p:cNvPr>
          <p:cNvSpPr/>
          <p:nvPr/>
        </p:nvSpPr>
        <p:spPr>
          <a:xfrm>
            <a:off x="3732892" y="1439839"/>
            <a:ext cx="3475188" cy="104551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44E1D4-FE79-4E05-B30D-2B8F9B7D880D}"/>
              </a:ext>
            </a:extLst>
          </p:cNvPr>
          <p:cNvGrpSpPr/>
          <p:nvPr/>
        </p:nvGrpSpPr>
        <p:grpSpPr>
          <a:xfrm>
            <a:off x="551260" y="3552956"/>
            <a:ext cx="4135040" cy="1387113"/>
            <a:chOff x="551260" y="3552956"/>
            <a:chExt cx="4135040" cy="13871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ADCDB3-922F-44A2-A65A-C5C085CCDA1C}"/>
                </a:ext>
              </a:extLst>
            </p:cNvPr>
            <p:cNvGrpSpPr/>
            <p:nvPr/>
          </p:nvGrpSpPr>
          <p:grpSpPr>
            <a:xfrm>
              <a:off x="551260" y="3740870"/>
              <a:ext cx="399008" cy="330405"/>
              <a:chOff x="636104" y="3756565"/>
              <a:chExt cx="399008" cy="33040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74633DC-30DE-4FD6-A9B8-D7E1798690AD}"/>
                  </a:ext>
                </a:extLst>
              </p:cNvPr>
              <p:cNvSpPr/>
              <p:nvPr/>
            </p:nvSpPr>
            <p:spPr>
              <a:xfrm>
                <a:off x="636104" y="3760967"/>
                <a:ext cx="326003" cy="326003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93CDF1-5E24-41FB-AE3F-37D05AA3A6CC}"/>
                  </a:ext>
                </a:extLst>
              </p:cNvPr>
              <p:cNvSpPr/>
              <p:nvPr/>
            </p:nvSpPr>
            <p:spPr>
              <a:xfrm rot="18816470">
                <a:off x="893276" y="3811508"/>
                <a:ext cx="108641" cy="789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52">
                <a:extLst>
                  <a:ext uri="{FF2B5EF4-FFF2-40B4-BE49-F238E27FC236}">
                    <a16:creationId xmlns:a16="http://schemas.microsoft.com/office/drawing/2014/main" id="{513BA0F3-3D1D-4A83-83E1-557F1128E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071" y="3756565"/>
                <a:ext cx="339041" cy="242880"/>
              </a:xfrm>
              <a:custGeom>
                <a:avLst/>
                <a:gdLst>
                  <a:gd name="T0" fmla="*/ 0 w 342"/>
                  <a:gd name="T1" fmla="*/ 146 h 245"/>
                  <a:gd name="T2" fmla="*/ 98 w 342"/>
                  <a:gd name="T3" fmla="*/ 245 h 245"/>
                  <a:gd name="T4" fmla="*/ 342 w 342"/>
                  <a:gd name="T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2" h="245">
                    <a:moveTo>
                      <a:pt x="0" y="146"/>
                    </a:moveTo>
                    <a:lnTo>
                      <a:pt x="98" y="245"/>
                    </a:lnTo>
                    <a:lnTo>
                      <a:pt x="342" y="0"/>
                    </a:lnTo>
                  </a:path>
                </a:pathLst>
              </a:custGeom>
              <a:noFill/>
              <a:ln w="15875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7B682D08-BC75-4A51-9D47-0E0A7498C956}"/>
                </a:ext>
              </a:extLst>
            </p:cNvPr>
            <p:cNvSpPr txBox="1">
              <a:spLocks/>
            </p:cNvSpPr>
            <p:nvPr/>
          </p:nvSpPr>
          <p:spPr>
            <a:xfrm>
              <a:off x="1016696" y="3552956"/>
              <a:ext cx="3669604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Can of fix-a-flat that is cheaper, lighter, smaller, and easier to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23CCF-8ADE-4A4D-8E41-9E229E5F3389}"/>
              </a:ext>
            </a:extLst>
          </p:cNvPr>
          <p:cNvGrpSpPr/>
          <p:nvPr/>
        </p:nvGrpSpPr>
        <p:grpSpPr>
          <a:xfrm>
            <a:off x="5085160" y="3552956"/>
            <a:ext cx="4135040" cy="1387113"/>
            <a:chOff x="5085160" y="3552956"/>
            <a:chExt cx="4135040" cy="138711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AC9159-F508-4EC9-9B76-66FD9EBA7B9F}"/>
                </a:ext>
              </a:extLst>
            </p:cNvPr>
            <p:cNvGrpSpPr/>
            <p:nvPr/>
          </p:nvGrpSpPr>
          <p:grpSpPr>
            <a:xfrm>
              <a:off x="5085160" y="3740870"/>
              <a:ext cx="399008" cy="330405"/>
              <a:chOff x="636104" y="3756565"/>
              <a:chExt cx="399008" cy="33040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A02B2AE-73D8-4657-8BD9-69F52D8F9243}"/>
                  </a:ext>
                </a:extLst>
              </p:cNvPr>
              <p:cNvSpPr/>
              <p:nvPr/>
            </p:nvSpPr>
            <p:spPr>
              <a:xfrm>
                <a:off x="636104" y="3760967"/>
                <a:ext cx="326003" cy="326003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8955A5-EB46-4C0A-87F4-3AC288B6607B}"/>
                  </a:ext>
                </a:extLst>
              </p:cNvPr>
              <p:cNvSpPr/>
              <p:nvPr/>
            </p:nvSpPr>
            <p:spPr>
              <a:xfrm rot="18816470">
                <a:off x="893276" y="3811508"/>
                <a:ext cx="108641" cy="789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52">
                <a:extLst>
                  <a:ext uri="{FF2B5EF4-FFF2-40B4-BE49-F238E27FC236}">
                    <a16:creationId xmlns:a16="http://schemas.microsoft.com/office/drawing/2014/main" id="{D86DA1F7-7F99-4465-9657-3F4A751BF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071" y="3756565"/>
                <a:ext cx="339041" cy="242880"/>
              </a:xfrm>
              <a:custGeom>
                <a:avLst/>
                <a:gdLst>
                  <a:gd name="T0" fmla="*/ 0 w 342"/>
                  <a:gd name="T1" fmla="*/ 146 h 245"/>
                  <a:gd name="T2" fmla="*/ 98 w 342"/>
                  <a:gd name="T3" fmla="*/ 245 h 245"/>
                  <a:gd name="T4" fmla="*/ 342 w 342"/>
                  <a:gd name="T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2" h="245">
                    <a:moveTo>
                      <a:pt x="0" y="146"/>
                    </a:moveTo>
                    <a:lnTo>
                      <a:pt x="98" y="245"/>
                    </a:lnTo>
                    <a:lnTo>
                      <a:pt x="342" y="0"/>
                    </a:lnTo>
                  </a:path>
                </a:pathLst>
              </a:custGeom>
              <a:noFill/>
              <a:ln w="15875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3633E5F2-EF10-4FBC-B170-F049F1D04EB1}"/>
                </a:ext>
              </a:extLst>
            </p:cNvPr>
            <p:cNvSpPr txBox="1">
              <a:spLocks/>
            </p:cNvSpPr>
            <p:nvPr/>
          </p:nvSpPr>
          <p:spPr>
            <a:xfrm>
              <a:off x="5550596" y="3552956"/>
              <a:ext cx="3669604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Mobile phones provide an alternative to call for help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6502947-135A-4344-AE16-D7635BE2947C}"/>
              </a:ext>
            </a:extLst>
          </p:cNvPr>
          <p:cNvSpPr/>
          <p:nvPr/>
        </p:nvSpPr>
        <p:spPr>
          <a:xfrm>
            <a:off x="3713502" y="2526967"/>
            <a:ext cx="4218917" cy="63339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68 -2.22222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1" grpId="0"/>
      <p:bldP spid="61" grpId="1"/>
      <p:bldP spid="8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How to Measure and Report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591597-DDC3-4E42-8101-DD21AB67E991}"/>
              </a:ext>
            </a:extLst>
          </p:cNvPr>
          <p:cNvSpPr txBox="1">
            <a:spLocks/>
          </p:cNvSpPr>
          <p:nvPr/>
        </p:nvSpPr>
        <p:spPr>
          <a:xfrm>
            <a:off x="2208352" y="1745627"/>
            <a:ext cx="4727297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Availability over time?</a:t>
            </a:r>
          </a:p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Or over successful operations?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246743-03D8-4BBA-A4C1-70141E412AA1}"/>
              </a:ext>
            </a:extLst>
          </p:cNvPr>
          <p:cNvSpPr/>
          <p:nvPr/>
        </p:nvSpPr>
        <p:spPr>
          <a:xfrm>
            <a:off x="2286000" y="2815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  <a:latin typeface="Amazon Ember Regular" charset="0"/>
              </a:rPr>
              <a:t>Monolithic failure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Anything goes wrong and it’s down</a:t>
            </a:r>
          </a:p>
        </p:txBody>
      </p:sp>
    </p:spTree>
    <p:extLst>
      <p:ext uri="{BB962C8B-B14F-4D97-AF65-F5344CB8AC3E}">
        <p14:creationId xmlns:p14="http://schemas.microsoft.com/office/powerpoint/2010/main" val="273166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6 L -3.05556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05556E-6 -4.07407E-6 L -3.05556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4352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build="p"/>
      <p:bldP spid="2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455672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1018124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756654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3254103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795933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742424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9735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6863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2801058" y="3624349"/>
            <a:ext cx="321434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availability?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34004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6989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25283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494E-6 L 0.03681 -1.60494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9877E-6 L -0.05035 2.0987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2.71605E-6 L 0.03681 2.71605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4.44444E-6 0.04351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1" grpId="0" animBg="1"/>
      <p:bldP spid="11" grpId="1" animBg="1"/>
      <p:bldP spid="14" grpId="0" animBg="1"/>
      <p:bldP spid="20" grpId="0"/>
      <p:bldP spid="20" grpId="1"/>
      <p:bldP spid="24" grpId="0"/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487808" y="3546101"/>
            <a:ext cx="6706855" cy="547644"/>
            <a:chOff x="1706175" y="3546101"/>
            <a:chExt cx="670685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706175" y="3672116"/>
              <a:ext cx="2608407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24 - 6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85212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18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75 %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1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337428" y="3546101"/>
            <a:ext cx="6857235" cy="547644"/>
            <a:chOff x="1555795" y="3546101"/>
            <a:chExt cx="685723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555795" y="3672116"/>
              <a:ext cx="2786339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week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9886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162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96 %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1849268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</p:spTree>
    <p:extLst>
      <p:ext uri="{BB962C8B-B14F-4D97-AF65-F5344CB8AC3E}">
        <p14:creationId xmlns:p14="http://schemas.microsoft.com/office/powerpoint/2010/main" val="26695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5.55556E-7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7 L 4.16667E-6 0.04352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337428" y="3546101"/>
            <a:ext cx="6857235" cy="547644"/>
            <a:chOff x="1555795" y="3546101"/>
            <a:chExt cx="685723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555795" y="3672116"/>
              <a:ext cx="2786339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week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9886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162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0.96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1849268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A21ECF-834B-4302-BA21-DD06D30BFF54}"/>
              </a:ext>
            </a:extLst>
          </p:cNvPr>
          <p:cNvSpPr/>
          <p:nvPr/>
        </p:nvSpPr>
        <p:spPr>
          <a:xfrm>
            <a:off x="689675" y="224725"/>
            <a:ext cx="7756901" cy="41380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ADA753-69D8-46BB-AE41-B0CCAA60F5D8}"/>
              </a:ext>
            </a:extLst>
          </p:cNvPr>
          <p:cNvSpPr txBox="1"/>
          <p:nvPr/>
        </p:nvSpPr>
        <p:spPr>
          <a:xfrm>
            <a:off x="709448" y="447220"/>
            <a:ext cx="7725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Minor Math Rant…</a:t>
            </a:r>
            <a:br>
              <a:rPr lang="en-US" sz="14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</a:br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Split the Difference Between 90% and 99%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C37095-F65C-4AF0-9ED2-86D38BD0EA9E}"/>
              </a:ext>
            </a:extLst>
          </p:cNvPr>
          <p:cNvGrpSpPr/>
          <p:nvPr/>
        </p:nvGrpSpPr>
        <p:grpSpPr>
          <a:xfrm>
            <a:off x="1931158" y="1530761"/>
            <a:ext cx="5198636" cy="1566158"/>
            <a:chOff x="1931158" y="1318260"/>
            <a:chExt cx="5198636" cy="15661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7F0E6C-5887-47E0-A5F0-0E9A1EBB7E34}"/>
                </a:ext>
              </a:extLst>
            </p:cNvPr>
            <p:cNvGrpSpPr/>
            <p:nvPr/>
          </p:nvGrpSpPr>
          <p:grpSpPr>
            <a:xfrm>
              <a:off x="2014200" y="1532440"/>
              <a:ext cx="4772216" cy="1011713"/>
              <a:chOff x="2014200" y="1532440"/>
              <a:chExt cx="4772216" cy="101171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F34A-C9F9-46A6-94CF-927E8E5DD690}"/>
                  </a:ext>
                </a:extLst>
              </p:cNvPr>
              <p:cNvSpPr txBox="1"/>
              <p:nvPr/>
            </p:nvSpPr>
            <p:spPr>
              <a:xfrm>
                <a:off x="2014200" y="200101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Compare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65A2E5-AEB2-4861-8037-CA8D1778BB42}"/>
                  </a:ext>
                </a:extLst>
              </p:cNvPr>
              <p:cNvSpPr txBox="1"/>
              <p:nvPr/>
            </p:nvSpPr>
            <p:spPr>
              <a:xfrm>
                <a:off x="3314185" y="181702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C36AD2-E9BE-47CC-87B0-CB4C42DCF52E}"/>
                  </a:ext>
                </a:extLst>
              </p:cNvPr>
              <p:cNvSpPr txBox="1"/>
              <p:nvPr/>
            </p:nvSpPr>
            <p:spPr>
              <a:xfrm>
                <a:off x="3314185" y="2174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0.99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BD35ED-2184-4087-AFCC-9308D1A9139A}"/>
                  </a:ext>
                </a:extLst>
              </p:cNvPr>
              <p:cNvSpPr txBox="1"/>
              <p:nvPr/>
            </p:nvSpPr>
            <p:spPr>
              <a:xfrm>
                <a:off x="5461846" y="181702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3E052D-36FE-4B7A-A654-A741907D2BD9}"/>
                  </a:ext>
                </a:extLst>
              </p:cNvPr>
              <p:cNvSpPr txBox="1"/>
              <p:nvPr/>
            </p:nvSpPr>
            <p:spPr>
              <a:xfrm>
                <a:off x="5461846" y="2174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0.01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CB94AE-7659-4F2E-AC2D-ED396DB506FB}"/>
                  </a:ext>
                </a:extLst>
              </p:cNvPr>
              <p:cNvSpPr txBox="1"/>
              <p:nvPr/>
            </p:nvSpPr>
            <p:spPr>
              <a:xfrm>
                <a:off x="5442063" y="153244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Failures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8FDB61-A3B6-46D9-86B3-D700F9F29D95}"/>
                  </a:ext>
                </a:extLst>
              </p:cNvPr>
              <p:cNvSpPr txBox="1"/>
              <p:nvPr/>
            </p:nvSpPr>
            <p:spPr>
              <a:xfrm>
                <a:off x="4162621" y="1992851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0.95?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26E988-FA80-453D-A9D2-592A84B3C7B8}"/>
                  </a:ext>
                </a:extLst>
              </p:cNvPr>
              <p:cNvSpPr txBox="1"/>
              <p:nvPr/>
            </p:nvSpPr>
            <p:spPr>
              <a:xfrm>
                <a:off x="6140085" y="199285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0.05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56607-ED61-44D3-974F-11626AEECEDF}"/>
                </a:ext>
              </a:extLst>
            </p:cNvPr>
            <p:cNvSpPr/>
            <p:nvPr/>
          </p:nvSpPr>
          <p:spPr>
            <a:xfrm>
              <a:off x="1931158" y="1318260"/>
              <a:ext cx="5198636" cy="1566158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C25C2-035C-49E8-9EF4-52A6F72C0E42}"/>
              </a:ext>
            </a:extLst>
          </p:cNvPr>
          <p:cNvGrpSpPr/>
          <p:nvPr/>
        </p:nvGrpSpPr>
        <p:grpSpPr>
          <a:xfrm>
            <a:off x="634416" y="3458810"/>
            <a:ext cx="10420417" cy="674992"/>
            <a:chOff x="774018" y="3458810"/>
            <a:chExt cx="10420417" cy="6749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FAA1AA-AEDC-4DE1-BD36-574C71AC7256}"/>
                </a:ext>
              </a:extLst>
            </p:cNvPr>
            <p:cNvSpPr txBox="1"/>
            <p:nvPr/>
          </p:nvSpPr>
          <p:spPr>
            <a:xfrm>
              <a:off x="774018" y="3579619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So 95% availability is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322655-6DFE-4A73-BA0C-862D49E5F52D}"/>
                </a:ext>
              </a:extLst>
            </p:cNvPr>
            <p:cNvGrpSpPr/>
            <p:nvPr/>
          </p:nvGrpSpPr>
          <p:grpSpPr>
            <a:xfrm>
              <a:off x="3319218" y="3671009"/>
              <a:ext cx="279366" cy="147978"/>
              <a:chOff x="3340579" y="3619469"/>
              <a:chExt cx="473970" cy="2510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CF8F5DF-8CAC-45F6-8C97-F1E29ECCD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17295134-5F7B-4057-9E61-131E69A6AD6D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B25E1B-8CA2-49CB-A5EE-A841AA694A96}"/>
                </a:ext>
              </a:extLst>
            </p:cNvPr>
            <p:cNvSpPr txBox="1"/>
            <p:nvPr/>
          </p:nvSpPr>
          <p:spPr>
            <a:xfrm>
              <a:off x="3724967" y="3458810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2x as good </a:t>
              </a:r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as 90%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1E80E9-CBD8-495B-8408-674AB365D66E}"/>
                </a:ext>
              </a:extLst>
            </p:cNvPr>
            <p:cNvSpPr txBox="1"/>
            <p:nvPr/>
          </p:nvSpPr>
          <p:spPr>
            <a:xfrm>
              <a:off x="3724967" y="3764470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5x worse </a:t>
              </a:r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than 99%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34CF8-1E52-44C4-9A86-AF7B20D0DBE2}"/>
                </a:ext>
              </a:extLst>
            </p:cNvPr>
            <p:cNvSpPr txBox="1"/>
            <p:nvPr/>
          </p:nvSpPr>
          <p:spPr>
            <a:xfrm>
              <a:off x="6306946" y="3537869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Half a 9 is 7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AEDA85E-0916-4DD9-B17F-4D1C571AEECD}"/>
                </a:ext>
              </a:extLst>
            </p:cNvPr>
            <p:cNvGrpSpPr/>
            <p:nvPr/>
          </p:nvGrpSpPr>
          <p:grpSpPr>
            <a:xfrm>
              <a:off x="5959626" y="3671009"/>
              <a:ext cx="279366" cy="147978"/>
              <a:chOff x="3340579" y="3619469"/>
              <a:chExt cx="473970" cy="2510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FFDAFB2-01A5-4565-B8C6-CC4493C7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3E954F61-9378-4B20-92DA-F19875D6FFC3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244FD0A-A683-4779-806A-FA7CBC8AF693}"/>
                </a:ext>
              </a:extLst>
            </p:cNvPr>
            <p:cNvGrpSpPr/>
            <p:nvPr/>
          </p:nvGrpSpPr>
          <p:grpSpPr>
            <a:xfrm>
              <a:off x="7751325" y="3656205"/>
              <a:ext cx="279366" cy="147978"/>
              <a:chOff x="3340579" y="3619469"/>
              <a:chExt cx="473970" cy="25105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8F8FEA9-FF5E-432D-AC48-5A077AFAC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99826A74-16B2-4305-A3BE-4D4C4AB0FFD5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3D608F-34E9-4D2E-9E48-DDFB4C4F7E17}"/>
                </a:ext>
              </a:extLst>
            </p:cNvPr>
            <p:cNvSpPr txBox="1"/>
            <p:nvPr/>
          </p:nvSpPr>
          <p:spPr>
            <a:xfrm>
              <a:off x="8075319" y="3553511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97%</a:t>
              </a:r>
              <a:endParaRPr lang="en-US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69136E-6 L 1.6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35802E-6 L -2.5E-6 0.04352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6 L -3.05556E-6 0.04352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4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569205" y="3545029"/>
            <a:ext cx="8686298" cy="773418"/>
            <a:chOff x="535324" y="3545029"/>
            <a:chExt cx="8686298" cy="7734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535324" y="3672116"/>
              <a:ext cx="5311079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month </a:t>
              </a:r>
              <a:r>
                <a:rPr lang="en-US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(30 x 24 = 720 ) </a:t>
              </a:r>
            </a:p>
            <a:p>
              <a:pPr algn="ctr"/>
              <a:endParaRPr lang="en-US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5662914" y="3545029"/>
              <a:ext cx="1735037" cy="548065"/>
              <a:chOff x="5369487" y="3558677"/>
              <a:chExt cx="1735037" cy="548065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487" y="3558677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720 - 6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95" y="3895103"/>
                <a:ext cx="83153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2374" y="387863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720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564578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720378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7499472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99 %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2258962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</p:spTree>
    <p:extLst>
      <p:ext uri="{BB962C8B-B14F-4D97-AF65-F5344CB8AC3E}">
        <p14:creationId xmlns:p14="http://schemas.microsoft.com/office/powerpoint/2010/main" val="1683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46914E-6 L -2.77778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2.5E-6 0.04352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28D260-589A-4847-9237-B697A9BD9161}"/>
              </a:ext>
            </a:extLst>
          </p:cNvPr>
          <p:cNvGrpSpPr/>
          <p:nvPr/>
        </p:nvGrpSpPr>
        <p:grpSpPr>
          <a:xfrm>
            <a:off x="548777" y="3475267"/>
            <a:ext cx="7581491" cy="772346"/>
            <a:chOff x="548777" y="3475267"/>
            <a:chExt cx="7581491" cy="772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4BC02F-F650-44D8-B287-4592CAC69BF7}"/>
                </a:ext>
              </a:extLst>
            </p:cNvPr>
            <p:cNvGrpSpPr/>
            <p:nvPr/>
          </p:nvGrpSpPr>
          <p:grpSpPr>
            <a:xfrm>
              <a:off x="548777" y="3475267"/>
              <a:ext cx="7581491" cy="772346"/>
              <a:chOff x="1687983" y="3546101"/>
              <a:chExt cx="7581491" cy="7723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3C3C05-8A80-4813-8113-5471432413D0}"/>
                  </a:ext>
                </a:extLst>
              </p:cNvPr>
              <p:cNvSpPr txBox="1"/>
              <p:nvPr/>
            </p:nvSpPr>
            <p:spPr>
              <a:xfrm>
                <a:off x="1687983" y="3672116"/>
                <a:ext cx="5311079" cy="646331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Availability for this </a:t>
                </a:r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year</a:t>
                </a:r>
                <a:endParaRPr lang="en-US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endPara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FDF7118-DF96-4357-8D33-89B6C72D80F0}"/>
                  </a:ext>
                </a:extLst>
              </p:cNvPr>
              <p:cNvGrpSpPr/>
              <p:nvPr/>
            </p:nvGrpSpPr>
            <p:grpSpPr>
              <a:xfrm>
                <a:off x="5748492" y="3546101"/>
                <a:ext cx="1722150" cy="547644"/>
                <a:chOff x="5455065" y="3559749"/>
                <a:chExt cx="1722150" cy="547644"/>
              </a:xfrm>
            </p:grpSpPr>
            <p:sp>
              <p:nvSpPr>
                <p:cNvPr id="23" name="Title 1">
                  <a:extLst>
                    <a:ext uri="{FF2B5EF4-FFF2-40B4-BE49-F238E27FC236}">
                      <a16:creationId xmlns:a16="http://schemas.microsoft.com/office/drawing/2014/main" id="{4CED40FF-327B-40FC-A4C3-CAA48287C0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55065" y="3559749"/>
                  <a:ext cx="1722150" cy="228103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2400" b="1" i="0" kern="1200">
                      <a:solidFill>
                        <a:srgbClr val="0E2735"/>
                      </a:solidFill>
                      <a:latin typeface="Amazon Ember Regular" charset="0"/>
                      <a:ea typeface="+mj-ea"/>
                      <a:cs typeface="Amazon Ember Regular" charset="0"/>
                    </a:defRPr>
                  </a:lvl1pPr>
                </a:lstStyle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8760 - 6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D8B1391-E5E4-4521-9A60-8BAF816F3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7311" y="3903396"/>
                  <a:ext cx="897659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itle 1">
                  <a:extLst>
                    <a:ext uri="{FF2B5EF4-FFF2-40B4-BE49-F238E27FC236}">
                      <a16:creationId xmlns:a16="http://schemas.microsoft.com/office/drawing/2014/main" id="{D033E212-9484-4591-B61E-18FBDB8E68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55065" y="3879290"/>
                  <a:ext cx="1722150" cy="228103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2400" b="1" i="0" kern="1200">
                      <a:solidFill>
                        <a:srgbClr val="0E2735"/>
                      </a:solidFill>
                      <a:latin typeface="Amazon Ember Regular" charset="0"/>
                      <a:ea typeface="+mj-ea"/>
                      <a:cs typeface="Amazon Ember Regular" charset="0"/>
                    </a:defRPr>
                  </a:lvl1pPr>
                </a:lstStyle>
                <a:p>
                  <a:pPr algn="ctr"/>
                  <a:r>
                    <a:rPr lang="en-US" sz="1800" spc="-100" dirty="0">
                      <a:solidFill>
                        <a:schemeClr val="bg1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8760</a:t>
                  </a:r>
                  <a:endParaRPr lang="en-US" sz="18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3" name="Equals 2">
                <a:extLst>
                  <a:ext uri="{FF2B5EF4-FFF2-40B4-BE49-F238E27FC236}">
                    <a16:creationId xmlns:a16="http://schemas.microsoft.com/office/drawing/2014/main" id="{76B96C5A-AF44-4D69-B52E-8CB39DD83453}"/>
                  </a:ext>
                </a:extLst>
              </p:cNvPr>
              <p:cNvSpPr/>
              <p:nvPr/>
            </p:nvSpPr>
            <p:spPr>
              <a:xfrm>
                <a:off x="5764021" y="3680848"/>
                <a:ext cx="224726" cy="356461"/>
              </a:xfrm>
              <a:prstGeom prst="mathEqual">
                <a:avLst>
                  <a:gd name="adj1" fmla="val 8302"/>
                  <a:gd name="adj2" fmla="val 1176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quals 31">
                <a:extLst>
                  <a:ext uri="{FF2B5EF4-FFF2-40B4-BE49-F238E27FC236}">
                    <a16:creationId xmlns:a16="http://schemas.microsoft.com/office/drawing/2014/main" id="{F6830024-F6ED-465E-9AFA-352A947AAF5F}"/>
                  </a:ext>
                </a:extLst>
              </p:cNvPr>
              <p:cNvSpPr/>
              <p:nvPr/>
            </p:nvSpPr>
            <p:spPr>
              <a:xfrm>
                <a:off x="7275281" y="3680848"/>
                <a:ext cx="224726" cy="356461"/>
              </a:xfrm>
              <a:prstGeom prst="mathEqual">
                <a:avLst>
                  <a:gd name="adj1" fmla="val 8302"/>
                  <a:gd name="adj2" fmla="val 1176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609BFD28-FD19-41C9-9BD8-653CA13EE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324" y="3680848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r>
                  <a:rPr lang="en-US" sz="1800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0.9993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DC46ED-3B17-4405-B823-4D50EB86F7DF}"/>
                </a:ext>
              </a:extLst>
            </p:cNvPr>
            <p:cNvSpPr txBox="1"/>
            <p:nvPr/>
          </p:nvSpPr>
          <p:spPr>
            <a:xfrm>
              <a:off x="2277171" y="3887017"/>
              <a:ext cx="19688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If this is the only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82716E-6 L 2.77778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679820"/>
            <a:ext cx="2348354" cy="806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What is the User </a:t>
            </a:r>
            <a:r>
              <a:rPr lang="en-US" sz="2800" dirty="0">
                <a:solidFill>
                  <a:schemeClr val="accent1"/>
                </a:solidFill>
              </a:rPr>
              <a:t>Need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B66F8D-0A89-41B8-A85B-04B5B97A8D5E}"/>
              </a:ext>
            </a:extLst>
          </p:cNvPr>
          <p:cNvCxnSpPr>
            <a:cxnSpLocks/>
          </p:cNvCxnSpPr>
          <p:nvPr/>
        </p:nvCxnSpPr>
        <p:spPr>
          <a:xfrm>
            <a:off x="2931146" y="2059503"/>
            <a:ext cx="1201415" cy="0"/>
          </a:xfrm>
          <a:prstGeom prst="line">
            <a:avLst/>
          </a:prstGeom>
          <a:ln w="222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96A69220-16BF-4F74-81C2-64B80C366F6F}"/>
              </a:ext>
            </a:extLst>
          </p:cNvPr>
          <p:cNvSpPr/>
          <p:nvPr/>
        </p:nvSpPr>
        <p:spPr bwMode="auto">
          <a:xfrm rot="2700000">
            <a:off x="3850883" y="1933972"/>
            <a:ext cx="251058" cy="25105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076542FE-0DF6-4F96-B740-64517B42B395}"/>
              </a:ext>
            </a:extLst>
          </p:cNvPr>
          <p:cNvSpPr txBox="1">
            <a:spLocks/>
          </p:cNvSpPr>
          <p:nvPr/>
        </p:nvSpPr>
        <p:spPr>
          <a:xfrm>
            <a:off x="5545788" y="624724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3AF3A18-D5A9-497B-B7B5-BC55B28110BB}"/>
              </a:ext>
            </a:extLst>
          </p:cNvPr>
          <p:cNvSpPr txBox="1">
            <a:spLocks/>
          </p:cNvSpPr>
          <p:nvPr/>
        </p:nvSpPr>
        <p:spPr>
          <a:xfrm>
            <a:off x="5545788" y="1260071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DFACD9-6BB4-4F31-8402-A6F91287E0E5}"/>
              </a:ext>
            </a:extLst>
          </p:cNvPr>
          <p:cNvSpPr txBox="1">
            <a:spLocks/>
          </p:cNvSpPr>
          <p:nvPr/>
        </p:nvSpPr>
        <p:spPr>
          <a:xfrm>
            <a:off x="5545788" y="1895417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D14EC75D-D865-41CB-AC69-1F8C2B3A266F}"/>
              </a:ext>
            </a:extLst>
          </p:cNvPr>
          <p:cNvSpPr txBox="1">
            <a:spLocks/>
          </p:cNvSpPr>
          <p:nvPr/>
        </p:nvSpPr>
        <p:spPr>
          <a:xfrm>
            <a:off x="5545788" y="2530763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Durability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0EADB57-6F29-4183-B776-F28A85AEFE18}"/>
              </a:ext>
            </a:extLst>
          </p:cNvPr>
          <p:cNvSpPr txBox="1">
            <a:spLocks/>
          </p:cNvSpPr>
          <p:nvPr/>
        </p:nvSpPr>
        <p:spPr>
          <a:xfrm>
            <a:off x="5545788" y="3166110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Margins</a:t>
            </a: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765B9EE4-65D5-4A53-B95E-A778D56FDB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29520" y="695903"/>
            <a:ext cx="323458" cy="408998"/>
            <a:chOff x="-6" y="18"/>
            <a:chExt cx="692" cy="875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66F88ED-15B5-4DD8-803F-CF9839B1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" y="122"/>
              <a:ext cx="529" cy="687"/>
            </a:xfrm>
            <a:custGeom>
              <a:avLst/>
              <a:gdLst>
                <a:gd name="T0" fmla="*/ 0 w 252"/>
                <a:gd name="T1" fmla="*/ 22 h 328"/>
                <a:gd name="T2" fmla="*/ 126 w 252"/>
                <a:gd name="T3" fmla="*/ 0 h 328"/>
                <a:gd name="T4" fmla="*/ 252 w 252"/>
                <a:gd name="T5" fmla="*/ 22 h 328"/>
                <a:gd name="T6" fmla="*/ 252 w 252"/>
                <a:gd name="T7" fmla="*/ 263 h 328"/>
                <a:gd name="T8" fmla="*/ 126 w 252"/>
                <a:gd name="T9" fmla="*/ 328 h 328"/>
                <a:gd name="T10" fmla="*/ 0 w 252"/>
                <a:gd name="T11" fmla="*/ 263 h 328"/>
                <a:gd name="T12" fmla="*/ 0 w 252"/>
                <a:gd name="T13" fmla="*/ 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328">
                  <a:moveTo>
                    <a:pt x="0" y="22"/>
                  </a:moveTo>
                  <a:cubicBezTo>
                    <a:pt x="0" y="22"/>
                    <a:pt x="79" y="57"/>
                    <a:pt x="126" y="0"/>
                  </a:cubicBezTo>
                  <a:cubicBezTo>
                    <a:pt x="126" y="0"/>
                    <a:pt x="172" y="45"/>
                    <a:pt x="252" y="22"/>
                  </a:cubicBezTo>
                  <a:cubicBezTo>
                    <a:pt x="252" y="263"/>
                    <a:pt x="252" y="263"/>
                    <a:pt x="252" y="263"/>
                  </a:cubicBezTo>
                  <a:cubicBezTo>
                    <a:pt x="126" y="328"/>
                    <a:pt x="126" y="328"/>
                    <a:pt x="126" y="328"/>
                  </a:cubicBezTo>
                  <a:cubicBezTo>
                    <a:pt x="0" y="263"/>
                    <a:pt x="0" y="263"/>
                    <a:pt x="0" y="26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F6638B0B-DF2D-4B64-9979-A2AB45E28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300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6826E987-7A84-4CCD-9A17-207B1474C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449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75BA6DF-6860-4ADD-90F5-05ED70FB0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18"/>
              <a:ext cx="692" cy="875"/>
            </a:xfrm>
            <a:custGeom>
              <a:avLst/>
              <a:gdLst>
                <a:gd name="T0" fmla="*/ 322 w 330"/>
                <a:gd name="T1" fmla="*/ 20 h 418"/>
                <a:gd name="T2" fmla="*/ 165 w 330"/>
                <a:gd name="T3" fmla="*/ 0 h 418"/>
                <a:gd name="T4" fmla="*/ 165 w 330"/>
                <a:gd name="T5" fmla="*/ 0 h 418"/>
                <a:gd name="T6" fmla="*/ 164 w 330"/>
                <a:gd name="T7" fmla="*/ 0 h 418"/>
                <a:gd name="T8" fmla="*/ 8 w 330"/>
                <a:gd name="T9" fmla="*/ 20 h 418"/>
                <a:gd name="T10" fmla="*/ 8 w 330"/>
                <a:gd name="T11" fmla="*/ 336 h 418"/>
                <a:gd name="T12" fmla="*/ 165 w 330"/>
                <a:gd name="T13" fmla="*/ 418 h 418"/>
                <a:gd name="T14" fmla="*/ 165 w 330"/>
                <a:gd name="T15" fmla="*/ 418 h 418"/>
                <a:gd name="T16" fmla="*/ 165 w 330"/>
                <a:gd name="T17" fmla="*/ 418 h 418"/>
                <a:gd name="T18" fmla="*/ 322 w 330"/>
                <a:gd name="T19" fmla="*/ 336 h 418"/>
                <a:gd name="T20" fmla="*/ 322 w 330"/>
                <a:gd name="T21" fmla="*/ 336 h 418"/>
                <a:gd name="T22" fmla="*/ 322 w 330"/>
                <a:gd name="T23" fmla="*/ 2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8">
                  <a:moveTo>
                    <a:pt x="322" y="20"/>
                  </a:moveTo>
                  <a:cubicBezTo>
                    <a:pt x="330" y="14"/>
                    <a:pt x="221" y="85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2" y="84"/>
                    <a:pt x="0" y="14"/>
                    <a:pt x="8" y="20"/>
                  </a:cubicBezTo>
                  <a:cubicBezTo>
                    <a:pt x="8" y="336"/>
                    <a:pt x="8" y="336"/>
                    <a:pt x="8" y="336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20"/>
                    <a:pt x="322" y="20"/>
                    <a:pt x="322" y="20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42">
            <a:extLst>
              <a:ext uri="{FF2B5EF4-FFF2-40B4-BE49-F238E27FC236}">
                <a16:creationId xmlns:a16="http://schemas.microsoft.com/office/drawing/2014/main" id="{C3BF0659-4182-4513-A3A0-DCCEC8E75E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8700" y="1332083"/>
            <a:ext cx="405098" cy="397998"/>
            <a:chOff x="54" y="944"/>
            <a:chExt cx="913" cy="897"/>
          </a:xfrm>
        </p:grpSpPr>
        <p:sp>
          <p:nvSpPr>
            <p:cNvPr id="82" name="Rectangle 43">
              <a:extLst>
                <a:ext uri="{FF2B5EF4-FFF2-40B4-BE49-F238E27FC236}">
                  <a16:creationId xmlns:a16="http://schemas.microsoft.com/office/drawing/2014/main" id="{08293D05-FC29-4BFA-A496-65523D01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057"/>
              <a:ext cx="676" cy="677"/>
            </a:xfrm>
            <a:prstGeom prst="rect">
              <a:avLst/>
            </a:pr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44">
              <a:extLst>
                <a:ext uri="{FF2B5EF4-FFF2-40B4-BE49-F238E27FC236}">
                  <a16:creationId xmlns:a16="http://schemas.microsoft.com/office/drawing/2014/main" id="{1A3699B0-03DC-43E4-AD42-A13D6AC5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7D7559D0-C2D9-42EB-802D-981AA9541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5D997528-85FF-46B1-AAC1-CFC9BE208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7">
              <a:extLst>
                <a:ext uri="{FF2B5EF4-FFF2-40B4-BE49-F238E27FC236}">
                  <a16:creationId xmlns:a16="http://schemas.microsoft.com/office/drawing/2014/main" id="{CC2811D0-0832-4CAC-BFAF-ECBDBDC0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48">
              <a:extLst>
                <a:ext uri="{FF2B5EF4-FFF2-40B4-BE49-F238E27FC236}">
                  <a16:creationId xmlns:a16="http://schemas.microsoft.com/office/drawing/2014/main" id="{D4A6393A-834C-4141-BB4D-E53C24733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49">
              <a:extLst>
                <a:ext uri="{FF2B5EF4-FFF2-40B4-BE49-F238E27FC236}">
                  <a16:creationId xmlns:a16="http://schemas.microsoft.com/office/drawing/2014/main" id="{84A8A297-7E45-4DE3-A67A-E9D4E13CF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50">
              <a:extLst>
                <a:ext uri="{FF2B5EF4-FFF2-40B4-BE49-F238E27FC236}">
                  <a16:creationId xmlns:a16="http://schemas.microsoft.com/office/drawing/2014/main" id="{0361A283-C94A-431B-8FC3-1A6224A71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51">
              <a:extLst>
                <a:ext uri="{FF2B5EF4-FFF2-40B4-BE49-F238E27FC236}">
                  <a16:creationId xmlns:a16="http://schemas.microsoft.com/office/drawing/2014/main" id="{C9A03516-8006-40C6-92BD-98671CDFE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2">
              <a:extLst>
                <a:ext uri="{FF2B5EF4-FFF2-40B4-BE49-F238E27FC236}">
                  <a16:creationId xmlns:a16="http://schemas.microsoft.com/office/drawing/2014/main" id="{C37FD92D-DC88-468C-B9A4-0B01D399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266"/>
              <a:ext cx="342" cy="245"/>
            </a:xfrm>
            <a:custGeom>
              <a:avLst/>
              <a:gdLst>
                <a:gd name="T0" fmla="*/ 0 w 342"/>
                <a:gd name="T1" fmla="*/ 146 h 245"/>
                <a:gd name="T2" fmla="*/ 98 w 342"/>
                <a:gd name="T3" fmla="*/ 245 h 245"/>
                <a:gd name="T4" fmla="*/ 342 w 342"/>
                <a:gd name="T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245">
                  <a:moveTo>
                    <a:pt x="0" y="146"/>
                  </a:moveTo>
                  <a:lnTo>
                    <a:pt x="98" y="245"/>
                  </a:lnTo>
                  <a:lnTo>
                    <a:pt x="342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53">
              <a:extLst>
                <a:ext uri="{FF2B5EF4-FFF2-40B4-BE49-F238E27FC236}">
                  <a16:creationId xmlns:a16="http://schemas.microsoft.com/office/drawing/2014/main" id="{62A4F66B-F7BD-42EC-9388-0F509BD4E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398"/>
              <a:ext cx="12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54">
              <a:extLst>
                <a:ext uri="{FF2B5EF4-FFF2-40B4-BE49-F238E27FC236}">
                  <a16:creationId xmlns:a16="http://schemas.microsoft.com/office/drawing/2014/main" id="{FF2B86B1-6272-4759-9425-4E446402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1398"/>
              <a:ext cx="113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55">
              <a:extLst>
                <a:ext uri="{FF2B5EF4-FFF2-40B4-BE49-F238E27FC236}">
                  <a16:creationId xmlns:a16="http://schemas.microsoft.com/office/drawing/2014/main" id="{44DC945E-F56A-4E19-B7EA-09E84667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944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56">
              <a:extLst>
                <a:ext uri="{FF2B5EF4-FFF2-40B4-BE49-F238E27FC236}">
                  <a16:creationId xmlns:a16="http://schemas.microsoft.com/office/drawing/2014/main" id="{06A1ECA8-E73D-432A-AE85-5AA378D2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1728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4">
            <a:extLst>
              <a:ext uri="{FF2B5EF4-FFF2-40B4-BE49-F238E27FC236}">
                <a16:creationId xmlns:a16="http://schemas.microsoft.com/office/drawing/2014/main" id="{67490C18-4F41-43A5-8982-65D44A6E89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1730" y="2048358"/>
            <a:ext cx="419039" cy="252882"/>
            <a:chOff x="2621" y="1462"/>
            <a:chExt cx="517" cy="312"/>
          </a:xfrm>
          <a:solidFill>
            <a:schemeClr val="tx1"/>
          </a:solidFill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CD65BCF9-EA08-48E0-A950-25CBBE847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1B42B9CD-1B5B-450E-B11C-4431CADD5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solidFill>
              <a:srgbClr val="2B5063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078B9E67-22C3-4472-BD24-EF6B3332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682"/>
              <a:ext cx="91" cy="92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2 h 43"/>
                <a:gd name="T4" fmla="*/ 0 w 43"/>
                <a:gd name="T5" fmla="*/ 21 h 43"/>
                <a:gd name="T6" fmla="*/ 21 w 43"/>
                <a:gd name="T7" fmla="*/ 0 h 43"/>
                <a:gd name="T8" fmla="*/ 43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46EF7F8-96BD-4538-B758-52F270F5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94"/>
              <a:ext cx="271" cy="180"/>
            </a:xfrm>
            <a:custGeom>
              <a:avLst/>
              <a:gdLst>
                <a:gd name="T0" fmla="*/ 129 w 129"/>
                <a:gd name="T1" fmla="*/ 29 h 85"/>
                <a:gd name="T2" fmla="*/ 0 w 12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85">
                  <a:moveTo>
                    <a:pt x="129" y="29"/>
                  </a:moveTo>
                  <a:cubicBezTo>
                    <a:pt x="65" y="0"/>
                    <a:pt x="7" y="51"/>
                    <a:pt x="0" y="8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36A91719-D2B6-4229-BAD4-21AA1C8F1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519"/>
              <a:ext cx="92" cy="174"/>
            </a:xfrm>
            <a:custGeom>
              <a:avLst/>
              <a:gdLst>
                <a:gd name="T0" fmla="*/ 92 w 92"/>
                <a:gd name="T1" fmla="*/ 0 h 174"/>
                <a:gd name="T2" fmla="*/ 0 w 92"/>
                <a:gd name="T3" fmla="*/ 174 h 174"/>
                <a:gd name="T4" fmla="*/ 92 w 92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74">
                  <a:moveTo>
                    <a:pt x="92" y="0"/>
                  </a:moveTo>
                  <a:lnTo>
                    <a:pt x="0" y="17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">
              <a:extLst>
                <a:ext uri="{FF2B5EF4-FFF2-40B4-BE49-F238E27FC236}">
                  <a16:creationId xmlns:a16="http://schemas.microsoft.com/office/drawing/2014/main" id="{2BC0FFE8-1528-4006-8CE1-79638B2F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519"/>
              <a:ext cx="92" cy="174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ECFCA01C-04FB-4E43-B385-C9D27389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577"/>
              <a:ext cx="210" cy="165"/>
            </a:xfrm>
            <a:custGeom>
              <a:avLst/>
              <a:gdLst>
                <a:gd name="T0" fmla="*/ 100 w 100"/>
                <a:gd name="T1" fmla="*/ 22 h 78"/>
                <a:gd name="T2" fmla="*/ 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100" y="22"/>
                  </a:moveTo>
                  <a:cubicBezTo>
                    <a:pt x="50" y="0"/>
                    <a:pt x="8" y="44"/>
                    <a:pt x="0" y="78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B3FB6-C502-4675-8006-BDE5E10170BE}"/>
              </a:ext>
            </a:extLst>
          </p:cNvPr>
          <p:cNvGrpSpPr/>
          <p:nvPr/>
        </p:nvGrpSpPr>
        <p:grpSpPr>
          <a:xfrm>
            <a:off x="5110371" y="3251386"/>
            <a:ext cx="361756" cy="361756"/>
            <a:chOff x="5040848" y="3220906"/>
            <a:chExt cx="361756" cy="36175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ABDB63-5032-439F-ADCC-90CAFB11FC01}"/>
                </a:ext>
              </a:extLst>
            </p:cNvPr>
            <p:cNvSpPr/>
            <p:nvPr/>
          </p:nvSpPr>
          <p:spPr>
            <a:xfrm>
              <a:off x="5040848" y="3220906"/>
              <a:ext cx="361756" cy="361756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15875" cap="rnd">
              <a:solidFill>
                <a:schemeClr val="bg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E1D899-8175-4413-BCC0-F56890773FB3}"/>
                </a:ext>
              </a:extLst>
            </p:cNvPr>
            <p:cNvSpPr/>
            <p:nvPr/>
          </p:nvSpPr>
          <p:spPr>
            <a:xfrm>
              <a:off x="5139664" y="3319722"/>
              <a:ext cx="164124" cy="164124"/>
            </a:xfrm>
            <a:prstGeom prst="rect">
              <a:avLst/>
            </a:prstGeom>
            <a:solidFill>
              <a:schemeClr val="tx1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1D23A1-6CBC-4B1C-A707-25DA9D685329}"/>
              </a:ext>
            </a:extLst>
          </p:cNvPr>
          <p:cNvGrpSpPr/>
          <p:nvPr/>
        </p:nvGrpSpPr>
        <p:grpSpPr>
          <a:xfrm>
            <a:off x="5086383" y="2649760"/>
            <a:ext cx="409732" cy="245840"/>
            <a:chOff x="5086383" y="2649760"/>
            <a:chExt cx="409732" cy="2458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4FF29F-55F7-42DB-B5FD-89F4B1C4B5A2}"/>
                </a:ext>
              </a:extLst>
            </p:cNvPr>
            <p:cNvGrpSpPr/>
            <p:nvPr/>
          </p:nvGrpSpPr>
          <p:grpSpPr>
            <a:xfrm>
              <a:off x="5086383" y="2649760"/>
              <a:ext cx="409732" cy="245840"/>
              <a:chOff x="952060" y="3200096"/>
              <a:chExt cx="1143880" cy="686328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9D56D88B-E008-4D12-A3A8-D38BDF0C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394" y="3269500"/>
                <a:ext cx="398430" cy="431847"/>
              </a:xfrm>
              <a:custGeom>
                <a:avLst/>
                <a:gdLst>
                  <a:gd name="T0" fmla="*/ 0 w 75"/>
                  <a:gd name="T1" fmla="*/ 0 h 81"/>
                  <a:gd name="T2" fmla="*/ 75 w 75"/>
                  <a:gd name="T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0"/>
                    </a:moveTo>
                    <a:cubicBezTo>
                      <a:pt x="39" y="7"/>
                      <a:pt x="70" y="40"/>
                      <a:pt x="75" y="81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751C6D82-F862-41AE-BB33-AAEDB6158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05" y="3269500"/>
                <a:ext cx="401001" cy="431847"/>
              </a:xfrm>
              <a:custGeom>
                <a:avLst/>
                <a:gdLst>
                  <a:gd name="T0" fmla="*/ 0 w 75"/>
                  <a:gd name="T1" fmla="*/ 81 h 81"/>
                  <a:gd name="T2" fmla="*/ 75 w 75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81"/>
                    </a:moveTo>
                    <a:cubicBezTo>
                      <a:pt x="5" y="40"/>
                      <a:pt x="36" y="7"/>
                      <a:pt x="75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1A7F89B7-E3E0-4111-8B06-773D3BC35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606" y="3200096"/>
                <a:ext cx="192789" cy="326456"/>
              </a:xfrm>
              <a:custGeom>
                <a:avLst/>
                <a:gdLst>
                  <a:gd name="T0" fmla="*/ 18 w 36"/>
                  <a:gd name="T1" fmla="*/ 61 h 61"/>
                  <a:gd name="T2" fmla="*/ 18 w 36"/>
                  <a:gd name="T3" fmla="*/ 61 h 61"/>
                  <a:gd name="T4" fmla="*/ 0 w 36"/>
                  <a:gd name="T5" fmla="*/ 43 h 61"/>
                  <a:gd name="T6" fmla="*/ 0 w 36"/>
                  <a:gd name="T7" fmla="*/ 18 h 61"/>
                  <a:gd name="T8" fmla="*/ 18 w 36"/>
                  <a:gd name="T9" fmla="*/ 0 h 61"/>
                  <a:gd name="T10" fmla="*/ 18 w 36"/>
                  <a:gd name="T11" fmla="*/ 0 h 61"/>
                  <a:gd name="T12" fmla="*/ 36 w 36"/>
                  <a:gd name="T13" fmla="*/ 18 h 61"/>
                  <a:gd name="T14" fmla="*/ 36 w 36"/>
                  <a:gd name="T15" fmla="*/ 43 h 61"/>
                  <a:gd name="T16" fmla="*/ 18 w 36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1"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8" y="61"/>
                      <a:pt x="0" y="53"/>
                      <a:pt x="0" y="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3"/>
                      <a:pt x="28" y="61"/>
                      <a:pt x="18" y="61"/>
                    </a:cubicBezTo>
                    <a:close/>
                  </a:path>
                </a:pathLst>
              </a:custGeom>
              <a:solidFill>
                <a:srgbClr val="2B5063"/>
              </a:solidFill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9E0F5182-97C5-4E09-BEA6-55BF101B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60" y="3701347"/>
                <a:ext cx="1143880" cy="185077"/>
              </a:xfrm>
              <a:custGeom>
                <a:avLst/>
                <a:gdLst>
                  <a:gd name="T0" fmla="*/ 196 w 214"/>
                  <a:gd name="T1" fmla="*/ 0 h 35"/>
                  <a:gd name="T2" fmla="*/ 214 w 214"/>
                  <a:gd name="T3" fmla="*/ 17 h 35"/>
                  <a:gd name="T4" fmla="*/ 214 w 214"/>
                  <a:gd name="T5" fmla="*/ 17 h 35"/>
                  <a:gd name="T6" fmla="*/ 196 w 214"/>
                  <a:gd name="T7" fmla="*/ 35 h 35"/>
                  <a:gd name="T8" fmla="*/ 18 w 214"/>
                  <a:gd name="T9" fmla="*/ 35 h 35"/>
                  <a:gd name="T10" fmla="*/ 0 w 214"/>
                  <a:gd name="T11" fmla="*/ 17 h 35"/>
                  <a:gd name="T12" fmla="*/ 0 w 214"/>
                  <a:gd name="T13" fmla="*/ 17 h 35"/>
                  <a:gd name="T14" fmla="*/ 18 w 21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5">
                    <a:moveTo>
                      <a:pt x="196" y="0"/>
                    </a:moveTo>
                    <a:cubicBezTo>
                      <a:pt x="206" y="0"/>
                      <a:pt x="214" y="8"/>
                      <a:pt x="214" y="17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14" y="27"/>
                      <a:pt x="206" y="35"/>
                      <a:pt x="19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3D54DD-7074-4D63-BF37-64BB15240DE5}"/>
                </a:ext>
              </a:extLst>
            </p:cNvPr>
            <p:cNvCxnSpPr/>
            <p:nvPr/>
          </p:nvCxnSpPr>
          <p:spPr>
            <a:xfrm>
              <a:off x="5204537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1BFE06-7993-4AA5-84F2-351FF8F5FD08}"/>
                </a:ext>
              </a:extLst>
            </p:cNvPr>
            <p:cNvCxnSpPr/>
            <p:nvPr/>
          </p:nvCxnSpPr>
          <p:spPr>
            <a:xfrm>
              <a:off x="5367222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</p:grpSp>
    </p:spTree>
    <p:extLst>
      <p:ext uri="{BB962C8B-B14F-4D97-AF65-F5344CB8AC3E}">
        <p14:creationId xmlns:p14="http://schemas.microsoft.com/office/powerpoint/2010/main" val="7228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0.03681 1.7284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4.93827E-7 L 0.0368 4.93827E-7 " pathEditMode="relative" rAng="0" ptsTypes="AA">
                                      <p:cBhvr>
                                        <p:cTn id="42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5" grpId="0" animBg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6863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2733733" y="3624349"/>
            <a:ext cx="334899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success rate?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34004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6989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3803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1.94444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709412-E135-4EEA-BDC6-7A2E3761877D}"/>
              </a:ext>
            </a:extLst>
          </p:cNvPr>
          <p:cNvSpPr/>
          <p:nvPr/>
        </p:nvSpPr>
        <p:spPr>
          <a:xfrm>
            <a:off x="4956864" y="1366380"/>
            <a:ext cx="906781" cy="1732571"/>
          </a:xfrm>
          <a:custGeom>
            <a:avLst/>
            <a:gdLst>
              <a:gd name="connsiteX0" fmla="*/ 0 w 906781"/>
              <a:gd name="connsiteY0" fmla="*/ 0 h 1732571"/>
              <a:gd name="connsiteX1" fmla="*/ 62214 w 906781"/>
              <a:gd name="connsiteY1" fmla="*/ 93325 h 1732571"/>
              <a:gd name="connsiteX2" fmla="*/ 828025 w 906781"/>
              <a:gd name="connsiteY2" fmla="*/ 863047 h 1732571"/>
              <a:gd name="connsiteX3" fmla="*/ 906781 w 906781"/>
              <a:gd name="connsiteY3" fmla="*/ 896856 h 1732571"/>
              <a:gd name="connsiteX4" fmla="*/ 906781 w 906781"/>
              <a:gd name="connsiteY4" fmla="*/ 1732571 h 1732571"/>
              <a:gd name="connsiteX5" fmla="*/ 0 w 906781"/>
              <a:gd name="connsiteY5" fmla="*/ 1732571 h 1732571"/>
              <a:gd name="connsiteX6" fmla="*/ 0 w 906781"/>
              <a:gd name="connsiteY6" fmla="*/ 0 h 173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781" h="1732571">
                <a:moveTo>
                  <a:pt x="0" y="0"/>
                </a:moveTo>
                <a:lnTo>
                  <a:pt x="62214" y="93325"/>
                </a:lnTo>
                <a:cubicBezTo>
                  <a:pt x="206177" y="326110"/>
                  <a:pt x="354584" y="641267"/>
                  <a:pt x="828025" y="863047"/>
                </a:cubicBezTo>
                <a:lnTo>
                  <a:pt x="906781" y="896856"/>
                </a:lnTo>
                <a:lnTo>
                  <a:pt x="906781" y="1732571"/>
                </a:lnTo>
                <a:lnTo>
                  <a:pt x="0" y="1732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3289437" y="3310450"/>
            <a:ext cx="2565126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success rate?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674138" y="3703315"/>
            <a:ext cx="7795724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2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area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vs. </a:t>
            </a:r>
            <a:r>
              <a:rPr lang="en-US" sz="22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area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—depends on time of day—not 75%</a:t>
            </a:r>
          </a:p>
        </p:txBody>
      </p:sp>
    </p:spTree>
    <p:extLst>
      <p:ext uri="{BB962C8B-B14F-4D97-AF65-F5344CB8AC3E}">
        <p14:creationId xmlns:p14="http://schemas.microsoft.com/office/powerpoint/2010/main" val="338875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494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Customers care more about </a:t>
            </a:r>
            <a:b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</a:br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success than 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657C29-5B28-4913-82BB-1E5D64F06807}"/>
              </a:ext>
            </a:extLst>
          </p:cNvPr>
          <p:cNvSpPr/>
          <p:nvPr/>
        </p:nvSpPr>
        <p:spPr>
          <a:xfrm>
            <a:off x="2552613" y="919697"/>
            <a:ext cx="1312640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success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5B22A-E545-4811-85B6-C2DEBD998180}"/>
              </a:ext>
            </a:extLst>
          </p:cNvPr>
          <p:cNvSpPr/>
          <p:nvPr/>
        </p:nvSpPr>
        <p:spPr>
          <a:xfrm>
            <a:off x="4725364" y="919698"/>
            <a:ext cx="1885131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availability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780BCD-76AD-4513-9433-40042E0BA807}"/>
              </a:ext>
            </a:extLst>
          </p:cNvPr>
          <p:cNvCxnSpPr>
            <a:cxnSpLocks/>
          </p:cNvCxnSpPr>
          <p:nvPr/>
        </p:nvCxnSpPr>
        <p:spPr>
          <a:xfrm flipV="1">
            <a:off x="3163708" y="1444230"/>
            <a:ext cx="0" cy="50596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:a16="http://schemas.microsoft.com/office/drawing/2014/main" id="{9A7886DE-0B82-4CAF-B871-320FCF67CE54}"/>
              </a:ext>
            </a:extLst>
          </p:cNvPr>
          <p:cNvSpPr/>
          <p:nvPr/>
        </p:nvSpPr>
        <p:spPr bwMode="auto">
          <a:xfrm rot="13500000" flipV="1">
            <a:off x="3082604" y="147249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762E0C-4878-473A-8601-EE6326B0AEF5}"/>
              </a:ext>
            </a:extLst>
          </p:cNvPr>
          <p:cNvCxnSpPr>
            <a:cxnSpLocks/>
          </p:cNvCxnSpPr>
          <p:nvPr/>
        </p:nvCxnSpPr>
        <p:spPr>
          <a:xfrm flipV="1">
            <a:off x="5654042" y="1444230"/>
            <a:ext cx="0" cy="50596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C4F09543-9C87-44A2-A028-E1271AB21BB6}"/>
              </a:ext>
            </a:extLst>
          </p:cNvPr>
          <p:cNvSpPr/>
          <p:nvPr/>
        </p:nvSpPr>
        <p:spPr bwMode="auto">
          <a:xfrm rot="13500000" flipV="1">
            <a:off x="5572938" y="147249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AEC947-16C6-4199-8B9C-E77E1256F752}"/>
              </a:ext>
            </a:extLst>
          </p:cNvPr>
          <p:cNvSpPr txBox="1">
            <a:spLocks/>
          </p:cNvSpPr>
          <p:nvPr/>
        </p:nvSpPr>
        <p:spPr>
          <a:xfrm>
            <a:off x="2048888" y="2057881"/>
            <a:ext cx="2149732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Developer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oriented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A51CAB7-B5E0-4A2A-9ECD-10C9703EAFF9}"/>
              </a:ext>
            </a:extLst>
          </p:cNvPr>
          <p:cNvSpPr txBox="1">
            <a:spLocks/>
          </p:cNvSpPr>
          <p:nvPr/>
        </p:nvSpPr>
        <p:spPr>
          <a:xfrm>
            <a:off x="4312028" y="2057881"/>
            <a:ext cx="2705992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Operations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infrastructure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oriented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79A83D-3F1C-47C3-82E1-44BE1C8BE8BE}"/>
              </a:ext>
            </a:extLst>
          </p:cNvPr>
          <p:cNvSpPr txBox="1"/>
          <p:nvPr/>
        </p:nvSpPr>
        <p:spPr>
          <a:xfrm>
            <a:off x="1273982" y="3067407"/>
            <a:ext cx="6596037" cy="1046440"/>
          </a:xfrm>
          <a:prstGeom prst="rect">
            <a:avLst/>
          </a:prstGeom>
          <a:solidFill>
            <a:schemeClr val="tx2"/>
          </a:solidFill>
          <a:ln w="15875">
            <a:solidFill>
              <a:schemeClr val="bg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Business-driven DevOps—</a:t>
            </a:r>
            <a:b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success rate not time to drive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4233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93827E-7 L 0 0.04352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4" grpId="0" animBg="1"/>
      <p:bldP spid="46" grpId="0" animBg="1"/>
      <p:bldP spid="51" grpId="0"/>
      <p:bldP spid="51" grpId="1"/>
      <p:bldP spid="52" grpId="0"/>
      <p:bldP spid="52" grpId="1"/>
      <p:bldP spid="55" grpId="0" animBg="1"/>
      <p:bldP spid="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468152" y="3600285"/>
            <a:ext cx="8207696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Measure difference between what is seen and what is expected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4" grpId="0"/>
      <p:bldP spid="24" grpId="1"/>
      <p:bldP spid="18" grpId="0" animBg="1"/>
      <p:bldP spid="18" grpId="1" animBg="1"/>
      <p:bldP spid="26" grpId="0"/>
      <p:bldP spid="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2074372" y="3600285"/>
            <a:ext cx="4995278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an “expected traffic” algorithm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4" grpId="0"/>
      <p:bldP spid="24" grpId="1"/>
      <p:bldP spid="18" grpId="0" animBg="1"/>
      <p:bldP spid="18" grpId="1" animBg="1"/>
      <p:bldP spid="35" grpId="0" animBg="1"/>
      <p:bldP spid="26" grpId="0"/>
      <p:bldP spid="2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1236C1-99C0-4859-BE33-B2CA1C00DD18}"/>
              </a:ext>
            </a:extLst>
          </p:cNvPr>
          <p:cNvSpPr txBox="1"/>
          <p:nvPr/>
        </p:nvSpPr>
        <p:spPr>
          <a:xfrm>
            <a:off x="3766330" y="3455130"/>
            <a:ext cx="1611339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Partial failures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C9DA0-8F2A-4595-96E1-549BC60B9AB8}"/>
              </a:ext>
            </a:extLst>
          </p:cNvPr>
          <p:cNvSpPr txBox="1"/>
          <p:nvPr/>
        </p:nvSpPr>
        <p:spPr>
          <a:xfrm>
            <a:off x="1121401" y="3732026"/>
            <a:ext cx="6901248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Perfect availability over time, but success rate is impacted</a:t>
            </a:r>
          </a:p>
        </p:txBody>
      </p:sp>
    </p:spTree>
    <p:extLst>
      <p:ext uri="{BB962C8B-B14F-4D97-AF65-F5344CB8AC3E}">
        <p14:creationId xmlns:p14="http://schemas.microsoft.com/office/powerpoint/2010/main" val="34676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1236C1-99C0-4859-BE33-B2CA1C00DD18}"/>
              </a:ext>
            </a:extLst>
          </p:cNvPr>
          <p:cNvSpPr txBox="1"/>
          <p:nvPr/>
        </p:nvSpPr>
        <p:spPr>
          <a:xfrm>
            <a:off x="3766330" y="3300583"/>
            <a:ext cx="1611339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Partial failures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EEBEE0-578E-400D-A8DC-9E04DFD3854C}"/>
              </a:ext>
            </a:extLst>
          </p:cNvPr>
          <p:cNvGrpSpPr/>
          <p:nvPr/>
        </p:nvGrpSpPr>
        <p:grpSpPr>
          <a:xfrm>
            <a:off x="1853958" y="3622555"/>
            <a:ext cx="5436104" cy="707886"/>
            <a:chOff x="1853958" y="3577479"/>
            <a:chExt cx="5436104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6C9DA0-8F2A-4595-96E1-549BC60B9AB8}"/>
                </a:ext>
              </a:extLst>
            </p:cNvPr>
            <p:cNvSpPr txBox="1"/>
            <p:nvPr/>
          </p:nvSpPr>
          <p:spPr>
            <a:xfrm>
              <a:off x="1853958" y="3577479"/>
              <a:ext cx="5436104" cy="707886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Area of      divided by area of      </a:t>
              </a:r>
              <a:b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gives successful request weighted availability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CCC02F1-7E66-46FB-B513-85F1C9D19039}"/>
                </a:ext>
              </a:extLst>
            </p:cNvPr>
            <p:cNvSpPr/>
            <p:nvPr/>
          </p:nvSpPr>
          <p:spPr>
            <a:xfrm>
              <a:off x="3600829" y="3671664"/>
              <a:ext cx="203694" cy="203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30E6DF-2B62-49D1-8237-8F0D2B325784}"/>
                </a:ext>
              </a:extLst>
            </p:cNvPr>
            <p:cNvSpPr/>
            <p:nvPr/>
          </p:nvSpPr>
          <p:spPr>
            <a:xfrm>
              <a:off x="6087636" y="3678103"/>
              <a:ext cx="203694" cy="203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67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68B03-1335-4CA3-B694-7B77B53AD69E}"/>
              </a:ext>
            </a:extLst>
          </p:cNvPr>
          <p:cNvSpPr/>
          <p:nvPr/>
        </p:nvSpPr>
        <p:spPr>
          <a:xfrm>
            <a:off x="0" y="1"/>
            <a:ext cx="9144000" cy="4521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188DDB8B-80F1-4C2F-B08F-4CD67C4F2D6E}"/>
              </a:ext>
            </a:extLst>
          </p:cNvPr>
          <p:cNvSpPr/>
          <p:nvPr/>
        </p:nvSpPr>
        <p:spPr>
          <a:xfrm>
            <a:off x="0" y="4519739"/>
            <a:ext cx="9143996" cy="623761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CC7CFF6-CD8C-4E87-AE72-D1A0D8E0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45500EC-7FA7-48D4-9150-6460E8733AC8}"/>
              </a:ext>
            </a:extLst>
          </p:cNvPr>
          <p:cNvSpPr txBox="1"/>
          <p:nvPr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B85E-E3A5-42A2-9344-BB94484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823" y="1799406"/>
            <a:ext cx="2348354" cy="80672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222493F6-F8C1-43F8-A9D4-555F172E2D1B}"/>
              </a:ext>
            </a:extLst>
          </p:cNvPr>
          <p:cNvSpPr txBox="1">
            <a:spLocks/>
          </p:cNvSpPr>
          <p:nvPr/>
        </p:nvSpPr>
        <p:spPr>
          <a:xfrm>
            <a:off x="2730500" y="2984454"/>
            <a:ext cx="3683000" cy="38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2"/>
                </a:solidFill>
              </a:rPr>
              <a:t>@</a:t>
            </a:r>
            <a:r>
              <a:rPr lang="en-US" sz="1500" dirty="0" err="1">
                <a:solidFill>
                  <a:schemeClr val="bg2"/>
                </a:solidFill>
              </a:rPr>
              <a:t>adrianco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BAC91B31-E695-43E7-8EBB-41528B88064F}"/>
              </a:ext>
            </a:extLst>
          </p:cNvPr>
          <p:cNvSpPr txBox="1">
            <a:spLocks/>
          </p:cNvSpPr>
          <p:nvPr/>
        </p:nvSpPr>
        <p:spPr>
          <a:xfrm>
            <a:off x="1551209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Adrian Cockcroft</a:t>
            </a:r>
          </a:p>
        </p:txBody>
      </p:sp>
    </p:spTree>
    <p:extLst>
      <p:ext uri="{BB962C8B-B14F-4D97-AF65-F5344CB8AC3E}">
        <p14:creationId xmlns:p14="http://schemas.microsoft.com/office/powerpoint/2010/main" val="167551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9" grpId="0"/>
      <p:bldP spid="59" grpId="1"/>
      <p:bldP spid="60" grpId="0"/>
      <p:bldP spid="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679820"/>
            <a:ext cx="2348354" cy="806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What is the User </a:t>
            </a:r>
            <a:r>
              <a:rPr lang="en-US" sz="2800" dirty="0">
                <a:solidFill>
                  <a:schemeClr val="accent1"/>
                </a:solidFill>
              </a:rPr>
              <a:t>Need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B66F8D-0A89-41B8-A85B-04B5B97A8D5E}"/>
              </a:ext>
            </a:extLst>
          </p:cNvPr>
          <p:cNvCxnSpPr>
            <a:cxnSpLocks/>
          </p:cNvCxnSpPr>
          <p:nvPr/>
        </p:nvCxnSpPr>
        <p:spPr>
          <a:xfrm>
            <a:off x="2931146" y="2059503"/>
            <a:ext cx="1201415" cy="0"/>
          </a:xfrm>
          <a:prstGeom prst="line">
            <a:avLst/>
          </a:prstGeom>
          <a:ln w="222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96A69220-16BF-4F74-81C2-64B80C366F6F}"/>
              </a:ext>
            </a:extLst>
          </p:cNvPr>
          <p:cNvSpPr/>
          <p:nvPr/>
        </p:nvSpPr>
        <p:spPr bwMode="auto">
          <a:xfrm rot="2700000">
            <a:off x="3850883" y="1933972"/>
            <a:ext cx="251058" cy="25105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B158B4D8-3FFD-4921-9BC7-879896B7CDB8}"/>
              </a:ext>
            </a:extLst>
          </p:cNvPr>
          <p:cNvSpPr txBox="1">
            <a:spLocks/>
          </p:cNvSpPr>
          <p:nvPr/>
        </p:nvSpPr>
        <p:spPr>
          <a:xfrm>
            <a:off x="10068092" y="624724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146CF76-F1A7-425D-8A1C-A5C2E6D9C629}"/>
              </a:ext>
            </a:extLst>
          </p:cNvPr>
          <p:cNvSpPr txBox="1">
            <a:spLocks/>
          </p:cNvSpPr>
          <p:nvPr/>
        </p:nvSpPr>
        <p:spPr>
          <a:xfrm>
            <a:off x="12745332" y="1260071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1E4E9B4-EB8A-4941-8355-1088D9C3D6B2}"/>
              </a:ext>
            </a:extLst>
          </p:cNvPr>
          <p:cNvSpPr txBox="1">
            <a:spLocks/>
          </p:cNvSpPr>
          <p:nvPr/>
        </p:nvSpPr>
        <p:spPr>
          <a:xfrm>
            <a:off x="15238428" y="1895417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C7FB9325-78D5-4B87-AAFA-221266CF75AF}"/>
              </a:ext>
            </a:extLst>
          </p:cNvPr>
          <p:cNvSpPr txBox="1">
            <a:spLocks/>
          </p:cNvSpPr>
          <p:nvPr/>
        </p:nvSpPr>
        <p:spPr>
          <a:xfrm>
            <a:off x="16972819" y="2530763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Durability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34953F5-0C01-469B-9967-278F082DCA70}"/>
              </a:ext>
            </a:extLst>
          </p:cNvPr>
          <p:cNvSpPr txBox="1">
            <a:spLocks/>
          </p:cNvSpPr>
          <p:nvPr/>
        </p:nvSpPr>
        <p:spPr>
          <a:xfrm>
            <a:off x="19927994" y="3166110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Margins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27B5E4DD-A258-4F92-9206-A53BB08847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51824" y="695903"/>
            <a:ext cx="323458" cy="408998"/>
            <a:chOff x="-6" y="18"/>
            <a:chExt cx="692" cy="875"/>
          </a:xfrm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BA068F9B-3A10-4C7B-A120-32055E3F8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" y="122"/>
              <a:ext cx="529" cy="687"/>
            </a:xfrm>
            <a:custGeom>
              <a:avLst/>
              <a:gdLst>
                <a:gd name="T0" fmla="*/ 0 w 252"/>
                <a:gd name="T1" fmla="*/ 22 h 328"/>
                <a:gd name="T2" fmla="*/ 126 w 252"/>
                <a:gd name="T3" fmla="*/ 0 h 328"/>
                <a:gd name="T4" fmla="*/ 252 w 252"/>
                <a:gd name="T5" fmla="*/ 22 h 328"/>
                <a:gd name="T6" fmla="*/ 252 w 252"/>
                <a:gd name="T7" fmla="*/ 263 h 328"/>
                <a:gd name="T8" fmla="*/ 126 w 252"/>
                <a:gd name="T9" fmla="*/ 328 h 328"/>
                <a:gd name="T10" fmla="*/ 0 w 252"/>
                <a:gd name="T11" fmla="*/ 263 h 328"/>
                <a:gd name="T12" fmla="*/ 0 w 252"/>
                <a:gd name="T13" fmla="*/ 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328">
                  <a:moveTo>
                    <a:pt x="0" y="22"/>
                  </a:moveTo>
                  <a:cubicBezTo>
                    <a:pt x="0" y="22"/>
                    <a:pt x="79" y="57"/>
                    <a:pt x="126" y="0"/>
                  </a:cubicBezTo>
                  <a:cubicBezTo>
                    <a:pt x="126" y="0"/>
                    <a:pt x="172" y="45"/>
                    <a:pt x="252" y="22"/>
                  </a:cubicBezTo>
                  <a:cubicBezTo>
                    <a:pt x="252" y="263"/>
                    <a:pt x="252" y="263"/>
                    <a:pt x="252" y="263"/>
                  </a:cubicBezTo>
                  <a:cubicBezTo>
                    <a:pt x="126" y="328"/>
                    <a:pt x="126" y="328"/>
                    <a:pt x="126" y="328"/>
                  </a:cubicBezTo>
                  <a:cubicBezTo>
                    <a:pt x="0" y="263"/>
                    <a:pt x="0" y="263"/>
                    <a:pt x="0" y="26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Line 5">
              <a:extLst>
                <a:ext uri="{FF2B5EF4-FFF2-40B4-BE49-F238E27FC236}">
                  <a16:creationId xmlns:a16="http://schemas.microsoft.com/office/drawing/2014/main" id="{DEACDA61-2DB8-4FD5-97FE-0C92D6918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300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2590B22C-D59A-4B21-AD22-F32BD77BC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449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4C1BB786-3388-4392-BDF6-0CFE555D2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18"/>
              <a:ext cx="692" cy="875"/>
            </a:xfrm>
            <a:custGeom>
              <a:avLst/>
              <a:gdLst>
                <a:gd name="T0" fmla="*/ 322 w 330"/>
                <a:gd name="T1" fmla="*/ 20 h 418"/>
                <a:gd name="T2" fmla="*/ 165 w 330"/>
                <a:gd name="T3" fmla="*/ 0 h 418"/>
                <a:gd name="T4" fmla="*/ 165 w 330"/>
                <a:gd name="T5" fmla="*/ 0 h 418"/>
                <a:gd name="T6" fmla="*/ 164 w 330"/>
                <a:gd name="T7" fmla="*/ 0 h 418"/>
                <a:gd name="T8" fmla="*/ 8 w 330"/>
                <a:gd name="T9" fmla="*/ 20 h 418"/>
                <a:gd name="T10" fmla="*/ 8 w 330"/>
                <a:gd name="T11" fmla="*/ 336 h 418"/>
                <a:gd name="T12" fmla="*/ 165 w 330"/>
                <a:gd name="T13" fmla="*/ 418 h 418"/>
                <a:gd name="T14" fmla="*/ 165 w 330"/>
                <a:gd name="T15" fmla="*/ 418 h 418"/>
                <a:gd name="T16" fmla="*/ 165 w 330"/>
                <a:gd name="T17" fmla="*/ 418 h 418"/>
                <a:gd name="T18" fmla="*/ 322 w 330"/>
                <a:gd name="T19" fmla="*/ 336 h 418"/>
                <a:gd name="T20" fmla="*/ 322 w 330"/>
                <a:gd name="T21" fmla="*/ 336 h 418"/>
                <a:gd name="T22" fmla="*/ 322 w 330"/>
                <a:gd name="T23" fmla="*/ 2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8">
                  <a:moveTo>
                    <a:pt x="322" y="20"/>
                  </a:moveTo>
                  <a:cubicBezTo>
                    <a:pt x="330" y="14"/>
                    <a:pt x="221" y="85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2" y="84"/>
                    <a:pt x="0" y="14"/>
                    <a:pt x="8" y="20"/>
                  </a:cubicBezTo>
                  <a:cubicBezTo>
                    <a:pt x="8" y="336"/>
                    <a:pt x="8" y="336"/>
                    <a:pt x="8" y="336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20"/>
                    <a:pt x="322" y="20"/>
                    <a:pt x="322" y="20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42">
            <a:extLst>
              <a:ext uri="{FF2B5EF4-FFF2-40B4-BE49-F238E27FC236}">
                <a16:creationId xmlns:a16="http://schemas.microsoft.com/office/drawing/2014/main" id="{393CE1C2-6E1E-4CB4-B059-629E8F7E1A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288244" y="1332083"/>
            <a:ext cx="405098" cy="397998"/>
            <a:chOff x="54" y="944"/>
            <a:chExt cx="913" cy="897"/>
          </a:xfrm>
        </p:grpSpPr>
        <p:sp>
          <p:nvSpPr>
            <p:cNvPr id="72" name="Rectangle 43">
              <a:extLst>
                <a:ext uri="{FF2B5EF4-FFF2-40B4-BE49-F238E27FC236}">
                  <a16:creationId xmlns:a16="http://schemas.microsoft.com/office/drawing/2014/main" id="{453EC65C-6CD7-48A7-958D-CD29179E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057"/>
              <a:ext cx="676" cy="677"/>
            </a:xfrm>
            <a:prstGeom prst="rect">
              <a:avLst/>
            </a:pr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4">
              <a:extLst>
                <a:ext uri="{FF2B5EF4-FFF2-40B4-BE49-F238E27FC236}">
                  <a16:creationId xmlns:a16="http://schemas.microsoft.com/office/drawing/2014/main" id="{AC23A910-E92D-47AB-AE74-2AA660920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45">
              <a:extLst>
                <a:ext uri="{FF2B5EF4-FFF2-40B4-BE49-F238E27FC236}">
                  <a16:creationId xmlns:a16="http://schemas.microsoft.com/office/drawing/2014/main" id="{AB88D693-2E90-4E02-8FDF-DE95A3D6E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46">
              <a:extLst>
                <a:ext uri="{FF2B5EF4-FFF2-40B4-BE49-F238E27FC236}">
                  <a16:creationId xmlns:a16="http://schemas.microsoft.com/office/drawing/2014/main" id="{AB0BBCAF-8D1D-4187-BF71-848A0B2E8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47">
              <a:extLst>
                <a:ext uri="{FF2B5EF4-FFF2-40B4-BE49-F238E27FC236}">
                  <a16:creationId xmlns:a16="http://schemas.microsoft.com/office/drawing/2014/main" id="{41ECD191-167A-461B-9882-B5F1DD576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81DE9895-CA90-482C-AC13-C0BB8FA69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915CDFA3-2A70-4208-B7E4-82A6C25C3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E89FFE5-88D1-4857-B906-A88DA6316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51">
              <a:extLst>
                <a:ext uri="{FF2B5EF4-FFF2-40B4-BE49-F238E27FC236}">
                  <a16:creationId xmlns:a16="http://schemas.microsoft.com/office/drawing/2014/main" id="{89AAE587-B792-46FE-93B2-D74254BAE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8161319E-9D40-4AD9-B7E9-42967B7F1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266"/>
              <a:ext cx="342" cy="245"/>
            </a:xfrm>
            <a:custGeom>
              <a:avLst/>
              <a:gdLst>
                <a:gd name="T0" fmla="*/ 0 w 342"/>
                <a:gd name="T1" fmla="*/ 146 h 245"/>
                <a:gd name="T2" fmla="*/ 98 w 342"/>
                <a:gd name="T3" fmla="*/ 245 h 245"/>
                <a:gd name="T4" fmla="*/ 342 w 342"/>
                <a:gd name="T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245">
                  <a:moveTo>
                    <a:pt x="0" y="146"/>
                  </a:moveTo>
                  <a:lnTo>
                    <a:pt x="98" y="245"/>
                  </a:lnTo>
                  <a:lnTo>
                    <a:pt x="342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7F8322D1-8BFC-474A-8F14-03FD057F2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398"/>
              <a:ext cx="12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92E5BF73-268C-448C-A3E5-75F7D18C5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1398"/>
              <a:ext cx="113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55">
              <a:extLst>
                <a:ext uri="{FF2B5EF4-FFF2-40B4-BE49-F238E27FC236}">
                  <a16:creationId xmlns:a16="http://schemas.microsoft.com/office/drawing/2014/main" id="{45F2BB18-A2F7-4C91-9483-2ABD59887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944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56">
              <a:extLst>
                <a:ext uri="{FF2B5EF4-FFF2-40B4-BE49-F238E27FC236}">
                  <a16:creationId xmlns:a16="http://schemas.microsoft.com/office/drawing/2014/main" id="{45901D86-93EB-4DF9-813D-AF3E699DE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1728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4">
            <a:extLst>
              <a:ext uri="{FF2B5EF4-FFF2-40B4-BE49-F238E27FC236}">
                <a16:creationId xmlns:a16="http://schemas.microsoft.com/office/drawing/2014/main" id="{542F6E8D-5CCA-421C-A101-95052C5413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74370" y="2048358"/>
            <a:ext cx="419039" cy="252882"/>
            <a:chOff x="2621" y="1462"/>
            <a:chExt cx="517" cy="312"/>
          </a:xfrm>
          <a:solidFill>
            <a:schemeClr val="tx1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4C1739BD-2EEC-4E69-905D-5BBAA9DB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89873EA-0008-4435-A510-1B190EF9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solidFill>
              <a:srgbClr val="2B5063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04C72341-4ECB-4BAE-BF28-8E93222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682"/>
              <a:ext cx="91" cy="92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2 h 43"/>
                <a:gd name="T4" fmla="*/ 0 w 43"/>
                <a:gd name="T5" fmla="*/ 21 h 43"/>
                <a:gd name="T6" fmla="*/ 21 w 43"/>
                <a:gd name="T7" fmla="*/ 0 h 43"/>
                <a:gd name="T8" fmla="*/ 43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494AE25F-CA1B-4BF7-A94E-4F47922B0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94"/>
              <a:ext cx="271" cy="180"/>
            </a:xfrm>
            <a:custGeom>
              <a:avLst/>
              <a:gdLst>
                <a:gd name="T0" fmla="*/ 129 w 129"/>
                <a:gd name="T1" fmla="*/ 29 h 85"/>
                <a:gd name="T2" fmla="*/ 0 w 12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85">
                  <a:moveTo>
                    <a:pt x="129" y="29"/>
                  </a:moveTo>
                  <a:cubicBezTo>
                    <a:pt x="65" y="0"/>
                    <a:pt x="7" y="51"/>
                    <a:pt x="0" y="8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E5D3166E-C082-4950-9427-A09538A3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519"/>
              <a:ext cx="92" cy="174"/>
            </a:xfrm>
            <a:custGeom>
              <a:avLst/>
              <a:gdLst>
                <a:gd name="T0" fmla="*/ 92 w 92"/>
                <a:gd name="T1" fmla="*/ 0 h 174"/>
                <a:gd name="T2" fmla="*/ 0 w 92"/>
                <a:gd name="T3" fmla="*/ 174 h 174"/>
                <a:gd name="T4" fmla="*/ 92 w 92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74">
                  <a:moveTo>
                    <a:pt x="92" y="0"/>
                  </a:moveTo>
                  <a:lnTo>
                    <a:pt x="0" y="17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C0A4A053-E0A5-450C-B0F7-5CC9F64CB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519"/>
              <a:ext cx="92" cy="174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356E18D1-0928-4A7C-BA8E-784193EE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577"/>
              <a:ext cx="210" cy="165"/>
            </a:xfrm>
            <a:custGeom>
              <a:avLst/>
              <a:gdLst>
                <a:gd name="T0" fmla="*/ 100 w 100"/>
                <a:gd name="T1" fmla="*/ 22 h 78"/>
                <a:gd name="T2" fmla="*/ 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100" y="22"/>
                  </a:moveTo>
                  <a:cubicBezTo>
                    <a:pt x="50" y="0"/>
                    <a:pt x="8" y="44"/>
                    <a:pt x="0" y="78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679B78-2F26-483B-A5C6-F6A5C467C0CF}"/>
              </a:ext>
            </a:extLst>
          </p:cNvPr>
          <p:cNvGrpSpPr/>
          <p:nvPr/>
        </p:nvGrpSpPr>
        <p:grpSpPr>
          <a:xfrm>
            <a:off x="19492577" y="3251386"/>
            <a:ext cx="361756" cy="361756"/>
            <a:chOff x="5040848" y="3220906"/>
            <a:chExt cx="361756" cy="36175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28F39B0-C368-4C8D-B7BA-4B2466CB3CD9}"/>
                </a:ext>
              </a:extLst>
            </p:cNvPr>
            <p:cNvSpPr/>
            <p:nvPr/>
          </p:nvSpPr>
          <p:spPr>
            <a:xfrm>
              <a:off x="5040848" y="3220906"/>
              <a:ext cx="361756" cy="361756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15875" cap="rnd">
              <a:solidFill>
                <a:schemeClr val="bg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EFB5A2D-62AB-41D6-A7FD-736AE43D315E}"/>
                </a:ext>
              </a:extLst>
            </p:cNvPr>
            <p:cNvSpPr/>
            <p:nvPr/>
          </p:nvSpPr>
          <p:spPr>
            <a:xfrm>
              <a:off x="5139664" y="3319722"/>
              <a:ext cx="164124" cy="164124"/>
            </a:xfrm>
            <a:prstGeom prst="rect">
              <a:avLst/>
            </a:prstGeom>
            <a:solidFill>
              <a:schemeClr val="tx1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0E158F-44DE-4BD3-A7EA-9A8431B39519}"/>
              </a:ext>
            </a:extLst>
          </p:cNvPr>
          <p:cNvGrpSpPr/>
          <p:nvPr/>
        </p:nvGrpSpPr>
        <p:grpSpPr>
          <a:xfrm>
            <a:off x="16513414" y="2649760"/>
            <a:ext cx="409732" cy="245840"/>
            <a:chOff x="5086383" y="2649760"/>
            <a:chExt cx="409732" cy="24584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1023FEB-5154-44DD-9384-2B6889BAA843}"/>
                </a:ext>
              </a:extLst>
            </p:cNvPr>
            <p:cNvGrpSpPr/>
            <p:nvPr/>
          </p:nvGrpSpPr>
          <p:grpSpPr>
            <a:xfrm>
              <a:off x="5086383" y="2649760"/>
              <a:ext cx="409732" cy="245840"/>
              <a:chOff x="952060" y="3200096"/>
              <a:chExt cx="1143880" cy="686328"/>
            </a:xfrm>
          </p:grpSpPr>
          <p:sp>
            <p:nvSpPr>
              <p:cNvPr id="126" name="Freeform 7">
                <a:extLst>
                  <a:ext uri="{FF2B5EF4-FFF2-40B4-BE49-F238E27FC236}">
                    <a16:creationId xmlns:a16="http://schemas.microsoft.com/office/drawing/2014/main" id="{9AFE970A-CB09-4984-AA8F-FC262F004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394" y="3269500"/>
                <a:ext cx="398430" cy="431847"/>
              </a:xfrm>
              <a:custGeom>
                <a:avLst/>
                <a:gdLst>
                  <a:gd name="T0" fmla="*/ 0 w 75"/>
                  <a:gd name="T1" fmla="*/ 0 h 81"/>
                  <a:gd name="T2" fmla="*/ 75 w 75"/>
                  <a:gd name="T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0"/>
                    </a:moveTo>
                    <a:cubicBezTo>
                      <a:pt x="39" y="7"/>
                      <a:pt x="70" y="40"/>
                      <a:pt x="75" y="81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">
                <a:extLst>
                  <a:ext uri="{FF2B5EF4-FFF2-40B4-BE49-F238E27FC236}">
                    <a16:creationId xmlns:a16="http://schemas.microsoft.com/office/drawing/2014/main" id="{10D44D3C-EC96-44AC-BB6C-3785D848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05" y="3269500"/>
                <a:ext cx="401001" cy="431847"/>
              </a:xfrm>
              <a:custGeom>
                <a:avLst/>
                <a:gdLst>
                  <a:gd name="T0" fmla="*/ 0 w 75"/>
                  <a:gd name="T1" fmla="*/ 81 h 81"/>
                  <a:gd name="T2" fmla="*/ 75 w 75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81"/>
                    </a:moveTo>
                    <a:cubicBezTo>
                      <a:pt x="5" y="40"/>
                      <a:pt x="36" y="7"/>
                      <a:pt x="75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D15730DD-D4BD-4769-963E-A9F98D983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606" y="3200096"/>
                <a:ext cx="192789" cy="326456"/>
              </a:xfrm>
              <a:custGeom>
                <a:avLst/>
                <a:gdLst>
                  <a:gd name="T0" fmla="*/ 18 w 36"/>
                  <a:gd name="T1" fmla="*/ 61 h 61"/>
                  <a:gd name="T2" fmla="*/ 18 w 36"/>
                  <a:gd name="T3" fmla="*/ 61 h 61"/>
                  <a:gd name="T4" fmla="*/ 0 w 36"/>
                  <a:gd name="T5" fmla="*/ 43 h 61"/>
                  <a:gd name="T6" fmla="*/ 0 w 36"/>
                  <a:gd name="T7" fmla="*/ 18 h 61"/>
                  <a:gd name="T8" fmla="*/ 18 w 36"/>
                  <a:gd name="T9" fmla="*/ 0 h 61"/>
                  <a:gd name="T10" fmla="*/ 18 w 36"/>
                  <a:gd name="T11" fmla="*/ 0 h 61"/>
                  <a:gd name="T12" fmla="*/ 36 w 36"/>
                  <a:gd name="T13" fmla="*/ 18 h 61"/>
                  <a:gd name="T14" fmla="*/ 36 w 36"/>
                  <a:gd name="T15" fmla="*/ 43 h 61"/>
                  <a:gd name="T16" fmla="*/ 18 w 36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1"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8" y="61"/>
                      <a:pt x="0" y="53"/>
                      <a:pt x="0" y="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3"/>
                      <a:pt x="28" y="61"/>
                      <a:pt x="18" y="61"/>
                    </a:cubicBezTo>
                    <a:close/>
                  </a:path>
                </a:pathLst>
              </a:custGeom>
              <a:solidFill>
                <a:srgbClr val="2B5063"/>
              </a:solidFill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FC5FAF01-D6F9-4BB8-B2FC-CD4680CA1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60" y="3701347"/>
                <a:ext cx="1143880" cy="185077"/>
              </a:xfrm>
              <a:custGeom>
                <a:avLst/>
                <a:gdLst>
                  <a:gd name="T0" fmla="*/ 196 w 214"/>
                  <a:gd name="T1" fmla="*/ 0 h 35"/>
                  <a:gd name="T2" fmla="*/ 214 w 214"/>
                  <a:gd name="T3" fmla="*/ 17 h 35"/>
                  <a:gd name="T4" fmla="*/ 214 w 214"/>
                  <a:gd name="T5" fmla="*/ 17 h 35"/>
                  <a:gd name="T6" fmla="*/ 196 w 214"/>
                  <a:gd name="T7" fmla="*/ 35 h 35"/>
                  <a:gd name="T8" fmla="*/ 18 w 214"/>
                  <a:gd name="T9" fmla="*/ 35 h 35"/>
                  <a:gd name="T10" fmla="*/ 0 w 214"/>
                  <a:gd name="T11" fmla="*/ 17 h 35"/>
                  <a:gd name="T12" fmla="*/ 0 w 214"/>
                  <a:gd name="T13" fmla="*/ 17 h 35"/>
                  <a:gd name="T14" fmla="*/ 18 w 21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5">
                    <a:moveTo>
                      <a:pt x="196" y="0"/>
                    </a:moveTo>
                    <a:cubicBezTo>
                      <a:pt x="206" y="0"/>
                      <a:pt x="214" y="8"/>
                      <a:pt x="214" y="17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14" y="27"/>
                      <a:pt x="206" y="35"/>
                      <a:pt x="19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CC12057-DB5B-43D3-B214-5EF71B01843B}"/>
                </a:ext>
              </a:extLst>
            </p:cNvPr>
            <p:cNvCxnSpPr/>
            <p:nvPr/>
          </p:nvCxnSpPr>
          <p:spPr>
            <a:xfrm>
              <a:off x="5204537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5953EA8-8EED-4798-8260-9847CE1E61DE}"/>
                </a:ext>
              </a:extLst>
            </p:cNvPr>
            <p:cNvCxnSpPr/>
            <p:nvPr/>
          </p:nvCxnSpPr>
          <p:spPr>
            <a:xfrm>
              <a:off x="5367222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4E25E4-0DD3-4AA8-B62B-745E6A409929}"/>
              </a:ext>
            </a:extLst>
          </p:cNvPr>
          <p:cNvGrpSpPr/>
          <p:nvPr/>
        </p:nvGrpSpPr>
        <p:grpSpPr>
          <a:xfrm>
            <a:off x="4844108" y="2235993"/>
            <a:ext cx="2741150" cy="123299"/>
            <a:chOff x="5011750" y="2235993"/>
            <a:chExt cx="2416196" cy="1568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D61D0AA-2000-4348-BB86-79AA87D4A3D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6AA6A-4DB8-4A38-BE3B-8140764F095D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45C9-6AE2-4A19-AD87-395C871FA064}"/>
              </a:ext>
            </a:extLst>
          </p:cNvPr>
          <p:cNvGrpSpPr/>
          <p:nvPr/>
        </p:nvGrpSpPr>
        <p:grpSpPr>
          <a:xfrm>
            <a:off x="4641473" y="2027142"/>
            <a:ext cx="634126" cy="421670"/>
            <a:chOff x="861180" y="2784566"/>
            <a:chExt cx="2061636" cy="13709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3D79A8-98ED-4DE8-86F4-53653C6E94F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7D0699-46EA-4586-9A1A-3527535E4DC5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9DC8A0C-A0B0-40D5-9D94-E966EAE31D68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75A08F5-5557-469D-B9C7-8D2A2CE608F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7441F8A-EBC0-4D22-BAAF-326F0E4D84F6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DE945DF-997B-4B80-A5FA-E19F6FDB5A4C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438CDD-8F8F-43B4-B483-FE1BE7AD5B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3819701-5BAB-40E8-9DDE-4DABDFFE4C75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0318D6D-AEE9-44FB-804C-BE4C74E4FCBF}"/>
              </a:ext>
            </a:extLst>
          </p:cNvPr>
          <p:cNvSpPr/>
          <p:nvPr/>
        </p:nvSpPr>
        <p:spPr>
          <a:xfrm rot="5400000">
            <a:off x="6609430" y="1339535"/>
            <a:ext cx="219656" cy="3229853"/>
          </a:xfrm>
          <a:prstGeom prst="rightBracket">
            <a:avLst>
              <a:gd name="adj" fmla="val 0"/>
            </a:avLst>
          </a:prstGeom>
          <a:grpFill/>
          <a:ln w="15875" cap="rnd">
            <a:solidFill>
              <a:schemeClr val="bg1">
                <a:alpha val="50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D3D7E-760F-4FA6-A7C5-D545B6B9A5BD}"/>
              </a:ext>
            </a:extLst>
          </p:cNvPr>
          <p:cNvGrpSpPr/>
          <p:nvPr/>
        </p:nvGrpSpPr>
        <p:grpSpPr>
          <a:xfrm>
            <a:off x="6612148" y="2899505"/>
            <a:ext cx="214222" cy="263334"/>
            <a:chOff x="6658983" y="2766695"/>
            <a:chExt cx="430305" cy="5289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72A22-6498-4BB0-B646-9D316285B58F}"/>
                </a:ext>
              </a:extLst>
            </p:cNvPr>
            <p:cNvSpPr/>
            <p:nvPr/>
          </p:nvSpPr>
          <p:spPr>
            <a:xfrm>
              <a:off x="6658983" y="2766695"/>
              <a:ext cx="430305" cy="528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0">
              <a:extLst>
                <a:ext uri="{FF2B5EF4-FFF2-40B4-BE49-F238E27FC236}">
                  <a16:creationId xmlns:a16="http://schemas.microsoft.com/office/drawing/2014/main" id="{7BDB8083-895A-45EA-AB3E-107E5C3809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3134" y="2872336"/>
              <a:ext cx="222002" cy="338821"/>
              <a:chOff x="3210" y="600"/>
              <a:chExt cx="973" cy="1485"/>
            </a:xfrm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68681C2B-9A3E-49AB-B4E7-92C22730C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600"/>
                <a:ext cx="858" cy="1485"/>
              </a:xfrm>
              <a:custGeom>
                <a:avLst/>
                <a:gdLst>
                  <a:gd name="T0" fmla="*/ 0 w 411"/>
                  <a:gd name="T1" fmla="*/ 0 h 711"/>
                  <a:gd name="T2" fmla="*/ 398 w 411"/>
                  <a:gd name="T3" fmla="*/ 0 h 711"/>
                  <a:gd name="T4" fmla="*/ 398 w 411"/>
                  <a:gd name="T5" fmla="*/ 147 h 711"/>
                  <a:gd name="T6" fmla="*/ 362 w 411"/>
                  <a:gd name="T7" fmla="*/ 256 h 711"/>
                  <a:gd name="T8" fmla="*/ 236 w 411"/>
                  <a:gd name="T9" fmla="*/ 352 h 711"/>
                  <a:gd name="T10" fmla="*/ 236 w 411"/>
                  <a:gd name="T11" fmla="*/ 383 h 711"/>
                  <a:gd name="T12" fmla="*/ 370 w 411"/>
                  <a:gd name="T13" fmla="*/ 486 h 711"/>
                  <a:gd name="T14" fmla="*/ 399 w 411"/>
                  <a:gd name="T15" fmla="*/ 571 h 711"/>
                  <a:gd name="T16" fmla="*/ 399 w 411"/>
                  <a:gd name="T17" fmla="*/ 711 h 711"/>
                  <a:gd name="T18" fmla="*/ 0 w 411"/>
                  <a:gd name="T19" fmla="*/ 711 h 711"/>
                  <a:gd name="T20" fmla="*/ 0 w 411"/>
                  <a:gd name="T21" fmla="*/ 544 h 711"/>
                  <a:gd name="T22" fmla="*/ 35 w 411"/>
                  <a:gd name="T23" fmla="*/ 475 h 711"/>
                  <a:gd name="T24" fmla="*/ 167 w 411"/>
                  <a:gd name="T25" fmla="*/ 380 h 711"/>
                  <a:gd name="T26" fmla="*/ 164 w 411"/>
                  <a:gd name="T27" fmla="*/ 350 h 711"/>
                  <a:gd name="T28" fmla="*/ 22 w 411"/>
                  <a:gd name="T29" fmla="*/ 243 h 711"/>
                  <a:gd name="T30" fmla="*/ 0 w 411"/>
                  <a:gd name="T31" fmla="*/ 170 h 711"/>
                  <a:gd name="T32" fmla="*/ 0 w 411"/>
                  <a:gd name="T33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711">
                    <a:moveTo>
                      <a:pt x="0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8" y="147"/>
                      <a:pt x="398" y="147"/>
                      <a:pt x="398" y="147"/>
                    </a:cubicBezTo>
                    <a:cubicBezTo>
                      <a:pt x="398" y="147"/>
                      <a:pt x="411" y="218"/>
                      <a:pt x="362" y="256"/>
                    </a:cubicBezTo>
                    <a:cubicBezTo>
                      <a:pt x="312" y="295"/>
                      <a:pt x="236" y="352"/>
                      <a:pt x="236" y="352"/>
                    </a:cubicBezTo>
                    <a:cubicBezTo>
                      <a:pt x="236" y="352"/>
                      <a:pt x="214" y="364"/>
                      <a:pt x="236" y="383"/>
                    </a:cubicBezTo>
                    <a:cubicBezTo>
                      <a:pt x="259" y="402"/>
                      <a:pt x="370" y="486"/>
                      <a:pt x="370" y="486"/>
                    </a:cubicBezTo>
                    <a:cubicBezTo>
                      <a:pt x="370" y="486"/>
                      <a:pt x="398" y="499"/>
                      <a:pt x="399" y="571"/>
                    </a:cubicBezTo>
                    <a:cubicBezTo>
                      <a:pt x="400" y="643"/>
                      <a:pt x="399" y="711"/>
                      <a:pt x="399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44"/>
                      <a:pt x="6" y="492"/>
                      <a:pt x="35" y="475"/>
                    </a:cubicBezTo>
                    <a:cubicBezTo>
                      <a:pt x="64" y="458"/>
                      <a:pt x="167" y="380"/>
                      <a:pt x="167" y="380"/>
                    </a:cubicBezTo>
                    <a:cubicBezTo>
                      <a:pt x="167" y="380"/>
                      <a:pt x="186" y="359"/>
                      <a:pt x="164" y="350"/>
                    </a:cubicBezTo>
                    <a:cubicBezTo>
                      <a:pt x="143" y="340"/>
                      <a:pt x="22" y="243"/>
                      <a:pt x="22" y="243"/>
                    </a:cubicBezTo>
                    <a:cubicBezTo>
                      <a:pt x="22" y="243"/>
                      <a:pt x="0" y="228"/>
                      <a:pt x="0" y="170"/>
                    </a:cubicBezTo>
                    <a:cubicBezTo>
                      <a:pt x="0" y="1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F0E3B6B9-ECD3-45A4-885E-7E01645ED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740"/>
                <a:ext cx="819" cy="1345"/>
              </a:xfrm>
              <a:custGeom>
                <a:avLst/>
                <a:gdLst>
                  <a:gd name="T0" fmla="*/ 130 w 392"/>
                  <a:gd name="T1" fmla="*/ 23 h 644"/>
                  <a:gd name="T2" fmla="*/ 44 w 392"/>
                  <a:gd name="T3" fmla="*/ 143 h 644"/>
                  <a:gd name="T4" fmla="*/ 82 w 392"/>
                  <a:gd name="T5" fmla="*/ 179 h 644"/>
                  <a:gd name="T6" fmla="*/ 184 w 392"/>
                  <a:gd name="T7" fmla="*/ 264 h 644"/>
                  <a:gd name="T8" fmla="*/ 184 w 392"/>
                  <a:gd name="T9" fmla="*/ 424 h 644"/>
                  <a:gd name="T10" fmla="*/ 146 w 392"/>
                  <a:gd name="T11" fmla="*/ 529 h 644"/>
                  <a:gd name="T12" fmla="*/ 90 w 392"/>
                  <a:gd name="T13" fmla="*/ 529 h 644"/>
                  <a:gd name="T14" fmla="*/ 35 w 392"/>
                  <a:gd name="T15" fmla="*/ 565 h 644"/>
                  <a:gd name="T16" fmla="*/ 35 w 392"/>
                  <a:gd name="T17" fmla="*/ 644 h 644"/>
                  <a:gd name="T18" fmla="*/ 358 w 392"/>
                  <a:gd name="T19" fmla="*/ 644 h 644"/>
                  <a:gd name="T20" fmla="*/ 358 w 392"/>
                  <a:gd name="T21" fmla="*/ 480 h 644"/>
                  <a:gd name="T22" fmla="*/ 297 w 392"/>
                  <a:gd name="T23" fmla="*/ 447 h 644"/>
                  <a:gd name="T24" fmla="*/ 208 w 392"/>
                  <a:gd name="T25" fmla="*/ 375 h 644"/>
                  <a:gd name="T26" fmla="*/ 210 w 392"/>
                  <a:gd name="T27" fmla="*/ 245 h 644"/>
                  <a:gd name="T28" fmla="*/ 334 w 392"/>
                  <a:gd name="T29" fmla="*/ 157 h 644"/>
                  <a:gd name="T30" fmla="*/ 336 w 392"/>
                  <a:gd name="T31" fmla="*/ 75 h 644"/>
                  <a:gd name="T32" fmla="*/ 130 w 392"/>
                  <a:gd name="T33" fmla="*/ 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2" h="644">
                    <a:moveTo>
                      <a:pt x="130" y="23"/>
                    </a:moveTo>
                    <a:cubicBezTo>
                      <a:pt x="130" y="23"/>
                      <a:pt x="0" y="0"/>
                      <a:pt x="44" y="143"/>
                    </a:cubicBezTo>
                    <a:cubicBezTo>
                      <a:pt x="44" y="143"/>
                      <a:pt x="49" y="160"/>
                      <a:pt x="82" y="179"/>
                    </a:cubicBezTo>
                    <a:cubicBezTo>
                      <a:pt x="116" y="197"/>
                      <a:pt x="178" y="232"/>
                      <a:pt x="184" y="264"/>
                    </a:cubicBezTo>
                    <a:cubicBezTo>
                      <a:pt x="189" y="296"/>
                      <a:pt x="181" y="420"/>
                      <a:pt x="184" y="424"/>
                    </a:cubicBezTo>
                    <a:cubicBezTo>
                      <a:pt x="186" y="428"/>
                      <a:pt x="190" y="513"/>
                      <a:pt x="146" y="529"/>
                    </a:cubicBezTo>
                    <a:cubicBezTo>
                      <a:pt x="102" y="545"/>
                      <a:pt x="90" y="529"/>
                      <a:pt x="90" y="529"/>
                    </a:cubicBezTo>
                    <a:cubicBezTo>
                      <a:pt x="90" y="529"/>
                      <a:pt x="39" y="504"/>
                      <a:pt x="35" y="565"/>
                    </a:cubicBezTo>
                    <a:cubicBezTo>
                      <a:pt x="30" y="627"/>
                      <a:pt x="35" y="644"/>
                      <a:pt x="35" y="644"/>
                    </a:cubicBezTo>
                    <a:cubicBezTo>
                      <a:pt x="358" y="644"/>
                      <a:pt x="358" y="644"/>
                      <a:pt x="358" y="644"/>
                    </a:cubicBezTo>
                    <a:cubicBezTo>
                      <a:pt x="358" y="480"/>
                      <a:pt x="358" y="480"/>
                      <a:pt x="358" y="480"/>
                    </a:cubicBezTo>
                    <a:cubicBezTo>
                      <a:pt x="358" y="480"/>
                      <a:pt x="349" y="444"/>
                      <a:pt x="297" y="447"/>
                    </a:cubicBezTo>
                    <a:cubicBezTo>
                      <a:pt x="245" y="449"/>
                      <a:pt x="209" y="461"/>
                      <a:pt x="208" y="375"/>
                    </a:cubicBezTo>
                    <a:cubicBezTo>
                      <a:pt x="206" y="288"/>
                      <a:pt x="210" y="245"/>
                      <a:pt x="210" y="245"/>
                    </a:cubicBezTo>
                    <a:cubicBezTo>
                      <a:pt x="334" y="157"/>
                      <a:pt x="334" y="157"/>
                      <a:pt x="334" y="157"/>
                    </a:cubicBezTo>
                    <a:cubicBezTo>
                      <a:pt x="334" y="157"/>
                      <a:pt x="392" y="115"/>
                      <a:pt x="336" y="75"/>
                    </a:cubicBezTo>
                    <a:lnTo>
                      <a:pt x="130" y="23"/>
                    </a:lnTo>
                    <a:close/>
                  </a:path>
                </a:pathLst>
              </a:custGeom>
              <a:solidFill>
                <a:srgbClr val="8096A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37" name="Line 13">
                <a:extLst>
                  <a:ext uri="{FF2B5EF4-FFF2-40B4-BE49-F238E27FC236}">
                    <a16:creationId xmlns:a16="http://schemas.microsoft.com/office/drawing/2014/main" id="{C79A5993-BB29-486E-B36A-FD8B4EEB3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600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0" name="Line 14">
                <a:extLst>
                  <a:ext uri="{FF2B5EF4-FFF2-40B4-BE49-F238E27FC236}">
                    <a16:creationId xmlns:a16="http://schemas.microsoft.com/office/drawing/2014/main" id="{F52787D9-D2F5-433F-ADE9-2506A1988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083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63AE0C-7E95-4987-9E61-6FBF65A3564D}"/>
              </a:ext>
            </a:extLst>
          </p:cNvPr>
          <p:cNvGrpSpPr/>
          <p:nvPr/>
        </p:nvGrpSpPr>
        <p:grpSpPr>
          <a:xfrm>
            <a:off x="7546432" y="1432485"/>
            <a:ext cx="1174825" cy="924871"/>
            <a:chOff x="6784924" y="798304"/>
            <a:chExt cx="1174825" cy="924871"/>
          </a:xfrm>
        </p:grpSpPr>
        <p:sp>
          <p:nvSpPr>
            <p:cNvPr id="152" name="Freeform 96">
              <a:extLst>
                <a:ext uri="{FF2B5EF4-FFF2-40B4-BE49-F238E27FC236}">
                  <a16:creationId xmlns:a16="http://schemas.microsoft.com/office/drawing/2014/main" id="{C3F311CC-54EE-4A50-8D50-CA08BF68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Line 97">
              <a:extLst>
                <a:ext uri="{FF2B5EF4-FFF2-40B4-BE49-F238E27FC236}">
                  <a16:creationId xmlns:a16="http://schemas.microsoft.com/office/drawing/2014/main" id="{37234896-B10D-4DFC-A7B0-5BE428C6D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50E9B6-D6F2-4601-B8AD-8E40BA2A3A76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159" name="Rectangle 98">
                <a:extLst>
                  <a:ext uri="{FF2B5EF4-FFF2-40B4-BE49-F238E27FC236}">
                    <a16:creationId xmlns:a16="http://schemas.microsoft.com/office/drawing/2014/main" id="{D0FA9709-7494-4BB2-9BFD-DE1796D76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99">
                <a:extLst>
                  <a:ext uri="{FF2B5EF4-FFF2-40B4-BE49-F238E27FC236}">
                    <a16:creationId xmlns:a16="http://schemas.microsoft.com/office/drawing/2014/main" id="{7C5DA978-A613-47FE-AE08-7E55C3BB6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19296B-C61B-4C89-B617-5A6D44BB9F4B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162" name="Rectangle 100">
                <a:extLst>
                  <a:ext uri="{FF2B5EF4-FFF2-40B4-BE49-F238E27FC236}">
                    <a16:creationId xmlns:a16="http://schemas.microsoft.com/office/drawing/2014/main" id="{A6399B64-4FCB-4297-AD59-DB2A85782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01">
                <a:extLst>
                  <a:ext uri="{FF2B5EF4-FFF2-40B4-BE49-F238E27FC236}">
                    <a16:creationId xmlns:a16="http://schemas.microsoft.com/office/drawing/2014/main" id="{F8E7C264-06ED-4D8B-AB9B-85E9AF40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Line 102">
              <a:extLst>
                <a:ext uri="{FF2B5EF4-FFF2-40B4-BE49-F238E27FC236}">
                  <a16:creationId xmlns:a16="http://schemas.microsoft.com/office/drawing/2014/main" id="{B6852D6F-C59D-4CAB-846D-CBB235D94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05">
              <a:extLst>
                <a:ext uri="{FF2B5EF4-FFF2-40B4-BE49-F238E27FC236}">
                  <a16:creationId xmlns:a16="http://schemas.microsoft.com/office/drawing/2014/main" id="{C0B22FBD-B31E-4E7E-A212-8A3F77AD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06">
              <a:extLst>
                <a:ext uri="{FF2B5EF4-FFF2-40B4-BE49-F238E27FC236}">
                  <a16:creationId xmlns:a16="http://schemas.microsoft.com/office/drawing/2014/main" id="{1D4D43A7-72FE-4861-8DC7-E93ADC85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A76622-4679-493F-BA3F-61CBC2276E84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26DAA-2594-4709-A41A-07E51E075289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264749-8566-4553-AD4A-7054D045717D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6A3793-5BA9-46E1-98C6-7E216719B296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4A1F4C3-51B2-4768-805F-0EA064F3C52C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170" name="Trapezoid 169">
                    <a:extLst>
                      <a:ext uri="{FF2B5EF4-FFF2-40B4-BE49-F238E27FC236}">
                        <a16:creationId xmlns:a16="http://schemas.microsoft.com/office/drawing/2014/main" id="{542747F7-B414-46B9-AD01-6DA564D0DE7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Trapezoid 170">
                    <a:extLst>
                      <a:ext uri="{FF2B5EF4-FFF2-40B4-BE49-F238E27FC236}">
                        <a16:creationId xmlns:a16="http://schemas.microsoft.com/office/drawing/2014/main" id="{F10724C1-BA23-4D2B-9053-93BB47C9C35A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22A868-91F7-470D-A6D3-EBFA793D7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775FF15-5E11-4EED-B2A3-5A570E9AB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05A866-1EA0-4DBB-9C42-18E270E88DA0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173" name="Rectangle 98">
                <a:extLst>
                  <a:ext uri="{FF2B5EF4-FFF2-40B4-BE49-F238E27FC236}">
                    <a16:creationId xmlns:a16="http://schemas.microsoft.com/office/drawing/2014/main" id="{F9A70708-6885-46A3-ABD7-0CC728D9C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99">
                <a:extLst>
                  <a:ext uri="{FF2B5EF4-FFF2-40B4-BE49-F238E27FC236}">
                    <a16:creationId xmlns:a16="http://schemas.microsoft.com/office/drawing/2014/main" id="{1DF7F1D6-479A-4C85-BE1F-6FD720619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794C932-A4AD-4A99-8DD7-10831ACB29E9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176" name="Rectangle 98">
                <a:extLst>
                  <a:ext uri="{FF2B5EF4-FFF2-40B4-BE49-F238E27FC236}">
                    <a16:creationId xmlns:a16="http://schemas.microsoft.com/office/drawing/2014/main" id="{12968E66-DB9D-4547-A72B-4EB5B1576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99">
                <a:extLst>
                  <a:ext uri="{FF2B5EF4-FFF2-40B4-BE49-F238E27FC236}">
                    <a16:creationId xmlns:a16="http://schemas.microsoft.com/office/drawing/2014/main" id="{F4F1EF8A-9F36-48BC-BAED-C68009A8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4C8561-3ED6-45D9-90BB-07F3E5263472}"/>
              </a:ext>
            </a:extLst>
          </p:cNvPr>
          <p:cNvGrpSpPr/>
          <p:nvPr/>
        </p:nvGrpSpPr>
        <p:grpSpPr>
          <a:xfrm>
            <a:off x="8217477" y="1429524"/>
            <a:ext cx="436711" cy="290171"/>
            <a:chOff x="8217477" y="1429524"/>
            <a:chExt cx="436711" cy="290171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06CCC2C-1B17-4089-91F7-26781408AC56}"/>
                </a:ext>
              </a:extLst>
            </p:cNvPr>
            <p:cNvSpPr/>
            <p:nvPr/>
          </p:nvSpPr>
          <p:spPr>
            <a:xfrm rot="17241588" flipH="1">
              <a:off x="8415278" y="1399027"/>
              <a:ext cx="208414" cy="269407"/>
            </a:xfrm>
            <a:custGeom>
              <a:avLst/>
              <a:gdLst>
                <a:gd name="connsiteX0" fmla="*/ 296293 w 698838"/>
                <a:gd name="connsiteY0" fmla="*/ 133443 h 903355"/>
                <a:gd name="connsiteX1" fmla="*/ 229851 w 698838"/>
                <a:gd name="connsiteY1" fmla="*/ 563219 h 903355"/>
                <a:gd name="connsiteX2" fmla="*/ 22678 w 698838"/>
                <a:gd name="connsiteY2" fmla="*/ 770872 h 903355"/>
                <a:gd name="connsiteX3" fmla="*/ 22805 w 698838"/>
                <a:gd name="connsiteY3" fmla="*/ 880678 h 903355"/>
                <a:gd name="connsiteX4" fmla="*/ 132611 w 698838"/>
                <a:gd name="connsiteY4" fmla="*/ 880550 h 903355"/>
                <a:gd name="connsiteX5" fmla="*/ 676160 w 698838"/>
                <a:gd name="connsiteY5" fmla="*/ 335738 h 903355"/>
                <a:gd name="connsiteX6" fmla="*/ 698838 w 698838"/>
                <a:gd name="connsiteY6" fmla="*/ 280809 h 903355"/>
                <a:gd name="connsiteX7" fmla="*/ 694577 w 698838"/>
                <a:gd name="connsiteY7" fmla="*/ 259046 h 903355"/>
                <a:gd name="connsiteX8" fmla="*/ 697705 w 698838"/>
                <a:gd name="connsiteY8" fmla="*/ 257558 h 903355"/>
                <a:gd name="connsiteX9" fmla="*/ 575111 w 698838"/>
                <a:gd name="connsiteY9" fmla="*/ 0 h 903355"/>
                <a:gd name="connsiteX10" fmla="*/ 504442 w 698838"/>
                <a:gd name="connsiteY10" fmla="*/ 96819 h 903355"/>
                <a:gd name="connsiteX11" fmla="*/ 566046 w 698838"/>
                <a:gd name="connsiteY11" fmla="*/ 226242 h 903355"/>
                <a:gd name="connsiteX12" fmla="*/ 410261 w 698838"/>
                <a:gd name="connsiteY12" fmla="*/ 382389 h 903355"/>
                <a:gd name="connsiteX13" fmla="*/ 410261 w 698838"/>
                <a:gd name="connsiteY13" fmla="*/ 109422 h 90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8838" h="903355">
                  <a:moveTo>
                    <a:pt x="296293" y="133443"/>
                  </a:moveTo>
                  <a:lnTo>
                    <a:pt x="229851" y="563219"/>
                  </a:lnTo>
                  <a:lnTo>
                    <a:pt x="22678" y="770872"/>
                  </a:lnTo>
                  <a:cubicBezTo>
                    <a:pt x="-7609" y="801230"/>
                    <a:pt x="-7552" y="850391"/>
                    <a:pt x="22805" y="880678"/>
                  </a:cubicBezTo>
                  <a:cubicBezTo>
                    <a:pt x="53163" y="910965"/>
                    <a:pt x="102323" y="910908"/>
                    <a:pt x="132611" y="880550"/>
                  </a:cubicBezTo>
                  <a:lnTo>
                    <a:pt x="676160" y="335738"/>
                  </a:lnTo>
                  <a:cubicBezTo>
                    <a:pt x="691304" y="320559"/>
                    <a:pt x="698861" y="300680"/>
                    <a:pt x="698838" y="280809"/>
                  </a:cubicBezTo>
                  <a:lnTo>
                    <a:pt x="694577" y="259046"/>
                  </a:lnTo>
                  <a:lnTo>
                    <a:pt x="697705" y="257558"/>
                  </a:lnTo>
                  <a:lnTo>
                    <a:pt x="575111" y="0"/>
                  </a:lnTo>
                  <a:lnTo>
                    <a:pt x="504442" y="96819"/>
                  </a:lnTo>
                  <a:lnTo>
                    <a:pt x="566046" y="226242"/>
                  </a:lnTo>
                  <a:lnTo>
                    <a:pt x="410261" y="382389"/>
                  </a:lnTo>
                  <a:lnTo>
                    <a:pt x="410261" y="1094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7CFDE42-D011-446B-9185-5A94EE392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554" y="1654615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844DFFD-7632-4F23-B95E-B79B57F3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1460" y="1634526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91DB8E6-E860-4829-A1C2-2A05CE198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7477" y="1585342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9C0624A6-5BE8-4589-8E86-25ADBB07829D}"/>
              </a:ext>
            </a:extLst>
          </p:cNvPr>
          <p:cNvSpPr/>
          <p:nvPr/>
        </p:nvSpPr>
        <p:spPr>
          <a:xfrm>
            <a:off x="4426703" y="1245921"/>
            <a:ext cx="4316435" cy="2125929"/>
          </a:xfrm>
          <a:prstGeom prst="flowChartProcess">
            <a:avLst/>
          </a:prstGeom>
          <a:solidFill>
            <a:schemeClr val="tx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itle 1">
            <a:extLst>
              <a:ext uri="{FF2B5EF4-FFF2-40B4-BE49-F238E27FC236}">
                <a16:creationId xmlns:a16="http://schemas.microsoft.com/office/drawing/2014/main" id="{6420D21C-A892-4FD4-8A3D-29B649BFAD9C}"/>
              </a:ext>
            </a:extLst>
          </p:cNvPr>
          <p:cNvSpPr txBox="1">
            <a:spLocks/>
          </p:cNvSpPr>
          <p:nvPr/>
        </p:nvSpPr>
        <p:spPr>
          <a:xfrm>
            <a:off x="4489689" y="1738758"/>
            <a:ext cx="229747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Drive to the Airport to Catch a Flight</a:t>
            </a:r>
          </a:p>
        </p:txBody>
      </p:sp>
    </p:spTree>
    <p:extLst>
      <p:ext uri="{BB962C8B-B14F-4D97-AF65-F5344CB8AC3E}">
        <p14:creationId xmlns:p14="http://schemas.microsoft.com/office/powerpoint/2010/main" val="234289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2.77778E-6 1.35802E-6 L 0.0368 1.35802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9" grpId="0"/>
      <p:bldP spid="2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471098"/>
            <a:ext cx="2583010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Drive to the Airport to Catch a Flight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E5F7F2-E241-46BF-9D81-18CE17C5BD1F}"/>
              </a:ext>
            </a:extLst>
          </p:cNvPr>
          <p:cNvGrpSpPr/>
          <p:nvPr/>
        </p:nvGrpSpPr>
        <p:grpSpPr>
          <a:xfrm>
            <a:off x="4184073" y="2235994"/>
            <a:ext cx="3401185" cy="123299"/>
            <a:chOff x="5011750" y="2235993"/>
            <a:chExt cx="2416196" cy="15682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231DD0-1196-4A18-B980-F6A093108647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C76A154-8AF7-4F54-9F68-759F1B90C80E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DE7BDC-FCB6-4EFC-9B80-3627752D279A}"/>
              </a:ext>
            </a:extLst>
          </p:cNvPr>
          <p:cNvGrpSpPr/>
          <p:nvPr/>
        </p:nvGrpSpPr>
        <p:grpSpPr>
          <a:xfrm>
            <a:off x="3460373" y="2027143"/>
            <a:ext cx="634126" cy="421670"/>
            <a:chOff x="861180" y="2784566"/>
            <a:chExt cx="2061636" cy="137091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706C32-9115-4AB1-B70F-FF2960BEE124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3E646B5-3353-4F3F-9F87-F8C06B35CFB7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CBE0EA-12B3-4CE6-98CE-E8C37CC34CB5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504D4B-B7DD-40F5-9790-7A8F79809866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A138ECC-A7D5-4A9D-A47D-F61F60F60ACE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C862B4F-896D-41E5-84EF-BBE075E8436A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F02C84C-D29D-45BA-8C77-E3F847E40B55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E4F4691-6739-4F0F-B272-FF7D04D225F5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9" name="Right Bracket 78">
            <a:extLst>
              <a:ext uri="{FF2B5EF4-FFF2-40B4-BE49-F238E27FC236}">
                <a16:creationId xmlns:a16="http://schemas.microsoft.com/office/drawing/2014/main" id="{9844EB63-2A61-4756-B6DC-F4FCF4893E5E}"/>
              </a:ext>
            </a:extLst>
          </p:cNvPr>
          <p:cNvSpPr/>
          <p:nvPr/>
        </p:nvSpPr>
        <p:spPr>
          <a:xfrm rot="5400000">
            <a:off x="5954644" y="684750"/>
            <a:ext cx="219656" cy="4539425"/>
          </a:xfrm>
          <a:prstGeom prst="rightBracket">
            <a:avLst>
              <a:gd name="adj" fmla="val 0"/>
            </a:avLst>
          </a:prstGeom>
          <a:grpFill/>
          <a:ln w="15875" cap="rnd">
            <a:solidFill>
              <a:schemeClr val="bg1">
                <a:alpha val="50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B7C743-1FC8-47FE-BDE1-9250D856D28E}"/>
              </a:ext>
            </a:extLst>
          </p:cNvPr>
          <p:cNvGrpSpPr/>
          <p:nvPr/>
        </p:nvGrpSpPr>
        <p:grpSpPr>
          <a:xfrm>
            <a:off x="5957361" y="2899505"/>
            <a:ext cx="214222" cy="263334"/>
            <a:chOff x="6658983" y="2766695"/>
            <a:chExt cx="430305" cy="52895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57C5394-9F8C-4C01-AF2A-F722DC390E2A}"/>
                </a:ext>
              </a:extLst>
            </p:cNvPr>
            <p:cNvSpPr/>
            <p:nvPr/>
          </p:nvSpPr>
          <p:spPr>
            <a:xfrm>
              <a:off x="6658983" y="2766695"/>
              <a:ext cx="430305" cy="528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7" name="Group 10">
              <a:extLst>
                <a:ext uri="{FF2B5EF4-FFF2-40B4-BE49-F238E27FC236}">
                  <a16:creationId xmlns:a16="http://schemas.microsoft.com/office/drawing/2014/main" id="{CC5CF5D6-96B3-4D75-9F5D-FCB05BA054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3134" y="2872336"/>
              <a:ext cx="222002" cy="338821"/>
              <a:chOff x="3210" y="600"/>
              <a:chExt cx="973" cy="1485"/>
            </a:xfrm>
          </p:grpSpPr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D7CCF9EC-D148-4116-A816-7EA1CE76A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600"/>
                <a:ext cx="858" cy="1485"/>
              </a:xfrm>
              <a:custGeom>
                <a:avLst/>
                <a:gdLst>
                  <a:gd name="T0" fmla="*/ 0 w 411"/>
                  <a:gd name="T1" fmla="*/ 0 h 711"/>
                  <a:gd name="T2" fmla="*/ 398 w 411"/>
                  <a:gd name="T3" fmla="*/ 0 h 711"/>
                  <a:gd name="T4" fmla="*/ 398 w 411"/>
                  <a:gd name="T5" fmla="*/ 147 h 711"/>
                  <a:gd name="T6" fmla="*/ 362 w 411"/>
                  <a:gd name="T7" fmla="*/ 256 h 711"/>
                  <a:gd name="T8" fmla="*/ 236 w 411"/>
                  <a:gd name="T9" fmla="*/ 352 h 711"/>
                  <a:gd name="T10" fmla="*/ 236 w 411"/>
                  <a:gd name="T11" fmla="*/ 383 h 711"/>
                  <a:gd name="T12" fmla="*/ 370 w 411"/>
                  <a:gd name="T13" fmla="*/ 486 h 711"/>
                  <a:gd name="T14" fmla="*/ 399 w 411"/>
                  <a:gd name="T15" fmla="*/ 571 h 711"/>
                  <a:gd name="T16" fmla="*/ 399 w 411"/>
                  <a:gd name="T17" fmla="*/ 711 h 711"/>
                  <a:gd name="T18" fmla="*/ 0 w 411"/>
                  <a:gd name="T19" fmla="*/ 711 h 711"/>
                  <a:gd name="T20" fmla="*/ 0 w 411"/>
                  <a:gd name="T21" fmla="*/ 544 h 711"/>
                  <a:gd name="T22" fmla="*/ 35 w 411"/>
                  <a:gd name="T23" fmla="*/ 475 h 711"/>
                  <a:gd name="T24" fmla="*/ 167 w 411"/>
                  <a:gd name="T25" fmla="*/ 380 h 711"/>
                  <a:gd name="T26" fmla="*/ 164 w 411"/>
                  <a:gd name="T27" fmla="*/ 350 h 711"/>
                  <a:gd name="T28" fmla="*/ 22 w 411"/>
                  <a:gd name="T29" fmla="*/ 243 h 711"/>
                  <a:gd name="T30" fmla="*/ 0 w 411"/>
                  <a:gd name="T31" fmla="*/ 170 h 711"/>
                  <a:gd name="T32" fmla="*/ 0 w 411"/>
                  <a:gd name="T33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711">
                    <a:moveTo>
                      <a:pt x="0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8" y="147"/>
                      <a:pt x="398" y="147"/>
                      <a:pt x="398" y="147"/>
                    </a:cubicBezTo>
                    <a:cubicBezTo>
                      <a:pt x="398" y="147"/>
                      <a:pt x="411" y="218"/>
                      <a:pt x="362" y="256"/>
                    </a:cubicBezTo>
                    <a:cubicBezTo>
                      <a:pt x="312" y="295"/>
                      <a:pt x="236" y="352"/>
                      <a:pt x="236" y="352"/>
                    </a:cubicBezTo>
                    <a:cubicBezTo>
                      <a:pt x="236" y="352"/>
                      <a:pt x="214" y="364"/>
                      <a:pt x="236" y="383"/>
                    </a:cubicBezTo>
                    <a:cubicBezTo>
                      <a:pt x="259" y="402"/>
                      <a:pt x="370" y="486"/>
                      <a:pt x="370" y="486"/>
                    </a:cubicBezTo>
                    <a:cubicBezTo>
                      <a:pt x="370" y="486"/>
                      <a:pt x="398" y="499"/>
                      <a:pt x="399" y="571"/>
                    </a:cubicBezTo>
                    <a:cubicBezTo>
                      <a:pt x="400" y="643"/>
                      <a:pt x="399" y="711"/>
                      <a:pt x="399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44"/>
                      <a:pt x="6" y="492"/>
                      <a:pt x="35" y="475"/>
                    </a:cubicBezTo>
                    <a:cubicBezTo>
                      <a:pt x="64" y="458"/>
                      <a:pt x="167" y="380"/>
                      <a:pt x="167" y="380"/>
                    </a:cubicBezTo>
                    <a:cubicBezTo>
                      <a:pt x="167" y="380"/>
                      <a:pt x="186" y="359"/>
                      <a:pt x="164" y="350"/>
                    </a:cubicBezTo>
                    <a:cubicBezTo>
                      <a:pt x="143" y="340"/>
                      <a:pt x="22" y="243"/>
                      <a:pt x="22" y="243"/>
                    </a:cubicBezTo>
                    <a:cubicBezTo>
                      <a:pt x="22" y="243"/>
                      <a:pt x="0" y="228"/>
                      <a:pt x="0" y="170"/>
                    </a:cubicBezTo>
                    <a:cubicBezTo>
                      <a:pt x="0" y="1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D47A3400-D83C-4F51-A930-4F1AAF5F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740"/>
                <a:ext cx="819" cy="1345"/>
              </a:xfrm>
              <a:custGeom>
                <a:avLst/>
                <a:gdLst>
                  <a:gd name="T0" fmla="*/ 130 w 392"/>
                  <a:gd name="T1" fmla="*/ 23 h 644"/>
                  <a:gd name="T2" fmla="*/ 44 w 392"/>
                  <a:gd name="T3" fmla="*/ 143 h 644"/>
                  <a:gd name="T4" fmla="*/ 82 w 392"/>
                  <a:gd name="T5" fmla="*/ 179 h 644"/>
                  <a:gd name="T6" fmla="*/ 184 w 392"/>
                  <a:gd name="T7" fmla="*/ 264 h 644"/>
                  <a:gd name="T8" fmla="*/ 184 w 392"/>
                  <a:gd name="T9" fmla="*/ 424 h 644"/>
                  <a:gd name="T10" fmla="*/ 146 w 392"/>
                  <a:gd name="T11" fmla="*/ 529 h 644"/>
                  <a:gd name="T12" fmla="*/ 90 w 392"/>
                  <a:gd name="T13" fmla="*/ 529 h 644"/>
                  <a:gd name="T14" fmla="*/ 35 w 392"/>
                  <a:gd name="T15" fmla="*/ 565 h 644"/>
                  <a:gd name="T16" fmla="*/ 35 w 392"/>
                  <a:gd name="T17" fmla="*/ 644 h 644"/>
                  <a:gd name="T18" fmla="*/ 358 w 392"/>
                  <a:gd name="T19" fmla="*/ 644 h 644"/>
                  <a:gd name="T20" fmla="*/ 358 w 392"/>
                  <a:gd name="T21" fmla="*/ 480 h 644"/>
                  <a:gd name="T22" fmla="*/ 297 w 392"/>
                  <a:gd name="T23" fmla="*/ 447 h 644"/>
                  <a:gd name="T24" fmla="*/ 208 w 392"/>
                  <a:gd name="T25" fmla="*/ 375 h 644"/>
                  <a:gd name="T26" fmla="*/ 210 w 392"/>
                  <a:gd name="T27" fmla="*/ 245 h 644"/>
                  <a:gd name="T28" fmla="*/ 334 w 392"/>
                  <a:gd name="T29" fmla="*/ 157 h 644"/>
                  <a:gd name="T30" fmla="*/ 336 w 392"/>
                  <a:gd name="T31" fmla="*/ 75 h 644"/>
                  <a:gd name="T32" fmla="*/ 130 w 392"/>
                  <a:gd name="T33" fmla="*/ 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2" h="644">
                    <a:moveTo>
                      <a:pt x="130" y="23"/>
                    </a:moveTo>
                    <a:cubicBezTo>
                      <a:pt x="130" y="23"/>
                      <a:pt x="0" y="0"/>
                      <a:pt x="44" y="143"/>
                    </a:cubicBezTo>
                    <a:cubicBezTo>
                      <a:pt x="44" y="143"/>
                      <a:pt x="49" y="160"/>
                      <a:pt x="82" y="179"/>
                    </a:cubicBezTo>
                    <a:cubicBezTo>
                      <a:pt x="116" y="197"/>
                      <a:pt x="178" y="232"/>
                      <a:pt x="184" y="264"/>
                    </a:cubicBezTo>
                    <a:cubicBezTo>
                      <a:pt x="189" y="296"/>
                      <a:pt x="181" y="420"/>
                      <a:pt x="184" y="424"/>
                    </a:cubicBezTo>
                    <a:cubicBezTo>
                      <a:pt x="186" y="428"/>
                      <a:pt x="190" y="513"/>
                      <a:pt x="146" y="529"/>
                    </a:cubicBezTo>
                    <a:cubicBezTo>
                      <a:pt x="102" y="545"/>
                      <a:pt x="90" y="529"/>
                      <a:pt x="90" y="529"/>
                    </a:cubicBezTo>
                    <a:cubicBezTo>
                      <a:pt x="90" y="529"/>
                      <a:pt x="39" y="504"/>
                      <a:pt x="35" y="565"/>
                    </a:cubicBezTo>
                    <a:cubicBezTo>
                      <a:pt x="30" y="627"/>
                      <a:pt x="35" y="644"/>
                      <a:pt x="35" y="644"/>
                    </a:cubicBezTo>
                    <a:cubicBezTo>
                      <a:pt x="358" y="644"/>
                      <a:pt x="358" y="644"/>
                      <a:pt x="358" y="644"/>
                    </a:cubicBezTo>
                    <a:cubicBezTo>
                      <a:pt x="358" y="480"/>
                      <a:pt x="358" y="480"/>
                      <a:pt x="358" y="480"/>
                    </a:cubicBezTo>
                    <a:cubicBezTo>
                      <a:pt x="358" y="480"/>
                      <a:pt x="349" y="444"/>
                      <a:pt x="297" y="447"/>
                    </a:cubicBezTo>
                    <a:cubicBezTo>
                      <a:pt x="245" y="449"/>
                      <a:pt x="209" y="461"/>
                      <a:pt x="208" y="375"/>
                    </a:cubicBezTo>
                    <a:cubicBezTo>
                      <a:pt x="206" y="288"/>
                      <a:pt x="210" y="245"/>
                      <a:pt x="210" y="245"/>
                    </a:cubicBezTo>
                    <a:cubicBezTo>
                      <a:pt x="334" y="157"/>
                      <a:pt x="334" y="157"/>
                      <a:pt x="334" y="157"/>
                    </a:cubicBezTo>
                    <a:cubicBezTo>
                      <a:pt x="334" y="157"/>
                      <a:pt x="392" y="115"/>
                      <a:pt x="336" y="75"/>
                    </a:cubicBezTo>
                    <a:lnTo>
                      <a:pt x="130" y="23"/>
                    </a:lnTo>
                    <a:close/>
                  </a:path>
                </a:pathLst>
              </a:custGeom>
              <a:solidFill>
                <a:srgbClr val="8096A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id="{039E1B80-6124-47B7-9BC1-4FABD4DE4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600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01" name="Line 14">
                <a:extLst>
                  <a:ext uri="{FF2B5EF4-FFF2-40B4-BE49-F238E27FC236}">
                    <a16:creationId xmlns:a16="http://schemas.microsoft.com/office/drawing/2014/main" id="{88738FFC-C8D5-45BB-BCC1-7D7E5604E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083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B8B316-BD94-48C7-A737-DA6771D9E460}"/>
              </a:ext>
            </a:extLst>
          </p:cNvPr>
          <p:cNvGrpSpPr/>
          <p:nvPr/>
        </p:nvGrpSpPr>
        <p:grpSpPr>
          <a:xfrm>
            <a:off x="7546432" y="1432486"/>
            <a:ext cx="1174825" cy="924871"/>
            <a:chOff x="6784924" y="798304"/>
            <a:chExt cx="1174825" cy="924871"/>
          </a:xfrm>
        </p:grpSpPr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B3B41562-E0B3-4233-9335-ACAD168D1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97">
              <a:extLst>
                <a:ext uri="{FF2B5EF4-FFF2-40B4-BE49-F238E27FC236}">
                  <a16:creationId xmlns:a16="http://schemas.microsoft.com/office/drawing/2014/main" id="{B724977C-06CE-41B7-8CE8-03287E2B5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24701C-4499-4D55-8743-AA702F98AEE8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137" name="Rectangle 98">
                <a:extLst>
                  <a:ext uri="{FF2B5EF4-FFF2-40B4-BE49-F238E27FC236}">
                    <a16:creationId xmlns:a16="http://schemas.microsoft.com/office/drawing/2014/main" id="{DC53F08B-9CB5-4E41-8BE2-4620C111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99">
                <a:extLst>
                  <a:ext uri="{FF2B5EF4-FFF2-40B4-BE49-F238E27FC236}">
                    <a16:creationId xmlns:a16="http://schemas.microsoft.com/office/drawing/2014/main" id="{5C881BF3-875C-47EA-9AB4-636B8D5C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526FA7-2C6E-431F-B0CC-792BFBD88608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135" name="Rectangle 100">
                <a:extLst>
                  <a:ext uri="{FF2B5EF4-FFF2-40B4-BE49-F238E27FC236}">
                    <a16:creationId xmlns:a16="http://schemas.microsoft.com/office/drawing/2014/main" id="{744B8ECF-5C89-4621-BE21-0562DDD8F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01">
                <a:extLst>
                  <a:ext uri="{FF2B5EF4-FFF2-40B4-BE49-F238E27FC236}">
                    <a16:creationId xmlns:a16="http://schemas.microsoft.com/office/drawing/2014/main" id="{885238D3-9B0C-45AD-B288-93FD40B0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Line 102">
              <a:extLst>
                <a:ext uri="{FF2B5EF4-FFF2-40B4-BE49-F238E27FC236}">
                  <a16:creationId xmlns:a16="http://schemas.microsoft.com/office/drawing/2014/main" id="{5664938E-7660-451F-88C5-707B84DB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5">
              <a:extLst>
                <a:ext uri="{FF2B5EF4-FFF2-40B4-BE49-F238E27FC236}">
                  <a16:creationId xmlns:a16="http://schemas.microsoft.com/office/drawing/2014/main" id="{985D5176-2D95-4390-8D78-ED4FE343D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6">
              <a:extLst>
                <a:ext uri="{FF2B5EF4-FFF2-40B4-BE49-F238E27FC236}">
                  <a16:creationId xmlns:a16="http://schemas.microsoft.com/office/drawing/2014/main" id="{7BE33AF8-5781-4A8F-BE97-5FAEA8836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3834AB-8025-4F36-8CA9-9F2C17B418B6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B5E31E-7405-4F4B-B9E7-11A494A9D593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701DF-AB86-4060-B73C-84B596AC17B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60D420C-15BF-4141-ACDB-1C1B93917E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92D66A75-112C-4E9B-BCBA-D0BBE0676799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133" name="Trapezoid 132">
                    <a:extLst>
                      <a:ext uri="{FF2B5EF4-FFF2-40B4-BE49-F238E27FC236}">
                        <a16:creationId xmlns:a16="http://schemas.microsoft.com/office/drawing/2014/main" id="{329F82EF-5816-4C36-8589-287DB95E26BC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Trapezoid 133">
                    <a:extLst>
                      <a:ext uri="{FF2B5EF4-FFF2-40B4-BE49-F238E27FC236}">
                        <a16:creationId xmlns:a16="http://schemas.microsoft.com/office/drawing/2014/main" id="{49EB7309-E89B-4F88-BDA7-3BC9A047119C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9487392-F450-4780-B0FA-32D8BA166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A49E2B-3B8A-4988-8A54-E2B5097B7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608EA4E-9D41-40B6-8180-B64CE256C09E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125" name="Rectangle 98">
                <a:extLst>
                  <a:ext uri="{FF2B5EF4-FFF2-40B4-BE49-F238E27FC236}">
                    <a16:creationId xmlns:a16="http://schemas.microsoft.com/office/drawing/2014/main" id="{FF867DB0-70EF-4A33-A353-09829F81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99">
                <a:extLst>
                  <a:ext uri="{FF2B5EF4-FFF2-40B4-BE49-F238E27FC236}">
                    <a16:creationId xmlns:a16="http://schemas.microsoft.com/office/drawing/2014/main" id="{663C364B-4DF5-42B8-80DE-BC4EFB33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086B06-5AE7-4B61-BE3A-43C44C504437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123" name="Rectangle 98">
                <a:extLst>
                  <a:ext uri="{FF2B5EF4-FFF2-40B4-BE49-F238E27FC236}">
                    <a16:creationId xmlns:a16="http://schemas.microsoft.com/office/drawing/2014/main" id="{7B462CF1-D925-495C-8E1A-A372C47CD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99">
                <a:extLst>
                  <a:ext uri="{FF2B5EF4-FFF2-40B4-BE49-F238E27FC236}">
                    <a16:creationId xmlns:a16="http://schemas.microsoft.com/office/drawing/2014/main" id="{E0C28E27-6E6F-4067-968D-5E52A66F9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B47AEF-1DF2-4F81-8712-712D0551D7D1}"/>
              </a:ext>
            </a:extLst>
          </p:cNvPr>
          <p:cNvGrpSpPr/>
          <p:nvPr/>
        </p:nvGrpSpPr>
        <p:grpSpPr>
          <a:xfrm>
            <a:off x="8217477" y="1429524"/>
            <a:ext cx="436711" cy="290171"/>
            <a:chOff x="8217477" y="1429524"/>
            <a:chExt cx="436711" cy="290171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71ED326-6D0C-4A76-9D02-E7E6174638EB}"/>
                </a:ext>
              </a:extLst>
            </p:cNvPr>
            <p:cNvSpPr/>
            <p:nvPr/>
          </p:nvSpPr>
          <p:spPr>
            <a:xfrm rot="17241588" flipH="1">
              <a:off x="8415278" y="1399027"/>
              <a:ext cx="208414" cy="269407"/>
            </a:xfrm>
            <a:custGeom>
              <a:avLst/>
              <a:gdLst>
                <a:gd name="connsiteX0" fmla="*/ 296293 w 698838"/>
                <a:gd name="connsiteY0" fmla="*/ 133443 h 903355"/>
                <a:gd name="connsiteX1" fmla="*/ 229851 w 698838"/>
                <a:gd name="connsiteY1" fmla="*/ 563219 h 903355"/>
                <a:gd name="connsiteX2" fmla="*/ 22678 w 698838"/>
                <a:gd name="connsiteY2" fmla="*/ 770872 h 903355"/>
                <a:gd name="connsiteX3" fmla="*/ 22805 w 698838"/>
                <a:gd name="connsiteY3" fmla="*/ 880678 h 903355"/>
                <a:gd name="connsiteX4" fmla="*/ 132611 w 698838"/>
                <a:gd name="connsiteY4" fmla="*/ 880550 h 903355"/>
                <a:gd name="connsiteX5" fmla="*/ 676160 w 698838"/>
                <a:gd name="connsiteY5" fmla="*/ 335738 h 903355"/>
                <a:gd name="connsiteX6" fmla="*/ 698838 w 698838"/>
                <a:gd name="connsiteY6" fmla="*/ 280809 h 903355"/>
                <a:gd name="connsiteX7" fmla="*/ 694577 w 698838"/>
                <a:gd name="connsiteY7" fmla="*/ 259046 h 903355"/>
                <a:gd name="connsiteX8" fmla="*/ 697705 w 698838"/>
                <a:gd name="connsiteY8" fmla="*/ 257558 h 903355"/>
                <a:gd name="connsiteX9" fmla="*/ 575111 w 698838"/>
                <a:gd name="connsiteY9" fmla="*/ 0 h 903355"/>
                <a:gd name="connsiteX10" fmla="*/ 504442 w 698838"/>
                <a:gd name="connsiteY10" fmla="*/ 96819 h 903355"/>
                <a:gd name="connsiteX11" fmla="*/ 566046 w 698838"/>
                <a:gd name="connsiteY11" fmla="*/ 226242 h 903355"/>
                <a:gd name="connsiteX12" fmla="*/ 410261 w 698838"/>
                <a:gd name="connsiteY12" fmla="*/ 382389 h 903355"/>
                <a:gd name="connsiteX13" fmla="*/ 410261 w 698838"/>
                <a:gd name="connsiteY13" fmla="*/ 109422 h 90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8838" h="903355">
                  <a:moveTo>
                    <a:pt x="296293" y="133443"/>
                  </a:moveTo>
                  <a:lnTo>
                    <a:pt x="229851" y="563219"/>
                  </a:lnTo>
                  <a:lnTo>
                    <a:pt x="22678" y="770872"/>
                  </a:lnTo>
                  <a:cubicBezTo>
                    <a:pt x="-7609" y="801230"/>
                    <a:pt x="-7552" y="850391"/>
                    <a:pt x="22805" y="880678"/>
                  </a:cubicBezTo>
                  <a:cubicBezTo>
                    <a:pt x="53163" y="910965"/>
                    <a:pt x="102323" y="910908"/>
                    <a:pt x="132611" y="880550"/>
                  </a:cubicBezTo>
                  <a:lnTo>
                    <a:pt x="676160" y="335738"/>
                  </a:lnTo>
                  <a:cubicBezTo>
                    <a:pt x="691304" y="320559"/>
                    <a:pt x="698861" y="300680"/>
                    <a:pt x="698838" y="280809"/>
                  </a:cubicBezTo>
                  <a:lnTo>
                    <a:pt x="694577" y="259046"/>
                  </a:lnTo>
                  <a:lnTo>
                    <a:pt x="697705" y="257558"/>
                  </a:lnTo>
                  <a:lnTo>
                    <a:pt x="575111" y="0"/>
                  </a:lnTo>
                  <a:lnTo>
                    <a:pt x="504442" y="96819"/>
                  </a:lnTo>
                  <a:lnTo>
                    <a:pt x="566046" y="226242"/>
                  </a:lnTo>
                  <a:lnTo>
                    <a:pt x="410261" y="382389"/>
                  </a:lnTo>
                  <a:lnTo>
                    <a:pt x="410261" y="1094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6A80E48-17BF-42D6-A16E-F72CCF5AB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554" y="1654615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AEBB25-22FD-4FFF-86B5-9276C1C35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1460" y="1634526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437518D-6E37-4536-85B0-68EF354C3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7477" y="1585342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CBC3BB6-51D8-4AB6-A928-1B538F8992AE}"/>
              </a:ext>
            </a:extLst>
          </p:cNvPr>
          <p:cNvSpPr/>
          <p:nvPr/>
        </p:nvSpPr>
        <p:spPr>
          <a:xfrm>
            <a:off x="3162300" y="807720"/>
            <a:ext cx="5722620" cy="3086100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D57D6730-D9C6-4ADC-8FF0-952FE13C7626}"/>
              </a:ext>
            </a:extLst>
          </p:cNvPr>
          <p:cNvSpPr txBox="1">
            <a:spLocks/>
          </p:cNvSpPr>
          <p:nvPr/>
        </p:nvSpPr>
        <p:spPr>
          <a:xfrm>
            <a:off x="367269" y="2827459"/>
            <a:ext cx="2467371" cy="10054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1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Dynamic 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3AFD2-FBED-404C-9BC9-F4F7070F2C75}"/>
              </a:ext>
            </a:extLst>
          </p:cNvPr>
          <p:cNvSpPr txBox="1"/>
          <p:nvPr/>
        </p:nvSpPr>
        <p:spPr>
          <a:xfrm>
            <a:off x="5423927" y="592276"/>
            <a:ext cx="1199367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Margins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D129AC-C29B-496E-A115-E34E6B9BB08E}"/>
              </a:ext>
            </a:extLst>
          </p:cNvPr>
          <p:cNvSpPr txBox="1"/>
          <p:nvPr/>
        </p:nvSpPr>
        <p:spPr>
          <a:xfrm>
            <a:off x="3304881" y="1348358"/>
            <a:ext cx="9797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Fuel range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35C7E6-5693-4333-AA05-63548F7F7B50}"/>
              </a:ext>
            </a:extLst>
          </p:cNvPr>
          <p:cNvCxnSpPr>
            <a:cxnSpLocks/>
          </p:cNvCxnSpPr>
          <p:nvPr/>
        </p:nvCxnSpPr>
        <p:spPr>
          <a:xfrm flipV="1">
            <a:off x="3750448" y="1664361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3">
            <a:extLst>
              <a:ext uri="{FF2B5EF4-FFF2-40B4-BE49-F238E27FC236}">
                <a16:creationId xmlns:a16="http://schemas.microsoft.com/office/drawing/2014/main" id="{1B07AC64-1F51-46F5-AD76-324888127A5B}"/>
              </a:ext>
            </a:extLst>
          </p:cNvPr>
          <p:cNvSpPr/>
          <p:nvPr/>
        </p:nvSpPr>
        <p:spPr bwMode="auto">
          <a:xfrm rot="13500000" flipV="1">
            <a:off x="3669344" y="1692632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2B7DCC-E35A-4192-8F0B-6DB6B2B62154}"/>
              </a:ext>
            </a:extLst>
          </p:cNvPr>
          <p:cNvSpPr txBox="1"/>
          <p:nvPr/>
        </p:nvSpPr>
        <p:spPr>
          <a:xfrm>
            <a:off x="4344476" y="1879495"/>
            <a:ext cx="1547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Stopping distance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C9BBC6-8084-45E8-BEED-EB3ABF5045F4}"/>
              </a:ext>
            </a:extLst>
          </p:cNvPr>
          <p:cNvCxnSpPr>
            <a:cxnSpLocks/>
          </p:cNvCxnSpPr>
          <p:nvPr/>
        </p:nvCxnSpPr>
        <p:spPr>
          <a:xfrm rot="5400000" flipV="1">
            <a:off x="4244679" y="1902222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3">
            <a:extLst>
              <a:ext uri="{FF2B5EF4-FFF2-40B4-BE49-F238E27FC236}">
                <a16:creationId xmlns:a16="http://schemas.microsoft.com/office/drawing/2014/main" id="{D72D9235-B303-4367-A851-19ADEA96E279}"/>
              </a:ext>
            </a:extLst>
          </p:cNvPr>
          <p:cNvSpPr/>
          <p:nvPr/>
        </p:nvSpPr>
        <p:spPr bwMode="auto">
          <a:xfrm rot="18900000" flipV="1">
            <a:off x="4179150" y="1946066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7ACC76B-36A0-4A69-A429-3409C5BE2D1C}"/>
              </a:ext>
            </a:extLst>
          </p:cNvPr>
          <p:cNvCxnSpPr>
            <a:cxnSpLocks/>
          </p:cNvCxnSpPr>
          <p:nvPr/>
        </p:nvCxnSpPr>
        <p:spPr>
          <a:xfrm>
            <a:off x="4681090" y="2465500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3">
            <a:extLst>
              <a:ext uri="{FF2B5EF4-FFF2-40B4-BE49-F238E27FC236}">
                <a16:creationId xmlns:a16="http://schemas.microsoft.com/office/drawing/2014/main" id="{92654A66-2306-45E6-BF22-AC05C5A901D0}"/>
              </a:ext>
            </a:extLst>
          </p:cNvPr>
          <p:cNvSpPr/>
          <p:nvPr/>
        </p:nvSpPr>
        <p:spPr bwMode="auto">
          <a:xfrm rot="8100000">
            <a:off x="4599986" y="252491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B37E189-FF0B-469E-82B5-6CB7E37E331D}"/>
              </a:ext>
            </a:extLst>
          </p:cNvPr>
          <p:cNvSpPr txBox="1"/>
          <p:nvPr/>
        </p:nvSpPr>
        <p:spPr>
          <a:xfrm>
            <a:off x="4090221" y="2715028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Space in lane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AC620B1-79D4-40E2-854C-D2B1713770F3}"/>
              </a:ext>
            </a:extLst>
          </p:cNvPr>
          <p:cNvCxnSpPr>
            <a:cxnSpLocks/>
          </p:cNvCxnSpPr>
          <p:nvPr/>
        </p:nvCxnSpPr>
        <p:spPr>
          <a:xfrm>
            <a:off x="6055539" y="3164830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3">
            <a:extLst>
              <a:ext uri="{FF2B5EF4-FFF2-40B4-BE49-F238E27FC236}">
                <a16:creationId xmlns:a16="http://schemas.microsoft.com/office/drawing/2014/main" id="{AEE437C7-CAB9-4A94-BBC9-EF7930D8C54E}"/>
              </a:ext>
            </a:extLst>
          </p:cNvPr>
          <p:cNvSpPr/>
          <p:nvPr/>
        </p:nvSpPr>
        <p:spPr bwMode="auto">
          <a:xfrm rot="8100000">
            <a:off x="5974435" y="322424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FBA469B-D439-41A5-B20A-B7409B113136}"/>
              </a:ext>
            </a:extLst>
          </p:cNvPr>
          <p:cNvSpPr txBox="1"/>
          <p:nvPr/>
        </p:nvSpPr>
        <p:spPr>
          <a:xfrm>
            <a:off x="5105604" y="3414358"/>
            <a:ext cx="18998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Extra time to get there</a:t>
            </a:r>
          </a:p>
        </p:txBody>
      </p:sp>
    </p:spTree>
    <p:extLst>
      <p:ext uri="{BB962C8B-B14F-4D97-AF65-F5344CB8AC3E}">
        <p14:creationId xmlns:p14="http://schemas.microsoft.com/office/powerpoint/2010/main" val="384233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4" grpId="0"/>
      <p:bldP spid="144" grpId="1"/>
      <p:bldP spid="3" grpId="0" animBg="1"/>
      <p:bldP spid="3" grpId="1" animBg="1"/>
      <p:bldP spid="145" grpId="0"/>
      <p:bldP spid="147" grpId="0" animBg="1"/>
      <p:bldP spid="148" grpId="0"/>
      <p:bldP spid="151" grpId="0" animBg="1"/>
      <p:bldP spid="154" grpId="0" animBg="1"/>
      <p:bldP spid="155" grpId="0"/>
      <p:bldP spid="158" grpId="0" animBg="1"/>
      <p:bldP spid="1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113E0D-4D8D-4044-9755-2648733AF7F4}"/>
              </a:ext>
            </a:extLst>
          </p:cNvPr>
          <p:cNvGrpSpPr/>
          <p:nvPr/>
        </p:nvGrpSpPr>
        <p:grpSpPr>
          <a:xfrm>
            <a:off x="621663" y="2473151"/>
            <a:ext cx="272333" cy="233951"/>
            <a:chOff x="3603706" y="2537628"/>
            <a:chExt cx="411425" cy="353439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09FEA32D-EA30-4D86-94DC-F8CCB463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C8DA3A60-67A4-4293-9E7C-66AF27005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2" name="Rectangle 29">
              <a:extLst>
                <a:ext uri="{FF2B5EF4-FFF2-40B4-BE49-F238E27FC236}">
                  <a16:creationId xmlns:a16="http://schemas.microsoft.com/office/drawing/2014/main" id="{57EA8CA5-1349-436B-BE93-F8539D3D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C28A8EC-E331-4534-9709-83875EC832C5}"/>
              </a:ext>
            </a:extLst>
          </p:cNvPr>
          <p:cNvGrpSpPr/>
          <p:nvPr/>
        </p:nvGrpSpPr>
        <p:grpSpPr>
          <a:xfrm>
            <a:off x="3453207" y="2505629"/>
            <a:ext cx="272333" cy="233951"/>
            <a:chOff x="3603706" y="2537628"/>
            <a:chExt cx="411425" cy="353439"/>
          </a:xfrm>
        </p:grpSpPr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6D3C9D9B-41AC-4A21-B2F4-329E8A1C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77A0A25D-AAB2-498B-B1BB-5638504D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2F7E4C94-73FC-4E26-83CB-19478B3A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8B88A8-127A-4C29-AFB6-1B5F6BAF18AC}"/>
              </a:ext>
            </a:extLst>
          </p:cNvPr>
          <p:cNvGrpSpPr/>
          <p:nvPr/>
        </p:nvGrpSpPr>
        <p:grpSpPr>
          <a:xfrm>
            <a:off x="3480613" y="2761796"/>
            <a:ext cx="229681" cy="141488"/>
            <a:chOff x="3480613" y="2670356"/>
            <a:chExt cx="229681" cy="14148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8A530A-68DE-4692-B696-BAD2A813B9BF}"/>
                </a:ext>
              </a:extLst>
            </p:cNvPr>
            <p:cNvSpPr/>
            <p:nvPr/>
          </p:nvSpPr>
          <p:spPr>
            <a:xfrm>
              <a:off x="3480613" y="2691171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B1C43124-08CF-47B3-B7DD-B6A561799440}"/>
                </a:ext>
              </a:extLst>
            </p:cNvPr>
            <p:cNvSpPr/>
            <p:nvPr/>
          </p:nvSpPr>
          <p:spPr>
            <a:xfrm>
              <a:off x="3657260" y="2766125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4B5A1620-BA64-4841-964D-B62833F9B476}"/>
                </a:ext>
              </a:extLst>
            </p:cNvPr>
            <p:cNvSpPr/>
            <p:nvPr/>
          </p:nvSpPr>
          <p:spPr>
            <a:xfrm>
              <a:off x="3552803" y="2747573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B6722971-2EBD-4649-9D35-286FF4793A91}"/>
                </a:ext>
              </a:extLst>
            </p:cNvPr>
            <p:cNvSpPr/>
            <p:nvPr/>
          </p:nvSpPr>
          <p:spPr>
            <a:xfrm>
              <a:off x="3598130" y="2670356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B2A126A-F468-4619-89F5-81B169B4011B}"/>
              </a:ext>
            </a:extLst>
          </p:cNvPr>
          <p:cNvSpPr/>
          <p:nvPr/>
        </p:nvSpPr>
        <p:spPr>
          <a:xfrm>
            <a:off x="7397086" y="1667757"/>
            <a:ext cx="1276065" cy="1276065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828B95-23C6-4C31-9AE8-D71CAC7EE7D8}"/>
              </a:ext>
            </a:extLst>
          </p:cNvPr>
          <p:cNvCxnSpPr>
            <a:stCxn id="25" idx="3"/>
            <a:endCxn id="25" idx="7"/>
          </p:cNvCxnSpPr>
          <p:nvPr/>
        </p:nvCxnSpPr>
        <p:spPr>
          <a:xfrm flipV="1">
            <a:off x="7583961" y="1854632"/>
            <a:ext cx="902315" cy="902315"/>
          </a:xfrm>
          <a:prstGeom prst="lin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2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Fail</a:t>
            </a: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arrive at all or on time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1023974" y="2943822"/>
            <a:ext cx="6390286" cy="500418"/>
          </a:xfrm>
          <a:prstGeom prst="bentConnector3">
            <a:avLst>
              <a:gd name="adj1" fmla="val 156"/>
            </a:avLst>
          </a:prstGeom>
          <a:noFill/>
          <a:ln w="15875">
            <a:solidFill>
              <a:schemeClr val="accent6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421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-2.34568E-6 L 0.03681 -2.34568E-6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20988E-6 L 0.0368 -3.20988E-6 " pathEditMode="relative" rAng="0" ptsTypes="AA">
                                      <p:cBhvr>
                                        <p:cTn id="87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  <p:bldP spid="196" grpId="0"/>
      <p:bldP spid="196" grpId="1"/>
      <p:bldP spid="197" grpId="0"/>
      <p:bldP spid="197" grpId="1"/>
      <p:bldP spid="198" grpId="0"/>
      <p:bldP spid="198" grpId="1"/>
      <p:bldP spid="256" grpId="0"/>
      <p:bldP spid="261" grpId="0"/>
      <p:bldP spid="285" grpId="0"/>
      <p:bldP spid="25" grpId="0" animBg="1"/>
      <p:bldP spid="290" grpId="0"/>
      <p:bldP spid="29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113E0D-4D8D-4044-9755-2648733AF7F4}"/>
              </a:ext>
            </a:extLst>
          </p:cNvPr>
          <p:cNvGrpSpPr/>
          <p:nvPr/>
        </p:nvGrpSpPr>
        <p:grpSpPr>
          <a:xfrm>
            <a:off x="621663" y="2473151"/>
            <a:ext cx="272333" cy="233951"/>
            <a:chOff x="3603706" y="2537628"/>
            <a:chExt cx="411425" cy="353439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09FEA32D-EA30-4D86-94DC-F8CCB463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C8DA3A60-67A4-4293-9E7C-66AF27005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2" name="Rectangle 29">
              <a:extLst>
                <a:ext uri="{FF2B5EF4-FFF2-40B4-BE49-F238E27FC236}">
                  <a16:creationId xmlns:a16="http://schemas.microsoft.com/office/drawing/2014/main" id="{57EA8CA5-1349-436B-BE93-F8539D3D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C28A8EC-E331-4534-9709-83875EC832C5}"/>
              </a:ext>
            </a:extLst>
          </p:cNvPr>
          <p:cNvGrpSpPr/>
          <p:nvPr/>
        </p:nvGrpSpPr>
        <p:grpSpPr>
          <a:xfrm>
            <a:off x="3453207" y="2505629"/>
            <a:ext cx="272333" cy="233951"/>
            <a:chOff x="3603706" y="2537628"/>
            <a:chExt cx="411425" cy="353439"/>
          </a:xfrm>
        </p:grpSpPr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6D3C9D9B-41AC-4A21-B2F4-329E8A1C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77A0A25D-AAB2-498B-B1BB-5638504D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2F7E4C94-73FC-4E26-83CB-19478B3A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8B88A8-127A-4C29-AFB6-1B5F6BAF18AC}"/>
              </a:ext>
            </a:extLst>
          </p:cNvPr>
          <p:cNvGrpSpPr/>
          <p:nvPr/>
        </p:nvGrpSpPr>
        <p:grpSpPr>
          <a:xfrm>
            <a:off x="3480613" y="2761796"/>
            <a:ext cx="229681" cy="141488"/>
            <a:chOff x="3480613" y="2670356"/>
            <a:chExt cx="229681" cy="14148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8A530A-68DE-4692-B696-BAD2A813B9BF}"/>
                </a:ext>
              </a:extLst>
            </p:cNvPr>
            <p:cNvSpPr/>
            <p:nvPr/>
          </p:nvSpPr>
          <p:spPr>
            <a:xfrm>
              <a:off x="3480613" y="2691171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B1C43124-08CF-47B3-B7DD-B6A561799440}"/>
                </a:ext>
              </a:extLst>
            </p:cNvPr>
            <p:cNvSpPr/>
            <p:nvPr/>
          </p:nvSpPr>
          <p:spPr>
            <a:xfrm>
              <a:off x="3657260" y="2766125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4B5A1620-BA64-4841-964D-B62833F9B476}"/>
                </a:ext>
              </a:extLst>
            </p:cNvPr>
            <p:cNvSpPr/>
            <p:nvPr/>
          </p:nvSpPr>
          <p:spPr>
            <a:xfrm>
              <a:off x="3552803" y="2747573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B6722971-2EBD-4649-9D35-286FF4793A91}"/>
                </a:ext>
              </a:extLst>
            </p:cNvPr>
            <p:cNvSpPr/>
            <p:nvPr/>
          </p:nvSpPr>
          <p:spPr>
            <a:xfrm>
              <a:off x="3598130" y="2670356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B2A126A-F468-4619-89F5-81B169B4011B}"/>
              </a:ext>
            </a:extLst>
          </p:cNvPr>
          <p:cNvSpPr/>
          <p:nvPr/>
        </p:nvSpPr>
        <p:spPr>
          <a:xfrm>
            <a:off x="7397086" y="1667757"/>
            <a:ext cx="1276065" cy="1276065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828B95-23C6-4C31-9AE8-D71CAC7EE7D8}"/>
              </a:ext>
            </a:extLst>
          </p:cNvPr>
          <p:cNvCxnSpPr>
            <a:stCxn id="25" idx="3"/>
            <a:endCxn id="25" idx="7"/>
          </p:cNvCxnSpPr>
          <p:nvPr/>
        </p:nvCxnSpPr>
        <p:spPr>
          <a:xfrm flipV="1">
            <a:off x="7583961" y="1854632"/>
            <a:ext cx="902315" cy="902315"/>
          </a:xfrm>
          <a:prstGeom prst="lin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276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Still </a:t>
            </a:r>
            <a:b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arrive at destination </a:t>
            </a:r>
            <a:r>
              <a:rPr lang="en-US" sz="1600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5743588" y="3028240"/>
            <a:ext cx="1670672" cy="416000"/>
          </a:xfrm>
          <a:prstGeom prst="bentConnector3">
            <a:avLst>
              <a:gd name="adj1" fmla="val -239"/>
            </a:avLst>
          </a:prstGeom>
          <a:noFill/>
          <a:ln w="15875">
            <a:solidFill>
              <a:schemeClr val="accent6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E45396-FA17-452C-AA93-B514AC3F00F8}"/>
              </a:ext>
            </a:extLst>
          </p:cNvPr>
          <p:cNvSpPr txBox="1"/>
          <p:nvPr/>
        </p:nvSpPr>
        <p:spPr>
          <a:xfrm>
            <a:off x="467866" y="1588901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Call a taxi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B3DDEB-9998-4016-AEE6-58965FAC43EE}"/>
              </a:ext>
            </a:extLst>
          </p:cNvPr>
          <p:cNvSpPr txBox="1"/>
          <p:nvPr/>
        </p:nvSpPr>
        <p:spPr>
          <a:xfrm>
            <a:off x="2921195" y="1588901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wheel</a:t>
            </a:r>
          </a:p>
        </p:txBody>
      </p:sp>
    </p:spTree>
    <p:extLst>
      <p:ext uri="{BB962C8B-B14F-4D97-AF65-F5344CB8AC3E}">
        <p14:creationId xmlns:p14="http://schemas.microsoft.com/office/powerpoint/2010/main" val="203294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8.33333E-7 -0.05463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0.0368 2.71605E-6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61" grpId="0"/>
      <p:bldP spid="25" grpId="0" animBg="1"/>
      <p:bldP spid="290" grpId="0"/>
      <p:bldP spid="290" grpId="1"/>
      <p:bldP spid="87" grpId="0"/>
      <p:bldP spid="87" grpId="1"/>
      <p:bldP spid="88" grpId="0"/>
      <p:bldP spid="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2B506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B506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548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Leave </a:t>
            </a:r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margin</a:t>
            </a: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problems so you can still</a:t>
            </a:r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arrive on time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5743588" y="2808465"/>
            <a:ext cx="1670672" cy="635775"/>
          </a:xfrm>
          <a:prstGeom prst="bentConnector3">
            <a:avLst>
              <a:gd name="adj1" fmla="val -558"/>
            </a:avLst>
          </a:prstGeom>
          <a:noFill/>
          <a:ln w="15875">
            <a:solidFill>
              <a:schemeClr val="accent4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E45396-FA17-452C-AA93-B514AC3F00F8}"/>
              </a:ext>
            </a:extLst>
          </p:cNvPr>
          <p:cNvSpPr txBox="1"/>
          <p:nvPr/>
        </p:nvSpPr>
        <p:spPr>
          <a:xfrm>
            <a:off x="447027" y="1588901"/>
            <a:ext cx="1178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Call a taxi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B3DDEB-9998-4016-AEE6-58965FAC43EE}"/>
              </a:ext>
            </a:extLst>
          </p:cNvPr>
          <p:cNvSpPr txBox="1"/>
          <p:nvPr/>
        </p:nvSpPr>
        <p:spPr>
          <a:xfrm>
            <a:off x="2921195" y="1588901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wheel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FD4565-5604-4AEE-AF1D-41C87778C201}"/>
              </a:ext>
            </a:extLst>
          </p:cNvPr>
          <p:cNvSpPr txBox="1"/>
          <p:nvPr/>
        </p:nvSpPr>
        <p:spPr>
          <a:xfrm>
            <a:off x="5002685" y="1588901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Leave earlier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5829CDF-A90D-4D28-BBEC-1D364F94488D}"/>
              </a:ext>
            </a:extLst>
          </p:cNvPr>
          <p:cNvSpPr/>
          <p:nvPr/>
        </p:nvSpPr>
        <p:spPr>
          <a:xfrm>
            <a:off x="2643090" y="4130384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C22BABC-B087-48CD-99CB-92043CF4C129}"/>
              </a:ext>
            </a:extLst>
          </p:cNvPr>
          <p:cNvSpPr/>
          <p:nvPr/>
        </p:nvSpPr>
        <p:spPr>
          <a:xfrm>
            <a:off x="2731027" y="3451299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CD1FB0C9-F04E-4948-8B87-3ECB488430B1}"/>
              </a:ext>
            </a:extLst>
          </p:cNvPr>
          <p:cNvSpPr/>
          <p:nvPr/>
        </p:nvSpPr>
        <p:spPr>
          <a:xfrm>
            <a:off x="2548095" y="3709114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723F2CAC-8E80-4A41-B602-1ECCF9353416}"/>
              </a:ext>
            </a:extLst>
          </p:cNvPr>
          <p:cNvSpPr/>
          <p:nvPr/>
        </p:nvSpPr>
        <p:spPr>
          <a:xfrm>
            <a:off x="2620717" y="3880969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42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3.61111E-6 -0.0546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2.71605E-6 L 0.0368 2.71605E-6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90" grpId="0"/>
      <p:bldP spid="290" grpId="1"/>
      <p:bldP spid="89" grpId="0"/>
      <p:bldP spid="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124734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532555"/>
            <a:ext cx="7269146" cy="127959"/>
            <a:chOff x="5011750" y="2235993"/>
            <a:chExt cx="2416196" cy="162747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369312" cy="5927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085661" y="44646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  <p:sp>
        <p:nvSpPr>
          <p:cNvPr id="85" name="Freeform 58">
            <a:extLst>
              <a:ext uri="{FF2B5EF4-FFF2-40B4-BE49-F238E27FC236}">
                <a16:creationId xmlns:a16="http://schemas.microsoft.com/office/drawing/2014/main" id="{0D9C0776-5A6C-49F0-B971-D953F11C4304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1B000C78-DA9B-4996-9D0D-2D70C6228A74}"/>
              </a:ext>
            </a:extLst>
          </p:cNvPr>
          <p:cNvSpPr/>
          <p:nvPr/>
        </p:nvSpPr>
        <p:spPr>
          <a:xfrm>
            <a:off x="2643090" y="2858356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5FA3F237-AEB0-4072-9850-814BDB6319F9}"/>
              </a:ext>
            </a:extLst>
          </p:cNvPr>
          <p:cNvSpPr/>
          <p:nvPr/>
        </p:nvSpPr>
        <p:spPr>
          <a:xfrm>
            <a:off x="2731027" y="2766125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02CF425-EA7D-4B93-90EC-74F8607ADB44}"/>
              </a:ext>
            </a:extLst>
          </p:cNvPr>
          <p:cNvSpPr/>
          <p:nvPr/>
        </p:nvSpPr>
        <p:spPr>
          <a:xfrm>
            <a:off x="2548095" y="2826047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EC5B8A-7FBA-4AC0-A391-DC23366EC180}"/>
              </a:ext>
            </a:extLst>
          </p:cNvPr>
          <p:cNvSpPr/>
          <p:nvPr/>
        </p:nvSpPr>
        <p:spPr>
          <a:xfrm>
            <a:off x="2620717" y="2759066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123EFE-1FF2-40A6-821F-41B013CDBB93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910FDF24-4D71-4417-8E76-BCBDB385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4F9AAF82-24BB-4A2E-8DC3-B0EC806A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4968D6E7-C9AF-42EC-98B2-62B39024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1AA47A1C-6905-4DF3-9D26-28481093A5AF}"/>
              </a:ext>
            </a:extLst>
          </p:cNvPr>
          <p:cNvSpPr txBox="1">
            <a:spLocks/>
          </p:cNvSpPr>
          <p:nvPr/>
        </p:nvSpPr>
        <p:spPr>
          <a:xfrm>
            <a:off x="2395916" y="3019556"/>
            <a:ext cx="228625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Assume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4,000 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F0BFB9-7B7C-49D7-964E-934CF1145876}"/>
              </a:ext>
            </a:extLst>
          </p:cNvPr>
          <p:cNvSpPr txBox="1"/>
          <p:nvPr/>
        </p:nvSpPr>
        <p:spPr>
          <a:xfrm>
            <a:off x="31088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in 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97D82-CA2B-4600-9890-5FBFD1989CE2}"/>
              </a:ext>
            </a:extLst>
          </p:cNvPr>
          <p:cNvSpPr/>
          <p:nvPr/>
        </p:nvSpPr>
        <p:spPr>
          <a:xfrm>
            <a:off x="4502604" y="824279"/>
            <a:ext cx="845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Tire</a:t>
            </a:r>
          </a:p>
        </p:txBody>
      </p:sp>
    </p:spTree>
    <p:extLst>
      <p:ext uri="{BB962C8B-B14F-4D97-AF65-F5344CB8AC3E}">
        <p14:creationId xmlns:p14="http://schemas.microsoft.com/office/powerpoint/2010/main" val="54448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8025E-6 L 0.0368 -3.58025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8" grpId="0"/>
      <p:bldP spid="98" grpId="1"/>
      <p:bldP spid="101" grpId="0"/>
      <p:bldP spid="101" grpId="1"/>
      <p:bldP spid="102" grpId="0"/>
      <p:bldP spid="1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124734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31088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in 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077640" y="44646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2F430-81C6-4DA3-BE58-74604A756574}"/>
              </a:ext>
            </a:extLst>
          </p:cNvPr>
          <p:cNvSpPr/>
          <p:nvPr/>
        </p:nvSpPr>
        <p:spPr>
          <a:xfrm>
            <a:off x="4502604" y="824279"/>
            <a:ext cx="845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Tire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9F166D-57E4-489C-B043-233CAB108B8C}"/>
              </a:ext>
            </a:extLst>
          </p:cNvPr>
          <p:cNvSpPr/>
          <p:nvPr/>
        </p:nvSpPr>
        <p:spPr>
          <a:xfrm>
            <a:off x="4536999" y="870817"/>
            <a:ext cx="747320" cy="430887"/>
          </a:xfrm>
          <a:prstGeom prst="rect">
            <a:avLst/>
          </a:prstGeom>
          <a:solidFill>
            <a:schemeClr val="tx1"/>
          </a:solidFill>
        </p:spPr>
        <p:txBody>
          <a:bodyPr wrap="none" t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Car</a:t>
            </a:r>
          </a:p>
        </p:txBody>
      </p:sp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D8CBF9DA-3258-40B8-87C7-3AE0773C9556}"/>
              </a:ext>
            </a:extLst>
          </p:cNvPr>
          <p:cNvSpPr txBox="1">
            <a:spLocks/>
          </p:cNvSpPr>
          <p:nvPr/>
        </p:nvSpPr>
        <p:spPr>
          <a:xfrm>
            <a:off x="2395916" y="3019556"/>
            <a:ext cx="228625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Assume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4,000 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215D0D-7E12-4D45-A8CC-7DCE0E3EDC3A}"/>
              </a:ext>
            </a:extLst>
          </p:cNvPr>
          <p:cNvGrpSpPr/>
          <p:nvPr/>
        </p:nvGrpSpPr>
        <p:grpSpPr>
          <a:xfrm>
            <a:off x="4940779" y="2338468"/>
            <a:ext cx="460224" cy="460224"/>
            <a:chOff x="1385101" y="2316027"/>
            <a:chExt cx="460224" cy="4602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5C3CF7-72B8-4CB5-99F3-1E0BCF9E3B41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009A16-BF36-46AD-9342-504DD7B3FCCE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7BCCE6-FF73-4B73-8EFF-24F2FA981586}"/>
              </a:ext>
            </a:extLst>
          </p:cNvPr>
          <p:cNvGrpSpPr/>
          <p:nvPr/>
        </p:nvGrpSpPr>
        <p:grpSpPr>
          <a:xfrm>
            <a:off x="5805664" y="2338468"/>
            <a:ext cx="460224" cy="460224"/>
            <a:chOff x="1385101" y="2316027"/>
            <a:chExt cx="460224" cy="46022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069F2D-2577-461B-984C-BBD1359EC2BE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C496FCD-C5A0-45C3-AAD6-C404314533D7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2F22AB-BB56-4A3E-AE90-B162E39CF783}"/>
              </a:ext>
            </a:extLst>
          </p:cNvPr>
          <p:cNvGrpSpPr/>
          <p:nvPr/>
        </p:nvGrpSpPr>
        <p:grpSpPr>
          <a:xfrm>
            <a:off x="6670549" y="2338468"/>
            <a:ext cx="460224" cy="460224"/>
            <a:chOff x="1385101" y="2316027"/>
            <a:chExt cx="460224" cy="46022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BB5825E-B5E5-40AA-852A-78472673AF11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DEE1161-8358-4615-908E-9ED1EE991CA7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11E5BF-F668-4F0D-9B29-62E8BCFECF51}"/>
              </a:ext>
            </a:extLst>
          </p:cNvPr>
          <p:cNvGrpSpPr/>
          <p:nvPr/>
        </p:nvGrpSpPr>
        <p:grpSpPr>
          <a:xfrm>
            <a:off x="7535433" y="2338468"/>
            <a:ext cx="460224" cy="460224"/>
            <a:chOff x="1385101" y="2316027"/>
            <a:chExt cx="460224" cy="46022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879F9F-5209-42FC-8691-8FAB01F50D09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9AD79B-D2D1-47A8-99FF-037576CF5F3D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7CD6322C-745F-424C-AF57-67D9A6DF988E}"/>
              </a:ext>
            </a:extLst>
          </p:cNvPr>
          <p:cNvSpPr txBox="1">
            <a:spLocks/>
          </p:cNvSpPr>
          <p:nvPr/>
        </p:nvSpPr>
        <p:spPr>
          <a:xfrm>
            <a:off x="4880811" y="3019556"/>
            <a:ext cx="3348789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tires (assume independent)</a:t>
            </a:r>
          </a:p>
          <a:p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1,000 miles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68991A-B835-4A29-BA43-A9105B34075D}"/>
              </a:ext>
            </a:extLst>
          </p:cNvPr>
          <p:cNvGrpSpPr/>
          <p:nvPr/>
        </p:nvGrpSpPr>
        <p:grpSpPr>
          <a:xfrm>
            <a:off x="5228448" y="2467518"/>
            <a:ext cx="271666" cy="233378"/>
            <a:chOff x="3603706" y="2537628"/>
            <a:chExt cx="411425" cy="353439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562A554-ACF5-4C43-A88A-7E44D9F6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72BAA835-3970-4D45-824D-1BEA87EFE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84FC407F-9B51-499D-81DD-5F2CF74C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0B31DE-65A9-46CA-9717-BEFCF57A22BF}"/>
              </a:ext>
            </a:extLst>
          </p:cNvPr>
          <p:cNvGrpSpPr/>
          <p:nvPr/>
        </p:nvGrpSpPr>
        <p:grpSpPr>
          <a:xfrm>
            <a:off x="6091187" y="2467518"/>
            <a:ext cx="271666" cy="233378"/>
            <a:chOff x="3603706" y="2537628"/>
            <a:chExt cx="411425" cy="353439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7FB8E9D-1FFA-4FED-88DD-21FEBC12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FE278125-3770-418C-A69E-97E75AA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558BB3A4-9F53-404C-8A41-44CF8152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DC723A-8B36-482A-AEA9-35653F683E61}"/>
              </a:ext>
            </a:extLst>
          </p:cNvPr>
          <p:cNvGrpSpPr/>
          <p:nvPr/>
        </p:nvGrpSpPr>
        <p:grpSpPr>
          <a:xfrm>
            <a:off x="6953926" y="2467518"/>
            <a:ext cx="271666" cy="233378"/>
            <a:chOff x="3603706" y="2537628"/>
            <a:chExt cx="411425" cy="353439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C1FC4AD5-8F7E-43D7-AAE4-5F7BC52D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D1AA3571-87EE-40CE-BAD3-0A2E5364D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C9889DA-4B6C-4321-A5B0-E2A3089BB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0431BA-E7A3-492D-B036-287FE1737B71}"/>
              </a:ext>
            </a:extLst>
          </p:cNvPr>
          <p:cNvGrpSpPr/>
          <p:nvPr/>
        </p:nvGrpSpPr>
        <p:grpSpPr>
          <a:xfrm>
            <a:off x="7816665" y="2467518"/>
            <a:ext cx="271666" cy="233378"/>
            <a:chOff x="3603706" y="2537628"/>
            <a:chExt cx="411425" cy="353439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6DFC8BFC-9153-40DC-91C9-85CF2B9F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4FA03234-C263-4C7A-A763-BEE2736F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63DA4485-38B0-46C3-BE4F-E32E63C26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CFBB969-ED25-48F7-BD95-6173AB139AF3}"/>
              </a:ext>
            </a:extLst>
          </p:cNvPr>
          <p:cNvSpPr txBox="1"/>
          <p:nvPr/>
        </p:nvSpPr>
        <p:spPr>
          <a:xfrm>
            <a:off x="6617604" y="445966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alpha val="0"/>
                  </a:schemeClr>
                </a:solidFill>
                <a:latin typeface="Amazon Ember Regular" charset="0"/>
                <a:ea typeface="+mj-ea"/>
              </a:rPr>
              <a:t>Failure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7C1E64-1B3E-4CD6-959B-D51F4781DE88}"/>
              </a:ext>
            </a:extLst>
          </p:cNvPr>
          <p:cNvSpPr/>
          <p:nvPr/>
        </p:nvSpPr>
        <p:spPr>
          <a:xfrm>
            <a:off x="5876329" y="820937"/>
            <a:ext cx="1906291" cy="52322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alpha val="0"/>
                  </a:schemeClr>
                </a:solidFill>
                <a:latin typeface="Amazon Ember Regular" charset="0"/>
                <a:ea typeface="+mj-ea"/>
              </a:rPr>
              <a:t>Spare Tire</a:t>
            </a:r>
          </a:p>
        </p:txBody>
      </p:sp>
    </p:spTree>
    <p:extLst>
      <p:ext uri="{BB962C8B-B14F-4D97-AF65-F5344CB8AC3E}">
        <p14:creationId xmlns:p14="http://schemas.microsoft.com/office/powerpoint/2010/main" val="12957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2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2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71605E-6 L -0.38837 -0.0037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48438 -0.00463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-24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71605E-6 L -0.48021 -0.00586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-3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1605E-6 L -0.57483 -0.00679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3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58025E-6 L 0.03681 -3.58025E-6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29" grpId="1" animBg="1"/>
      <p:bldP spid="66" grpId="0"/>
      <p:bldP spid="66" grpId="1"/>
    </p:bldLst>
  </p:timing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5130</TotalTime>
  <Words>664</Words>
  <Application>Microsoft Office PowerPoint</Application>
  <PresentationFormat>On-screen Show (16:9)</PresentationFormat>
  <Paragraphs>241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Amazon Ember</vt:lpstr>
      <vt:lpstr>Amazon Ember Light</vt:lpstr>
      <vt:lpstr>Amazon Ember Regular</vt:lpstr>
      <vt:lpstr>Arial</vt:lpstr>
      <vt:lpstr>Segoe UI Semilight</vt:lpstr>
      <vt:lpstr>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Caitlyn Ryan</cp:lastModifiedBy>
  <cp:revision>165</cp:revision>
  <dcterms:created xsi:type="dcterms:W3CDTF">2016-06-17T18:22:10Z</dcterms:created>
  <dcterms:modified xsi:type="dcterms:W3CDTF">2018-06-29T15:13:21Z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