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  <p:sldMasterId id="2147483709" r:id="rId5"/>
  </p:sldMasterIdLst>
  <p:notesMasterIdLst>
    <p:notesMasterId r:id="rId51"/>
  </p:notesMasterIdLst>
  <p:handoutMasterIdLst>
    <p:handoutMasterId r:id="rId52"/>
  </p:handoutMasterIdLst>
  <p:sldIdLst>
    <p:sldId id="436" r:id="rId6"/>
    <p:sldId id="589" r:id="rId7"/>
    <p:sldId id="485" r:id="rId8"/>
    <p:sldId id="487" r:id="rId9"/>
    <p:sldId id="488" r:id="rId10"/>
    <p:sldId id="489" r:id="rId11"/>
    <p:sldId id="490" r:id="rId12"/>
    <p:sldId id="590" r:id="rId13"/>
    <p:sldId id="497" r:id="rId14"/>
    <p:sldId id="498" r:id="rId15"/>
    <p:sldId id="49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55" r:id="rId32"/>
    <p:sldId id="556" r:id="rId33"/>
    <p:sldId id="591" r:id="rId34"/>
    <p:sldId id="536" r:id="rId35"/>
    <p:sldId id="532" r:id="rId36"/>
    <p:sldId id="534" r:id="rId37"/>
    <p:sldId id="565" r:id="rId38"/>
    <p:sldId id="566" r:id="rId39"/>
    <p:sldId id="567" r:id="rId40"/>
    <p:sldId id="569" r:id="rId41"/>
    <p:sldId id="570" r:id="rId42"/>
    <p:sldId id="572" r:id="rId43"/>
    <p:sldId id="573" r:id="rId44"/>
    <p:sldId id="574" r:id="rId45"/>
    <p:sldId id="575" r:id="rId46"/>
    <p:sldId id="578" r:id="rId47"/>
    <p:sldId id="577" r:id="rId48"/>
    <p:sldId id="579" r:id="rId49"/>
    <p:sldId id="581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os Engineering" id="{B57EBE6E-1848-7F4F-9B70-896EF1142983}">
          <p14:sldIdLst>
            <p14:sldId id="436"/>
            <p14:sldId id="589"/>
            <p14:sldId id="485"/>
            <p14:sldId id="487"/>
            <p14:sldId id="488"/>
            <p14:sldId id="489"/>
            <p14:sldId id="490"/>
            <p14:sldId id="590"/>
            <p14:sldId id="497"/>
            <p14:sldId id="498"/>
            <p14:sldId id="49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91"/>
          </p14:sldIdLst>
        </p14:section>
        <p14:section name="Chaos Architecture" id="{31182E52-4F5F-4129-A9AF-79FC24CD888A}">
          <p14:sldIdLst>
            <p14:sldId id="536"/>
            <p14:sldId id="532"/>
            <p14:sldId id="534"/>
          </p14:sldIdLst>
        </p14:section>
        <p14:section name="Possible Future Directions" id="{A3F318F7-638E-4DE3-9607-E389E75AAFED}">
          <p14:sldIdLst>
            <p14:sldId id="565"/>
            <p14:sldId id="566"/>
            <p14:sldId id="567"/>
            <p14:sldId id="569"/>
            <p14:sldId id="570"/>
            <p14:sldId id="572"/>
            <p14:sldId id="573"/>
            <p14:sldId id="574"/>
            <p14:sldId id="575"/>
            <p14:sldId id="578"/>
            <p14:sldId id="577"/>
            <p14:sldId id="579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orient="horz" pos="2892" userDrawn="1">
          <p15:clr>
            <a:srgbClr val="A4A3A4"/>
          </p15:clr>
        </p15:guide>
        <p15:guide id="3" orient="horz" pos="2436" userDrawn="1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08" userDrawn="1">
          <p15:clr>
            <a:srgbClr val="A4A3A4"/>
          </p15:clr>
        </p15:guide>
        <p15:guide id="6" orient="horz" pos="1380" userDrawn="1">
          <p15:clr>
            <a:srgbClr val="A4A3A4"/>
          </p15:clr>
        </p15:guide>
        <p15:guide id="7" orient="horz" pos="2076" userDrawn="1">
          <p15:clr>
            <a:srgbClr val="A4A3A4"/>
          </p15:clr>
        </p15:guide>
        <p15:guide id="8" orient="horz" pos="132" userDrawn="1">
          <p15:clr>
            <a:srgbClr val="A4A3A4"/>
          </p15:clr>
        </p15:guide>
        <p15:guide id="9" orient="horz" pos="2100" userDrawn="1">
          <p15:clr>
            <a:srgbClr val="A4A3A4"/>
          </p15:clr>
        </p15:guide>
        <p15:guide id="10" orient="horz" pos="2820" userDrawn="1">
          <p15:clr>
            <a:srgbClr val="A4A3A4"/>
          </p15:clr>
        </p15:guide>
        <p15:guide id="11" pos="936" userDrawn="1">
          <p15:clr>
            <a:srgbClr val="A4A3A4"/>
          </p15:clr>
        </p15:guide>
        <p15:guide id="13" pos="2880" userDrawn="1">
          <p15:clr>
            <a:srgbClr val="A4A3A4"/>
          </p15:clr>
        </p15:guide>
        <p15:guide id="14" pos="2519">
          <p15:clr>
            <a:srgbClr val="A4A3A4"/>
          </p15:clr>
        </p15:guide>
        <p15:guide id="15" pos="4800" userDrawn="1">
          <p15:clr>
            <a:srgbClr val="A4A3A4"/>
          </p15:clr>
        </p15:guide>
        <p15:guide id="16" pos="2496" userDrawn="1">
          <p15:clr>
            <a:srgbClr val="A4A3A4"/>
          </p15:clr>
        </p15:guide>
        <p15:guide id="17" pos="1752" userDrawn="1">
          <p15:clr>
            <a:srgbClr val="A4A3A4"/>
          </p15:clr>
        </p15:guide>
        <p15:guide id="18" pos="984" userDrawn="1">
          <p15:clr>
            <a:srgbClr val="A4A3A4"/>
          </p15:clr>
        </p15:guide>
        <p15:guide id="19" pos="4848" userDrawn="1">
          <p15:clr>
            <a:srgbClr val="A4A3A4"/>
          </p15:clr>
        </p15:guide>
        <p15:guide id="20" pos="3264" userDrawn="1">
          <p15:clr>
            <a:srgbClr val="A4A3A4"/>
          </p15:clr>
        </p15:guide>
        <p15:guide id="21">
          <p15:clr>
            <a:srgbClr val="A4A3A4"/>
          </p15:clr>
        </p15:guide>
        <p15:guide id="22" pos="3288" userDrawn="1">
          <p15:clr>
            <a:srgbClr val="A4A3A4"/>
          </p15:clr>
        </p15:guide>
        <p15:guide id="23" pos="4008" userDrawn="1">
          <p15:clr>
            <a:srgbClr val="A4A3A4"/>
          </p15:clr>
        </p15:guide>
        <p15:guide id="24" pos="4056" userDrawn="1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David Griffith" initials="DG" lastIdx="23" clrIdx="2">
    <p:extLst/>
  </p:cmAuthor>
  <p:cmAuthor id="3" name="Brittany Hart" initials="BH" lastIdx="5" clrIdx="3">
    <p:extLst>
      <p:ext uri="{19B8F6BF-5375-455C-9EA6-DF929625EA0E}">
        <p15:presenceInfo xmlns:p15="http://schemas.microsoft.com/office/powerpoint/2012/main" userId="S-1-5-21-383413107-1061881802-891584314-10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770000"/>
    <a:srgbClr val="6FAF2E"/>
    <a:srgbClr val="AACC87"/>
    <a:srgbClr val="6AA72C"/>
    <a:srgbClr val="71B32F"/>
    <a:srgbClr val="3E6119"/>
    <a:srgbClr val="8E8F8E"/>
    <a:srgbClr val="8D8E8D"/>
    <a:srgbClr val="70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94" autoAdjust="0"/>
    <p:restoredTop sz="91833" autoAdjust="0"/>
  </p:normalViewPr>
  <p:slideViewPr>
    <p:cSldViewPr snapToGrid="0" showGuides="1">
      <p:cViewPr varScale="1">
        <p:scale>
          <a:sx n="132" d="100"/>
          <a:sy n="132" d="100"/>
        </p:scale>
        <p:origin x="824" y="168"/>
      </p:cViewPr>
      <p:guideLst>
        <p:guide orient="horz" pos="2148"/>
        <p:guide orient="horz" pos="2892"/>
        <p:guide orient="horz" pos="2436"/>
        <p:guide orient="horz" pos="3196"/>
        <p:guide orient="horz" pos="1308"/>
        <p:guide orient="horz" pos="1380"/>
        <p:guide orient="horz" pos="2076"/>
        <p:guide orient="horz" pos="132"/>
        <p:guide orient="horz" pos="2100"/>
        <p:guide orient="horz" pos="2820"/>
        <p:guide pos="936"/>
        <p:guide pos="2880"/>
        <p:guide pos="2519"/>
        <p:guide pos="4800"/>
        <p:guide pos="2496"/>
        <p:guide pos="1752"/>
        <p:guide pos="984"/>
        <p:guide pos="4848"/>
        <p:guide pos="3264"/>
        <p:guide/>
        <p:guide pos="3288"/>
        <p:guide pos="4008"/>
        <p:guide pos="4056"/>
        <p:guide pos="5544"/>
        <p:guide pos="22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5232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tableStyles" Target="tableStyle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12/10/18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12/10/18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82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998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51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© 2017, Amazon Web Services, Inc. or its Affiliates.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331200" y="4678208"/>
            <a:ext cx="685800" cy="384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65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567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3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123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900" baseline="0">
                <a:latin typeface="Verdana"/>
                <a:cs typeface="Verdana"/>
              </a:defRPr>
            </a:lvl1pPr>
            <a:lvl2pPr marL="990427" indent="-380933">
              <a:buFont typeface="Wingdings" charset="2"/>
              <a:buChar char="§"/>
              <a:defRPr sz="2700">
                <a:latin typeface="Verdana"/>
                <a:cs typeface="Verdan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3391"/>
            <a:ext cx="8229600" cy="446661"/>
          </a:xfrm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© 2017, Amazon Web Services, Inc. or its Affiliates.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331200" y="4678208"/>
            <a:ext cx="685800" cy="384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456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95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1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098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3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4046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4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90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814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022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3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26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123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900" baseline="0">
                <a:latin typeface="Verdana"/>
                <a:cs typeface="Verdana"/>
              </a:defRPr>
            </a:lvl1pPr>
            <a:lvl2pPr marL="990427" indent="-380933">
              <a:buFont typeface="Wingdings" charset="2"/>
              <a:buChar char="§"/>
              <a:defRPr sz="2700">
                <a:latin typeface="Verdana"/>
                <a:cs typeface="Verdan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3391"/>
            <a:ext cx="8229600" cy="446661"/>
          </a:xfrm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24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38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5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5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3539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0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6738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+mj-lt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+mn-lt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+mn-lt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+mn-lt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+mn-lt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030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5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41399"/>
            <a:ext cx="7511242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spc="-20" dirty="0">
                <a:solidFill>
                  <a:schemeClr val="bg1"/>
                </a:solidFill>
                <a:latin typeface="+mj-lt"/>
              </a:rPr>
              <a:t>Who Watches the Watchers?</a:t>
            </a:r>
            <a:br>
              <a:rPr lang="en-US" sz="3600" spc="-20" dirty="0">
                <a:solidFill>
                  <a:schemeClr val="bg1"/>
                </a:solidFill>
                <a:latin typeface="+mj-lt"/>
              </a:rPr>
            </a:br>
            <a:r>
              <a:rPr lang="en-US" sz="2000" spc="-20" dirty="0">
                <a:solidFill>
                  <a:schemeClr val="bg1"/>
                </a:solidFill>
                <a:latin typeface="+mj-lt"/>
              </a:rPr>
              <a:t>Unobservability in the presence of chaos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4102965" y="2778163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b="0" dirty="0">
                <a:solidFill>
                  <a:schemeClr val="tx1"/>
                </a:solidFill>
                <a:latin typeface="+mj-lt"/>
              </a:rPr>
              <a:t>Adrian Cockcroft</a:t>
            </a:r>
            <a:endParaRPr lang="en-US" sz="20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000" b="0" dirty="0">
                <a:solidFill>
                  <a:schemeClr val="tx1"/>
                </a:solidFill>
                <a:latin typeface="+mj-lt"/>
              </a:rPr>
              <a:t>@</a:t>
            </a:r>
            <a:r>
              <a:rPr lang="en-US" sz="2000" b="0" dirty="0" err="1">
                <a:solidFill>
                  <a:schemeClr val="tx1"/>
                </a:solidFill>
                <a:latin typeface="+mj-lt"/>
              </a:rPr>
              <a:t>adrianco</a:t>
            </a:r>
            <a:endParaRPr lang="en-US" sz="1600" b="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sz="1600" b="0" dirty="0">
                <a:solidFill>
                  <a:schemeClr val="tx1"/>
                </a:solidFill>
                <a:latin typeface="+mj-lt"/>
              </a:rPr>
              <a:t>AWS VP Cloud Architecture Strategy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4621EF5-B724-42FB-B66D-65EBD3E2E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315" y="2648857"/>
            <a:ext cx="2814451" cy="13353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65BF86-623F-41AB-88BF-2B432FD3666A}"/>
              </a:ext>
            </a:extLst>
          </p:cNvPr>
          <p:cNvGrpSpPr/>
          <p:nvPr/>
        </p:nvGrpSpPr>
        <p:grpSpPr>
          <a:xfrm>
            <a:off x="1579224" y="3204574"/>
            <a:ext cx="466485" cy="464117"/>
            <a:chOff x="4150538" y="3152811"/>
            <a:chExt cx="214217" cy="213130"/>
          </a:xfrm>
          <a:noFill/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B5CB060-1DFC-45C5-956E-16561998B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538" y="3152811"/>
              <a:ext cx="214217" cy="213130"/>
            </a:xfrm>
            <a:custGeom>
              <a:avLst/>
              <a:gdLst>
                <a:gd name="T0" fmla="*/ 152 w 394"/>
                <a:gd name="T1" fmla="*/ 0 h 392"/>
                <a:gd name="T2" fmla="*/ 248 w 394"/>
                <a:gd name="T3" fmla="*/ 0 h 392"/>
                <a:gd name="T4" fmla="*/ 257 w 394"/>
                <a:gd name="T5" fmla="*/ 56 h 392"/>
                <a:gd name="T6" fmla="*/ 296 w 394"/>
                <a:gd name="T7" fmla="*/ 22 h 392"/>
                <a:gd name="T8" fmla="*/ 369 w 394"/>
                <a:gd name="T9" fmla="*/ 96 h 392"/>
                <a:gd name="T10" fmla="*/ 336 w 394"/>
                <a:gd name="T11" fmla="*/ 140 h 392"/>
                <a:gd name="T12" fmla="*/ 394 w 394"/>
                <a:gd name="T13" fmla="*/ 149 h 392"/>
                <a:gd name="T14" fmla="*/ 394 w 394"/>
                <a:gd name="T15" fmla="*/ 245 h 392"/>
                <a:gd name="T16" fmla="*/ 336 w 394"/>
                <a:gd name="T17" fmla="*/ 252 h 392"/>
                <a:gd name="T18" fmla="*/ 376 w 394"/>
                <a:gd name="T19" fmla="*/ 302 h 392"/>
                <a:gd name="T20" fmla="*/ 306 w 394"/>
                <a:gd name="T21" fmla="*/ 372 h 392"/>
                <a:gd name="T22" fmla="*/ 255 w 394"/>
                <a:gd name="T23" fmla="*/ 330 h 392"/>
                <a:gd name="T24" fmla="*/ 246 w 394"/>
                <a:gd name="T25" fmla="*/ 392 h 392"/>
                <a:gd name="T26" fmla="*/ 152 w 394"/>
                <a:gd name="T27" fmla="*/ 392 h 392"/>
                <a:gd name="T28" fmla="*/ 141 w 394"/>
                <a:gd name="T29" fmla="*/ 328 h 392"/>
                <a:gd name="T30" fmla="*/ 92 w 394"/>
                <a:gd name="T31" fmla="*/ 366 h 392"/>
                <a:gd name="T32" fmla="*/ 24 w 394"/>
                <a:gd name="T33" fmla="*/ 298 h 392"/>
                <a:gd name="T34" fmla="*/ 64 w 394"/>
                <a:gd name="T35" fmla="*/ 248 h 392"/>
                <a:gd name="T36" fmla="*/ 0 w 394"/>
                <a:gd name="T37" fmla="*/ 237 h 392"/>
                <a:gd name="T38" fmla="*/ 0 w 394"/>
                <a:gd name="T39" fmla="*/ 144 h 392"/>
                <a:gd name="T40" fmla="*/ 62 w 394"/>
                <a:gd name="T41" fmla="*/ 134 h 392"/>
                <a:gd name="T42" fmla="*/ 24 w 394"/>
                <a:gd name="T43" fmla="*/ 86 h 392"/>
                <a:gd name="T44" fmla="*/ 92 w 394"/>
                <a:gd name="T45" fmla="*/ 21 h 392"/>
                <a:gd name="T46" fmla="*/ 142 w 394"/>
                <a:gd name="T47" fmla="*/ 58 h 392"/>
                <a:gd name="T48" fmla="*/ 152 w 394"/>
                <a:gd name="T4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" h="392">
                  <a:moveTo>
                    <a:pt x="152" y="0"/>
                  </a:moveTo>
                  <a:lnTo>
                    <a:pt x="248" y="0"/>
                  </a:lnTo>
                  <a:lnTo>
                    <a:pt x="257" y="56"/>
                  </a:lnTo>
                  <a:lnTo>
                    <a:pt x="296" y="22"/>
                  </a:lnTo>
                  <a:lnTo>
                    <a:pt x="369" y="96"/>
                  </a:lnTo>
                  <a:lnTo>
                    <a:pt x="336" y="140"/>
                  </a:lnTo>
                  <a:lnTo>
                    <a:pt x="394" y="149"/>
                  </a:lnTo>
                  <a:lnTo>
                    <a:pt x="394" y="245"/>
                  </a:lnTo>
                  <a:lnTo>
                    <a:pt x="336" y="252"/>
                  </a:lnTo>
                  <a:lnTo>
                    <a:pt x="376" y="302"/>
                  </a:lnTo>
                  <a:lnTo>
                    <a:pt x="306" y="372"/>
                  </a:lnTo>
                  <a:lnTo>
                    <a:pt x="255" y="330"/>
                  </a:lnTo>
                  <a:lnTo>
                    <a:pt x="246" y="392"/>
                  </a:lnTo>
                  <a:lnTo>
                    <a:pt x="152" y="392"/>
                  </a:lnTo>
                  <a:lnTo>
                    <a:pt x="141" y="328"/>
                  </a:lnTo>
                  <a:lnTo>
                    <a:pt x="92" y="366"/>
                  </a:lnTo>
                  <a:lnTo>
                    <a:pt x="24" y="298"/>
                  </a:lnTo>
                  <a:lnTo>
                    <a:pt x="64" y="248"/>
                  </a:lnTo>
                  <a:lnTo>
                    <a:pt x="0" y="237"/>
                  </a:lnTo>
                  <a:lnTo>
                    <a:pt x="0" y="144"/>
                  </a:lnTo>
                  <a:lnTo>
                    <a:pt x="62" y="134"/>
                  </a:lnTo>
                  <a:lnTo>
                    <a:pt x="24" y="86"/>
                  </a:lnTo>
                  <a:lnTo>
                    <a:pt x="92" y="21"/>
                  </a:lnTo>
                  <a:lnTo>
                    <a:pt x="142" y="58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19050" cap="rnd">
              <a:solidFill>
                <a:schemeClr val="tx1"/>
              </a:solidFill>
              <a:prstDash val="solid"/>
              <a:rou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kern="0">
                <a:solidFill>
                  <a:srgbClr val="474746"/>
                </a:solidFill>
              </a:endParaRPr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8EE6EDE0-FF89-4E6E-B6FA-6C955E251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56" y="3219689"/>
              <a:ext cx="79380" cy="79380"/>
            </a:xfrm>
            <a:prstGeom prst="ellipse">
              <a:avLst/>
            </a:prstGeom>
            <a:grp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kern="0">
                <a:solidFill>
                  <a:srgbClr val="474746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E925FF-9271-4590-9740-EE3D76E70FAC}"/>
              </a:ext>
            </a:extLst>
          </p:cNvPr>
          <p:cNvGrpSpPr/>
          <p:nvPr/>
        </p:nvGrpSpPr>
        <p:grpSpPr>
          <a:xfrm>
            <a:off x="2093568" y="3458647"/>
            <a:ext cx="314266" cy="312672"/>
            <a:chOff x="4150538" y="3152811"/>
            <a:chExt cx="214217" cy="213130"/>
          </a:xfrm>
          <a:noFill/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443A864-ABDC-4D9F-9AB6-379FD44C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538" y="3152811"/>
              <a:ext cx="214217" cy="213130"/>
            </a:xfrm>
            <a:custGeom>
              <a:avLst/>
              <a:gdLst>
                <a:gd name="T0" fmla="*/ 152 w 394"/>
                <a:gd name="T1" fmla="*/ 0 h 392"/>
                <a:gd name="T2" fmla="*/ 248 w 394"/>
                <a:gd name="T3" fmla="*/ 0 h 392"/>
                <a:gd name="T4" fmla="*/ 257 w 394"/>
                <a:gd name="T5" fmla="*/ 56 h 392"/>
                <a:gd name="T6" fmla="*/ 296 w 394"/>
                <a:gd name="T7" fmla="*/ 22 h 392"/>
                <a:gd name="T8" fmla="*/ 369 w 394"/>
                <a:gd name="T9" fmla="*/ 96 h 392"/>
                <a:gd name="T10" fmla="*/ 336 w 394"/>
                <a:gd name="T11" fmla="*/ 140 h 392"/>
                <a:gd name="T12" fmla="*/ 394 w 394"/>
                <a:gd name="T13" fmla="*/ 149 h 392"/>
                <a:gd name="T14" fmla="*/ 394 w 394"/>
                <a:gd name="T15" fmla="*/ 245 h 392"/>
                <a:gd name="T16" fmla="*/ 336 w 394"/>
                <a:gd name="T17" fmla="*/ 252 h 392"/>
                <a:gd name="T18" fmla="*/ 376 w 394"/>
                <a:gd name="T19" fmla="*/ 302 h 392"/>
                <a:gd name="T20" fmla="*/ 306 w 394"/>
                <a:gd name="T21" fmla="*/ 372 h 392"/>
                <a:gd name="T22" fmla="*/ 255 w 394"/>
                <a:gd name="T23" fmla="*/ 330 h 392"/>
                <a:gd name="T24" fmla="*/ 246 w 394"/>
                <a:gd name="T25" fmla="*/ 392 h 392"/>
                <a:gd name="T26" fmla="*/ 152 w 394"/>
                <a:gd name="T27" fmla="*/ 392 h 392"/>
                <a:gd name="T28" fmla="*/ 141 w 394"/>
                <a:gd name="T29" fmla="*/ 328 h 392"/>
                <a:gd name="T30" fmla="*/ 92 w 394"/>
                <a:gd name="T31" fmla="*/ 366 h 392"/>
                <a:gd name="T32" fmla="*/ 24 w 394"/>
                <a:gd name="T33" fmla="*/ 298 h 392"/>
                <a:gd name="T34" fmla="*/ 64 w 394"/>
                <a:gd name="T35" fmla="*/ 248 h 392"/>
                <a:gd name="T36" fmla="*/ 0 w 394"/>
                <a:gd name="T37" fmla="*/ 237 h 392"/>
                <a:gd name="T38" fmla="*/ 0 w 394"/>
                <a:gd name="T39" fmla="*/ 144 h 392"/>
                <a:gd name="T40" fmla="*/ 62 w 394"/>
                <a:gd name="T41" fmla="*/ 134 h 392"/>
                <a:gd name="T42" fmla="*/ 24 w 394"/>
                <a:gd name="T43" fmla="*/ 86 h 392"/>
                <a:gd name="T44" fmla="*/ 92 w 394"/>
                <a:gd name="T45" fmla="*/ 21 h 392"/>
                <a:gd name="T46" fmla="*/ 142 w 394"/>
                <a:gd name="T47" fmla="*/ 58 h 392"/>
                <a:gd name="T48" fmla="*/ 152 w 394"/>
                <a:gd name="T4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" h="392">
                  <a:moveTo>
                    <a:pt x="152" y="0"/>
                  </a:moveTo>
                  <a:lnTo>
                    <a:pt x="248" y="0"/>
                  </a:lnTo>
                  <a:lnTo>
                    <a:pt x="257" y="56"/>
                  </a:lnTo>
                  <a:lnTo>
                    <a:pt x="296" y="22"/>
                  </a:lnTo>
                  <a:lnTo>
                    <a:pt x="369" y="96"/>
                  </a:lnTo>
                  <a:lnTo>
                    <a:pt x="336" y="140"/>
                  </a:lnTo>
                  <a:lnTo>
                    <a:pt x="394" y="149"/>
                  </a:lnTo>
                  <a:lnTo>
                    <a:pt x="394" y="245"/>
                  </a:lnTo>
                  <a:lnTo>
                    <a:pt x="336" y="252"/>
                  </a:lnTo>
                  <a:lnTo>
                    <a:pt x="376" y="302"/>
                  </a:lnTo>
                  <a:lnTo>
                    <a:pt x="306" y="372"/>
                  </a:lnTo>
                  <a:lnTo>
                    <a:pt x="255" y="330"/>
                  </a:lnTo>
                  <a:lnTo>
                    <a:pt x="246" y="392"/>
                  </a:lnTo>
                  <a:lnTo>
                    <a:pt x="152" y="392"/>
                  </a:lnTo>
                  <a:lnTo>
                    <a:pt x="141" y="328"/>
                  </a:lnTo>
                  <a:lnTo>
                    <a:pt x="92" y="366"/>
                  </a:lnTo>
                  <a:lnTo>
                    <a:pt x="24" y="298"/>
                  </a:lnTo>
                  <a:lnTo>
                    <a:pt x="64" y="248"/>
                  </a:lnTo>
                  <a:lnTo>
                    <a:pt x="0" y="237"/>
                  </a:lnTo>
                  <a:lnTo>
                    <a:pt x="0" y="144"/>
                  </a:lnTo>
                  <a:lnTo>
                    <a:pt x="62" y="134"/>
                  </a:lnTo>
                  <a:lnTo>
                    <a:pt x="24" y="86"/>
                  </a:lnTo>
                  <a:lnTo>
                    <a:pt x="92" y="21"/>
                  </a:lnTo>
                  <a:lnTo>
                    <a:pt x="142" y="58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19050" cap="rnd">
              <a:solidFill>
                <a:schemeClr val="tx1"/>
              </a:solidFill>
              <a:prstDash val="solid"/>
              <a:rou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kern="0">
                <a:solidFill>
                  <a:srgbClr val="474746"/>
                </a:solidFill>
              </a:endParaRPr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9E0106BF-FB85-4DA9-9E9D-4D7276D2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57" y="3219686"/>
              <a:ext cx="79380" cy="79380"/>
            </a:xfrm>
            <a:prstGeom prst="ellipse">
              <a:avLst/>
            </a:prstGeom>
            <a:grp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kern="0">
                <a:solidFill>
                  <a:srgbClr val="47474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02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681E-6 4.44444E-6 L 3.33681E-6 0.04351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3457E-7 L 0.02431 0.02253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111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0224 -0.01204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946331"/>
            <a:ext cx="506982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Drift Into Failure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Sydney Dekker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Everyone can do everything right at every step, and you may still get a catastrophic failure as a result…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AF8651-3AEF-4C8F-959C-1CCCB6DE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0" y="1333586"/>
            <a:ext cx="1652539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2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9.87654E-7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2089206"/>
            <a:ext cx="50698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Release It!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Second Edition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Michael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Nygard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Amazon Ember"/>
              </a:rPr>
              <a:t>Bulkheads, circuit breakers, and some new ideas…</a:t>
            </a:r>
            <a:endParaRPr kumimoji="0" lang="en-US" sz="15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FD731A-3089-4F07-AEA6-DA78C923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1" y="1333586"/>
            <a:ext cx="2063606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07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680C4F-4114-447B-9A9D-ABFC26079D51}"/>
              </a:ext>
            </a:extLst>
          </p:cNvPr>
          <p:cNvSpPr txBox="1"/>
          <p:nvPr/>
        </p:nvSpPr>
        <p:spPr>
          <a:xfrm>
            <a:off x="452487" y="731606"/>
            <a:ext cx="8239026" cy="272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 dirty="0"/>
              <a:t>Chaos engineering </a:t>
            </a:r>
            <a:br>
              <a:rPr lang="en-US" sz="2400" b="1" dirty="0"/>
            </a:br>
            <a:r>
              <a:rPr lang="en-US" sz="2400" dirty="0"/>
              <a:t>is the discipline of</a:t>
            </a:r>
            <a:r>
              <a:rPr lang="en-US" sz="2400" spc="300" dirty="0"/>
              <a:t> </a:t>
            </a:r>
            <a:r>
              <a:rPr lang="en-US" sz="2400" dirty="0"/>
              <a:t>experimenting</a:t>
            </a:r>
            <a:r>
              <a:rPr lang="en-US" sz="2400" spc="250" dirty="0"/>
              <a:t> </a:t>
            </a:r>
            <a:br>
              <a:rPr lang="en-US" sz="2400" spc="250" dirty="0"/>
            </a:br>
            <a:r>
              <a:rPr lang="en-US" sz="2400" dirty="0"/>
              <a:t>on a distributed system in order </a:t>
            </a:r>
            <a:br>
              <a:rPr lang="en-US" sz="2400" dirty="0"/>
            </a:br>
            <a:r>
              <a:rPr lang="en-US" sz="2400" dirty="0"/>
              <a:t>to build confidence</a:t>
            </a:r>
            <a:r>
              <a:rPr lang="en-US" sz="2400" spc="300" dirty="0"/>
              <a:t> </a:t>
            </a:r>
            <a:r>
              <a:rPr lang="en-US" sz="2400" dirty="0"/>
              <a:t>in the systems </a:t>
            </a:r>
            <a:br>
              <a:rPr lang="en-US" sz="2400" dirty="0"/>
            </a:br>
            <a:r>
              <a:rPr lang="en-US" sz="2400" dirty="0"/>
              <a:t>capacity to withstand turbulent conditions </a:t>
            </a:r>
            <a:br>
              <a:rPr lang="en-US" sz="2400" dirty="0"/>
            </a:br>
            <a:r>
              <a:rPr lang="en-US" sz="2400" dirty="0"/>
              <a:t>in production</a:t>
            </a:r>
            <a:endParaRPr lang="en-US" sz="2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6F5476-EACF-4229-8E34-90142004FEB9}"/>
              </a:ext>
            </a:extLst>
          </p:cNvPr>
          <p:cNvSpPr txBox="1"/>
          <p:nvPr/>
        </p:nvSpPr>
        <p:spPr>
          <a:xfrm>
            <a:off x="899160" y="3968141"/>
            <a:ext cx="734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Principles of Chaos Engineering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29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037DEA-1DE9-430A-9CF6-1CD7EE727FFC}"/>
              </a:ext>
            </a:extLst>
          </p:cNvPr>
          <p:cNvSpPr txBox="1"/>
          <p:nvPr/>
        </p:nvSpPr>
        <p:spPr>
          <a:xfrm>
            <a:off x="452487" y="731606"/>
            <a:ext cx="8239026" cy="272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 dirty="0"/>
              <a:t>Chaos engineering </a:t>
            </a:r>
            <a:br>
              <a:rPr lang="en-US" sz="2400" b="1" dirty="0"/>
            </a:br>
            <a:r>
              <a:rPr lang="en-US" sz="2400" dirty="0"/>
              <a:t>is the discipline of</a:t>
            </a:r>
            <a:r>
              <a:rPr lang="en-US" sz="2400" spc="300" dirty="0"/>
              <a:t> </a:t>
            </a:r>
            <a:r>
              <a:rPr lang="en-US" sz="2400" dirty="0"/>
              <a:t>experimenting</a:t>
            </a:r>
            <a:r>
              <a:rPr lang="en-US" sz="2400" spc="250" dirty="0"/>
              <a:t> </a:t>
            </a:r>
            <a:br>
              <a:rPr lang="en-US" sz="2400" spc="250" dirty="0"/>
            </a:br>
            <a:r>
              <a:rPr lang="en-US" sz="2400" dirty="0"/>
              <a:t>on a distributed system in order </a:t>
            </a:r>
            <a:br>
              <a:rPr lang="en-US" sz="2400" dirty="0"/>
            </a:br>
            <a:r>
              <a:rPr lang="en-US" sz="2400" dirty="0"/>
              <a:t>to build confidence</a:t>
            </a:r>
            <a:r>
              <a:rPr lang="en-US" sz="2400" spc="300" dirty="0"/>
              <a:t> </a:t>
            </a:r>
            <a:r>
              <a:rPr lang="en-US" sz="2400" dirty="0"/>
              <a:t>in the systems </a:t>
            </a:r>
            <a:br>
              <a:rPr lang="en-US" sz="2400" dirty="0"/>
            </a:br>
            <a:r>
              <a:rPr lang="en-US" sz="2400" dirty="0"/>
              <a:t>capacity to withstand turbulent conditions </a:t>
            </a:r>
            <a:br>
              <a:rPr lang="en-US" sz="2400" dirty="0"/>
            </a:br>
            <a:r>
              <a:rPr lang="en-US" sz="2400" dirty="0"/>
              <a:t>in production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002CC-5DD5-49D4-8596-E90F6F5A8D42}"/>
              </a:ext>
            </a:extLst>
          </p:cNvPr>
          <p:cNvSpPr txBox="1"/>
          <p:nvPr/>
        </p:nvSpPr>
        <p:spPr>
          <a:xfrm>
            <a:off x="899160" y="3968141"/>
            <a:ext cx="734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Principles of Chaos Engineering</a:t>
            </a: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AE6CFB-CA4A-4B5A-80FB-CA63D42E806F}"/>
              </a:ext>
            </a:extLst>
          </p:cNvPr>
          <p:cNvSpPr txBox="1"/>
          <p:nvPr/>
        </p:nvSpPr>
        <p:spPr>
          <a:xfrm>
            <a:off x="4807867" y="1275445"/>
            <a:ext cx="2141220" cy="36576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36576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6FAF2E"/>
                </a:solidFill>
              </a:rPr>
              <a:t>experimenting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BCEC-5FBE-417A-B14C-BE7A0DE23EB9}"/>
              </a:ext>
            </a:extLst>
          </p:cNvPr>
          <p:cNvSpPr txBox="1"/>
          <p:nvPr/>
        </p:nvSpPr>
        <p:spPr>
          <a:xfrm>
            <a:off x="2491181" y="2141308"/>
            <a:ext cx="2442956" cy="36576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6FAF2E"/>
                </a:solidFill>
              </a:rPr>
              <a:t>build confidence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BB883-F35C-44B3-A2C5-2242F24EC83B}"/>
              </a:ext>
            </a:extLst>
          </p:cNvPr>
          <p:cNvSpPr txBox="1"/>
          <p:nvPr/>
        </p:nvSpPr>
        <p:spPr>
          <a:xfrm>
            <a:off x="1545995" y="2574859"/>
            <a:ext cx="6052008" cy="36576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6FAF2E"/>
                </a:solidFill>
              </a:rPr>
              <a:t>capacity to withstand turbulent conditions</a:t>
            </a:r>
          </a:p>
        </p:txBody>
      </p:sp>
    </p:spTree>
    <p:extLst>
      <p:ext uri="{BB962C8B-B14F-4D97-AF65-F5344CB8AC3E}">
        <p14:creationId xmlns:p14="http://schemas.microsoft.com/office/powerpoint/2010/main" val="5366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509648-6ECA-4A4E-858C-78DA2A8A725C}"/>
              </a:ext>
            </a:extLst>
          </p:cNvPr>
          <p:cNvSpPr txBox="1"/>
          <p:nvPr/>
        </p:nvSpPr>
        <p:spPr>
          <a:xfrm>
            <a:off x="3607634" y="1536569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Experiment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1E9E3-DB55-4E87-9FCC-137B2C688A5C}"/>
              </a:ext>
            </a:extLst>
          </p:cNvPr>
          <p:cNvSpPr txBox="1"/>
          <p:nvPr/>
        </p:nvSpPr>
        <p:spPr>
          <a:xfrm>
            <a:off x="3425693" y="2209567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to ensure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4C6859-5D17-4F40-9972-22A6727A40F6}"/>
              </a:ext>
            </a:extLst>
          </p:cNvPr>
          <p:cNvSpPr txBox="1"/>
          <p:nvPr/>
        </p:nvSpPr>
        <p:spPr>
          <a:xfrm>
            <a:off x="2065545" y="2863100"/>
            <a:ext cx="5012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The impact of failure is mitigated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AE6CFB-CA4A-4B5A-80FB-CA63D42E806F}"/>
              </a:ext>
            </a:extLst>
          </p:cNvPr>
          <p:cNvSpPr txBox="1"/>
          <p:nvPr/>
        </p:nvSpPr>
        <p:spPr>
          <a:xfrm>
            <a:off x="3501389" y="1614810"/>
            <a:ext cx="2141220" cy="36576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36576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6FAF2E"/>
                </a:solidFill>
              </a:rPr>
              <a:t>experimenting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BCEC-5FBE-417A-B14C-BE7A0DE23EB9}"/>
              </a:ext>
            </a:extLst>
          </p:cNvPr>
          <p:cNvSpPr txBox="1"/>
          <p:nvPr/>
        </p:nvSpPr>
        <p:spPr>
          <a:xfrm>
            <a:off x="3350521" y="2264517"/>
            <a:ext cx="2442956" cy="36576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6FAF2E"/>
                </a:solidFill>
              </a:rPr>
              <a:t>build confidence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BB883-F35C-44B3-A2C5-2242F24EC83B}"/>
              </a:ext>
            </a:extLst>
          </p:cNvPr>
          <p:cNvSpPr txBox="1"/>
          <p:nvPr/>
        </p:nvSpPr>
        <p:spPr>
          <a:xfrm>
            <a:off x="1545995" y="2914224"/>
            <a:ext cx="6052008" cy="36576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dirty="0">
                <a:solidFill>
                  <a:srgbClr val="6FAF2E"/>
                </a:solidFill>
              </a:rPr>
              <a:t>capacity to withstand turbulent conditions</a:t>
            </a:r>
          </a:p>
        </p:txBody>
      </p:sp>
    </p:spTree>
    <p:extLst>
      <p:ext uri="{BB962C8B-B14F-4D97-AF65-F5344CB8AC3E}">
        <p14:creationId xmlns:p14="http://schemas.microsoft.com/office/powerpoint/2010/main" val="3485438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1.48148E-6 L -0.11319 0.10586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0" y="527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2.71605E-6 L 0.09236 -0.0246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2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3.20988E-6 L 0.00087 -0.06142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3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20" grpId="0" animBg="1"/>
      <p:bldP spid="22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8">
            <a:extLst>
              <a:ext uri="{FF2B5EF4-FFF2-40B4-BE49-F238E27FC236}">
                <a16:creationId xmlns:a16="http://schemas.microsoft.com/office/drawing/2014/main" id="{D2486E74-F198-4AED-B006-A65DCEBFAE4D}"/>
              </a:ext>
            </a:extLst>
          </p:cNvPr>
          <p:cNvSpPr txBox="1">
            <a:spLocks/>
          </p:cNvSpPr>
          <p:nvPr/>
        </p:nvSpPr>
        <p:spPr>
          <a:xfrm>
            <a:off x="2924121" y="2149237"/>
            <a:ext cx="3295759" cy="738669"/>
          </a:xfrm>
          <a:prstGeom prst="rect">
            <a:avLst/>
          </a:prstGeom>
        </p:spPr>
        <p:txBody>
          <a:bodyPr tIns="0" bIns="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0E4326-7CD8-4B6A-87B1-11D64B235F40}"/>
              </a:ext>
            </a:extLst>
          </p:cNvPr>
          <p:cNvSpPr txBox="1"/>
          <p:nvPr/>
        </p:nvSpPr>
        <p:spPr>
          <a:xfrm>
            <a:off x="582892" y="2819649"/>
            <a:ext cx="797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went wrong?</a:t>
            </a:r>
            <a:endParaRPr lang="en-US" sz="2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08F79-2E23-44A2-A7C5-140C202D7349}"/>
              </a:ext>
            </a:extLst>
          </p:cNvPr>
          <p:cNvSpPr txBox="1"/>
          <p:nvPr/>
        </p:nvSpPr>
        <p:spPr>
          <a:xfrm>
            <a:off x="582892" y="3281314"/>
            <a:ext cx="797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kind of thing failed</a:t>
            </a:r>
            <a:endParaRPr lang="en-US" sz="22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66A7C6-063F-4FD3-B17E-51E2132B564A}"/>
              </a:ext>
            </a:extLst>
          </p:cNvPr>
          <p:cNvGrpSpPr/>
          <p:nvPr/>
        </p:nvGrpSpPr>
        <p:grpSpPr>
          <a:xfrm>
            <a:off x="3900595" y="815206"/>
            <a:ext cx="1505015" cy="1107490"/>
            <a:chOff x="1050438" y="535427"/>
            <a:chExt cx="1505015" cy="110749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934F36-AB68-4BD2-8C40-08F2EC89DF19}"/>
                </a:ext>
              </a:extLst>
            </p:cNvPr>
            <p:cNvSpPr/>
            <p:nvPr/>
          </p:nvSpPr>
          <p:spPr>
            <a:xfrm>
              <a:off x="1232323" y="1534341"/>
              <a:ext cx="917958" cy="108576"/>
            </a:xfrm>
            <a:prstGeom prst="rect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5199D53-E910-473D-BEAA-7C218CEF4685}"/>
                </a:ext>
              </a:extLst>
            </p:cNvPr>
            <p:cNvSpPr/>
            <p:nvPr/>
          </p:nvSpPr>
          <p:spPr>
            <a:xfrm>
              <a:off x="1298910" y="826339"/>
              <a:ext cx="784785" cy="617117"/>
            </a:xfrm>
            <a:custGeom>
              <a:avLst/>
              <a:gdLst>
                <a:gd name="connsiteX0" fmla="*/ 562971 w 1125942"/>
                <a:gd name="connsiteY0" fmla="*/ 0 h 885387"/>
                <a:gd name="connsiteX1" fmla="*/ 1125942 w 1125942"/>
                <a:gd name="connsiteY1" fmla="*/ 562971 h 885387"/>
                <a:gd name="connsiteX2" fmla="*/ 1125941 w 1125942"/>
                <a:gd name="connsiteY2" fmla="*/ 885387 h 885387"/>
                <a:gd name="connsiteX3" fmla="*/ 0 w 1125942"/>
                <a:gd name="connsiteY3" fmla="*/ 885387 h 885387"/>
                <a:gd name="connsiteX4" fmla="*/ 0 w 1125942"/>
                <a:gd name="connsiteY4" fmla="*/ 562971 h 885387"/>
                <a:gd name="connsiteX5" fmla="*/ 562971 w 1125942"/>
                <a:gd name="connsiteY5" fmla="*/ 0 h 88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942" h="885387">
                  <a:moveTo>
                    <a:pt x="562971" y="0"/>
                  </a:moveTo>
                  <a:cubicBezTo>
                    <a:pt x="873891" y="0"/>
                    <a:pt x="1125942" y="252051"/>
                    <a:pt x="1125942" y="562971"/>
                  </a:cubicBezTo>
                  <a:lnTo>
                    <a:pt x="1125941" y="885387"/>
                  </a:lnTo>
                  <a:lnTo>
                    <a:pt x="0" y="885387"/>
                  </a:lnTo>
                  <a:lnTo>
                    <a:pt x="0" y="562971"/>
                  </a:lnTo>
                  <a:cubicBezTo>
                    <a:pt x="0" y="252051"/>
                    <a:pt x="252051" y="0"/>
                    <a:pt x="562971" y="0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8474B2A6-8114-47C3-91F2-9C9AEA05F5B8}"/>
                </a:ext>
              </a:extLst>
            </p:cNvPr>
            <p:cNvSpPr/>
            <p:nvPr/>
          </p:nvSpPr>
          <p:spPr>
            <a:xfrm rot="5400000">
              <a:off x="1637014" y="1039679"/>
              <a:ext cx="108577" cy="917957"/>
            </a:xfrm>
            <a:prstGeom prst="leftBracket">
              <a:avLst>
                <a:gd name="adj" fmla="val 53198"/>
              </a:avLst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C2045C3-C184-4FD4-82A4-AC272CFC07C1}"/>
                </a:ext>
              </a:extLst>
            </p:cNvPr>
            <p:cNvSpPr/>
            <p:nvPr/>
          </p:nvSpPr>
          <p:spPr>
            <a:xfrm>
              <a:off x="1366568" y="885878"/>
              <a:ext cx="329337" cy="329336"/>
            </a:xfrm>
            <a:custGeom>
              <a:avLst/>
              <a:gdLst>
                <a:gd name="connsiteX0" fmla="*/ 562971 w 1125942"/>
                <a:gd name="connsiteY0" fmla="*/ 0 h 885387"/>
                <a:gd name="connsiteX1" fmla="*/ 1125942 w 1125942"/>
                <a:gd name="connsiteY1" fmla="*/ 562971 h 885387"/>
                <a:gd name="connsiteX2" fmla="*/ 1125941 w 1125942"/>
                <a:gd name="connsiteY2" fmla="*/ 885387 h 885387"/>
                <a:gd name="connsiteX3" fmla="*/ 0 w 1125942"/>
                <a:gd name="connsiteY3" fmla="*/ 885387 h 885387"/>
                <a:gd name="connsiteX4" fmla="*/ 0 w 1125942"/>
                <a:gd name="connsiteY4" fmla="*/ 562971 h 885387"/>
                <a:gd name="connsiteX5" fmla="*/ 562971 w 1125942"/>
                <a:gd name="connsiteY5" fmla="*/ 0 h 885387"/>
                <a:gd name="connsiteX0" fmla="*/ 0 w 1125942"/>
                <a:gd name="connsiteY0" fmla="*/ 885387 h 994335"/>
                <a:gd name="connsiteX1" fmla="*/ 0 w 1125942"/>
                <a:gd name="connsiteY1" fmla="*/ 562971 h 994335"/>
                <a:gd name="connsiteX2" fmla="*/ 562971 w 1125942"/>
                <a:gd name="connsiteY2" fmla="*/ 0 h 994335"/>
                <a:gd name="connsiteX3" fmla="*/ 1125942 w 1125942"/>
                <a:gd name="connsiteY3" fmla="*/ 562971 h 994335"/>
                <a:gd name="connsiteX4" fmla="*/ 1125941 w 1125942"/>
                <a:gd name="connsiteY4" fmla="*/ 885387 h 994335"/>
                <a:gd name="connsiteX5" fmla="*/ 108947 w 1125942"/>
                <a:gd name="connsiteY5" fmla="*/ 994335 h 994335"/>
                <a:gd name="connsiteX0" fmla="*/ 0 w 1125942"/>
                <a:gd name="connsiteY0" fmla="*/ 885387 h 885387"/>
                <a:gd name="connsiteX1" fmla="*/ 0 w 1125942"/>
                <a:gd name="connsiteY1" fmla="*/ 562971 h 885387"/>
                <a:gd name="connsiteX2" fmla="*/ 562971 w 1125942"/>
                <a:gd name="connsiteY2" fmla="*/ 0 h 885387"/>
                <a:gd name="connsiteX3" fmla="*/ 1125942 w 1125942"/>
                <a:gd name="connsiteY3" fmla="*/ 562971 h 885387"/>
                <a:gd name="connsiteX4" fmla="*/ 1125941 w 1125942"/>
                <a:gd name="connsiteY4" fmla="*/ 885387 h 885387"/>
                <a:gd name="connsiteX0" fmla="*/ 0 w 1125942"/>
                <a:gd name="connsiteY0" fmla="*/ 885387 h 885387"/>
                <a:gd name="connsiteX1" fmla="*/ 0 w 1125942"/>
                <a:gd name="connsiteY1" fmla="*/ 562971 h 885387"/>
                <a:gd name="connsiteX2" fmla="*/ 562971 w 1125942"/>
                <a:gd name="connsiteY2" fmla="*/ 0 h 885387"/>
                <a:gd name="connsiteX3" fmla="*/ 1125942 w 1125942"/>
                <a:gd name="connsiteY3" fmla="*/ 562971 h 885387"/>
                <a:gd name="connsiteX0" fmla="*/ 0 w 1125942"/>
                <a:gd name="connsiteY0" fmla="*/ 562971 h 562971"/>
                <a:gd name="connsiteX1" fmla="*/ 562971 w 1125942"/>
                <a:gd name="connsiteY1" fmla="*/ 0 h 562971"/>
                <a:gd name="connsiteX2" fmla="*/ 1125942 w 1125942"/>
                <a:gd name="connsiteY2" fmla="*/ 562971 h 562971"/>
                <a:gd name="connsiteX0" fmla="*/ 0 w 562972"/>
                <a:gd name="connsiteY0" fmla="*/ 562971 h 562971"/>
                <a:gd name="connsiteX1" fmla="*/ 562971 w 562972"/>
                <a:gd name="connsiteY1" fmla="*/ 0 h 56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972" h="562971">
                  <a:moveTo>
                    <a:pt x="0" y="562971"/>
                  </a:moveTo>
                  <a:cubicBezTo>
                    <a:pt x="0" y="252051"/>
                    <a:pt x="252051" y="0"/>
                    <a:pt x="562971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Line 140">
              <a:extLst>
                <a:ext uri="{FF2B5EF4-FFF2-40B4-BE49-F238E27FC236}">
                  <a16:creationId xmlns:a16="http://schemas.microsoft.com/office/drawing/2014/main" id="{EF24CDD5-C2B8-4E25-AA30-574ED4BDF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89728" y="545859"/>
              <a:ext cx="1575" cy="199888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141">
              <a:extLst>
                <a:ext uri="{FF2B5EF4-FFF2-40B4-BE49-F238E27FC236}">
                  <a16:creationId xmlns:a16="http://schemas.microsoft.com/office/drawing/2014/main" id="{5C1A165D-E23F-4038-BEE0-3482B3D6EC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6039" y="705791"/>
              <a:ext cx="72662" cy="82422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42">
              <a:extLst>
                <a:ext uri="{FF2B5EF4-FFF2-40B4-BE49-F238E27FC236}">
                  <a16:creationId xmlns:a16="http://schemas.microsoft.com/office/drawing/2014/main" id="{E5D9AE3B-0D78-431B-8D8D-D21F3DB55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96020" y="535427"/>
              <a:ext cx="206231" cy="249873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42">
              <a:extLst>
                <a:ext uri="{FF2B5EF4-FFF2-40B4-BE49-F238E27FC236}">
                  <a16:creationId xmlns:a16="http://schemas.microsoft.com/office/drawing/2014/main" id="{AB1E12FC-A0DD-4C49-89DB-FC4539437D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50438" y="891990"/>
              <a:ext cx="166675" cy="9582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142">
              <a:extLst>
                <a:ext uri="{FF2B5EF4-FFF2-40B4-BE49-F238E27FC236}">
                  <a16:creationId xmlns:a16="http://schemas.microsoft.com/office/drawing/2014/main" id="{7F24CCD8-9C2B-45EC-AA78-E6E382554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1585" y="799664"/>
              <a:ext cx="403868" cy="218306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76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1.23457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3457E-6 L 0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3.95062E-6 L 0 0.04351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36" grpId="0"/>
      <p:bldP spid="36" grpId="1"/>
      <p:bldP spid="37" grpId="0"/>
      <p:bldP spid="3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3B4288E-46A6-4476-B2A7-BE83272558C5}"/>
              </a:ext>
            </a:extLst>
          </p:cNvPr>
          <p:cNvSpPr/>
          <p:nvPr/>
        </p:nvSpPr>
        <p:spPr>
          <a:xfrm>
            <a:off x="3549932" y="1372575"/>
            <a:ext cx="2099456" cy="575144"/>
          </a:xfrm>
          <a:prstGeom prst="ellipse">
            <a:avLst/>
          </a:prstGeom>
          <a:noFill/>
          <a:ln w="19050" cap="rnd">
            <a:solidFill>
              <a:schemeClr val="tx1">
                <a:alpha val="20000"/>
              </a:schemeClr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C3DDD12-EF0A-4E35-B949-8518C4369084}"/>
              </a:ext>
            </a:extLst>
          </p:cNvPr>
          <p:cNvSpPr/>
          <p:nvPr/>
        </p:nvSpPr>
        <p:spPr>
          <a:xfrm>
            <a:off x="3848446" y="1433909"/>
            <a:ext cx="1502428" cy="411589"/>
          </a:xfrm>
          <a:prstGeom prst="ellipse">
            <a:avLst/>
          </a:prstGeom>
          <a:noFill/>
          <a:ln w="19050" cap="rnd">
            <a:solidFill>
              <a:schemeClr val="tx1">
                <a:alpha val="50000"/>
              </a:schemeClr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63C233-BBA7-4416-BA45-E64E618B2973}"/>
              </a:ext>
            </a:extLst>
          </p:cNvPr>
          <p:cNvSpPr/>
          <p:nvPr/>
        </p:nvSpPr>
        <p:spPr>
          <a:xfrm>
            <a:off x="4100249" y="1501261"/>
            <a:ext cx="998822" cy="249624"/>
          </a:xfrm>
          <a:prstGeom prst="ellipse">
            <a:avLst/>
          </a:prstGeom>
          <a:noFill/>
          <a:ln w="19050" cap="rnd">
            <a:solidFill>
              <a:schemeClr val="tx1">
                <a:alpha val="70000"/>
              </a:schemeClr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B860BE-2F19-4F90-B189-577F55E29849}"/>
              </a:ext>
            </a:extLst>
          </p:cNvPr>
          <p:cNvSpPr/>
          <p:nvPr/>
        </p:nvSpPr>
        <p:spPr>
          <a:xfrm>
            <a:off x="4236728" y="1547724"/>
            <a:ext cx="725864" cy="129438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0E4326-7CD8-4B6A-87B1-11D64B235F40}"/>
              </a:ext>
            </a:extLst>
          </p:cNvPr>
          <p:cNvSpPr txBox="1"/>
          <p:nvPr/>
        </p:nvSpPr>
        <p:spPr>
          <a:xfrm>
            <a:off x="582892" y="2819649"/>
            <a:ext cx="797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are the effects of the failure?</a:t>
            </a:r>
            <a:endParaRPr lang="en-US" sz="2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108F79-2E23-44A2-A7C5-140C202D7349}"/>
              </a:ext>
            </a:extLst>
          </p:cNvPr>
          <p:cNvSpPr txBox="1"/>
          <p:nvPr/>
        </p:nvSpPr>
        <p:spPr>
          <a:xfrm>
            <a:off x="582892" y="3281314"/>
            <a:ext cx="7978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What mitigation mechanisms are in place?</a:t>
            </a:r>
            <a:endParaRPr lang="en-US" sz="2200" dirty="0"/>
          </a:p>
        </p:txBody>
      </p:sp>
      <p:sp>
        <p:nvSpPr>
          <p:cNvPr id="39" name="Title 8">
            <a:extLst>
              <a:ext uri="{FF2B5EF4-FFF2-40B4-BE49-F238E27FC236}">
                <a16:creationId xmlns:a16="http://schemas.microsoft.com/office/drawing/2014/main" id="{AF13F873-96D9-46C1-9061-B45E65A329F8}"/>
              </a:ext>
            </a:extLst>
          </p:cNvPr>
          <p:cNvSpPr txBox="1">
            <a:spLocks/>
          </p:cNvSpPr>
          <p:nvPr/>
        </p:nvSpPr>
        <p:spPr>
          <a:xfrm>
            <a:off x="2924121" y="2149237"/>
            <a:ext cx="3295759" cy="738669"/>
          </a:xfrm>
          <a:prstGeom prst="rect">
            <a:avLst/>
          </a:prstGeom>
        </p:spPr>
        <p:txBody>
          <a:bodyPr tIns="0" bIns="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Failures</a:t>
            </a:r>
          </a:p>
        </p:txBody>
      </p:sp>
      <p:sp useBgFill="1">
        <p:nvSpPr>
          <p:cNvPr id="75" name="Title 8">
            <a:extLst>
              <a:ext uri="{FF2B5EF4-FFF2-40B4-BE49-F238E27FC236}">
                <a16:creationId xmlns:a16="http://schemas.microsoft.com/office/drawing/2014/main" id="{D2486E74-F198-4AED-B006-A65DCEBFAE4D}"/>
              </a:ext>
            </a:extLst>
          </p:cNvPr>
          <p:cNvSpPr txBox="1">
            <a:spLocks/>
          </p:cNvSpPr>
          <p:nvPr/>
        </p:nvSpPr>
        <p:spPr>
          <a:xfrm>
            <a:off x="3741870" y="2156239"/>
            <a:ext cx="1640836" cy="738669"/>
          </a:xfrm>
          <a:prstGeom prst="rect">
            <a:avLst/>
          </a:prstGeom>
        </p:spPr>
        <p:txBody>
          <a:bodyPr tIns="0" bIns="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Impacts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A71388-0877-4274-B583-2E13F3B5DEDA}"/>
              </a:ext>
            </a:extLst>
          </p:cNvPr>
          <p:cNvGrpSpPr/>
          <p:nvPr/>
        </p:nvGrpSpPr>
        <p:grpSpPr>
          <a:xfrm>
            <a:off x="4305157" y="715777"/>
            <a:ext cx="589006" cy="877353"/>
            <a:chOff x="4291915" y="715777"/>
            <a:chExt cx="589006" cy="877353"/>
          </a:xfrm>
        </p:grpSpPr>
        <p:sp useBgFill="1">
          <p:nvSpPr>
            <p:cNvPr id="41" name="Oval 1">
              <a:extLst>
                <a:ext uri="{FF2B5EF4-FFF2-40B4-BE49-F238E27FC236}">
                  <a16:creationId xmlns:a16="http://schemas.microsoft.com/office/drawing/2014/main" id="{EFBBA147-1D88-4203-9C24-6BCD7449D66F}"/>
                </a:ext>
              </a:extLst>
            </p:cNvPr>
            <p:cNvSpPr/>
            <p:nvPr/>
          </p:nvSpPr>
          <p:spPr>
            <a:xfrm>
              <a:off x="4291915" y="715777"/>
              <a:ext cx="589006" cy="877353"/>
            </a:xfrm>
            <a:custGeom>
              <a:avLst/>
              <a:gdLst>
                <a:gd name="connsiteX0" fmla="*/ 0 w 589005"/>
                <a:gd name="connsiteY0" fmla="*/ 294503 h 589005"/>
                <a:gd name="connsiteX1" fmla="*/ 294503 w 589005"/>
                <a:gd name="connsiteY1" fmla="*/ 0 h 589005"/>
                <a:gd name="connsiteX2" fmla="*/ 589006 w 589005"/>
                <a:gd name="connsiteY2" fmla="*/ 294503 h 589005"/>
                <a:gd name="connsiteX3" fmla="*/ 294503 w 589005"/>
                <a:gd name="connsiteY3" fmla="*/ 589006 h 589005"/>
                <a:gd name="connsiteX4" fmla="*/ 0 w 589005"/>
                <a:gd name="connsiteY4" fmla="*/ 294503 h 589005"/>
                <a:gd name="connsiteX0" fmla="*/ 0 w 589006"/>
                <a:gd name="connsiteY0" fmla="*/ 702276 h 996779"/>
                <a:gd name="connsiteX1" fmla="*/ 294503 w 589006"/>
                <a:gd name="connsiteY1" fmla="*/ 0 h 996779"/>
                <a:gd name="connsiteX2" fmla="*/ 589006 w 589006"/>
                <a:gd name="connsiteY2" fmla="*/ 702276 h 996779"/>
                <a:gd name="connsiteX3" fmla="*/ 294503 w 589006"/>
                <a:gd name="connsiteY3" fmla="*/ 996779 h 996779"/>
                <a:gd name="connsiteX4" fmla="*/ 0 w 589006"/>
                <a:gd name="connsiteY4" fmla="*/ 702276 h 996779"/>
                <a:gd name="connsiteX0" fmla="*/ 0 w 589006"/>
                <a:gd name="connsiteY0" fmla="*/ 702299 h 996802"/>
                <a:gd name="connsiteX1" fmla="*/ 294503 w 589006"/>
                <a:gd name="connsiteY1" fmla="*/ 23 h 996802"/>
                <a:gd name="connsiteX2" fmla="*/ 589006 w 589006"/>
                <a:gd name="connsiteY2" fmla="*/ 702299 h 996802"/>
                <a:gd name="connsiteX3" fmla="*/ 294503 w 589006"/>
                <a:gd name="connsiteY3" fmla="*/ 996802 h 996802"/>
                <a:gd name="connsiteX4" fmla="*/ 0 w 589006"/>
                <a:gd name="connsiteY4" fmla="*/ 702299 h 99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006" h="996802">
                  <a:moveTo>
                    <a:pt x="0" y="702299"/>
                  </a:moveTo>
                  <a:cubicBezTo>
                    <a:pt x="0" y="536169"/>
                    <a:pt x="304847" y="4142"/>
                    <a:pt x="294503" y="23"/>
                  </a:cubicBezTo>
                  <a:cubicBezTo>
                    <a:pt x="284159" y="-4096"/>
                    <a:pt x="589006" y="539649"/>
                    <a:pt x="589006" y="702299"/>
                  </a:cubicBezTo>
                  <a:cubicBezTo>
                    <a:pt x="589006" y="864949"/>
                    <a:pt x="457153" y="996802"/>
                    <a:pt x="294503" y="996802"/>
                  </a:cubicBezTo>
                  <a:cubicBezTo>
                    <a:pt x="131853" y="996802"/>
                    <a:pt x="0" y="868429"/>
                    <a:pt x="0" y="702299"/>
                  </a:cubicBezTo>
                  <a:close/>
                </a:path>
              </a:pathLst>
            </a:cu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0367701-23D1-4BA5-8CFF-794064AC89FF}"/>
                </a:ext>
              </a:extLst>
            </p:cNvPr>
            <p:cNvGrpSpPr/>
            <p:nvPr/>
          </p:nvGrpSpPr>
          <p:grpSpPr>
            <a:xfrm>
              <a:off x="4558936" y="954428"/>
              <a:ext cx="54964" cy="528283"/>
              <a:chOff x="4549654" y="1142964"/>
              <a:chExt cx="54964" cy="52828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16AFDFC-925A-4068-9883-D8C979B64077}"/>
                  </a:ext>
                </a:extLst>
              </p:cNvPr>
              <p:cNvSpPr/>
              <p:nvPr/>
            </p:nvSpPr>
            <p:spPr>
              <a:xfrm>
                <a:off x="4549654" y="1616283"/>
                <a:ext cx="54964" cy="54964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8870289-071A-4D4C-942C-B94ABD3831D5}"/>
                  </a:ext>
                </a:extLst>
              </p:cNvPr>
              <p:cNvSpPr/>
              <p:nvPr/>
            </p:nvSpPr>
            <p:spPr>
              <a:xfrm>
                <a:off x="4554277" y="1142964"/>
                <a:ext cx="45719" cy="418331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04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75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2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28" dur="300" fill="hold"/>
                                        <p:tgtEl>
                                          <p:spTgt spid="3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autoRev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2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decel="100000" fill="hold" grpId="2" nodeType="withEffect">
                                  <p:stCondLst>
                                    <p:cond delay="900"/>
                                  </p:stCondLst>
                                  <p:childTnLst>
                                    <p:animScale>
                                      <p:cBhvr>
                                        <p:cTn id="34" dur="300" fill="hold"/>
                                        <p:tgtEl>
                                          <p:spTgt spid="34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" presetClass="emph" presetSubtype="0" accel="100000" autoRev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38" dur="400" fill="hold"/>
                                        <p:tgtEl>
                                          <p:spTgt spid="3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decel="10000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300" fill="hold"/>
                                        <p:tgtEl>
                                          <p:spTgt spid="3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3457E-6 L 0 0.04352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-1.23457E-6 L 0 0.04352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5" grpId="2" animBg="1"/>
      <p:bldP spid="34" grpId="0" animBg="1"/>
      <p:bldP spid="34" grpId="1" animBg="1"/>
      <p:bldP spid="34" grpId="2" animBg="1"/>
      <p:bldP spid="33" grpId="0" animBg="1"/>
      <p:bldP spid="33" grpId="1" animBg="1"/>
      <p:bldP spid="33" grpId="2" animBg="1"/>
      <p:bldP spid="12" grpId="0" animBg="1"/>
      <p:bldP spid="12" grpId="1" animBg="1"/>
      <p:bldP spid="12" grpId="2" animBg="1"/>
      <p:bldP spid="36" grpId="0"/>
      <p:bldP spid="36" grpId="1"/>
      <p:bldP spid="37" grpId="0"/>
      <p:bldP spid="37" grpId="1"/>
      <p:bldP spid="39" grpId="0"/>
      <p:bldP spid="39" grpId="1"/>
      <p:bldP spid="75" grpId="0" animBg="1"/>
      <p:bldP spid="7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13B4288E-46A6-4476-B2A7-BE83272558C5}"/>
              </a:ext>
            </a:extLst>
          </p:cNvPr>
          <p:cNvSpPr/>
          <p:nvPr/>
        </p:nvSpPr>
        <p:spPr>
          <a:xfrm>
            <a:off x="3549932" y="1372575"/>
            <a:ext cx="2099456" cy="575144"/>
          </a:xfrm>
          <a:prstGeom prst="ellipse">
            <a:avLst/>
          </a:prstGeom>
          <a:noFill/>
          <a:ln w="19050" cap="rnd">
            <a:solidFill>
              <a:schemeClr val="tx1">
                <a:alpha val="20000"/>
              </a:schemeClr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C3DDD12-EF0A-4E35-B949-8518C4369084}"/>
              </a:ext>
            </a:extLst>
          </p:cNvPr>
          <p:cNvSpPr/>
          <p:nvPr/>
        </p:nvSpPr>
        <p:spPr>
          <a:xfrm>
            <a:off x="3848446" y="1433909"/>
            <a:ext cx="1502428" cy="411589"/>
          </a:xfrm>
          <a:prstGeom prst="ellipse">
            <a:avLst/>
          </a:prstGeom>
          <a:noFill/>
          <a:ln w="19050" cap="rnd">
            <a:solidFill>
              <a:schemeClr val="tx1">
                <a:alpha val="50000"/>
              </a:schemeClr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63C233-BBA7-4416-BA45-E64E618B2973}"/>
              </a:ext>
            </a:extLst>
          </p:cNvPr>
          <p:cNvSpPr/>
          <p:nvPr/>
        </p:nvSpPr>
        <p:spPr>
          <a:xfrm>
            <a:off x="4100249" y="1501261"/>
            <a:ext cx="998822" cy="249624"/>
          </a:xfrm>
          <a:prstGeom prst="ellipse">
            <a:avLst/>
          </a:prstGeom>
          <a:noFill/>
          <a:ln w="19050" cap="rnd">
            <a:solidFill>
              <a:schemeClr val="tx1">
                <a:alpha val="70000"/>
              </a:schemeClr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B860BE-2F19-4F90-B189-577F55E29849}"/>
              </a:ext>
            </a:extLst>
          </p:cNvPr>
          <p:cNvSpPr/>
          <p:nvPr/>
        </p:nvSpPr>
        <p:spPr>
          <a:xfrm>
            <a:off x="4236728" y="1547724"/>
            <a:ext cx="725864" cy="129438"/>
          </a:xfrm>
          <a:prstGeom prst="ellipse">
            <a:avLst/>
          </a:prstGeom>
          <a:noFill/>
          <a:ln w="19050" cap="rnd">
            <a:solidFill>
              <a:schemeClr val="tx1"/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0E4326-7CD8-4B6A-87B1-11D64B235F40}"/>
              </a:ext>
            </a:extLst>
          </p:cNvPr>
          <p:cNvSpPr txBox="1"/>
          <p:nvPr/>
        </p:nvSpPr>
        <p:spPr>
          <a:xfrm>
            <a:off x="582892" y="3312018"/>
            <a:ext cx="7978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can only be as strong as your</a:t>
            </a:r>
            <a:br>
              <a:rPr lang="en-US" sz="2400" dirty="0"/>
            </a:br>
            <a:r>
              <a:rPr lang="en-US" sz="2400" b="1" dirty="0"/>
              <a:t>weakest link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A71388-0877-4274-B583-2E13F3B5DEDA}"/>
              </a:ext>
            </a:extLst>
          </p:cNvPr>
          <p:cNvGrpSpPr/>
          <p:nvPr/>
        </p:nvGrpSpPr>
        <p:grpSpPr>
          <a:xfrm>
            <a:off x="4305157" y="715777"/>
            <a:ext cx="589006" cy="877353"/>
            <a:chOff x="4291915" y="715777"/>
            <a:chExt cx="589006" cy="877353"/>
          </a:xfrm>
        </p:grpSpPr>
        <p:sp useBgFill="1">
          <p:nvSpPr>
            <p:cNvPr id="41" name="Oval 1">
              <a:extLst>
                <a:ext uri="{FF2B5EF4-FFF2-40B4-BE49-F238E27FC236}">
                  <a16:creationId xmlns:a16="http://schemas.microsoft.com/office/drawing/2014/main" id="{EFBBA147-1D88-4203-9C24-6BCD7449D66F}"/>
                </a:ext>
              </a:extLst>
            </p:cNvPr>
            <p:cNvSpPr/>
            <p:nvPr/>
          </p:nvSpPr>
          <p:spPr>
            <a:xfrm>
              <a:off x="4291915" y="715777"/>
              <a:ext cx="589006" cy="877353"/>
            </a:xfrm>
            <a:custGeom>
              <a:avLst/>
              <a:gdLst>
                <a:gd name="connsiteX0" fmla="*/ 0 w 589005"/>
                <a:gd name="connsiteY0" fmla="*/ 294503 h 589005"/>
                <a:gd name="connsiteX1" fmla="*/ 294503 w 589005"/>
                <a:gd name="connsiteY1" fmla="*/ 0 h 589005"/>
                <a:gd name="connsiteX2" fmla="*/ 589006 w 589005"/>
                <a:gd name="connsiteY2" fmla="*/ 294503 h 589005"/>
                <a:gd name="connsiteX3" fmla="*/ 294503 w 589005"/>
                <a:gd name="connsiteY3" fmla="*/ 589006 h 589005"/>
                <a:gd name="connsiteX4" fmla="*/ 0 w 589005"/>
                <a:gd name="connsiteY4" fmla="*/ 294503 h 589005"/>
                <a:gd name="connsiteX0" fmla="*/ 0 w 589006"/>
                <a:gd name="connsiteY0" fmla="*/ 702276 h 996779"/>
                <a:gd name="connsiteX1" fmla="*/ 294503 w 589006"/>
                <a:gd name="connsiteY1" fmla="*/ 0 h 996779"/>
                <a:gd name="connsiteX2" fmla="*/ 589006 w 589006"/>
                <a:gd name="connsiteY2" fmla="*/ 702276 h 996779"/>
                <a:gd name="connsiteX3" fmla="*/ 294503 w 589006"/>
                <a:gd name="connsiteY3" fmla="*/ 996779 h 996779"/>
                <a:gd name="connsiteX4" fmla="*/ 0 w 589006"/>
                <a:gd name="connsiteY4" fmla="*/ 702276 h 996779"/>
                <a:gd name="connsiteX0" fmla="*/ 0 w 589006"/>
                <a:gd name="connsiteY0" fmla="*/ 702299 h 996802"/>
                <a:gd name="connsiteX1" fmla="*/ 294503 w 589006"/>
                <a:gd name="connsiteY1" fmla="*/ 23 h 996802"/>
                <a:gd name="connsiteX2" fmla="*/ 589006 w 589006"/>
                <a:gd name="connsiteY2" fmla="*/ 702299 h 996802"/>
                <a:gd name="connsiteX3" fmla="*/ 294503 w 589006"/>
                <a:gd name="connsiteY3" fmla="*/ 996802 h 996802"/>
                <a:gd name="connsiteX4" fmla="*/ 0 w 589006"/>
                <a:gd name="connsiteY4" fmla="*/ 702299 h 99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006" h="996802">
                  <a:moveTo>
                    <a:pt x="0" y="702299"/>
                  </a:moveTo>
                  <a:cubicBezTo>
                    <a:pt x="0" y="536169"/>
                    <a:pt x="304847" y="4142"/>
                    <a:pt x="294503" y="23"/>
                  </a:cubicBezTo>
                  <a:cubicBezTo>
                    <a:pt x="284159" y="-4096"/>
                    <a:pt x="589006" y="539649"/>
                    <a:pt x="589006" y="702299"/>
                  </a:cubicBezTo>
                  <a:cubicBezTo>
                    <a:pt x="589006" y="864949"/>
                    <a:pt x="457153" y="996802"/>
                    <a:pt x="294503" y="996802"/>
                  </a:cubicBezTo>
                  <a:cubicBezTo>
                    <a:pt x="131853" y="996802"/>
                    <a:pt x="0" y="868429"/>
                    <a:pt x="0" y="702299"/>
                  </a:cubicBezTo>
                  <a:close/>
                </a:path>
              </a:pathLst>
            </a:cu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0367701-23D1-4BA5-8CFF-794064AC89FF}"/>
                </a:ext>
              </a:extLst>
            </p:cNvPr>
            <p:cNvGrpSpPr/>
            <p:nvPr/>
          </p:nvGrpSpPr>
          <p:grpSpPr>
            <a:xfrm>
              <a:off x="4558936" y="954428"/>
              <a:ext cx="54964" cy="528283"/>
              <a:chOff x="4549654" y="1142964"/>
              <a:chExt cx="54964" cy="52828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16AFDFC-925A-4068-9883-D8C979B64077}"/>
                  </a:ext>
                </a:extLst>
              </p:cNvPr>
              <p:cNvSpPr/>
              <p:nvPr/>
            </p:nvSpPr>
            <p:spPr>
              <a:xfrm>
                <a:off x="4549654" y="1616283"/>
                <a:ext cx="54964" cy="54964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48870289-071A-4D4C-942C-B94ABD3831D5}"/>
                  </a:ext>
                </a:extLst>
              </p:cNvPr>
              <p:cNvSpPr/>
              <p:nvPr/>
            </p:nvSpPr>
            <p:spPr>
              <a:xfrm>
                <a:off x="4554277" y="1142964"/>
                <a:ext cx="45719" cy="418331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A33964-6718-424B-BC19-0F77E824F58E}"/>
              </a:ext>
            </a:extLst>
          </p:cNvPr>
          <p:cNvGrpSpPr/>
          <p:nvPr/>
        </p:nvGrpSpPr>
        <p:grpSpPr>
          <a:xfrm>
            <a:off x="7895807" y="2388682"/>
            <a:ext cx="1569706" cy="452226"/>
            <a:chOff x="1633415" y="1884012"/>
            <a:chExt cx="1569706" cy="452226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384AD4-BC64-4608-8A4A-33AC538131D2}"/>
                </a:ext>
              </a:extLst>
            </p:cNvPr>
            <p:cNvSpPr/>
            <p:nvPr/>
          </p:nvSpPr>
          <p:spPr>
            <a:xfrm>
              <a:off x="1633415" y="1884012"/>
              <a:ext cx="914401" cy="452226"/>
            </a:xfrm>
            <a:custGeom>
              <a:avLst/>
              <a:gdLst>
                <a:gd name="connsiteX0" fmla="*/ 226113 w 914401"/>
                <a:gd name="connsiteY0" fmla="*/ 0 h 452226"/>
                <a:gd name="connsiteX1" fmla="*/ 688288 w 914401"/>
                <a:gd name="connsiteY1" fmla="*/ 0 h 452226"/>
                <a:gd name="connsiteX2" fmla="*/ 914401 w 914401"/>
                <a:gd name="connsiteY2" fmla="*/ 226113 h 452226"/>
                <a:gd name="connsiteX3" fmla="*/ 914400 w 914401"/>
                <a:gd name="connsiteY3" fmla="*/ 226113 h 452226"/>
                <a:gd name="connsiteX4" fmla="*/ 688287 w 914401"/>
                <a:gd name="connsiteY4" fmla="*/ 452226 h 452226"/>
                <a:gd name="connsiteX5" fmla="*/ 226113 w 914401"/>
                <a:gd name="connsiteY5" fmla="*/ 452225 h 452226"/>
                <a:gd name="connsiteX6" fmla="*/ 4594 w 914401"/>
                <a:gd name="connsiteY6" fmla="*/ 271682 h 452226"/>
                <a:gd name="connsiteX7" fmla="*/ 0 w 914401"/>
                <a:gd name="connsiteY7" fmla="*/ 226113 h 452226"/>
                <a:gd name="connsiteX8" fmla="*/ 4594 w 914401"/>
                <a:gd name="connsiteY8" fmla="*/ 180543 h 452226"/>
                <a:gd name="connsiteX9" fmla="*/ 226113 w 914401"/>
                <a:gd name="connsiteY9" fmla="*/ 0 h 452226"/>
                <a:gd name="connsiteX10" fmla="*/ 241660 w 914401"/>
                <a:gd name="connsiteY10" fmla="*/ 62954 h 452226"/>
                <a:gd name="connsiteX11" fmla="*/ 91323 w 914401"/>
                <a:gd name="connsiteY11" fmla="*/ 162604 h 452226"/>
                <a:gd name="connsiteX12" fmla="*/ 78501 w 914401"/>
                <a:gd name="connsiteY12" fmla="*/ 226113 h 452226"/>
                <a:gd name="connsiteX13" fmla="*/ 78501 w 914401"/>
                <a:gd name="connsiteY13" fmla="*/ 226112 h 452226"/>
                <a:gd name="connsiteX14" fmla="*/ 78501 w 914401"/>
                <a:gd name="connsiteY14" fmla="*/ 226113 h 452226"/>
                <a:gd name="connsiteX15" fmla="*/ 78501 w 914401"/>
                <a:gd name="connsiteY15" fmla="*/ 226113 h 452226"/>
                <a:gd name="connsiteX16" fmla="*/ 91323 w 914401"/>
                <a:gd name="connsiteY16" fmla="*/ 289621 h 452226"/>
                <a:gd name="connsiteX17" fmla="*/ 241660 w 914401"/>
                <a:gd name="connsiteY17" fmla="*/ 389271 h 452226"/>
                <a:gd name="connsiteX18" fmla="*/ 672741 w 914401"/>
                <a:gd name="connsiteY18" fmla="*/ 389272 h 452226"/>
                <a:gd name="connsiteX19" fmla="*/ 835900 w 914401"/>
                <a:gd name="connsiteY19" fmla="*/ 226113 h 452226"/>
                <a:gd name="connsiteX20" fmla="*/ 835901 w 914401"/>
                <a:gd name="connsiteY20" fmla="*/ 226113 h 452226"/>
                <a:gd name="connsiteX21" fmla="*/ 672742 w 914401"/>
                <a:gd name="connsiteY21" fmla="*/ 62954 h 452226"/>
                <a:gd name="connsiteX22" fmla="*/ 241660 w 914401"/>
                <a:gd name="connsiteY22" fmla="*/ 62954 h 4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4401" h="452226">
                  <a:moveTo>
                    <a:pt x="226113" y="0"/>
                  </a:moveTo>
                  <a:lnTo>
                    <a:pt x="688288" y="0"/>
                  </a:lnTo>
                  <a:cubicBezTo>
                    <a:pt x="813167" y="0"/>
                    <a:pt x="914401" y="101234"/>
                    <a:pt x="914401" y="226113"/>
                  </a:cubicBezTo>
                  <a:lnTo>
                    <a:pt x="914400" y="226113"/>
                  </a:lnTo>
                  <a:cubicBezTo>
                    <a:pt x="914400" y="350992"/>
                    <a:pt x="813166" y="452226"/>
                    <a:pt x="688287" y="452226"/>
                  </a:cubicBezTo>
                  <a:lnTo>
                    <a:pt x="226113" y="452225"/>
                  </a:lnTo>
                  <a:cubicBezTo>
                    <a:pt x="116844" y="452225"/>
                    <a:pt x="25678" y="374718"/>
                    <a:pt x="4594" y="271682"/>
                  </a:cubicBezTo>
                  <a:lnTo>
                    <a:pt x="0" y="226113"/>
                  </a:lnTo>
                  <a:lnTo>
                    <a:pt x="4594" y="180543"/>
                  </a:lnTo>
                  <a:cubicBezTo>
                    <a:pt x="25678" y="77507"/>
                    <a:pt x="116844" y="0"/>
                    <a:pt x="226113" y="0"/>
                  </a:cubicBezTo>
                  <a:close/>
                  <a:moveTo>
                    <a:pt x="241660" y="62954"/>
                  </a:moveTo>
                  <a:cubicBezTo>
                    <a:pt x="174078" y="62954"/>
                    <a:pt x="116092" y="104044"/>
                    <a:pt x="91323" y="162604"/>
                  </a:cubicBezTo>
                  <a:lnTo>
                    <a:pt x="78501" y="226113"/>
                  </a:lnTo>
                  <a:lnTo>
                    <a:pt x="78501" y="226112"/>
                  </a:lnTo>
                  <a:lnTo>
                    <a:pt x="78501" y="226113"/>
                  </a:lnTo>
                  <a:lnTo>
                    <a:pt x="78501" y="226113"/>
                  </a:lnTo>
                  <a:lnTo>
                    <a:pt x="91323" y="289621"/>
                  </a:lnTo>
                  <a:cubicBezTo>
                    <a:pt x="116092" y="348181"/>
                    <a:pt x="174078" y="389271"/>
                    <a:pt x="241660" y="389271"/>
                  </a:cubicBezTo>
                  <a:lnTo>
                    <a:pt x="672741" y="389272"/>
                  </a:lnTo>
                  <a:cubicBezTo>
                    <a:pt x="762851" y="389272"/>
                    <a:pt x="835900" y="316223"/>
                    <a:pt x="835900" y="226113"/>
                  </a:cubicBezTo>
                  <a:lnTo>
                    <a:pt x="835901" y="226113"/>
                  </a:lnTo>
                  <a:cubicBezTo>
                    <a:pt x="835901" y="136003"/>
                    <a:pt x="762852" y="62954"/>
                    <a:pt x="672742" y="62954"/>
                  </a:cubicBezTo>
                  <a:lnTo>
                    <a:pt x="241660" y="62954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84A45193-D75C-4378-8E74-156F5DBD9824}"/>
                </a:ext>
              </a:extLst>
            </p:cNvPr>
            <p:cNvSpPr/>
            <p:nvPr/>
          </p:nvSpPr>
          <p:spPr>
            <a:xfrm>
              <a:off x="2355047" y="2014953"/>
              <a:ext cx="848074" cy="19034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EBE35A9-3E41-4347-BB37-89DEA615361B}"/>
                </a:ext>
              </a:extLst>
            </p:cNvPr>
            <p:cNvSpPr/>
            <p:nvPr/>
          </p:nvSpPr>
          <p:spPr>
            <a:xfrm>
              <a:off x="2377440" y="2061606"/>
              <a:ext cx="735252" cy="97038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12CD65-6B5E-458E-BA93-2C4AD838182D}"/>
              </a:ext>
            </a:extLst>
          </p:cNvPr>
          <p:cNvGrpSpPr/>
          <p:nvPr/>
        </p:nvGrpSpPr>
        <p:grpSpPr>
          <a:xfrm>
            <a:off x="6636162" y="2388682"/>
            <a:ext cx="1569706" cy="452226"/>
            <a:chOff x="1633415" y="1884012"/>
            <a:chExt cx="1569706" cy="45222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5A42F9F-2B04-4824-AD5B-B92FAB619619}"/>
                </a:ext>
              </a:extLst>
            </p:cNvPr>
            <p:cNvSpPr/>
            <p:nvPr/>
          </p:nvSpPr>
          <p:spPr>
            <a:xfrm>
              <a:off x="1633415" y="1884012"/>
              <a:ext cx="914401" cy="452226"/>
            </a:xfrm>
            <a:custGeom>
              <a:avLst/>
              <a:gdLst>
                <a:gd name="connsiteX0" fmla="*/ 226113 w 914401"/>
                <a:gd name="connsiteY0" fmla="*/ 0 h 452226"/>
                <a:gd name="connsiteX1" fmla="*/ 688288 w 914401"/>
                <a:gd name="connsiteY1" fmla="*/ 0 h 452226"/>
                <a:gd name="connsiteX2" fmla="*/ 914401 w 914401"/>
                <a:gd name="connsiteY2" fmla="*/ 226113 h 452226"/>
                <a:gd name="connsiteX3" fmla="*/ 914400 w 914401"/>
                <a:gd name="connsiteY3" fmla="*/ 226113 h 452226"/>
                <a:gd name="connsiteX4" fmla="*/ 688287 w 914401"/>
                <a:gd name="connsiteY4" fmla="*/ 452226 h 452226"/>
                <a:gd name="connsiteX5" fmla="*/ 226113 w 914401"/>
                <a:gd name="connsiteY5" fmla="*/ 452225 h 452226"/>
                <a:gd name="connsiteX6" fmla="*/ 4594 w 914401"/>
                <a:gd name="connsiteY6" fmla="*/ 271682 h 452226"/>
                <a:gd name="connsiteX7" fmla="*/ 0 w 914401"/>
                <a:gd name="connsiteY7" fmla="*/ 226113 h 452226"/>
                <a:gd name="connsiteX8" fmla="*/ 4594 w 914401"/>
                <a:gd name="connsiteY8" fmla="*/ 180543 h 452226"/>
                <a:gd name="connsiteX9" fmla="*/ 226113 w 914401"/>
                <a:gd name="connsiteY9" fmla="*/ 0 h 452226"/>
                <a:gd name="connsiteX10" fmla="*/ 241660 w 914401"/>
                <a:gd name="connsiteY10" fmla="*/ 62954 h 452226"/>
                <a:gd name="connsiteX11" fmla="*/ 91323 w 914401"/>
                <a:gd name="connsiteY11" fmla="*/ 162604 h 452226"/>
                <a:gd name="connsiteX12" fmla="*/ 78501 w 914401"/>
                <a:gd name="connsiteY12" fmla="*/ 226113 h 452226"/>
                <a:gd name="connsiteX13" fmla="*/ 78501 w 914401"/>
                <a:gd name="connsiteY13" fmla="*/ 226112 h 452226"/>
                <a:gd name="connsiteX14" fmla="*/ 78501 w 914401"/>
                <a:gd name="connsiteY14" fmla="*/ 226113 h 452226"/>
                <a:gd name="connsiteX15" fmla="*/ 78501 w 914401"/>
                <a:gd name="connsiteY15" fmla="*/ 226113 h 452226"/>
                <a:gd name="connsiteX16" fmla="*/ 91323 w 914401"/>
                <a:gd name="connsiteY16" fmla="*/ 289621 h 452226"/>
                <a:gd name="connsiteX17" fmla="*/ 241660 w 914401"/>
                <a:gd name="connsiteY17" fmla="*/ 389271 h 452226"/>
                <a:gd name="connsiteX18" fmla="*/ 672741 w 914401"/>
                <a:gd name="connsiteY18" fmla="*/ 389272 h 452226"/>
                <a:gd name="connsiteX19" fmla="*/ 835900 w 914401"/>
                <a:gd name="connsiteY19" fmla="*/ 226113 h 452226"/>
                <a:gd name="connsiteX20" fmla="*/ 835901 w 914401"/>
                <a:gd name="connsiteY20" fmla="*/ 226113 h 452226"/>
                <a:gd name="connsiteX21" fmla="*/ 672742 w 914401"/>
                <a:gd name="connsiteY21" fmla="*/ 62954 h 452226"/>
                <a:gd name="connsiteX22" fmla="*/ 241660 w 914401"/>
                <a:gd name="connsiteY22" fmla="*/ 62954 h 4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4401" h="452226">
                  <a:moveTo>
                    <a:pt x="226113" y="0"/>
                  </a:moveTo>
                  <a:lnTo>
                    <a:pt x="688288" y="0"/>
                  </a:lnTo>
                  <a:cubicBezTo>
                    <a:pt x="813167" y="0"/>
                    <a:pt x="914401" y="101234"/>
                    <a:pt x="914401" y="226113"/>
                  </a:cubicBezTo>
                  <a:lnTo>
                    <a:pt x="914400" y="226113"/>
                  </a:lnTo>
                  <a:cubicBezTo>
                    <a:pt x="914400" y="350992"/>
                    <a:pt x="813166" y="452226"/>
                    <a:pt x="688287" y="452226"/>
                  </a:cubicBezTo>
                  <a:lnTo>
                    <a:pt x="226113" y="452225"/>
                  </a:lnTo>
                  <a:cubicBezTo>
                    <a:pt x="116844" y="452225"/>
                    <a:pt x="25678" y="374718"/>
                    <a:pt x="4594" y="271682"/>
                  </a:cubicBezTo>
                  <a:lnTo>
                    <a:pt x="0" y="226113"/>
                  </a:lnTo>
                  <a:lnTo>
                    <a:pt x="4594" y="180543"/>
                  </a:lnTo>
                  <a:cubicBezTo>
                    <a:pt x="25678" y="77507"/>
                    <a:pt x="116844" y="0"/>
                    <a:pt x="226113" y="0"/>
                  </a:cubicBezTo>
                  <a:close/>
                  <a:moveTo>
                    <a:pt x="241660" y="62954"/>
                  </a:moveTo>
                  <a:cubicBezTo>
                    <a:pt x="174078" y="62954"/>
                    <a:pt x="116092" y="104044"/>
                    <a:pt x="91323" y="162604"/>
                  </a:cubicBezTo>
                  <a:lnTo>
                    <a:pt x="78501" y="226113"/>
                  </a:lnTo>
                  <a:lnTo>
                    <a:pt x="78501" y="226112"/>
                  </a:lnTo>
                  <a:lnTo>
                    <a:pt x="78501" y="226113"/>
                  </a:lnTo>
                  <a:lnTo>
                    <a:pt x="78501" y="226113"/>
                  </a:lnTo>
                  <a:lnTo>
                    <a:pt x="91323" y="289621"/>
                  </a:lnTo>
                  <a:cubicBezTo>
                    <a:pt x="116092" y="348181"/>
                    <a:pt x="174078" y="389271"/>
                    <a:pt x="241660" y="389271"/>
                  </a:cubicBezTo>
                  <a:lnTo>
                    <a:pt x="672741" y="389272"/>
                  </a:lnTo>
                  <a:cubicBezTo>
                    <a:pt x="762851" y="389272"/>
                    <a:pt x="835900" y="316223"/>
                    <a:pt x="835900" y="226113"/>
                  </a:cubicBezTo>
                  <a:lnTo>
                    <a:pt x="835901" y="226113"/>
                  </a:lnTo>
                  <a:cubicBezTo>
                    <a:pt x="835901" y="136003"/>
                    <a:pt x="762852" y="62954"/>
                    <a:pt x="672742" y="62954"/>
                  </a:cubicBezTo>
                  <a:lnTo>
                    <a:pt x="241660" y="62954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 useBgFill="1">
          <p:nvSpPr>
            <p:cNvPr id="49" name="Rectangle 48">
              <a:extLst>
                <a:ext uri="{FF2B5EF4-FFF2-40B4-BE49-F238E27FC236}">
                  <a16:creationId xmlns:a16="http://schemas.microsoft.com/office/drawing/2014/main" id="{4A16D26F-5C51-4A2C-9F18-46CF6B5F5CC8}"/>
                </a:ext>
              </a:extLst>
            </p:cNvPr>
            <p:cNvSpPr/>
            <p:nvPr/>
          </p:nvSpPr>
          <p:spPr>
            <a:xfrm>
              <a:off x="2355047" y="2014953"/>
              <a:ext cx="848074" cy="19034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7A2C5C1-A6F1-4D47-84D2-66C96193829C}"/>
                </a:ext>
              </a:extLst>
            </p:cNvPr>
            <p:cNvSpPr/>
            <p:nvPr/>
          </p:nvSpPr>
          <p:spPr>
            <a:xfrm>
              <a:off x="2377440" y="2061606"/>
              <a:ext cx="735252" cy="97038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F80EC3-F53B-4033-B041-9249D6833DF5}"/>
              </a:ext>
            </a:extLst>
          </p:cNvPr>
          <p:cNvGrpSpPr/>
          <p:nvPr/>
        </p:nvGrpSpPr>
        <p:grpSpPr>
          <a:xfrm>
            <a:off x="5376520" y="2388682"/>
            <a:ext cx="1569706" cy="452226"/>
            <a:chOff x="1633415" y="1884012"/>
            <a:chExt cx="1569706" cy="45222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6B2369-0D46-4CA1-A68D-FDFB6F20F165}"/>
                </a:ext>
              </a:extLst>
            </p:cNvPr>
            <p:cNvSpPr/>
            <p:nvPr/>
          </p:nvSpPr>
          <p:spPr>
            <a:xfrm>
              <a:off x="1633415" y="1884012"/>
              <a:ext cx="914401" cy="452226"/>
            </a:xfrm>
            <a:custGeom>
              <a:avLst/>
              <a:gdLst>
                <a:gd name="connsiteX0" fmla="*/ 226113 w 914401"/>
                <a:gd name="connsiteY0" fmla="*/ 0 h 452226"/>
                <a:gd name="connsiteX1" fmla="*/ 688288 w 914401"/>
                <a:gd name="connsiteY1" fmla="*/ 0 h 452226"/>
                <a:gd name="connsiteX2" fmla="*/ 914401 w 914401"/>
                <a:gd name="connsiteY2" fmla="*/ 226113 h 452226"/>
                <a:gd name="connsiteX3" fmla="*/ 914400 w 914401"/>
                <a:gd name="connsiteY3" fmla="*/ 226113 h 452226"/>
                <a:gd name="connsiteX4" fmla="*/ 688287 w 914401"/>
                <a:gd name="connsiteY4" fmla="*/ 452226 h 452226"/>
                <a:gd name="connsiteX5" fmla="*/ 226113 w 914401"/>
                <a:gd name="connsiteY5" fmla="*/ 452225 h 452226"/>
                <a:gd name="connsiteX6" fmla="*/ 4594 w 914401"/>
                <a:gd name="connsiteY6" fmla="*/ 271682 h 452226"/>
                <a:gd name="connsiteX7" fmla="*/ 0 w 914401"/>
                <a:gd name="connsiteY7" fmla="*/ 226113 h 452226"/>
                <a:gd name="connsiteX8" fmla="*/ 4594 w 914401"/>
                <a:gd name="connsiteY8" fmla="*/ 180543 h 452226"/>
                <a:gd name="connsiteX9" fmla="*/ 226113 w 914401"/>
                <a:gd name="connsiteY9" fmla="*/ 0 h 452226"/>
                <a:gd name="connsiteX10" fmla="*/ 241660 w 914401"/>
                <a:gd name="connsiteY10" fmla="*/ 62954 h 452226"/>
                <a:gd name="connsiteX11" fmla="*/ 91323 w 914401"/>
                <a:gd name="connsiteY11" fmla="*/ 162604 h 452226"/>
                <a:gd name="connsiteX12" fmla="*/ 78501 w 914401"/>
                <a:gd name="connsiteY12" fmla="*/ 226113 h 452226"/>
                <a:gd name="connsiteX13" fmla="*/ 78501 w 914401"/>
                <a:gd name="connsiteY13" fmla="*/ 226112 h 452226"/>
                <a:gd name="connsiteX14" fmla="*/ 78501 w 914401"/>
                <a:gd name="connsiteY14" fmla="*/ 226113 h 452226"/>
                <a:gd name="connsiteX15" fmla="*/ 78501 w 914401"/>
                <a:gd name="connsiteY15" fmla="*/ 226113 h 452226"/>
                <a:gd name="connsiteX16" fmla="*/ 91323 w 914401"/>
                <a:gd name="connsiteY16" fmla="*/ 289621 h 452226"/>
                <a:gd name="connsiteX17" fmla="*/ 241660 w 914401"/>
                <a:gd name="connsiteY17" fmla="*/ 389271 h 452226"/>
                <a:gd name="connsiteX18" fmla="*/ 672741 w 914401"/>
                <a:gd name="connsiteY18" fmla="*/ 389272 h 452226"/>
                <a:gd name="connsiteX19" fmla="*/ 835900 w 914401"/>
                <a:gd name="connsiteY19" fmla="*/ 226113 h 452226"/>
                <a:gd name="connsiteX20" fmla="*/ 835901 w 914401"/>
                <a:gd name="connsiteY20" fmla="*/ 226113 h 452226"/>
                <a:gd name="connsiteX21" fmla="*/ 672742 w 914401"/>
                <a:gd name="connsiteY21" fmla="*/ 62954 h 452226"/>
                <a:gd name="connsiteX22" fmla="*/ 241660 w 914401"/>
                <a:gd name="connsiteY22" fmla="*/ 62954 h 4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4401" h="452226">
                  <a:moveTo>
                    <a:pt x="226113" y="0"/>
                  </a:moveTo>
                  <a:lnTo>
                    <a:pt x="688288" y="0"/>
                  </a:lnTo>
                  <a:cubicBezTo>
                    <a:pt x="813167" y="0"/>
                    <a:pt x="914401" y="101234"/>
                    <a:pt x="914401" y="226113"/>
                  </a:cubicBezTo>
                  <a:lnTo>
                    <a:pt x="914400" y="226113"/>
                  </a:lnTo>
                  <a:cubicBezTo>
                    <a:pt x="914400" y="350992"/>
                    <a:pt x="813166" y="452226"/>
                    <a:pt x="688287" y="452226"/>
                  </a:cubicBezTo>
                  <a:lnTo>
                    <a:pt x="226113" y="452225"/>
                  </a:lnTo>
                  <a:cubicBezTo>
                    <a:pt x="116844" y="452225"/>
                    <a:pt x="25678" y="374718"/>
                    <a:pt x="4594" y="271682"/>
                  </a:cubicBezTo>
                  <a:lnTo>
                    <a:pt x="0" y="226113"/>
                  </a:lnTo>
                  <a:lnTo>
                    <a:pt x="4594" y="180543"/>
                  </a:lnTo>
                  <a:cubicBezTo>
                    <a:pt x="25678" y="77507"/>
                    <a:pt x="116844" y="0"/>
                    <a:pt x="226113" y="0"/>
                  </a:cubicBezTo>
                  <a:close/>
                  <a:moveTo>
                    <a:pt x="241660" y="62954"/>
                  </a:moveTo>
                  <a:cubicBezTo>
                    <a:pt x="174078" y="62954"/>
                    <a:pt x="116092" y="104044"/>
                    <a:pt x="91323" y="162604"/>
                  </a:cubicBezTo>
                  <a:lnTo>
                    <a:pt x="78501" y="226113"/>
                  </a:lnTo>
                  <a:lnTo>
                    <a:pt x="78501" y="226112"/>
                  </a:lnTo>
                  <a:lnTo>
                    <a:pt x="78501" y="226113"/>
                  </a:lnTo>
                  <a:lnTo>
                    <a:pt x="78501" y="226113"/>
                  </a:lnTo>
                  <a:lnTo>
                    <a:pt x="91323" y="289621"/>
                  </a:lnTo>
                  <a:cubicBezTo>
                    <a:pt x="116092" y="348181"/>
                    <a:pt x="174078" y="389271"/>
                    <a:pt x="241660" y="389271"/>
                  </a:cubicBezTo>
                  <a:lnTo>
                    <a:pt x="672741" y="389272"/>
                  </a:lnTo>
                  <a:cubicBezTo>
                    <a:pt x="762851" y="389272"/>
                    <a:pt x="835900" y="316223"/>
                    <a:pt x="835900" y="226113"/>
                  </a:cubicBezTo>
                  <a:lnTo>
                    <a:pt x="835901" y="226113"/>
                  </a:lnTo>
                  <a:cubicBezTo>
                    <a:pt x="835901" y="136003"/>
                    <a:pt x="762852" y="62954"/>
                    <a:pt x="672742" y="62954"/>
                  </a:cubicBezTo>
                  <a:lnTo>
                    <a:pt x="241660" y="62954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 useBgFill="1">
          <p:nvSpPr>
            <p:cNvPr id="38" name="Rectangle 37">
              <a:extLst>
                <a:ext uri="{FF2B5EF4-FFF2-40B4-BE49-F238E27FC236}">
                  <a16:creationId xmlns:a16="http://schemas.microsoft.com/office/drawing/2014/main" id="{24960D85-8F88-470F-B653-A7C35587BD42}"/>
                </a:ext>
              </a:extLst>
            </p:cNvPr>
            <p:cNvSpPr/>
            <p:nvPr/>
          </p:nvSpPr>
          <p:spPr>
            <a:xfrm>
              <a:off x="2355047" y="2014953"/>
              <a:ext cx="848074" cy="19034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9207A2D-C30F-416B-B704-D09F9ACC707A}"/>
                </a:ext>
              </a:extLst>
            </p:cNvPr>
            <p:cNvSpPr/>
            <p:nvPr/>
          </p:nvSpPr>
          <p:spPr>
            <a:xfrm>
              <a:off x="2377440" y="2061606"/>
              <a:ext cx="735252" cy="97038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B647-2E43-4C36-A078-C46F25EDBB30}"/>
              </a:ext>
            </a:extLst>
          </p:cNvPr>
          <p:cNvSpPr/>
          <p:nvPr/>
        </p:nvSpPr>
        <p:spPr>
          <a:xfrm>
            <a:off x="4116878" y="2388682"/>
            <a:ext cx="914401" cy="452226"/>
          </a:xfrm>
          <a:custGeom>
            <a:avLst/>
            <a:gdLst>
              <a:gd name="connsiteX0" fmla="*/ 226113 w 914401"/>
              <a:gd name="connsiteY0" fmla="*/ 0 h 452226"/>
              <a:gd name="connsiteX1" fmla="*/ 688288 w 914401"/>
              <a:gd name="connsiteY1" fmla="*/ 0 h 452226"/>
              <a:gd name="connsiteX2" fmla="*/ 914401 w 914401"/>
              <a:gd name="connsiteY2" fmla="*/ 226113 h 452226"/>
              <a:gd name="connsiteX3" fmla="*/ 914400 w 914401"/>
              <a:gd name="connsiteY3" fmla="*/ 226113 h 452226"/>
              <a:gd name="connsiteX4" fmla="*/ 688287 w 914401"/>
              <a:gd name="connsiteY4" fmla="*/ 452226 h 452226"/>
              <a:gd name="connsiteX5" fmla="*/ 226113 w 914401"/>
              <a:gd name="connsiteY5" fmla="*/ 452225 h 452226"/>
              <a:gd name="connsiteX6" fmla="*/ 4594 w 914401"/>
              <a:gd name="connsiteY6" fmla="*/ 271682 h 452226"/>
              <a:gd name="connsiteX7" fmla="*/ 0 w 914401"/>
              <a:gd name="connsiteY7" fmla="*/ 226113 h 452226"/>
              <a:gd name="connsiteX8" fmla="*/ 4594 w 914401"/>
              <a:gd name="connsiteY8" fmla="*/ 180543 h 452226"/>
              <a:gd name="connsiteX9" fmla="*/ 226113 w 914401"/>
              <a:gd name="connsiteY9" fmla="*/ 0 h 452226"/>
              <a:gd name="connsiteX10" fmla="*/ 241660 w 914401"/>
              <a:gd name="connsiteY10" fmla="*/ 62954 h 452226"/>
              <a:gd name="connsiteX11" fmla="*/ 91323 w 914401"/>
              <a:gd name="connsiteY11" fmla="*/ 162604 h 452226"/>
              <a:gd name="connsiteX12" fmla="*/ 78501 w 914401"/>
              <a:gd name="connsiteY12" fmla="*/ 226113 h 452226"/>
              <a:gd name="connsiteX13" fmla="*/ 78501 w 914401"/>
              <a:gd name="connsiteY13" fmla="*/ 226112 h 452226"/>
              <a:gd name="connsiteX14" fmla="*/ 78501 w 914401"/>
              <a:gd name="connsiteY14" fmla="*/ 226113 h 452226"/>
              <a:gd name="connsiteX15" fmla="*/ 78501 w 914401"/>
              <a:gd name="connsiteY15" fmla="*/ 226113 h 452226"/>
              <a:gd name="connsiteX16" fmla="*/ 91323 w 914401"/>
              <a:gd name="connsiteY16" fmla="*/ 289621 h 452226"/>
              <a:gd name="connsiteX17" fmla="*/ 241660 w 914401"/>
              <a:gd name="connsiteY17" fmla="*/ 389271 h 452226"/>
              <a:gd name="connsiteX18" fmla="*/ 672741 w 914401"/>
              <a:gd name="connsiteY18" fmla="*/ 389272 h 452226"/>
              <a:gd name="connsiteX19" fmla="*/ 835900 w 914401"/>
              <a:gd name="connsiteY19" fmla="*/ 226113 h 452226"/>
              <a:gd name="connsiteX20" fmla="*/ 835901 w 914401"/>
              <a:gd name="connsiteY20" fmla="*/ 226113 h 452226"/>
              <a:gd name="connsiteX21" fmla="*/ 672742 w 914401"/>
              <a:gd name="connsiteY21" fmla="*/ 62954 h 452226"/>
              <a:gd name="connsiteX22" fmla="*/ 241660 w 914401"/>
              <a:gd name="connsiteY22" fmla="*/ 62954 h 4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14401" h="452226">
                <a:moveTo>
                  <a:pt x="226113" y="0"/>
                </a:moveTo>
                <a:lnTo>
                  <a:pt x="688288" y="0"/>
                </a:lnTo>
                <a:cubicBezTo>
                  <a:pt x="813167" y="0"/>
                  <a:pt x="914401" y="101234"/>
                  <a:pt x="914401" y="226113"/>
                </a:cubicBezTo>
                <a:lnTo>
                  <a:pt x="914400" y="226113"/>
                </a:lnTo>
                <a:cubicBezTo>
                  <a:pt x="914400" y="350992"/>
                  <a:pt x="813166" y="452226"/>
                  <a:pt x="688287" y="452226"/>
                </a:cubicBezTo>
                <a:lnTo>
                  <a:pt x="226113" y="452225"/>
                </a:lnTo>
                <a:cubicBezTo>
                  <a:pt x="116844" y="452225"/>
                  <a:pt x="25678" y="374718"/>
                  <a:pt x="4594" y="271682"/>
                </a:cubicBezTo>
                <a:lnTo>
                  <a:pt x="0" y="226113"/>
                </a:lnTo>
                <a:lnTo>
                  <a:pt x="4594" y="180543"/>
                </a:lnTo>
                <a:cubicBezTo>
                  <a:pt x="25678" y="77507"/>
                  <a:pt x="116844" y="0"/>
                  <a:pt x="226113" y="0"/>
                </a:cubicBezTo>
                <a:close/>
                <a:moveTo>
                  <a:pt x="241660" y="62954"/>
                </a:moveTo>
                <a:cubicBezTo>
                  <a:pt x="174078" y="62954"/>
                  <a:pt x="116092" y="104044"/>
                  <a:pt x="91323" y="162604"/>
                </a:cubicBezTo>
                <a:lnTo>
                  <a:pt x="78501" y="226113"/>
                </a:lnTo>
                <a:lnTo>
                  <a:pt x="78501" y="226112"/>
                </a:lnTo>
                <a:lnTo>
                  <a:pt x="78501" y="226113"/>
                </a:lnTo>
                <a:lnTo>
                  <a:pt x="78501" y="226113"/>
                </a:lnTo>
                <a:lnTo>
                  <a:pt x="91323" y="289621"/>
                </a:lnTo>
                <a:cubicBezTo>
                  <a:pt x="116092" y="348181"/>
                  <a:pt x="174078" y="389271"/>
                  <a:pt x="241660" y="389271"/>
                </a:cubicBezTo>
                <a:lnTo>
                  <a:pt x="672741" y="389272"/>
                </a:lnTo>
                <a:cubicBezTo>
                  <a:pt x="762851" y="389272"/>
                  <a:pt x="835900" y="316223"/>
                  <a:pt x="835900" y="226113"/>
                </a:cubicBezTo>
                <a:lnTo>
                  <a:pt x="835901" y="226113"/>
                </a:lnTo>
                <a:cubicBezTo>
                  <a:pt x="835901" y="136003"/>
                  <a:pt x="762852" y="62954"/>
                  <a:pt x="672742" y="62954"/>
                </a:cubicBezTo>
                <a:lnTo>
                  <a:pt x="241660" y="62954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2DEB04-C1D7-4DCB-A8EA-C00FFDCCF038}"/>
              </a:ext>
            </a:extLst>
          </p:cNvPr>
          <p:cNvSpPr/>
          <p:nvPr/>
        </p:nvSpPr>
        <p:spPr>
          <a:xfrm>
            <a:off x="2857236" y="2388682"/>
            <a:ext cx="914401" cy="452226"/>
          </a:xfrm>
          <a:custGeom>
            <a:avLst/>
            <a:gdLst>
              <a:gd name="connsiteX0" fmla="*/ 226113 w 914401"/>
              <a:gd name="connsiteY0" fmla="*/ 0 h 452226"/>
              <a:gd name="connsiteX1" fmla="*/ 688288 w 914401"/>
              <a:gd name="connsiteY1" fmla="*/ 0 h 452226"/>
              <a:gd name="connsiteX2" fmla="*/ 914401 w 914401"/>
              <a:gd name="connsiteY2" fmla="*/ 226113 h 452226"/>
              <a:gd name="connsiteX3" fmla="*/ 914400 w 914401"/>
              <a:gd name="connsiteY3" fmla="*/ 226113 h 452226"/>
              <a:gd name="connsiteX4" fmla="*/ 688287 w 914401"/>
              <a:gd name="connsiteY4" fmla="*/ 452226 h 452226"/>
              <a:gd name="connsiteX5" fmla="*/ 226113 w 914401"/>
              <a:gd name="connsiteY5" fmla="*/ 452225 h 452226"/>
              <a:gd name="connsiteX6" fmla="*/ 4594 w 914401"/>
              <a:gd name="connsiteY6" fmla="*/ 271682 h 452226"/>
              <a:gd name="connsiteX7" fmla="*/ 0 w 914401"/>
              <a:gd name="connsiteY7" fmla="*/ 226113 h 452226"/>
              <a:gd name="connsiteX8" fmla="*/ 4594 w 914401"/>
              <a:gd name="connsiteY8" fmla="*/ 180543 h 452226"/>
              <a:gd name="connsiteX9" fmla="*/ 226113 w 914401"/>
              <a:gd name="connsiteY9" fmla="*/ 0 h 452226"/>
              <a:gd name="connsiteX10" fmla="*/ 241660 w 914401"/>
              <a:gd name="connsiteY10" fmla="*/ 62954 h 452226"/>
              <a:gd name="connsiteX11" fmla="*/ 91323 w 914401"/>
              <a:gd name="connsiteY11" fmla="*/ 162604 h 452226"/>
              <a:gd name="connsiteX12" fmla="*/ 78501 w 914401"/>
              <a:gd name="connsiteY12" fmla="*/ 226113 h 452226"/>
              <a:gd name="connsiteX13" fmla="*/ 78501 w 914401"/>
              <a:gd name="connsiteY13" fmla="*/ 226112 h 452226"/>
              <a:gd name="connsiteX14" fmla="*/ 78501 w 914401"/>
              <a:gd name="connsiteY14" fmla="*/ 226113 h 452226"/>
              <a:gd name="connsiteX15" fmla="*/ 78501 w 914401"/>
              <a:gd name="connsiteY15" fmla="*/ 226113 h 452226"/>
              <a:gd name="connsiteX16" fmla="*/ 91323 w 914401"/>
              <a:gd name="connsiteY16" fmla="*/ 289621 h 452226"/>
              <a:gd name="connsiteX17" fmla="*/ 241660 w 914401"/>
              <a:gd name="connsiteY17" fmla="*/ 389271 h 452226"/>
              <a:gd name="connsiteX18" fmla="*/ 672741 w 914401"/>
              <a:gd name="connsiteY18" fmla="*/ 389272 h 452226"/>
              <a:gd name="connsiteX19" fmla="*/ 835900 w 914401"/>
              <a:gd name="connsiteY19" fmla="*/ 226113 h 452226"/>
              <a:gd name="connsiteX20" fmla="*/ 835901 w 914401"/>
              <a:gd name="connsiteY20" fmla="*/ 226113 h 452226"/>
              <a:gd name="connsiteX21" fmla="*/ 672742 w 914401"/>
              <a:gd name="connsiteY21" fmla="*/ 62954 h 452226"/>
              <a:gd name="connsiteX22" fmla="*/ 241660 w 914401"/>
              <a:gd name="connsiteY22" fmla="*/ 62954 h 4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14401" h="452226">
                <a:moveTo>
                  <a:pt x="226113" y="0"/>
                </a:moveTo>
                <a:lnTo>
                  <a:pt x="688288" y="0"/>
                </a:lnTo>
                <a:cubicBezTo>
                  <a:pt x="813167" y="0"/>
                  <a:pt x="914401" y="101234"/>
                  <a:pt x="914401" y="226113"/>
                </a:cubicBezTo>
                <a:lnTo>
                  <a:pt x="914400" y="226113"/>
                </a:lnTo>
                <a:cubicBezTo>
                  <a:pt x="914400" y="350992"/>
                  <a:pt x="813166" y="452226"/>
                  <a:pt x="688287" y="452226"/>
                </a:cubicBezTo>
                <a:lnTo>
                  <a:pt x="226113" y="452225"/>
                </a:lnTo>
                <a:cubicBezTo>
                  <a:pt x="116844" y="452225"/>
                  <a:pt x="25678" y="374718"/>
                  <a:pt x="4594" y="271682"/>
                </a:cubicBezTo>
                <a:lnTo>
                  <a:pt x="0" y="226113"/>
                </a:lnTo>
                <a:lnTo>
                  <a:pt x="4594" y="180543"/>
                </a:lnTo>
                <a:cubicBezTo>
                  <a:pt x="25678" y="77507"/>
                  <a:pt x="116844" y="0"/>
                  <a:pt x="226113" y="0"/>
                </a:cubicBezTo>
                <a:close/>
                <a:moveTo>
                  <a:pt x="241660" y="62954"/>
                </a:moveTo>
                <a:cubicBezTo>
                  <a:pt x="174078" y="62954"/>
                  <a:pt x="116092" y="104044"/>
                  <a:pt x="91323" y="162604"/>
                </a:cubicBezTo>
                <a:lnTo>
                  <a:pt x="78501" y="226113"/>
                </a:lnTo>
                <a:lnTo>
                  <a:pt x="78501" y="226112"/>
                </a:lnTo>
                <a:lnTo>
                  <a:pt x="78501" y="226113"/>
                </a:lnTo>
                <a:lnTo>
                  <a:pt x="78501" y="226113"/>
                </a:lnTo>
                <a:lnTo>
                  <a:pt x="91323" y="289621"/>
                </a:lnTo>
                <a:cubicBezTo>
                  <a:pt x="116092" y="348181"/>
                  <a:pt x="174078" y="389271"/>
                  <a:pt x="241660" y="389271"/>
                </a:cubicBezTo>
                <a:lnTo>
                  <a:pt x="672741" y="389272"/>
                </a:lnTo>
                <a:cubicBezTo>
                  <a:pt x="762851" y="389272"/>
                  <a:pt x="835900" y="316223"/>
                  <a:pt x="835900" y="226113"/>
                </a:cubicBezTo>
                <a:lnTo>
                  <a:pt x="835901" y="226113"/>
                </a:lnTo>
                <a:cubicBezTo>
                  <a:pt x="835901" y="136003"/>
                  <a:pt x="762852" y="62954"/>
                  <a:pt x="672742" y="62954"/>
                </a:cubicBezTo>
                <a:lnTo>
                  <a:pt x="241660" y="62954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20EB0F-DA75-4E66-8C5F-B05D7E34769B}"/>
              </a:ext>
            </a:extLst>
          </p:cNvPr>
          <p:cNvGrpSpPr/>
          <p:nvPr/>
        </p:nvGrpSpPr>
        <p:grpSpPr>
          <a:xfrm>
            <a:off x="1597594" y="2388682"/>
            <a:ext cx="1569706" cy="452226"/>
            <a:chOff x="1633415" y="1884012"/>
            <a:chExt cx="1569706" cy="452226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FB606B-31EB-4E60-8BFB-E587AADBDA26}"/>
                </a:ext>
              </a:extLst>
            </p:cNvPr>
            <p:cNvSpPr/>
            <p:nvPr/>
          </p:nvSpPr>
          <p:spPr>
            <a:xfrm>
              <a:off x="1633415" y="1884012"/>
              <a:ext cx="914401" cy="452226"/>
            </a:xfrm>
            <a:custGeom>
              <a:avLst/>
              <a:gdLst>
                <a:gd name="connsiteX0" fmla="*/ 226113 w 914401"/>
                <a:gd name="connsiteY0" fmla="*/ 0 h 452226"/>
                <a:gd name="connsiteX1" fmla="*/ 688288 w 914401"/>
                <a:gd name="connsiteY1" fmla="*/ 0 h 452226"/>
                <a:gd name="connsiteX2" fmla="*/ 914401 w 914401"/>
                <a:gd name="connsiteY2" fmla="*/ 226113 h 452226"/>
                <a:gd name="connsiteX3" fmla="*/ 914400 w 914401"/>
                <a:gd name="connsiteY3" fmla="*/ 226113 h 452226"/>
                <a:gd name="connsiteX4" fmla="*/ 688287 w 914401"/>
                <a:gd name="connsiteY4" fmla="*/ 452226 h 452226"/>
                <a:gd name="connsiteX5" fmla="*/ 226113 w 914401"/>
                <a:gd name="connsiteY5" fmla="*/ 452225 h 452226"/>
                <a:gd name="connsiteX6" fmla="*/ 4594 w 914401"/>
                <a:gd name="connsiteY6" fmla="*/ 271682 h 452226"/>
                <a:gd name="connsiteX7" fmla="*/ 0 w 914401"/>
                <a:gd name="connsiteY7" fmla="*/ 226113 h 452226"/>
                <a:gd name="connsiteX8" fmla="*/ 4594 w 914401"/>
                <a:gd name="connsiteY8" fmla="*/ 180543 h 452226"/>
                <a:gd name="connsiteX9" fmla="*/ 226113 w 914401"/>
                <a:gd name="connsiteY9" fmla="*/ 0 h 452226"/>
                <a:gd name="connsiteX10" fmla="*/ 241660 w 914401"/>
                <a:gd name="connsiteY10" fmla="*/ 62954 h 452226"/>
                <a:gd name="connsiteX11" fmla="*/ 91323 w 914401"/>
                <a:gd name="connsiteY11" fmla="*/ 162604 h 452226"/>
                <a:gd name="connsiteX12" fmla="*/ 78501 w 914401"/>
                <a:gd name="connsiteY12" fmla="*/ 226113 h 452226"/>
                <a:gd name="connsiteX13" fmla="*/ 78501 w 914401"/>
                <a:gd name="connsiteY13" fmla="*/ 226112 h 452226"/>
                <a:gd name="connsiteX14" fmla="*/ 78501 w 914401"/>
                <a:gd name="connsiteY14" fmla="*/ 226113 h 452226"/>
                <a:gd name="connsiteX15" fmla="*/ 78501 w 914401"/>
                <a:gd name="connsiteY15" fmla="*/ 226113 h 452226"/>
                <a:gd name="connsiteX16" fmla="*/ 91323 w 914401"/>
                <a:gd name="connsiteY16" fmla="*/ 289621 h 452226"/>
                <a:gd name="connsiteX17" fmla="*/ 241660 w 914401"/>
                <a:gd name="connsiteY17" fmla="*/ 389271 h 452226"/>
                <a:gd name="connsiteX18" fmla="*/ 672741 w 914401"/>
                <a:gd name="connsiteY18" fmla="*/ 389272 h 452226"/>
                <a:gd name="connsiteX19" fmla="*/ 835900 w 914401"/>
                <a:gd name="connsiteY19" fmla="*/ 226113 h 452226"/>
                <a:gd name="connsiteX20" fmla="*/ 835901 w 914401"/>
                <a:gd name="connsiteY20" fmla="*/ 226113 h 452226"/>
                <a:gd name="connsiteX21" fmla="*/ 672742 w 914401"/>
                <a:gd name="connsiteY21" fmla="*/ 62954 h 452226"/>
                <a:gd name="connsiteX22" fmla="*/ 241660 w 914401"/>
                <a:gd name="connsiteY22" fmla="*/ 62954 h 4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4401" h="452226">
                  <a:moveTo>
                    <a:pt x="226113" y="0"/>
                  </a:moveTo>
                  <a:lnTo>
                    <a:pt x="688288" y="0"/>
                  </a:lnTo>
                  <a:cubicBezTo>
                    <a:pt x="813167" y="0"/>
                    <a:pt x="914401" y="101234"/>
                    <a:pt x="914401" y="226113"/>
                  </a:cubicBezTo>
                  <a:lnTo>
                    <a:pt x="914400" y="226113"/>
                  </a:lnTo>
                  <a:cubicBezTo>
                    <a:pt x="914400" y="350992"/>
                    <a:pt x="813166" y="452226"/>
                    <a:pt x="688287" y="452226"/>
                  </a:cubicBezTo>
                  <a:lnTo>
                    <a:pt x="226113" y="452225"/>
                  </a:lnTo>
                  <a:cubicBezTo>
                    <a:pt x="116844" y="452225"/>
                    <a:pt x="25678" y="374718"/>
                    <a:pt x="4594" y="271682"/>
                  </a:cubicBezTo>
                  <a:lnTo>
                    <a:pt x="0" y="226113"/>
                  </a:lnTo>
                  <a:lnTo>
                    <a:pt x="4594" y="180543"/>
                  </a:lnTo>
                  <a:cubicBezTo>
                    <a:pt x="25678" y="77507"/>
                    <a:pt x="116844" y="0"/>
                    <a:pt x="226113" y="0"/>
                  </a:cubicBezTo>
                  <a:close/>
                  <a:moveTo>
                    <a:pt x="241660" y="62954"/>
                  </a:moveTo>
                  <a:cubicBezTo>
                    <a:pt x="174078" y="62954"/>
                    <a:pt x="116092" y="104044"/>
                    <a:pt x="91323" y="162604"/>
                  </a:cubicBezTo>
                  <a:lnTo>
                    <a:pt x="78501" y="226113"/>
                  </a:lnTo>
                  <a:lnTo>
                    <a:pt x="78501" y="226112"/>
                  </a:lnTo>
                  <a:lnTo>
                    <a:pt x="78501" y="226113"/>
                  </a:lnTo>
                  <a:lnTo>
                    <a:pt x="78501" y="226113"/>
                  </a:lnTo>
                  <a:lnTo>
                    <a:pt x="91323" y="289621"/>
                  </a:lnTo>
                  <a:cubicBezTo>
                    <a:pt x="116092" y="348181"/>
                    <a:pt x="174078" y="389271"/>
                    <a:pt x="241660" y="389271"/>
                  </a:cubicBezTo>
                  <a:lnTo>
                    <a:pt x="672741" y="389272"/>
                  </a:lnTo>
                  <a:cubicBezTo>
                    <a:pt x="762851" y="389272"/>
                    <a:pt x="835900" y="316223"/>
                    <a:pt x="835900" y="226113"/>
                  </a:cubicBezTo>
                  <a:lnTo>
                    <a:pt x="835901" y="226113"/>
                  </a:lnTo>
                  <a:cubicBezTo>
                    <a:pt x="835901" y="136003"/>
                    <a:pt x="762852" y="62954"/>
                    <a:pt x="672742" y="62954"/>
                  </a:cubicBezTo>
                  <a:lnTo>
                    <a:pt x="241660" y="62954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 useBgFill="1">
          <p:nvSpPr>
            <p:cNvPr id="26" name="Rectangle 25">
              <a:extLst>
                <a:ext uri="{FF2B5EF4-FFF2-40B4-BE49-F238E27FC236}">
                  <a16:creationId xmlns:a16="http://schemas.microsoft.com/office/drawing/2014/main" id="{7E85F044-D160-4457-B514-B176F3E8B65E}"/>
                </a:ext>
              </a:extLst>
            </p:cNvPr>
            <p:cNvSpPr/>
            <p:nvPr/>
          </p:nvSpPr>
          <p:spPr>
            <a:xfrm>
              <a:off x="2355047" y="2014953"/>
              <a:ext cx="848074" cy="19034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B4CA0E-6D56-4A13-B6DD-7A04DBA14F5A}"/>
                </a:ext>
              </a:extLst>
            </p:cNvPr>
            <p:cNvSpPr/>
            <p:nvPr/>
          </p:nvSpPr>
          <p:spPr>
            <a:xfrm>
              <a:off x="2377440" y="2061606"/>
              <a:ext cx="735252" cy="97038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2C8C9CB-5BA1-440F-9D0B-614546797FE8}"/>
              </a:ext>
            </a:extLst>
          </p:cNvPr>
          <p:cNvGrpSpPr/>
          <p:nvPr/>
        </p:nvGrpSpPr>
        <p:grpSpPr>
          <a:xfrm>
            <a:off x="337952" y="2388682"/>
            <a:ext cx="1569706" cy="452226"/>
            <a:chOff x="1633415" y="1884012"/>
            <a:chExt cx="1569706" cy="45222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3938D86-80CF-4DAE-A19A-305C697E18D5}"/>
                </a:ext>
              </a:extLst>
            </p:cNvPr>
            <p:cNvSpPr/>
            <p:nvPr/>
          </p:nvSpPr>
          <p:spPr>
            <a:xfrm>
              <a:off x="1633415" y="1884012"/>
              <a:ext cx="914401" cy="452226"/>
            </a:xfrm>
            <a:custGeom>
              <a:avLst/>
              <a:gdLst>
                <a:gd name="connsiteX0" fmla="*/ 226113 w 914401"/>
                <a:gd name="connsiteY0" fmla="*/ 0 h 452226"/>
                <a:gd name="connsiteX1" fmla="*/ 688288 w 914401"/>
                <a:gd name="connsiteY1" fmla="*/ 0 h 452226"/>
                <a:gd name="connsiteX2" fmla="*/ 914401 w 914401"/>
                <a:gd name="connsiteY2" fmla="*/ 226113 h 452226"/>
                <a:gd name="connsiteX3" fmla="*/ 914400 w 914401"/>
                <a:gd name="connsiteY3" fmla="*/ 226113 h 452226"/>
                <a:gd name="connsiteX4" fmla="*/ 688287 w 914401"/>
                <a:gd name="connsiteY4" fmla="*/ 452226 h 452226"/>
                <a:gd name="connsiteX5" fmla="*/ 226113 w 914401"/>
                <a:gd name="connsiteY5" fmla="*/ 452225 h 452226"/>
                <a:gd name="connsiteX6" fmla="*/ 4594 w 914401"/>
                <a:gd name="connsiteY6" fmla="*/ 271682 h 452226"/>
                <a:gd name="connsiteX7" fmla="*/ 0 w 914401"/>
                <a:gd name="connsiteY7" fmla="*/ 226113 h 452226"/>
                <a:gd name="connsiteX8" fmla="*/ 4594 w 914401"/>
                <a:gd name="connsiteY8" fmla="*/ 180543 h 452226"/>
                <a:gd name="connsiteX9" fmla="*/ 226113 w 914401"/>
                <a:gd name="connsiteY9" fmla="*/ 0 h 452226"/>
                <a:gd name="connsiteX10" fmla="*/ 241660 w 914401"/>
                <a:gd name="connsiteY10" fmla="*/ 62954 h 452226"/>
                <a:gd name="connsiteX11" fmla="*/ 91323 w 914401"/>
                <a:gd name="connsiteY11" fmla="*/ 162604 h 452226"/>
                <a:gd name="connsiteX12" fmla="*/ 78501 w 914401"/>
                <a:gd name="connsiteY12" fmla="*/ 226113 h 452226"/>
                <a:gd name="connsiteX13" fmla="*/ 78501 w 914401"/>
                <a:gd name="connsiteY13" fmla="*/ 226112 h 452226"/>
                <a:gd name="connsiteX14" fmla="*/ 78501 w 914401"/>
                <a:gd name="connsiteY14" fmla="*/ 226113 h 452226"/>
                <a:gd name="connsiteX15" fmla="*/ 78501 w 914401"/>
                <a:gd name="connsiteY15" fmla="*/ 226113 h 452226"/>
                <a:gd name="connsiteX16" fmla="*/ 91323 w 914401"/>
                <a:gd name="connsiteY16" fmla="*/ 289621 h 452226"/>
                <a:gd name="connsiteX17" fmla="*/ 241660 w 914401"/>
                <a:gd name="connsiteY17" fmla="*/ 389271 h 452226"/>
                <a:gd name="connsiteX18" fmla="*/ 672741 w 914401"/>
                <a:gd name="connsiteY18" fmla="*/ 389272 h 452226"/>
                <a:gd name="connsiteX19" fmla="*/ 835900 w 914401"/>
                <a:gd name="connsiteY19" fmla="*/ 226113 h 452226"/>
                <a:gd name="connsiteX20" fmla="*/ 835901 w 914401"/>
                <a:gd name="connsiteY20" fmla="*/ 226113 h 452226"/>
                <a:gd name="connsiteX21" fmla="*/ 672742 w 914401"/>
                <a:gd name="connsiteY21" fmla="*/ 62954 h 452226"/>
                <a:gd name="connsiteX22" fmla="*/ 241660 w 914401"/>
                <a:gd name="connsiteY22" fmla="*/ 62954 h 452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4401" h="452226">
                  <a:moveTo>
                    <a:pt x="226113" y="0"/>
                  </a:moveTo>
                  <a:lnTo>
                    <a:pt x="688288" y="0"/>
                  </a:lnTo>
                  <a:cubicBezTo>
                    <a:pt x="813167" y="0"/>
                    <a:pt x="914401" y="101234"/>
                    <a:pt x="914401" y="226113"/>
                  </a:cubicBezTo>
                  <a:lnTo>
                    <a:pt x="914400" y="226113"/>
                  </a:lnTo>
                  <a:cubicBezTo>
                    <a:pt x="914400" y="350992"/>
                    <a:pt x="813166" y="452226"/>
                    <a:pt x="688287" y="452226"/>
                  </a:cubicBezTo>
                  <a:lnTo>
                    <a:pt x="226113" y="452225"/>
                  </a:lnTo>
                  <a:cubicBezTo>
                    <a:pt x="116844" y="452225"/>
                    <a:pt x="25678" y="374718"/>
                    <a:pt x="4594" y="271682"/>
                  </a:cubicBezTo>
                  <a:lnTo>
                    <a:pt x="0" y="226113"/>
                  </a:lnTo>
                  <a:lnTo>
                    <a:pt x="4594" y="180543"/>
                  </a:lnTo>
                  <a:cubicBezTo>
                    <a:pt x="25678" y="77507"/>
                    <a:pt x="116844" y="0"/>
                    <a:pt x="226113" y="0"/>
                  </a:cubicBezTo>
                  <a:close/>
                  <a:moveTo>
                    <a:pt x="241660" y="62954"/>
                  </a:moveTo>
                  <a:cubicBezTo>
                    <a:pt x="174078" y="62954"/>
                    <a:pt x="116092" y="104044"/>
                    <a:pt x="91323" y="162604"/>
                  </a:cubicBezTo>
                  <a:lnTo>
                    <a:pt x="78501" y="226113"/>
                  </a:lnTo>
                  <a:lnTo>
                    <a:pt x="78501" y="226112"/>
                  </a:lnTo>
                  <a:lnTo>
                    <a:pt x="78501" y="226113"/>
                  </a:lnTo>
                  <a:lnTo>
                    <a:pt x="78501" y="226113"/>
                  </a:lnTo>
                  <a:lnTo>
                    <a:pt x="91323" y="289621"/>
                  </a:lnTo>
                  <a:cubicBezTo>
                    <a:pt x="116092" y="348181"/>
                    <a:pt x="174078" y="389271"/>
                    <a:pt x="241660" y="389271"/>
                  </a:cubicBezTo>
                  <a:lnTo>
                    <a:pt x="672741" y="389272"/>
                  </a:lnTo>
                  <a:cubicBezTo>
                    <a:pt x="762851" y="389272"/>
                    <a:pt x="835900" y="316223"/>
                    <a:pt x="835900" y="226113"/>
                  </a:cubicBezTo>
                  <a:lnTo>
                    <a:pt x="835901" y="226113"/>
                  </a:lnTo>
                  <a:cubicBezTo>
                    <a:pt x="835901" y="136003"/>
                    <a:pt x="762852" y="62954"/>
                    <a:pt x="672742" y="62954"/>
                  </a:cubicBezTo>
                  <a:lnTo>
                    <a:pt x="241660" y="62954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 useBgFill="1">
          <p:nvSpPr>
            <p:cNvPr id="59" name="Rectangle 58">
              <a:extLst>
                <a:ext uri="{FF2B5EF4-FFF2-40B4-BE49-F238E27FC236}">
                  <a16:creationId xmlns:a16="http://schemas.microsoft.com/office/drawing/2014/main" id="{350C5A3C-0099-443B-9318-007E3A7159DD}"/>
                </a:ext>
              </a:extLst>
            </p:cNvPr>
            <p:cNvSpPr/>
            <p:nvPr/>
          </p:nvSpPr>
          <p:spPr>
            <a:xfrm>
              <a:off x="2355047" y="2014953"/>
              <a:ext cx="848074" cy="19034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 useBgFill="1"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E130A4E-C137-43FE-82BE-DB2F6B2E491A}"/>
                </a:ext>
              </a:extLst>
            </p:cNvPr>
            <p:cNvSpPr/>
            <p:nvPr/>
          </p:nvSpPr>
          <p:spPr>
            <a:xfrm>
              <a:off x="2377440" y="2061606"/>
              <a:ext cx="735252" cy="97038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3596A33-55E9-4025-A446-8EBA95546A79}"/>
              </a:ext>
            </a:extLst>
          </p:cNvPr>
          <p:cNvGrpSpPr/>
          <p:nvPr/>
        </p:nvGrpSpPr>
        <p:grpSpPr>
          <a:xfrm>
            <a:off x="-200058" y="2519623"/>
            <a:ext cx="848074" cy="190344"/>
            <a:chOff x="2355047" y="2014953"/>
            <a:chExt cx="848074" cy="190344"/>
          </a:xfrm>
        </p:grpSpPr>
        <p:sp useBgFill="1">
          <p:nvSpPr>
            <p:cNvPr id="63" name="Rectangle 62">
              <a:extLst>
                <a:ext uri="{FF2B5EF4-FFF2-40B4-BE49-F238E27FC236}">
                  <a16:creationId xmlns:a16="http://schemas.microsoft.com/office/drawing/2014/main" id="{54148BCA-4C8F-4279-B331-2FB3EE28E2D4}"/>
                </a:ext>
              </a:extLst>
            </p:cNvPr>
            <p:cNvSpPr/>
            <p:nvPr/>
          </p:nvSpPr>
          <p:spPr>
            <a:xfrm>
              <a:off x="2355047" y="2014953"/>
              <a:ext cx="848074" cy="190344"/>
            </a:xfrm>
            <a:prstGeom prst="rect">
              <a:avLst/>
            </a:prstGeom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 useBgFill="1"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B9646EF8-7E73-4C1A-BC20-12647B4590FA}"/>
                </a:ext>
              </a:extLst>
            </p:cNvPr>
            <p:cNvSpPr/>
            <p:nvPr/>
          </p:nvSpPr>
          <p:spPr>
            <a:xfrm>
              <a:off x="2377440" y="2061606"/>
              <a:ext cx="735252" cy="97038"/>
            </a:xfrm>
            <a:prstGeom prst="roundRect">
              <a:avLst>
                <a:gd name="adj" fmla="val 50000"/>
              </a:avLst>
            </a:prstGeom>
            <a:ln w="19050" cap="rnd">
              <a:solidFill>
                <a:schemeClr val="tx1"/>
              </a:solidFill>
              <a:prstDash val="solid"/>
              <a:round/>
              <a:headEnd type="none" w="med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C806463-D73F-41FB-A344-8ABACBA85CB1}"/>
              </a:ext>
            </a:extLst>
          </p:cNvPr>
          <p:cNvSpPr/>
          <p:nvPr/>
        </p:nvSpPr>
        <p:spPr>
          <a:xfrm>
            <a:off x="4116878" y="2388682"/>
            <a:ext cx="914401" cy="452226"/>
          </a:xfrm>
          <a:custGeom>
            <a:avLst/>
            <a:gdLst>
              <a:gd name="connsiteX0" fmla="*/ 226113 w 914401"/>
              <a:gd name="connsiteY0" fmla="*/ 0 h 452226"/>
              <a:gd name="connsiteX1" fmla="*/ 688288 w 914401"/>
              <a:gd name="connsiteY1" fmla="*/ 0 h 452226"/>
              <a:gd name="connsiteX2" fmla="*/ 914401 w 914401"/>
              <a:gd name="connsiteY2" fmla="*/ 226113 h 452226"/>
              <a:gd name="connsiteX3" fmla="*/ 914400 w 914401"/>
              <a:gd name="connsiteY3" fmla="*/ 226113 h 452226"/>
              <a:gd name="connsiteX4" fmla="*/ 688287 w 914401"/>
              <a:gd name="connsiteY4" fmla="*/ 452226 h 452226"/>
              <a:gd name="connsiteX5" fmla="*/ 226113 w 914401"/>
              <a:gd name="connsiteY5" fmla="*/ 452225 h 452226"/>
              <a:gd name="connsiteX6" fmla="*/ 4594 w 914401"/>
              <a:gd name="connsiteY6" fmla="*/ 271682 h 452226"/>
              <a:gd name="connsiteX7" fmla="*/ 0 w 914401"/>
              <a:gd name="connsiteY7" fmla="*/ 226113 h 452226"/>
              <a:gd name="connsiteX8" fmla="*/ 4594 w 914401"/>
              <a:gd name="connsiteY8" fmla="*/ 180543 h 452226"/>
              <a:gd name="connsiteX9" fmla="*/ 226113 w 914401"/>
              <a:gd name="connsiteY9" fmla="*/ 0 h 452226"/>
              <a:gd name="connsiteX10" fmla="*/ 241660 w 914401"/>
              <a:gd name="connsiteY10" fmla="*/ 62954 h 452226"/>
              <a:gd name="connsiteX11" fmla="*/ 91323 w 914401"/>
              <a:gd name="connsiteY11" fmla="*/ 162604 h 452226"/>
              <a:gd name="connsiteX12" fmla="*/ 78501 w 914401"/>
              <a:gd name="connsiteY12" fmla="*/ 226113 h 452226"/>
              <a:gd name="connsiteX13" fmla="*/ 78501 w 914401"/>
              <a:gd name="connsiteY13" fmla="*/ 226112 h 452226"/>
              <a:gd name="connsiteX14" fmla="*/ 78501 w 914401"/>
              <a:gd name="connsiteY14" fmla="*/ 226113 h 452226"/>
              <a:gd name="connsiteX15" fmla="*/ 78501 w 914401"/>
              <a:gd name="connsiteY15" fmla="*/ 226113 h 452226"/>
              <a:gd name="connsiteX16" fmla="*/ 91323 w 914401"/>
              <a:gd name="connsiteY16" fmla="*/ 289621 h 452226"/>
              <a:gd name="connsiteX17" fmla="*/ 241660 w 914401"/>
              <a:gd name="connsiteY17" fmla="*/ 389271 h 452226"/>
              <a:gd name="connsiteX18" fmla="*/ 672741 w 914401"/>
              <a:gd name="connsiteY18" fmla="*/ 389272 h 452226"/>
              <a:gd name="connsiteX19" fmla="*/ 835900 w 914401"/>
              <a:gd name="connsiteY19" fmla="*/ 226113 h 452226"/>
              <a:gd name="connsiteX20" fmla="*/ 835901 w 914401"/>
              <a:gd name="connsiteY20" fmla="*/ 226113 h 452226"/>
              <a:gd name="connsiteX21" fmla="*/ 672742 w 914401"/>
              <a:gd name="connsiteY21" fmla="*/ 62954 h 452226"/>
              <a:gd name="connsiteX22" fmla="*/ 241660 w 914401"/>
              <a:gd name="connsiteY22" fmla="*/ 62954 h 452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14401" h="452226">
                <a:moveTo>
                  <a:pt x="226113" y="0"/>
                </a:moveTo>
                <a:lnTo>
                  <a:pt x="688288" y="0"/>
                </a:lnTo>
                <a:cubicBezTo>
                  <a:pt x="813167" y="0"/>
                  <a:pt x="914401" y="101234"/>
                  <a:pt x="914401" y="226113"/>
                </a:cubicBezTo>
                <a:lnTo>
                  <a:pt x="914400" y="226113"/>
                </a:lnTo>
                <a:cubicBezTo>
                  <a:pt x="914400" y="350992"/>
                  <a:pt x="813166" y="452226"/>
                  <a:pt x="688287" y="452226"/>
                </a:cubicBezTo>
                <a:lnTo>
                  <a:pt x="226113" y="452225"/>
                </a:lnTo>
                <a:cubicBezTo>
                  <a:pt x="116844" y="452225"/>
                  <a:pt x="25678" y="374718"/>
                  <a:pt x="4594" y="271682"/>
                </a:cubicBezTo>
                <a:lnTo>
                  <a:pt x="0" y="226113"/>
                </a:lnTo>
                <a:lnTo>
                  <a:pt x="4594" y="180543"/>
                </a:lnTo>
                <a:cubicBezTo>
                  <a:pt x="25678" y="77507"/>
                  <a:pt x="116844" y="0"/>
                  <a:pt x="226113" y="0"/>
                </a:cubicBezTo>
                <a:close/>
                <a:moveTo>
                  <a:pt x="241660" y="62954"/>
                </a:moveTo>
                <a:cubicBezTo>
                  <a:pt x="174078" y="62954"/>
                  <a:pt x="116092" y="104044"/>
                  <a:pt x="91323" y="162604"/>
                </a:cubicBezTo>
                <a:lnTo>
                  <a:pt x="78501" y="226113"/>
                </a:lnTo>
                <a:lnTo>
                  <a:pt x="78501" y="226112"/>
                </a:lnTo>
                <a:lnTo>
                  <a:pt x="78501" y="226113"/>
                </a:lnTo>
                <a:lnTo>
                  <a:pt x="78501" y="226113"/>
                </a:lnTo>
                <a:lnTo>
                  <a:pt x="91323" y="289621"/>
                </a:lnTo>
                <a:cubicBezTo>
                  <a:pt x="116092" y="348181"/>
                  <a:pt x="174078" y="389271"/>
                  <a:pt x="241660" y="389271"/>
                </a:cubicBezTo>
                <a:lnTo>
                  <a:pt x="672741" y="389272"/>
                </a:lnTo>
                <a:cubicBezTo>
                  <a:pt x="762851" y="389272"/>
                  <a:pt x="835900" y="316223"/>
                  <a:pt x="835900" y="226113"/>
                </a:cubicBezTo>
                <a:lnTo>
                  <a:pt x="835901" y="226113"/>
                </a:lnTo>
                <a:cubicBezTo>
                  <a:pt x="835901" y="136003"/>
                  <a:pt x="762852" y="62954"/>
                  <a:pt x="672742" y="62954"/>
                </a:cubicBezTo>
                <a:lnTo>
                  <a:pt x="241660" y="62954"/>
                </a:lnTo>
                <a:close/>
              </a:path>
            </a:pathLst>
          </a:custGeom>
          <a:noFill/>
          <a:ln w="19050" cap="rnd">
            <a:solidFill>
              <a:schemeClr val="tx1"/>
            </a:solidFill>
            <a:prstDash val="dash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702CD9E-2A55-4C7B-98C3-648D6CCB65B0}"/>
              </a:ext>
            </a:extLst>
          </p:cNvPr>
          <p:cNvSpPr/>
          <p:nvPr/>
        </p:nvSpPr>
        <p:spPr>
          <a:xfrm>
            <a:off x="4838510" y="2519623"/>
            <a:ext cx="848074" cy="19034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8211735-1051-48DF-AD32-2D3BC8CF14DF}"/>
              </a:ext>
            </a:extLst>
          </p:cNvPr>
          <p:cNvSpPr/>
          <p:nvPr/>
        </p:nvSpPr>
        <p:spPr>
          <a:xfrm>
            <a:off x="4860903" y="2566276"/>
            <a:ext cx="735252" cy="97038"/>
          </a:xfrm>
          <a:prstGeom prst="roundRect">
            <a:avLst>
              <a:gd name="adj" fmla="val 50000"/>
            </a:avLst>
          </a:prstGeom>
          <a:ln w="19050" cap="rnd">
            <a:solidFill>
              <a:schemeClr val="tx1"/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7A5201-CB6C-4FC6-AF0A-B979CD87B485}"/>
              </a:ext>
            </a:extLst>
          </p:cNvPr>
          <p:cNvSpPr/>
          <p:nvPr/>
        </p:nvSpPr>
        <p:spPr>
          <a:xfrm>
            <a:off x="3578868" y="2519623"/>
            <a:ext cx="848074" cy="190344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4BAACF0-9632-45CB-97D4-DF4337768BEB}"/>
              </a:ext>
            </a:extLst>
          </p:cNvPr>
          <p:cNvSpPr/>
          <p:nvPr/>
        </p:nvSpPr>
        <p:spPr>
          <a:xfrm>
            <a:off x="3601261" y="2566276"/>
            <a:ext cx="735252" cy="97038"/>
          </a:xfrm>
          <a:prstGeom prst="roundRect">
            <a:avLst>
              <a:gd name="adj" fmla="val 50000"/>
            </a:avLst>
          </a:prstGeom>
          <a:ln w="19050" cap="rnd">
            <a:solidFill>
              <a:schemeClr val="tx1"/>
            </a:solidFill>
            <a:prstDash val="solid"/>
            <a:round/>
            <a:headEnd type="none" w="med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126A5AA-7E1C-4463-8529-E5BADD924043}"/>
              </a:ext>
            </a:extLst>
          </p:cNvPr>
          <p:cNvSpPr txBox="1"/>
          <p:nvPr/>
        </p:nvSpPr>
        <p:spPr>
          <a:xfrm>
            <a:off x="582892" y="4181200"/>
            <a:ext cx="7978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can we try to think of everything that might fail?</a:t>
            </a:r>
          </a:p>
          <a:p>
            <a:pPr algn="ctr"/>
            <a:r>
              <a:rPr lang="en-US" dirty="0"/>
              <a:t>How can we tell what state everything is really in?</a:t>
            </a:r>
          </a:p>
        </p:txBody>
      </p:sp>
    </p:spTree>
    <p:extLst>
      <p:ext uri="{BB962C8B-B14F-4D97-AF65-F5344CB8AC3E}">
        <p14:creationId xmlns:p14="http://schemas.microsoft.com/office/powerpoint/2010/main" val="146632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23457E-6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1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2.71605E-6 L 0 0.04352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28" grpId="0" animBg="1"/>
      <p:bldP spid="65" grpId="0" animBg="1"/>
      <p:bldP spid="66" grpId="0"/>
      <p:bldP spid="66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2ECA4A5-08DA-493B-90EF-C72D8341527E}"/>
              </a:ext>
            </a:extLst>
          </p:cNvPr>
          <p:cNvGrpSpPr/>
          <p:nvPr/>
        </p:nvGrpSpPr>
        <p:grpSpPr>
          <a:xfrm>
            <a:off x="3636385" y="1378984"/>
            <a:ext cx="1857066" cy="2365702"/>
            <a:chOff x="3127158" y="730284"/>
            <a:chExt cx="2875520" cy="3663101"/>
          </a:xfrm>
        </p:grpSpPr>
        <p:grpSp>
          <p:nvGrpSpPr>
            <p:cNvPr id="4" name="Graphic 2">
              <a:extLst>
                <a:ext uri="{FF2B5EF4-FFF2-40B4-BE49-F238E27FC236}">
                  <a16:creationId xmlns:a16="http://schemas.microsoft.com/office/drawing/2014/main" id="{F2EF696F-067A-4DB3-899F-0D69663D9105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2593C8C5-81DD-4AEC-8E59-DC8D629B62E6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5D12AB-1C62-4CA1-B31F-BC6B021C7ED7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8174661-6414-467B-BFFE-C904F2402805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6AC868-80FB-488A-9EB0-34394C44BFFE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B6F7073-2CAB-4A41-B2BF-D4563D18E27B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1773691-4EEA-42F5-8531-41F9FA992EA1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C5E2453-3CE6-4B97-B65F-9AED0C064BB4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B8270FA-1BCC-495C-BC19-4D3E5DAED0AF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8F9CA45C-466A-4F26-8428-40A886456607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9DDA1E0-118B-4217-8FA4-4305ECC39288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02AC8F-B871-40DB-A1F0-5250C10E6A2A}"/>
                </a:ext>
              </a:extLst>
            </p:cNvPr>
            <p:cNvSpPr txBox="1"/>
            <p:nvPr/>
          </p:nvSpPr>
          <p:spPr>
            <a:xfrm>
              <a:off x="3885835" y="1753630"/>
              <a:ext cx="1954787" cy="9054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Taxonomy of failures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52E9E2A-C79D-4D39-BC66-D6ABCB7348E2}"/>
              </a:ext>
            </a:extLst>
          </p:cNvPr>
          <p:cNvSpPr txBox="1"/>
          <p:nvPr/>
        </p:nvSpPr>
        <p:spPr>
          <a:xfrm>
            <a:off x="3323771" y="985450"/>
            <a:ext cx="50605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Common language, terminology, and definitions help mitigate </a:t>
            </a:r>
            <a:r>
              <a:rPr lang="en-US" sz="2400" b="1" dirty="0"/>
              <a:t>communication failure </a:t>
            </a:r>
            <a:r>
              <a:rPr lang="en-US" sz="2400" dirty="0"/>
              <a:t>between people working on resiliency.</a:t>
            </a:r>
            <a:endParaRPr lang="en-US" sz="2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226BA5-3E04-4C9E-A37F-A04474D3AB6C}"/>
              </a:ext>
            </a:extLst>
          </p:cNvPr>
          <p:cNvSpPr txBox="1"/>
          <p:nvPr/>
        </p:nvSpPr>
        <p:spPr>
          <a:xfrm>
            <a:off x="3323771" y="2838480"/>
            <a:ext cx="5060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I’m proposing some terminology, try to use common definitions rather than making up your own!</a:t>
            </a:r>
            <a:endParaRPr lang="en-US" sz="2200" dirty="0"/>
          </a:p>
        </p:txBody>
      </p:sp>
      <p:sp>
        <p:nvSpPr>
          <p:cNvPr id="41" name="Title 8">
            <a:extLst>
              <a:ext uri="{FF2B5EF4-FFF2-40B4-BE49-F238E27FC236}">
                <a16:creationId xmlns:a16="http://schemas.microsoft.com/office/drawing/2014/main" id="{3C997323-F571-46E6-936A-1542A4ED7CE6}"/>
              </a:ext>
            </a:extLst>
          </p:cNvPr>
          <p:cNvSpPr txBox="1">
            <a:spLocks/>
          </p:cNvSpPr>
          <p:nvPr/>
        </p:nvSpPr>
        <p:spPr>
          <a:xfrm>
            <a:off x="336789" y="2600192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0"/>
                  </a:prstClr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</a:b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0"/>
                </a:prstClr>
              </a:solidFill>
              <a:effectLst/>
              <a:uLnTx/>
              <a:uFillTx/>
              <a:latin typeface="+mj-lt"/>
              <a:ea typeface="+mj-ea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109D9E-26FF-44D2-81D8-F2236A377336}"/>
              </a:ext>
            </a:extLst>
          </p:cNvPr>
          <p:cNvSpPr/>
          <p:nvPr/>
        </p:nvSpPr>
        <p:spPr>
          <a:xfrm>
            <a:off x="327703" y="3337579"/>
            <a:ext cx="23968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white">
                    <a:alpha val="0"/>
                  </a:prstClr>
                </a:solidFill>
                <a:latin typeface="+mj-lt"/>
                <a:ea typeface="+mj-ea"/>
                <a:cs typeface="Arial"/>
              </a:rPr>
              <a:t>failure layers</a:t>
            </a:r>
          </a:p>
        </p:txBody>
      </p:sp>
    </p:spTree>
    <p:extLst>
      <p:ext uri="{BB962C8B-B14F-4D97-AF65-F5344CB8AC3E}">
        <p14:creationId xmlns:p14="http://schemas.microsoft.com/office/powerpoint/2010/main" val="2468620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1.85185E-6 L -0.33194 0.00185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97" y="93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0758E-6 -3.7037E-6 L 0.03673 -3.7037E-6 " pathEditMode="relative" rAng="0" ptsTypes="AA">
                                      <p:cBhvr>
                                        <p:cTn id="16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0758E-6 -3.7037E-6 L 0.03673 -3.7037E-6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926A9-CB9B-4997-BBBA-40B199DC410B}"/>
              </a:ext>
            </a:extLst>
          </p:cNvPr>
          <p:cNvSpPr/>
          <p:nvPr/>
        </p:nvSpPr>
        <p:spPr>
          <a:xfrm>
            <a:off x="3759200" y="3391440"/>
            <a:ext cx="4122057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4E13F2-E4D0-40A4-B8CA-2B6BDA5A0098}"/>
              </a:ext>
            </a:extLst>
          </p:cNvPr>
          <p:cNvSpPr txBox="1"/>
          <p:nvPr/>
        </p:nvSpPr>
        <p:spPr>
          <a:xfrm>
            <a:off x="4580500" y="3461673"/>
            <a:ext cx="2479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Infrastructure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51A033-6E41-42A8-8709-D9F56E04C37A}"/>
              </a:ext>
            </a:extLst>
          </p:cNvPr>
          <p:cNvGrpSpPr/>
          <p:nvPr/>
        </p:nvGrpSpPr>
        <p:grpSpPr>
          <a:xfrm>
            <a:off x="3759200" y="2644530"/>
            <a:ext cx="4122057" cy="509799"/>
            <a:chOff x="3759200" y="2644530"/>
            <a:chExt cx="4122057" cy="50979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81800A-7C45-4FA5-9637-8F53451168D4}"/>
                </a:ext>
              </a:extLst>
            </p:cNvPr>
            <p:cNvSpPr/>
            <p:nvPr/>
          </p:nvSpPr>
          <p:spPr>
            <a:xfrm>
              <a:off x="3759200" y="2644530"/>
              <a:ext cx="4122057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9DC540-132D-4DEB-B0F7-39D49EF9A180}"/>
                </a:ext>
              </a:extLst>
            </p:cNvPr>
            <p:cNvSpPr txBox="1"/>
            <p:nvPr/>
          </p:nvSpPr>
          <p:spPr>
            <a:xfrm>
              <a:off x="4954448" y="2714763"/>
              <a:ext cx="173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Software stack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FA4F06-BB16-4190-B03E-4E0EF7EC6501}"/>
              </a:ext>
            </a:extLst>
          </p:cNvPr>
          <p:cNvGrpSpPr/>
          <p:nvPr/>
        </p:nvGrpSpPr>
        <p:grpSpPr>
          <a:xfrm>
            <a:off x="3759200" y="1897620"/>
            <a:ext cx="4122057" cy="509799"/>
            <a:chOff x="3759200" y="1897620"/>
            <a:chExt cx="4122057" cy="5097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C1D01A-1C65-414D-A90F-00DC462EB8F0}"/>
                </a:ext>
              </a:extLst>
            </p:cNvPr>
            <p:cNvSpPr/>
            <p:nvPr/>
          </p:nvSpPr>
          <p:spPr>
            <a:xfrm>
              <a:off x="3759200" y="1897620"/>
              <a:ext cx="4122057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808664-6071-4D60-BD7D-20C2878438DF}"/>
                </a:ext>
              </a:extLst>
            </p:cNvPr>
            <p:cNvSpPr txBox="1"/>
            <p:nvPr/>
          </p:nvSpPr>
          <p:spPr>
            <a:xfrm>
              <a:off x="4769117" y="1967853"/>
              <a:ext cx="2102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Application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F6DDCD-7496-44F4-82A2-3B3325938AB5}"/>
              </a:ext>
            </a:extLst>
          </p:cNvPr>
          <p:cNvGrpSpPr/>
          <p:nvPr/>
        </p:nvGrpSpPr>
        <p:grpSpPr>
          <a:xfrm>
            <a:off x="3759200" y="1150710"/>
            <a:ext cx="4122057" cy="509799"/>
            <a:chOff x="3759200" y="1150710"/>
            <a:chExt cx="4122057" cy="50979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484C4C-3225-47D0-9B39-22A25AD45367}"/>
                </a:ext>
              </a:extLst>
            </p:cNvPr>
            <p:cNvSpPr/>
            <p:nvPr/>
          </p:nvSpPr>
          <p:spPr>
            <a:xfrm>
              <a:off x="3759200" y="1150710"/>
              <a:ext cx="4122057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DE3ECC-D18F-4038-AEF2-138DD74309F5}"/>
                </a:ext>
              </a:extLst>
            </p:cNvPr>
            <p:cNvSpPr txBox="1"/>
            <p:nvPr/>
          </p:nvSpPr>
          <p:spPr>
            <a:xfrm>
              <a:off x="5130429" y="1220943"/>
              <a:ext cx="1379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Operations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429D27-7462-4BA0-92F5-56DF1F2DF332}"/>
              </a:ext>
            </a:extLst>
          </p:cNvPr>
          <p:cNvSpPr/>
          <p:nvPr/>
        </p:nvSpPr>
        <p:spPr>
          <a:xfrm>
            <a:off x="327703" y="2772095"/>
            <a:ext cx="2451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 layers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78CD67-C9E6-431C-8716-6FD87E184D5A}"/>
              </a:ext>
            </a:extLst>
          </p:cNvPr>
          <p:cNvSpPr/>
          <p:nvPr/>
        </p:nvSpPr>
        <p:spPr>
          <a:xfrm>
            <a:off x="348916" y="3752532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noFill/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040769-4385-AE4C-87F2-96BB0343A359}"/>
              </a:ext>
            </a:extLst>
          </p:cNvPr>
          <p:cNvSpPr/>
          <p:nvPr/>
        </p:nvSpPr>
        <p:spPr>
          <a:xfrm>
            <a:off x="3564885" y="264163"/>
            <a:ext cx="4510685" cy="384047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5ED82D-4C9A-614A-BC61-8D24F25C59BF}"/>
              </a:ext>
            </a:extLst>
          </p:cNvPr>
          <p:cNvSpPr txBox="1"/>
          <p:nvPr/>
        </p:nvSpPr>
        <p:spPr>
          <a:xfrm>
            <a:off x="5033795" y="527850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Observability</a:t>
            </a:r>
          </a:p>
        </p:txBody>
      </p:sp>
    </p:spTree>
    <p:extLst>
      <p:ext uri="{BB962C8B-B14F-4D97-AF65-F5344CB8AC3E}">
        <p14:creationId xmlns:p14="http://schemas.microsoft.com/office/powerpoint/2010/main" val="214816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758E-6 -3.7037E-6 L 0.03673 -3.7037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0758E-6 -3.7037E-6 L 0.03673 -3.7037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0758E-6 -3.7037E-6 L 0.03673 -3.7037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758E-6 -3.7037E-6 L 0.03673 -3.7037E-6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758E-6 -3.7037E-6 L 0.03673 -3.7037E-6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35802E-6 L 0.0368 -1.35802E-6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/>
      <p:bldP spid="40" grpId="1"/>
      <p:bldP spid="29" grpId="0" animBg="1"/>
      <p:bldP spid="2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415BA03-B6B3-43D4-A527-DAC1E176B2D0}"/>
              </a:ext>
            </a:extLst>
          </p:cNvPr>
          <p:cNvSpPr txBox="1"/>
          <p:nvPr/>
        </p:nvSpPr>
        <p:spPr>
          <a:xfrm>
            <a:off x="5045313" y="1651455"/>
            <a:ext cx="2967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2800" dirty="0">
                <a:solidFill>
                  <a:prstClr val="white"/>
                </a:solidFill>
              </a:rPr>
              <a:t>Initial thoughts from April 2018</a:t>
            </a:r>
          </a:p>
          <a:p>
            <a:pPr lvl="0" algn="ctr">
              <a:defRPr/>
            </a:pPr>
            <a:endParaRPr lang="en-US" sz="1400" dirty="0">
              <a:solidFill>
                <a:prstClr val="white"/>
              </a:solidFill>
            </a:endParaRPr>
          </a:p>
          <a:p>
            <a:pPr lvl="0" algn="ctr">
              <a:defRPr/>
            </a:pPr>
            <a:endParaRPr lang="en-US" sz="1400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https://</a:t>
            </a:r>
            <a:r>
              <a:rPr lang="en-US" sz="1400" dirty="0" err="1">
                <a:solidFill>
                  <a:prstClr val="white"/>
                </a:solidFill>
              </a:rPr>
              <a:t>medium.com</a:t>
            </a:r>
            <a:r>
              <a:rPr lang="en-US" sz="1400" dirty="0">
                <a:solidFill>
                  <a:prstClr val="white"/>
                </a:solidFill>
              </a:rPr>
              <a:t>/@</a:t>
            </a:r>
            <a:r>
              <a:rPr lang="en-US" sz="1400" dirty="0" err="1">
                <a:solidFill>
                  <a:prstClr val="white"/>
                </a:solidFill>
              </a:rPr>
              <a:t>adrianco</a:t>
            </a:r>
            <a:r>
              <a:rPr lang="en-US" sz="1400" dirty="0">
                <a:solidFill>
                  <a:prstClr val="white"/>
                </a:solidFill>
              </a:rPr>
              <a:t>/who-monitors-the-monitoring-systems-715a333f97fc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3FC5C9-721F-EF4A-B22D-9C53CC26A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50" y="212705"/>
            <a:ext cx="3508410" cy="47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9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1.48148E-6 L 1.11111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5926A9-CB9B-4997-BBBA-40B199DC410B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ea typeface="+mn-ea"/>
                <a:cs typeface="+mn-cs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4E13F2-E4D0-40A4-B8CA-2B6BDA5A0098}"/>
              </a:ext>
            </a:extLst>
          </p:cNvPr>
          <p:cNvSpPr txBox="1"/>
          <p:nvPr/>
        </p:nvSpPr>
        <p:spPr>
          <a:xfrm>
            <a:off x="336789" y="277195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Infrastructure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51A033-6E41-42A8-8709-D9F56E04C37A}"/>
              </a:ext>
            </a:extLst>
          </p:cNvPr>
          <p:cNvGrpSpPr/>
          <p:nvPr/>
        </p:nvGrpSpPr>
        <p:grpSpPr>
          <a:xfrm>
            <a:off x="3759200" y="-1382939"/>
            <a:ext cx="4122057" cy="509799"/>
            <a:chOff x="3759200" y="2644530"/>
            <a:chExt cx="4122057" cy="50979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81800A-7C45-4FA5-9637-8F53451168D4}"/>
                </a:ext>
              </a:extLst>
            </p:cNvPr>
            <p:cNvSpPr/>
            <p:nvPr/>
          </p:nvSpPr>
          <p:spPr>
            <a:xfrm>
              <a:off x="3759200" y="2644530"/>
              <a:ext cx="4122057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99DC540-132D-4DEB-B0F7-39D49EF9A180}"/>
                </a:ext>
              </a:extLst>
            </p:cNvPr>
            <p:cNvSpPr txBox="1"/>
            <p:nvPr/>
          </p:nvSpPr>
          <p:spPr>
            <a:xfrm>
              <a:off x="4938418" y="2714763"/>
              <a:ext cx="1763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Software Stack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FA4F06-BB16-4190-B03E-4E0EF7EC6501}"/>
              </a:ext>
            </a:extLst>
          </p:cNvPr>
          <p:cNvGrpSpPr/>
          <p:nvPr/>
        </p:nvGrpSpPr>
        <p:grpSpPr>
          <a:xfrm>
            <a:off x="3759200" y="-2129849"/>
            <a:ext cx="4122057" cy="509799"/>
            <a:chOff x="3759200" y="1897620"/>
            <a:chExt cx="4122057" cy="50979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1C1D01A-1C65-414D-A90F-00DC462EB8F0}"/>
                </a:ext>
              </a:extLst>
            </p:cNvPr>
            <p:cNvSpPr/>
            <p:nvPr/>
          </p:nvSpPr>
          <p:spPr>
            <a:xfrm>
              <a:off x="3759200" y="1897620"/>
              <a:ext cx="4122057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6808664-6071-4D60-BD7D-20C2878438DF}"/>
                </a:ext>
              </a:extLst>
            </p:cNvPr>
            <p:cNvSpPr txBox="1"/>
            <p:nvPr/>
          </p:nvSpPr>
          <p:spPr>
            <a:xfrm>
              <a:off x="4769117" y="1967853"/>
              <a:ext cx="2102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Application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F6DDCD-7496-44F4-82A2-3B3325938AB5}"/>
              </a:ext>
            </a:extLst>
          </p:cNvPr>
          <p:cNvGrpSpPr/>
          <p:nvPr/>
        </p:nvGrpSpPr>
        <p:grpSpPr>
          <a:xfrm>
            <a:off x="3759200" y="-2876759"/>
            <a:ext cx="4122057" cy="509799"/>
            <a:chOff x="3759200" y="1150710"/>
            <a:chExt cx="4122057" cy="50979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484C4C-3225-47D0-9B39-22A25AD45367}"/>
                </a:ext>
              </a:extLst>
            </p:cNvPr>
            <p:cNvSpPr/>
            <p:nvPr/>
          </p:nvSpPr>
          <p:spPr>
            <a:xfrm>
              <a:off x="3759200" y="1150710"/>
              <a:ext cx="4122057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DE3ECC-D18F-4038-AEF2-138DD74309F5}"/>
                </a:ext>
              </a:extLst>
            </p:cNvPr>
            <p:cNvSpPr txBox="1"/>
            <p:nvPr/>
          </p:nvSpPr>
          <p:spPr>
            <a:xfrm>
              <a:off x="5130429" y="1220943"/>
              <a:ext cx="13795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Operations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FED3FA-B41A-4167-8395-428FBD9C88E6}"/>
              </a:ext>
            </a:extLst>
          </p:cNvPr>
          <p:cNvSpPr txBox="1"/>
          <p:nvPr/>
        </p:nvSpPr>
        <p:spPr>
          <a:xfrm>
            <a:off x="3398281" y="944706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Device failures</a:t>
            </a:r>
            <a:br>
              <a:rPr lang="en-US" dirty="0"/>
            </a:br>
            <a:r>
              <a:rPr lang="en-US" dirty="0"/>
              <a:t>Disk, power supply, cabling, circuit board, firmware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CB4282-D29D-4E03-920B-624A7266D95E}"/>
              </a:ext>
            </a:extLst>
          </p:cNvPr>
          <p:cNvSpPr txBox="1"/>
          <p:nvPr/>
        </p:nvSpPr>
        <p:spPr>
          <a:xfrm>
            <a:off x="3398281" y="1836453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CPU failures</a:t>
            </a:r>
            <a:br>
              <a:rPr lang="en-US" dirty="0"/>
            </a:br>
            <a:r>
              <a:rPr lang="en-US" dirty="0"/>
              <a:t>Cache corruption, logic bugs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0A6D32-FAD7-4A5B-BA27-F99227DF5DDE}"/>
              </a:ext>
            </a:extLst>
          </p:cNvPr>
          <p:cNvSpPr txBox="1"/>
          <p:nvPr/>
        </p:nvSpPr>
        <p:spPr>
          <a:xfrm>
            <a:off x="3398281" y="272820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Datacenter failures</a:t>
            </a:r>
            <a:br>
              <a:rPr lang="en-US" dirty="0"/>
            </a:br>
            <a:r>
              <a:rPr lang="en-US" dirty="0"/>
              <a:t>Power, connectivity, cooling, fire, flood, wind, quake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299D2E-D9E2-4AED-AF0C-102027A68337}"/>
              </a:ext>
            </a:extLst>
          </p:cNvPr>
          <p:cNvSpPr txBox="1"/>
          <p:nvPr/>
        </p:nvSpPr>
        <p:spPr>
          <a:xfrm>
            <a:off x="3398281" y="3619948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Internet failures</a:t>
            </a:r>
            <a:br>
              <a:rPr lang="en-US" dirty="0"/>
            </a:br>
            <a:r>
              <a:rPr lang="en-US" dirty="0"/>
              <a:t>DNS, ISP, internet routes</a:t>
            </a:r>
          </a:p>
        </p:txBody>
      </p:sp>
    </p:spTree>
    <p:extLst>
      <p:ext uri="{BB962C8B-B14F-4D97-AF65-F5344CB8AC3E}">
        <p14:creationId xmlns:p14="http://schemas.microsoft.com/office/powerpoint/2010/main" val="1261524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8.64198E-7 L 4.1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4.07407E-6 L 4.16667E-6 0.04351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-4.07407E-6 L 4.16667E-6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4.16667E-6 -8.64198E-7 L 4.16667E-6 0.04352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4E13F2-E4D0-40A4-B8CA-2B6BDA5A0098}"/>
              </a:ext>
            </a:extLst>
          </p:cNvPr>
          <p:cNvSpPr txBox="1"/>
          <p:nvPr/>
        </p:nvSpPr>
        <p:spPr>
          <a:xfrm>
            <a:off x="-2767359" y="2771958"/>
            <a:ext cx="2526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infrastructure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107C5C-CF75-4C15-A71F-7B4448DC29CC}"/>
              </a:ext>
            </a:extLst>
          </p:cNvPr>
          <p:cNvSpPr txBox="1"/>
          <p:nvPr/>
        </p:nvSpPr>
        <p:spPr>
          <a:xfrm>
            <a:off x="332036" y="277195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Software 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C1E1F3-537A-4F1E-9925-C960913D5E7C}"/>
              </a:ext>
            </a:extLst>
          </p:cNvPr>
          <p:cNvSpPr txBox="1"/>
          <p:nvPr/>
        </p:nvSpPr>
        <p:spPr>
          <a:xfrm>
            <a:off x="3398281" y="2217807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Time bombs</a:t>
            </a:r>
            <a:br>
              <a:rPr lang="en-US" dirty="0"/>
            </a:br>
            <a:r>
              <a:rPr lang="en-US" dirty="0"/>
              <a:t>Counter wrap round, memory leak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C8ED24-7971-4224-8F66-992AD324439B}"/>
              </a:ext>
            </a:extLst>
          </p:cNvPr>
          <p:cNvSpPr txBox="1"/>
          <p:nvPr/>
        </p:nvSpPr>
        <p:spPr>
          <a:xfrm>
            <a:off x="3398281" y="2465797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Date bombs</a:t>
            </a:r>
            <a:br>
              <a:rPr lang="en-US" dirty="0"/>
            </a:br>
            <a:r>
              <a:rPr lang="en-US" dirty="0"/>
              <a:t>Leap year, leap second, epoch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24383-5857-417C-B8DB-0EF73988AE1F}"/>
              </a:ext>
            </a:extLst>
          </p:cNvPr>
          <p:cNvSpPr txBox="1"/>
          <p:nvPr/>
        </p:nvSpPr>
        <p:spPr>
          <a:xfrm>
            <a:off x="3398281" y="2355221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End of Unix Time</a:t>
            </a:r>
            <a:br>
              <a:rPr lang="en-US" dirty="0"/>
            </a:b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04ED94-DE5B-49E4-9CF9-6120FA731436}"/>
              </a:ext>
            </a:extLst>
          </p:cNvPr>
          <p:cNvSpPr txBox="1"/>
          <p:nvPr/>
        </p:nvSpPr>
        <p:spPr>
          <a:xfrm>
            <a:off x="3394270" y="-3691462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Device failures</a:t>
            </a:r>
            <a:br>
              <a:rPr lang="en-US" dirty="0"/>
            </a:br>
            <a:r>
              <a:rPr lang="en-US" dirty="0"/>
              <a:t>Disk, power supply, cabling, circuit board, firmware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5936FFC-5F2B-47AD-95F7-EDD387A1BC3F}"/>
              </a:ext>
            </a:extLst>
          </p:cNvPr>
          <p:cNvSpPr txBox="1"/>
          <p:nvPr/>
        </p:nvSpPr>
        <p:spPr>
          <a:xfrm>
            <a:off x="3394270" y="-2799715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CPU failures</a:t>
            </a:r>
            <a:br>
              <a:rPr lang="en-US" dirty="0"/>
            </a:br>
            <a:r>
              <a:rPr lang="en-US" dirty="0"/>
              <a:t>Cache corruption, logic bus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F9C96E-13A2-46F9-AB94-6350187142DE}"/>
              </a:ext>
            </a:extLst>
          </p:cNvPr>
          <p:cNvSpPr txBox="1"/>
          <p:nvPr/>
        </p:nvSpPr>
        <p:spPr>
          <a:xfrm>
            <a:off x="3394270" y="-1907968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Datacenter failures</a:t>
            </a:r>
            <a:br>
              <a:rPr lang="en-US" dirty="0"/>
            </a:br>
            <a:r>
              <a:rPr lang="en-US" dirty="0"/>
              <a:t>Power, connectivity, cooling, fire, flood, wind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DDB226F-113C-4A90-99AF-6ED8B0A8F2A7}"/>
              </a:ext>
            </a:extLst>
          </p:cNvPr>
          <p:cNvSpPr txBox="1"/>
          <p:nvPr/>
        </p:nvSpPr>
        <p:spPr>
          <a:xfrm>
            <a:off x="3394270" y="-101622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Routing failures</a:t>
            </a:r>
            <a:br>
              <a:rPr lang="en-US" dirty="0"/>
            </a:br>
            <a:r>
              <a:rPr lang="en-US" dirty="0"/>
              <a:t>DNS, ISP, internet routes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8CBB4-8941-4BDA-ADA1-DBDA21D1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49" y="2818309"/>
            <a:ext cx="3567176" cy="17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13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4.16667E-6 -0.139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7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0.04352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1.85185E-6 L 4.16667E-6 0.04352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16667E-6 -1.85185E-6 L 4.16667E-6 0.04352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4.16667E-6 -0.1910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56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4" presetClass="path" presetSubtype="0" decel="10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1392 L 4.16667E-6 -0.3185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49" grpId="2"/>
      <p:bldP spid="49" grpId="3"/>
      <p:bldP spid="50" grpId="0"/>
      <p:bldP spid="50" grpId="1"/>
      <p:bldP spid="50" grpId="2"/>
      <p:bldP spid="51" grpId="0"/>
      <p:bldP spid="51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107C5C-CF75-4C15-A71F-7B4448DC29CC}"/>
              </a:ext>
            </a:extLst>
          </p:cNvPr>
          <p:cNvSpPr txBox="1"/>
          <p:nvPr/>
        </p:nvSpPr>
        <p:spPr>
          <a:xfrm>
            <a:off x="332036" y="277195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Software 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C1E1F3-537A-4F1E-9925-C960913D5E7C}"/>
              </a:ext>
            </a:extLst>
          </p:cNvPr>
          <p:cNvSpPr txBox="1"/>
          <p:nvPr/>
        </p:nvSpPr>
        <p:spPr>
          <a:xfrm>
            <a:off x="3417331" y="-4465735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Time bombs</a:t>
            </a:r>
            <a:br>
              <a:rPr lang="en-US" dirty="0"/>
            </a:br>
            <a:r>
              <a:rPr lang="en-US" dirty="0"/>
              <a:t>Counter wrap round, memory leak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C8ED24-7971-4224-8F66-992AD324439B}"/>
              </a:ext>
            </a:extLst>
          </p:cNvPr>
          <p:cNvSpPr txBox="1"/>
          <p:nvPr/>
        </p:nvSpPr>
        <p:spPr>
          <a:xfrm>
            <a:off x="3417331" y="-3760545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Date bombs</a:t>
            </a:r>
            <a:br>
              <a:rPr lang="en-US" dirty="0"/>
            </a:br>
            <a:r>
              <a:rPr lang="en-US" dirty="0"/>
              <a:t>Leap year, leap second, epoch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324383-5857-417C-B8DB-0EF73988AE1F}"/>
              </a:ext>
            </a:extLst>
          </p:cNvPr>
          <p:cNvSpPr txBox="1"/>
          <p:nvPr/>
        </p:nvSpPr>
        <p:spPr>
          <a:xfrm>
            <a:off x="3398281" y="-3071021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End of Unix Time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8CBB4-8941-4BDA-ADA1-DBDA21D1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649" y="-2607933"/>
            <a:ext cx="3567176" cy="17416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5DB6FE2-4BAC-4630-900D-C9BFF94845F6}"/>
              </a:ext>
            </a:extLst>
          </p:cNvPr>
          <p:cNvSpPr txBox="1"/>
          <p:nvPr/>
        </p:nvSpPr>
        <p:spPr>
          <a:xfrm>
            <a:off x="3398281" y="1306656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Expiration</a:t>
            </a:r>
            <a:br>
              <a:rPr lang="en-US" dirty="0"/>
            </a:br>
            <a:r>
              <a:rPr lang="en-US" dirty="0"/>
              <a:t>Certificates timing out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AF9BC-6BF7-4B61-A31C-A67240D37427}"/>
              </a:ext>
            </a:extLst>
          </p:cNvPr>
          <p:cNvSpPr txBox="1"/>
          <p:nvPr/>
        </p:nvSpPr>
        <p:spPr>
          <a:xfrm>
            <a:off x="3398281" y="2198403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Revocation</a:t>
            </a:r>
            <a:br>
              <a:rPr lang="en-US" dirty="0"/>
            </a:br>
            <a:r>
              <a:rPr lang="en-US" dirty="0"/>
              <a:t>License or account shut down by supplier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7BB18-71C2-4503-BD03-B49281345DF4}"/>
              </a:ext>
            </a:extLst>
          </p:cNvPr>
          <p:cNvSpPr txBox="1"/>
          <p:nvPr/>
        </p:nvSpPr>
        <p:spPr>
          <a:xfrm>
            <a:off x="3398281" y="309015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Exploit</a:t>
            </a:r>
            <a:br>
              <a:rPr lang="en-US" dirty="0"/>
            </a:br>
            <a:r>
              <a:rPr lang="en-US" dirty="0"/>
              <a:t>Security failures e.g. Heartbleed</a:t>
            </a:r>
          </a:p>
        </p:txBody>
      </p:sp>
    </p:spTree>
    <p:extLst>
      <p:ext uri="{BB962C8B-B14F-4D97-AF65-F5344CB8AC3E}">
        <p14:creationId xmlns:p14="http://schemas.microsoft.com/office/powerpoint/2010/main" val="1201687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7 L 4.1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3.7037E-6 L 4.16667E-6 0.04351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-4.44444E-6 L 4.16667E-6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107C5C-CF75-4C15-A71F-7B4448DC29CC}"/>
              </a:ext>
            </a:extLst>
          </p:cNvPr>
          <p:cNvSpPr txBox="1"/>
          <p:nvPr/>
        </p:nvSpPr>
        <p:spPr>
          <a:xfrm>
            <a:off x="332036" y="277195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Software 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DB6FE2-4BAC-4630-900D-C9BFF94845F6}"/>
              </a:ext>
            </a:extLst>
          </p:cNvPr>
          <p:cNvSpPr txBox="1"/>
          <p:nvPr/>
        </p:nvSpPr>
        <p:spPr>
          <a:xfrm>
            <a:off x="3398281" y="1306656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Language bugs</a:t>
            </a:r>
            <a:br>
              <a:rPr lang="en-US" dirty="0"/>
            </a:br>
            <a:r>
              <a:rPr lang="en-US" dirty="0"/>
              <a:t>Compiler, interpreter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AF9BC-6BF7-4B61-A31C-A67240D37427}"/>
              </a:ext>
            </a:extLst>
          </p:cNvPr>
          <p:cNvSpPr txBox="1"/>
          <p:nvPr/>
        </p:nvSpPr>
        <p:spPr>
          <a:xfrm>
            <a:off x="3398281" y="2198403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Runtime bugs</a:t>
            </a:r>
            <a:br>
              <a:rPr lang="en-US" dirty="0"/>
            </a:br>
            <a:r>
              <a:rPr lang="en-US" dirty="0"/>
              <a:t>JVM, Docker, Linux, Hypervisor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7BB18-71C2-4503-BD03-B49281345DF4}"/>
              </a:ext>
            </a:extLst>
          </p:cNvPr>
          <p:cNvSpPr txBox="1"/>
          <p:nvPr/>
        </p:nvSpPr>
        <p:spPr>
          <a:xfrm>
            <a:off x="3398281" y="309015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Protocol problems</a:t>
            </a:r>
            <a:br>
              <a:rPr lang="en-US" dirty="0"/>
            </a:br>
            <a:r>
              <a:rPr lang="en-US" dirty="0"/>
              <a:t>Latency dependent or poor error recovery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83F512-7497-4F03-8C0F-566C4D5AF8E4}"/>
              </a:ext>
            </a:extLst>
          </p:cNvPr>
          <p:cNvSpPr txBox="1"/>
          <p:nvPr/>
        </p:nvSpPr>
        <p:spPr>
          <a:xfrm>
            <a:off x="3455431" y="-3284394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Expiration</a:t>
            </a:r>
            <a:br>
              <a:rPr lang="en-US" dirty="0"/>
            </a:br>
            <a:r>
              <a:rPr lang="en-US" dirty="0"/>
              <a:t>Certificates timing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79C8E2-201B-4FE7-93F6-AD54FAB54739}"/>
              </a:ext>
            </a:extLst>
          </p:cNvPr>
          <p:cNvSpPr txBox="1"/>
          <p:nvPr/>
        </p:nvSpPr>
        <p:spPr>
          <a:xfrm>
            <a:off x="3455431" y="-2392647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Revocation</a:t>
            </a:r>
            <a:br>
              <a:rPr lang="en-US" dirty="0"/>
            </a:br>
            <a:r>
              <a:rPr lang="en-US" dirty="0"/>
              <a:t>License or account shut down by supplier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85783A-2E35-4FB4-B2C9-467E84E57FA2}"/>
              </a:ext>
            </a:extLst>
          </p:cNvPr>
          <p:cNvSpPr txBox="1"/>
          <p:nvPr/>
        </p:nvSpPr>
        <p:spPr>
          <a:xfrm>
            <a:off x="3455431" y="-150090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Exploit</a:t>
            </a:r>
            <a:br>
              <a:rPr lang="en-US" dirty="0"/>
            </a:br>
            <a:r>
              <a:rPr lang="en-US" dirty="0"/>
              <a:t>Security failures e.g., Heartbleed</a:t>
            </a:r>
          </a:p>
        </p:txBody>
      </p:sp>
    </p:spTree>
    <p:extLst>
      <p:ext uri="{BB962C8B-B14F-4D97-AF65-F5344CB8AC3E}">
        <p14:creationId xmlns:p14="http://schemas.microsoft.com/office/powerpoint/2010/main" val="300023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7 L 4.1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3.7037E-6 L 4.16667E-6 0.04351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-4.44444E-6 L 4.16667E-6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A1F636F-065E-4AF2-A376-9DAFB231DFC2}"/>
              </a:ext>
            </a:extLst>
          </p:cNvPr>
          <p:cNvSpPr txBox="1"/>
          <p:nvPr/>
        </p:nvSpPr>
        <p:spPr>
          <a:xfrm>
            <a:off x="332036" y="2771958"/>
            <a:ext cx="213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Application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107C5C-CF75-4C15-A71F-7B4448DC29CC}"/>
              </a:ext>
            </a:extLst>
          </p:cNvPr>
          <p:cNvSpPr txBox="1"/>
          <p:nvPr/>
        </p:nvSpPr>
        <p:spPr>
          <a:xfrm>
            <a:off x="-2982664" y="277195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software 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DB6FE2-4BAC-4630-900D-C9BFF94845F6}"/>
              </a:ext>
            </a:extLst>
          </p:cNvPr>
          <p:cNvSpPr txBox="1"/>
          <p:nvPr/>
        </p:nvSpPr>
        <p:spPr>
          <a:xfrm>
            <a:off x="3398281" y="1306656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Time bombs (in application code)</a:t>
            </a:r>
            <a:br>
              <a:rPr lang="en-US" dirty="0"/>
            </a:br>
            <a:r>
              <a:rPr lang="en-US" dirty="0"/>
              <a:t>Counter wrap round, memory leak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AF9BC-6BF7-4B61-A31C-A67240D37427}"/>
              </a:ext>
            </a:extLst>
          </p:cNvPr>
          <p:cNvSpPr txBox="1"/>
          <p:nvPr/>
        </p:nvSpPr>
        <p:spPr>
          <a:xfrm>
            <a:off x="3398281" y="2198403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Date bombs (in application code)</a:t>
            </a:r>
            <a:br>
              <a:rPr lang="en-US" dirty="0"/>
            </a:br>
            <a:r>
              <a:rPr lang="en-US" dirty="0"/>
              <a:t>Leap year, leap second, epoch, Y2K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7BB18-71C2-4503-BD03-B49281345DF4}"/>
              </a:ext>
            </a:extLst>
          </p:cNvPr>
          <p:cNvSpPr txBox="1"/>
          <p:nvPr/>
        </p:nvSpPr>
        <p:spPr>
          <a:xfrm>
            <a:off x="3398281" y="309015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Content bombs</a:t>
            </a:r>
            <a:br>
              <a:rPr lang="en-US" dirty="0"/>
            </a:br>
            <a:r>
              <a:rPr lang="en-US" dirty="0"/>
              <a:t>Data dependent failures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866C11-1930-4795-B73D-B2C649F9ADD4}"/>
              </a:ext>
            </a:extLst>
          </p:cNvPr>
          <p:cNvSpPr txBox="1"/>
          <p:nvPr/>
        </p:nvSpPr>
        <p:spPr>
          <a:xfrm>
            <a:off x="3493531" y="-2979594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Language bugs</a:t>
            </a:r>
            <a:br>
              <a:rPr lang="en-US" dirty="0"/>
            </a:br>
            <a:r>
              <a:rPr lang="en-US" dirty="0"/>
              <a:t>compiler, interpreter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A1B4EE-9EEF-48C2-B21E-BCD20B9E1730}"/>
              </a:ext>
            </a:extLst>
          </p:cNvPr>
          <p:cNvSpPr txBox="1"/>
          <p:nvPr/>
        </p:nvSpPr>
        <p:spPr>
          <a:xfrm>
            <a:off x="3493531" y="-2087847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Runtime bugs</a:t>
            </a:r>
            <a:br>
              <a:rPr lang="en-US" dirty="0"/>
            </a:br>
            <a:r>
              <a:rPr lang="en-US" dirty="0"/>
              <a:t>JUM, Docker, Linux, Hypervisor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901896-139D-479E-94B7-D1B9A930339B}"/>
              </a:ext>
            </a:extLst>
          </p:cNvPr>
          <p:cNvSpPr txBox="1"/>
          <p:nvPr/>
        </p:nvSpPr>
        <p:spPr>
          <a:xfrm>
            <a:off x="3493531" y="-119610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Protocol problems</a:t>
            </a:r>
            <a:br>
              <a:rPr lang="en-US" dirty="0"/>
            </a:br>
            <a:r>
              <a:rPr lang="en-US" dirty="0"/>
              <a:t>Flaky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2764198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3827E-7 L 4.1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3.7037E-6 L 4.16667E-6 0.04351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-4.44444E-6 L 4.16667E-6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29" grpId="1"/>
      <p:bldP spid="30" grpId="0"/>
      <p:bldP spid="3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A1F636F-065E-4AF2-A376-9DAFB231DFC2}"/>
              </a:ext>
            </a:extLst>
          </p:cNvPr>
          <p:cNvSpPr txBox="1"/>
          <p:nvPr/>
        </p:nvSpPr>
        <p:spPr>
          <a:xfrm>
            <a:off x="332036" y="2771958"/>
            <a:ext cx="213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Application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107C5C-CF75-4C15-A71F-7B4448DC29CC}"/>
              </a:ext>
            </a:extLst>
          </p:cNvPr>
          <p:cNvSpPr txBox="1"/>
          <p:nvPr/>
        </p:nvSpPr>
        <p:spPr>
          <a:xfrm>
            <a:off x="-2982664" y="2771958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software stack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gradFill>
            <a:gsLst>
              <a:gs pos="100000">
                <a:srgbClr val="C00000"/>
              </a:gs>
              <a:gs pos="0">
                <a:srgbClr val="C00000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DB6FE2-4BAC-4630-900D-C9BFF94845F6}"/>
              </a:ext>
            </a:extLst>
          </p:cNvPr>
          <p:cNvSpPr txBox="1"/>
          <p:nvPr/>
        </p:nvSpPr>
        <p:spPr>
          <a:xfrm>
            <a:off x="3398281" y="-3151044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Time bombs</a:t>
            </a:r>
            <a:br>
              <a:rPr lang="en-US" dirty="0"/>
            </a:br>
            <a:r>
              <a:rPr lang="en-US" dirty="0"/>
              <a:t>Counter wrap round, memory leak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5AF9BC-6BF7-4B61-A31C-A67240D37427}"/>
              </a:ext>
            </a:extLst>
          </p:cNvPr>
          <p:cNvSpPr txBox="1"/>
          <p:nvPr/>
        </p:nvSpPr>
        <p:spPr>
          <a:xfrm>
            <a:off x="3398281" y="-2259297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Date bombs</a:t>
            </a:r>
            <a:br>
              <a:rPr lang="en-US" dirty="0"/>
            </a:br>
            <a:r>
              <a:rPr lang="en-US" dirty="0"/>
              <a:t>Leap year, leap second, epoch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7BB18-71C2-4503-BD03-B49281345DF4}"/>
              </a:ext>
            </a:extLst>
          </p:cNvPr>
          <p:cNvSpPr txBox="1"/>
          <p:nvPr/>
        </p:nvSpPr>
        <p:spPr>
          <a:xfrm>
            <a:off x="3398281" y="-1367550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Content bombs</a:t>
            </a:r>
            <a:br>
              <a:rPr lang="en-US" dirty="0"/>
            </a:br>
            <a:r>
              <a:rPr lang="en-US" dirty="0"/>
              <a:t>Data dependent failures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2D1F8-5608-4447-92CF-0220DFBF2E35}"/>
              </a:ext>
            </a:extLst>
          </p:cNvPr>
          <p:cNvSpPr txBox="1"/>
          <p:nvPr/>
        </p:nvSpPr>
        <p:spPr>
          <a:xfrm>
            <a:off x="3826908" y="1071344"/>
            <a:ext cx="415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Netflix movie synopsis for a Spanish title contained a cedilla—</a:t>
            </a:r>
            <a:r>
              <a:rPr lang="en-US" b="1" dirty="0"/>
              <a:t>Ç</a:t>
            </a:r>
            <a:r>
              <a:rPr lang="en-US" dirty="0"/>
              <a:t>—encoded as </a:t>
            </a:r>
            <a:r>
              <a:rPr lang="en-US" b="1" dirty="0"/>
              <a:t>&lt;&amp;#231;&gt;, </a:t>
            </a:r>
            <a:r>
              <a:rPr lang="en-US" dirty="0"/>
              <a:t>but was missing the </a:t>
            </a:r>
            <a:r>
              <a:rPr lang="en-US" b="1" dirty="0"/>
              <a:t>;</a:t>
            </a:r>
            <a:r>
              <a:rPr lang="en-US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7F6FC-A246-4831-8462-50A241E55892}"/>
              </a:ext>
            </a:extLst>
          </p:cNvPr>
          <p:cNvSpPr txBox="1"/>
          <p:nvPr/>
        </p:nvSpPr>
        <p:spPr>
          <a:xfrm>
            <a:off x="3826908" y="2411984"/>
            <a:ext cx="452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time the title was shown, the presentation tier code entered an infinite loop; gradually taking down the site.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1DC18C-4E52-451B-8AD7-129DC426EE84}"/>
              </a:ext>
            </a:extLst>
          </p:cNvPr>
          <p:cNvSpPr txBox="1"/>
          <p:nvPr/>
        </p:nvSpPr>
        <p:spPr>
          <a:xfrm>
            <a:off x="3826908" y="3752623"/>
            <a:ext cx="452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the bug was </a:t>
            </a:r>
            <a:r>
              <a:rPr lang="en-US" b="1" dirty="0"/>
              <a:t>six years old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2518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681E-6 4.44444E-6 L 3.33681E-6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3.33681E-6 4.44444E-6 L 3.33681E-6 0.04351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33681E-6 4.44444E-6 L 3.33681E-6 0.04351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7" grpId="0"/>
      <p:bldP spid="27" grpId="1"/>
      <p:bldP spid="31" grpId="0"/>
      <p:bldP spid="3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A1F636F-065E-4AF2-A376-9DAFB231DFC2}"/>
              </a:ext>
            </a:extLst>
          </p:cNvPr>
          <p:cNvSpPr txBox="1"/>
          <p:nvPr/>
        </p:nvSpPr>
        <p:spPr>
          <a:xfrm>
            <a:off x="332036" y="2771958"/>
            <a:ext cx="213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Application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2D1F8-5608-4447-92CF-0220DFBF2E35}"/>
              </a:ext>
            </a:extLst>
          </p:cNvPr>
          <p:cNvSpPr txBox="1"/>
          <p:nvPr/>
        </p:nvSpPr>
        <p:spPr>
          <a:xfrm>
            <a:off x="3826908" y="-3609513"/>
            <a:ext cx="4155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Netflix movie synopsis for a Spanish title contained a cedilla—</a:t>
            </a:r>
            <a:r>
              <a:rPr lang="en-US" b="1" dirty="0"/>
              <a:t>Ç</a:t>
            </a:r>
            <a:r>
              <a:rPr lang="en-US" dirty="0"/>
              <a:t>—encoded as </a:t>
            </a:r>
            <a:r>
              <a:rPr lang="en-US" b="1" dirty="0"/>
              <a:t>&lt;&amp;#231;&gt;, </a:t>
            </a:r>
            <a:r>
              <a:rPr lang="en-US" dirty="0"/>
              <a:t>but was missing the &gt;.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07F6FC-A246-4831-8462-50A241E55892}"/>
              </a:ext>
            </a:extLst>
          </p:cNvPr>
          <p:cNvSpPr txBox="1"/>
          <p:nvPr/>
        </p:nvSpPr>
        <p:spPr>
          <a:xfrm>
            <a:off x="3826908" y="-2268873"/>
            <a:ext cx="4521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time the title was shown, the presentation tier code entered an infinite loop; gradually taking down the site.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1DC18C-4E52-451B-8AD7-129DC426EE84}"/>
              </a:ext>
            </a:extLst>
          </p:cNvPr>
          <p:cNvSpPr txBox="1"/>
          <p:nvPr/>
        </p:nvSpPr>
        <p:spPr>
          <a:xfrm>
            <a:off x="3826908" y="-928234"/>
            <a:ext cx="4521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for the bug was </a:t>
            </a:r>
            <a:r>
              <a:rPr lang="en-US" b="1" dirty="0"/>
              <a:t>six years old</a:t>
            </a:r>
            <a:r>
              <a:rPr lang="en-US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8428C-EFE8-47CB-9524-BD4C4AE1CCC6}"/>
              </a:ext>
            </a:extLst>
          </p:cNvPr>
          <p:cNvSpPr txBox="1"/>
          <p:nvPr/>
        </p:nvSpPr>
        <p:spPr>
          <a:xfrm>
            <a:off x="3398281" y="1639076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Configuration</a:t>
            </a:r>
            <a:br>
              <a:rPr lang="en-US" dirty="0"/>
            </a:br>
            <a:r>
              <a:rPr lang="en-US" dirty="0"/>
              <a:t>Wrong config or bad syntax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579C19-8304-4E5C-94AA-01A32E9F5F99}"/>
              </a:ext>
            </a:extLst>
          </p:cNvPr>
          <p:cNvSpPr txBox="1"/>
          <p:nvPr/>
        </p:nvSpPr>
        <p:spPr>
          <a:xfrm>
            <a:off x="3398281" y="2822951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Versioning</a:t>
            </a:r>
            <a:br>
              <a:rPr lang="en-US" dirty="0"/>
            </a:br>
            <a:r>
              <a:rPr lang="en-US" dirty="0"/>
              <a:t>Incompatible mixes</a:t>
            </a:r>
          </a:p>
        </p:txBody>
      </p:sp>
    </p:spTree>
    <p:extLst>
      <p:ext uri="{BB962C8B-B14F-4D97-AF65-F5344CB8AC3E}">
        <p14:creationId xmlns:p14="http://schemas.microsoft.com/office/powerpoint/2010/main" val="443676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2099E-6 L 4.16667E-6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-2.59259E-6 L 4.16667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32" grpId="0"/>
      <p:bldP spid="32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A1F636F-065E-4AF2-A376-9DAFB231DFC2}"/>
              </a:ext>
            </a:extLst>
          </p:cNvPr>
          <p:cNvSpPr txBox="1"/>
          <p:nvPr/>
        </p:nvSpPr>
        <p:spPr>
          <a:xfrm>
            <a:off x="332036" y="2771958"/>
            <a:ext cx="2133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Application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8428C-EFE8-47CB-9524-BD4C4AE1CCC6}"/>
              </a:ext>
            </a:extLst>
          </p:cNvPr>
          <p:cNvSpPr txBox="1"/>
          <p:nvPr/>
        </p:nvSpPr>
        <p:spPr>
          <a:xfrm>
            <a:off x="3398281" y="-2615424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Configuration</a:t>
            </a:r>
            <a:br>
              <a:rPr lang="en-US" dirty="0"/>
            </a:br>
            <a:r>
              <a:rPr lang="en-US" dirty="0"/>
              <a:t>Wrong </a:t>
            </a:r>
            <a:r>
              <a:rPr lang="en-US" dirty="0" err="1"/>
              <a:t>confix</a:t>
            </a:r>
            <a:r>
              <a:rPr lang="en-US" dirty="0"/>
              <a:t> or bad syntax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579C19-8304-4E5C-94AA-01A32E9F5F99}"/>
              </a:ext>
            </a:extLst>
          </p:cNvPr>
          <p:cNvSpPr txBox="1"/>
          <p:nvPr/>
        </p:nvSpPr>
        <p:spPr>
          <a:xfrm>
            <a:off x="3398281" y="-1431549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Versioning</a:t>
            </a:r>
            <a:br>
              <a:rPr lang="en-US" dirty="0"/>
            </a:br>
            <a:r>
              <a:rPr lang="en-US" dirty="0"/>
              <a:t>Incompatible mixes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F0FFF-926E-473A-8C9F-43E9CA102E81}"/>
              </a:ext>
            </a:extLst>
          </p:cNvPr>
          <p:cNvSpPr txBox="1"/>
          <p:nvPr/>
        </p:nvSpPr>
        <p:spPr>
          <a:xfrm>
            <a:off x="3398281" y="1217756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Cascading failures</a:t>
            </a:r>
            <a:br>
              <a:rPr lang="en-US" dirty="0"/>
            </a:br>
            <a:r>
              <a:rPr lang="en-US" dirty="0"/>
              <a:t>Error handling bugs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FE212A-D627-4CEF-BE2E-278744278AB8}"/>
              </a:ext>
            </a:extLst>
          </p:cNvPr>
          <p:cNvSpPr txBox="1"/>
          <p:nvPr/>
        </p:nvSpPr>
        <p:spPr>
          <a:xfrm>
            <a:off x="3398281" y="2109503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Cascading overload</a:t>
            </a:r>
            <a:br>
              <a:rPr lang="en-US" dirty="0"/>
            </a:br>
            <a:r>
              <a:rPr lang="en-US" dirty="0"/>
              <a:t>Excessive logging, lock contention, hysteresis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72ACA-B9C5-4DF1-A601-5BF0F9E70764}"/>
              </a:ext>
            </a:extLst>
          </p:cNvPr>
          <p:cNvSpPr txBox="1"/>
          <p:nvPr/>
        </p:nvSpPr>
        <p:spPr>
          <a:xfrm>
            <a:off x="3398281" y="3001250"/>
            <a:ext cx="5613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Retry Storms</a:t>
            </a:r>
            <a:br>
              <a:rPr lang="en-US" dirty="0"/>
            </a:br>
            <a:r>
              <a:rPr lang="en-US" dirty="0"/>
              <a:t>Too many retries, work amplification, </a:t>
            </a:r>
            <a:br>
              <a:rPr lang="en-US" dirty="0"/>
            </a:br>
            <a:r>
              <a:rPr lang="en-US" dirty="0"/>
              <a:t>bad timeout strategy</a:t>
            </a:r>
          </a:p>
        </p:txBody>
      </p:sp>
    </p:spTree>
    <p:extLst>
      <p:ext uri="{BB962C8B-B14F-4D97-AF65-F5344CB8AC3E}">
        <p14:creationId xmlns:p14="http://schemas.microsoft.com/office/powerpoint/2010/main" val="3559667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0.04351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-2.34568E-6 L 4.16667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-9.87654E-7 L 4.16667E-6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8" grpId="0"/>
      <p:bldP spid="28" grpId="1"/>
      <p:bldP spid="29" grpId="0"/>
      <p:bldP spid="2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A1F636F-065E-4AF2-A376-9DAFB231DFC2}"/>
              </a:ext>
            </a:extLst>
          </p:cNvPr>
          <p:cNvSpPr txBox="1"/>
          <p:nvPr/>
        </p:nvSpPr>
        <p:spPr>
          <a:xfrm>
            <a:off x="350969" y="2759258"/>
            <a:ext cx="2066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Operations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F0FFF-926E-473A-8C9F-43E9CA102E81}"/>
              </a:ext>
            </a:extLst>
          </p:cNvPr>
          <p:cNvSpPr txBox="1"/>
          <p:nvPr/>
        </p:nvSpPr>
        <p:spPr>
          <a:xfrm>
            <a:off x="3398281" y="-3108059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Cascading failures</a:t>
            </a:r>
            <a:br>
              <a:rPr lang="en-US" dirty="0"/>
            </a:br>
            <a:r>
              <a:rPr lang="en-US" dirty="0"/>
              <a:t>Error handling bugs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FE212A-D627-4CEF-BE2E-278744278AB8}"/>
              </a:ext>
            </a:extLst>
          </p:cNvPr>
          <p:cNvSpPr txBox="1"/>
          <p:nvPr/>
        </p:nvSpPr>
        <p:spPr>
          <a:xfrm>
            <a:off x="3398281" y="-2216312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Cascading overload</a:t>
            </a:r>
            <a:br>
              <a:rPr lang="en-US" dirty="0"/>
            </a:br>
            <a:r>
              <a:rPr lang="en-US" dirty="0"/>
              <a:t>Excessive logging histories, lock contention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72ACA-B9C5-4DF1-A601-5BF0F9E70764}"/>
              </a:ext>
            </a:extLst>
          </p:cNvPr>
          <p:cNvSpPr txBox="1"/>
          <p:nvPr/>
        </p:nvSpPr>
        <p:spPr>
          <a:xfrm>
            <a:off x="3398281" y="-1324565"/>
            <a:ext cx="5613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Retry Storms</a:t>
            </a:r>
            <a:br>
              <a:rPr lang="en-US" dirty="0"/>
            </a:br>
            <a:r>
              <a:rPr lang="en-US" dirty="0"/>
              <a:t>Too many retries work amplification, </a:t>
            </a:r>
            <a:br>
              <a:rPr lang="en-US" dirty="0"/>
            </a:br>
            <a:r>
              <a:rPr lang="en-US" dirty="0"/>
              <a:t>bad timeout strategy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FB516C-DAC1-41C4-82EC-05FD7D3CBF3C}"/>
              </a:ext>
            </a:extLst>
          </p:cNvPr>
          <p:cNvSpPr txBox="1"/>
          <p:nvPr/>
        </p:nvSpPr>
        <p:spPr>
          <a:xfrm>
            <a:off x="-2690564" y="2771958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EA5E46-8AE9-468E-915B-AF35113385DC}"/>
              </a:ext>
            </a:extLst>
          </p:cNvPr>
          <p:cNvSpPr txBox="1"/>
          <p:nvPr/>
        </p:nvSpPr>
        <p:spPr>
          <a:xfrm>
            <a:off x="3417330" y="1254451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Inadequate incident management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7D9F3-5EB6-482C-86AF-E435E1428FA6}"/>
              </a:ext>
            </a:extLst>
          </p:cNvPr>
          <p:cNvSpPr txBox="1"/>
          <p:nvPr/>
        </p:nvSpPr>
        <p:spPr>
          <a:xfrm>
            <a:off x="3417330" y="2022495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Failure to initiate incident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9B34FB-B29A-4054-B415-67276B21FABA}"/>
              </a:ext>
            </a:extLst>
          </p:cNvPr>
          <p:cNvSpPr txBox="1"/>
          <p:nvPr/>
        </p:nvSpPr>
        <p:spPr>
          <a:xfrm>
            <a:off x="3417330" y="2785981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Unable to access monitoring dashboards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40F848-FBB4-4D07-A4A4-25592BBD657E}"/>
              </a:ext>
            </a:extLst>
          </p:cNvPr>
          <p:cNvSpPr txBox="1"/>
          <p:nvPr/>
        </p:nvSpPr>
        <p:spPr>
          <a:xfrm>
            <a:off x="3417330" y="3549467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Insufficient observability of systems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FD9696-B145-4F99-8096-08B1C286198B}"/>
              </a:ext>
            </a:extLst>
          </p:cNvPr>
          <p:cNvSpPr txBox="1"/>
          <p:nvPr/>
        </p:nvSpPr>
        <p:spPr>
          <a:xfrm>
            <a:off x="3417330" y="4312952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Incorrect corrective actions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037DF0-2CAC-654B-8EAA-50B15DF35ABF}"/>
              </a:ext>
            </a:extLst>
          </p:cNvPr>
          <p:cNvSpPr txBox="1"/>
          <p:nvPr/>
        </p:nvSpPr>
        <p:spPr>
          <a:xfrm>
            <a:off x="3417330" y="486407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Poor capacity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1605E-6 L 4.1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-4.19753E-6 L 4.16667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-9.87654E-7 L 4.16667E-6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4.16667E-6 8.64198E-7 L 4.16667E-6 0.04352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4.07407E-6 L 4.16667E-6 0.04351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1605E-6 L 4.16667E-6 0.04352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2" grpId="0"/>
      <p:bldP spid="3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A1F636F-065E-4AF2-A376-9DAFB231DFC2}"/>
              </a:ext>
            </a:extLst>
          </p:cNvPr>
          <p:cNvSpPr txBox="1"/>
          <p:nvPr/>
        </p:nvSpPr>
        <p:spPr>
          <a:xfrm>
            <a:off x="350969" y="2759258"/>
            <a:ext cx="2462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Observability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918021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Taxonomy 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9353AB7-6BD0-4EFF-B355-5E9F3E5F6B80}"/>
              </a:ext>
            </a:extLst>
          </p:cNvPr>
          <p:cNvGrpSpPr/>
          <p:nvPr/>
        </p:nvGrpSpPr>
        <p:grpSpPr>
          <a:xfrm>
            <a:off x="484628" y="1236443"/>
            <a:ext cx="774079" cy="986093"/>
            <a:chOff x="3127158" y="730284"/>
            <a:chExt cx="2875520" cy="3663101"/>
          </a:xfrm>
        </p:grpSpPr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272BFEDA-38A4-4898-A0F7-85A4F3B7A69F}"/>
                </a:ext>
              </a:extLst>
            </p:cNvPr>
            <p:cNvGrpSpPr/>
            <p:nvPr/>
          </p:nvGrpSpPr>
          <p:grpSpPr>
            <a:xfrm>
              <a:off x="3127158" y="730284"/>
              <a:ext cx="2875520" cy="3663101"/>
              <a:chOff x="2438749" y="738537"/>
              <a:chExt cx="2875520" cy="3663101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BE6F232D-0FEE-4EE7-93E6-77075AF3B2A5}"/>
                  </a:ext>
                </a:extLst>
              </p:cNvPr>
              <p:cNvSpPr/>
              <p:nvPr/>
            </p:nvSpPr>
            <p:spPr>
              <a:xfrm>
                <a:off x="2438749" y="73853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8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8" y="192646"/>
                    </a:cubicBezTo>
                    <a:cubicBezTo>
                      <a:pt x="2167264" y="266304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0E2C6B0-F72D-4D9A-B6AE-8819ED61879B}"/>
                  </a:ext>
                </a:extLst>
              </p:cNvPr>
              <p:cNvSpPr/>
              <p:nvPr/>
            </p:nvSpPr>
            <p:spPr>
              <a:xfrm>
                <a:off x="2611563" y="2231541"/>
                <a:ext cx="453284" cy="1643154"/>
              </a:xfrm>
              <a:custGeom>
                <a:avLst/>
                <a:gdLst>
                  <a:gd name="connsiteX0" fmla="*/ 42495 w 453283"/>
                  <a:gd name="connsiteY0" fmla="*/ 42495 h 1643154"/>
                  <a:gd name="connsiteX1" fmla="*/ 45328 w 453283"/>
                  <a:gd name="connsiteY1" fmla="*/ 1614824 h 1643154"/>
                  <a:gd name="connsiteX2" fmla="*/ 416455 w 453283"/>
                  <a:gd name="connsiteY2" fmla="*/ 1614824 h 16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3283" h="1643154">
                    <a:moveTo>
                      <a:pt x="42495" y="42495"/>
                    </a:moveTo>
                    <a:lnTo>
                      <a:pt x="45328" y="1614824"/>
                    </a:lnTo>
                    <a:lnTo>
                      <a:pt x="416455" y="1614824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546DB3C-A89B-4BF8-9E6D-5EE6AF5041F9}"/>
                  </a:ext>
                </a:extLst>
              </p:cNvPr>
              <p:cNvSpPr/>
              <p:nvPr/>
            </p:nvSpPr>
            <p:spPr>
              <a:xfrm>
                <a:off x="2438749" y="885854"/>
                <a:ext cx="198312" cy="2861355"/>
              </a:xfrm>
              <a:custGeom>
                <a:avLst/>
                <a:gdLst>
                  <a:gd name="connsiteX0" fmla="*/ 42495 w 198311"/>
                  <a:gd name="connsiteY0" fmla="*/ 42495 h 2861355"/>
                  <a:gd name="connsiteX1" fmla="*/ 42495 w 198311"/>
                  <a:gd name="connsiteY1" fmla="*/ 2844357 h 2861355"/>
                  <a:gd name="connsiteX2" fmla="*/ 155816 w 198311"/>
                  <a:gd name="connsiteY2" fmla="*/ 2847190 h 2861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6135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D819D5A-E914-421A-99EE-4AB12D7ED53B}"/>
                  </a:ext>
                </a:extLst>
              </p:cNvPr>
              <p:cNvSpPr/>
              <p:nvPr/>
            </p:nvSpPr>
            <p:spPr>
              <a:xfrm>
                <a:off x="2988356" y="1225817"/>
                <a:ext cx="2323080" cy="339963"/>
              </a:xfrm>
              <a:custGeom>
                <a:avLst/>
                <a:gdLst>
                  <a:gd name="connsiteX0" fmla="*/ 2283418 w 2323080"/>
                  <a:gd name="connsiteY0" fmla="*/ 308800 h 339962"/>
                  <a:gd name="connsiteX1" fmla="*/ 195479 w 2323080"/>
                  <a:gd name="connsiteY1" fmla="*/ 308800 h 339962"/>
                  <a:gd name="connsiteX2" fmla="*/ 42495 w 2323080"/>
                  <a:gd name="connsiteY2" fmla="*/ 192646 h 339962"/>
                  <a:gd name="connsiteX3" fmla="*/ 42495 w 2323080"/>
                  <a:gd name="connsiteY3" fmla="*/ 147317 h 339962"/>
                  <a:gd name="connsiteX4" fmla="*/ 181314 w 2323080"/>
                  <a:gd name="connsiteY4" fmla="*/ 42495 h 339962"/>
                  <a:gd name="connsiteX5" fmla="*/ 2082273 w 2323080"/>
                  <a:gd name="connsiteY5" fmla="*/ 48161 h 339962"/>
                  <a:gd name="connsiteX6" fmla="*/ 2104937 w 2323080"/>
                  <a:gd name="connsiteY6" fmla="*/ 192646 h 339962"/>
                  <a:gd name="connsiteX7" fmla="*/ 2283418 w 2323080"/>
                  <a:gd name="connsiteY7" fmla="*/ 308800 h 339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23080" h="339962">
                    <a:moveTo>
                      <a:pt x="2283418" y="308800"/>
                    </a:moveTo>
                    <a:lnTo>
                      <a:pt x="195479" y="308800"/>
                    </a:lnTo>
                    <a:cubicBezTo>
                      <a:pt x="110488" y="308800"/>
                      <a:pt x="42495" y="254972"/>
                      <a:pt x="42495" y="192646"/>
                    </a:cubicBezTo>
                    <a:lnTo>
                      <a:pt x="42495" y="147317"/>
                    </a:lnTo>
                    <a:cubicBezTo>
                      <a:pt x="42495" y="87824"/>
                      <a:pt x="104822" y="42495"/>
                      <a:pt x="181314" y="42495"/>
                    </a:cubicBezTo>
                    <a:lnTo>
                      <a:pt x="2082273" y="48161"/>
                    </a:lnTo>
                    <a:cubicBezTo>
                      <a:pt x="2082273" y="48161"/>
                      <a:pt x="2042611" y="116154"/>
                      <a:pt x="2104937" y="192646"/>
                    </a:cubicBezTo>
                    <a:cubicBezTo>
                      <a:pt x="2167264" y="263471"/>
                      <a:pt x="2283418" y="308800"/>
                      <a:pt x="2283418" y="308800"/>
                    </a:cubicBezTo>
                    <a:close/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7F91B2B7-1520-42FC-AFA1-5A713DBA7D7F}"/>
                  </a:ext>
                </a:extLst>
              </p:cNvPr>
              <p:cNvSpPr/>
              <p:nvPr/>
            </p:nvSpPr>
            <p:spPr>
              <a:xfrm>
                <a:off x="3161170" y="1483622"/>
                <a:ext cx="2153099" cy="2918016"/>
              </a:xfrm>
              <a:custGeom>
                <a:avLst/>
                <a:gdLst>
                  <a:gd name="connsiteX0" fmla="*/ 42495 w 2153098"/>
                  <a:gd name="connsiteY0" fmla="*/ 1274861 h 2918015"/>
                  <a:gd name="connsiteX1" fmla="*/ 45328 w 2153098"/>
                  <a:gd name="connsiteY1" fmla="*/ 2847190 h 2918015"/>
                  <a:gd name="connsiteX2" fmla="*/ 2025613 w 2153098"/>
                  <a:gd name="connsiteY2" fmla="*/ 2881186 h 2918015"/>
                  <a:gd name="connsiteX3" fmla="*/ 2110604 w 2153098"/>
                  <a:gd name="connsiteY3" fmla="*/ 2796196 h 2918015"/>
                  <a:gd name="connsiteX4" fmla="*/ 2107771 w 2153098"/>
                  <a:gd name="connsiteY4" fmla="*/ 42495 h 2918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098" h="2918015">
                    <a:moveTo>
                      <a:pt x="42495" y="1274861"/>
                    </a:moveTo>
                    <a:lnTo>
                      <a:pt x="45328" y="2847190"/>
                    </a:lnTo>
                    <a:lnTo>
                      <a:pt x="2025613" y="2881186"/>
                    </a:lnTo>
                    <a:cubicBezTo>
                      <a:pt x="2073774" y="2881186"/>
                      <a:pt x="2110604" y="2844357"/>
                      <a:pt x="2110604" y="2796196"/>
                    </a:cubicBezTo>
                    <a:lnTo>
                      <a:pt x="2107771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BB03C2C-BE9E-4292-9678-94B96E2A2BAA}"/>
                  </a:ext>
                </a:extLst>
              </p:cNvPr>
              <p:cNvSpPr/>
              <p:nvPr/>
            </p:nvSpPr>
            <p:spPr>
              <a:xfrm>
                <a:off x="2988356" y="1370301"/>
                <a:ext cx="198312" cy="2889685"/>
              </a:xfrm>
              <a:custGeom>
                <a:avLst/>
                <a:gdLst>
                  <a:gd name="connsiteX0" fmla="*/ 42495 w 198311"/>
                  <a:gd name="connsiteY0" fmla="*/ 42495 h 2889685"/>
                  <a:gd name="connsiteX1" fmla="*/ 42495 w 198311"/>
                  <a:gd name="connsiteY1" fmla="*/ 2844357 h 2889685"/>
                  <a:gd name="connsiteX2" fmla="*/ 155816 w 198311"/>
                  <a:gd name="connsiteY2" fmla="*/ 2847190 h 2889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8311" h="2889685">
                    <a:moveTo>
                      <a:pt x="42495" y="42495"/>
                    </a:moveTo>
                    <a:lnTo>
                      <a:pt x="42495" y="2844357"/>
                    </a:lnTo>
                    <a:lnTo>
                      <a:pt x="155816" y="2847190"/>
                    </a:lnTo>
                  </a:path>
                </a:pathLst>
              </a:custGeom>
              <a:noFill/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CC452A0-B38D-470C-8168-795FE7208F12}"/>
                  </a:ext>
                </a:extLst>
              </p:cNvPr>
              <p:cNvSpPr/>
              <p:nvPr/>
            </p:nvSpPr>
            <p:spPr>
              <a:xfrm>
                <a:off x="4671172" y="1007674"/>
                <a:ext cx="84991" cy="283302"/>
              </a:xfrm>
              <a:custGeom>
                <a:avLst/>
                <a:gdLst>
                  <a:gd name="connsiteX0" fmla="*/ 42495 w 84990"/>
                  <a:gd name="connsiteY0" fmla="*/ 42495 h 283302"/>
                  <a:gd name="connsiteX1" fmla="*/ 42495 w 84990"/>
                  <a:gd name="connsiteY1" fmla="*/ 266304 h 283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990" h="283302">
                    <a:moveTo>
                      <a:pt x="42495" y="42495"/>
                    </a:moveTo>
                    <a:lnTo>
                      <a:pt x="42495" y="266304"/>
                    </a:lnTo>
                  </a:path>
                </a:pathLst>
              </a:custGeom>
              <a:ln w="22225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1B75B13E-7684-487D-B12B-01A1E1DDB16E}"/>
                  </a:ext>
                </a:extLst>
              </p:cNvPr>
              <p:cNvSpPr/>
              <p:nvPr/>
            </p:nvSpPr>
            <p:spPr>
              <a:xfrm>
                <a:off x="3384979" y="888687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83202A5-0D49-428B-8DB2-9EEB25AE00BB}"/>
                  </a:ext>
                </a:extLst>
              </p:cNvPr>
              <p:cNvSpPr/>
              <p:nvPr/>
            </p:nvSpPr>
            <p:spPr>
              <a:xfrm>
                <a:off x="3948751" y="1378800"/>
                <a:ext cx="1189870" cy="84991"/>
              </a:xfrm>
              <a:custGeom>
                <a:avLst/>
                <a:gdLst>
                  <a:gd name="connsiteX0" fmla="*/ 42495 w 1189870"/>
                  <a:gd name="connsiteY0" fmla="*/ 42495 h 84990"/>
                  <a:gd name="connsiteX1" fmla="*/ 1150208 w 1189870"/>
                  <a:gd name="connsiteY1" fmla="*/ 42495 h 84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89870" h="84990">
                    <a:moveTo>
                      <a:pt x="42495" y="42495"/>
                    </a:moveTo>
                    <a:lnTo>
                      <a:pt x="1150208" y="42495"/>
                    </a:lnTo>
                  </a:path>
                </a:pathLst>
              </a:custGeom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190967D-358C-4E72-80CB-D15C985048E3}"/>
                  </a:ext>
                </a:extLst>
              </p:cNvPr>
              <p:cNvSpPr/>
              <p:nvPr/>
            </p:nvSpPr>
            <p:spPr>
              <a:xfrm>
                <a:off x="3965749" y="2934131"/>
                <a:ext cx="538275" cy="991559"/>
              </a:xfrm>
              <a:custGeom>
                <a:avLst/>
                <a:gdLst>
                  <a:gd name="connsiteX0" fmla="*/ 220976 w 538274"/>
                  <a:gd name="connsiteY0" fmla="*/ 42495 h 991558"/>
                  <a:gd name="connsiteX1" fmla="*/ 42495 w 538274"/>
                  <a:gd name="connsiteY1" fmla="*/ 42495 h 991558"/>
                  <a:gd name="connsiteX2" fmla="*/ 42495 w 538274"/>
                  <a:gd name="connsiteY2" fmla="*/ 954729 h 991558"/>
                  <a:gd name="connsiteX3" fmla="*/ 280469 w 538274"/>
                  <a:gd name="connsiteY3" fmla="*/ 807412 h 991558"/>
                  <a:gd name="connsiteX4" fmla="*/ 501445 w 538274"/>
                  <a:gd name="connsiteY4" fmla="*/ 954729 h 991558"/>
                  <a:gd name="connsiteX5" fmla="*/ 501445 w 538274"/>
                  <a:gd name="connsiteY5" fmla="*/ 42495 h 991558"/>
                  <a:gd name="connsiteX6" fmla="*/ 342796 w 538274"/>
                  <a:gd name="connsiteY6" fmla="*/ 42495 h 991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8274" h="991558">
                    <a:moveTo>
                      <a:pt x="220976" y="42495"/>
                    </a:moveTo>
                    <a:lnTo>
                      <a:pt x="42495" y="42495"/>
                    </a:lnTo>
                    <a:lnTo>
                      <a:pt x="42495" y="954729"/>
                    </a:lnTo>
                    <a:lnTo>
                      <a:pt x="280469" y="807412"/>
                    </a:lnTo>
                    <a:lnTo>
                      <a:pt x="501445" y="954729"/>
                    </a:lnTo>
                    <a:lnTo>
                      <a:pt x="501445" y="42495"/>
                    </a:lnTo>
                    <a:lnTo>
                      <a:pt x="342796" y="42495"/>
                    </a:lnTo>
                  </a:path>
                </a:pathLst>
              </a:custGeom>
              <a:noFill/>
              <a:ln w="19050" cap="flat">
                <a:solidFill>
                  <a:schemeClr val="tx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7E09EE-498B-4EF3-9A23-06272A9EF0B0}"/>
                </a:ext>
              </a:extLst>
            </p:cNvPr>
            <p:cNvSpPr txBox="1"/>
            <p:nvPr/>
          </p:nvSpPr>
          <p:spPr>
            <a:xfrm>
              <a:off x="3803936" y="1753630"/>
              <a:ext cx="2118589" cy="1028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/>
                <a:t>Taxonomy of failures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DA2351-6084-411B-9C97-C1279779803A}"/>
              </a:ext>
            </a:extLst>
          </p:cNvPr>
          <p:cNvSpPr/>
          <p:nvPr/>
        </p:nvSpPr>
        <p:spPr>
          <a:xfrm>
            <a:off x="348916" y="3187048"/>
            <a:ext cx="21416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failures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970020-59B0-4BB7-825E-10391EC9010D}"/>
              </a:ext>
            </a:extLst>
          </p:cNvPr>
          <p:cNvSpPr/>
          <p:nvPr/>
        </p:nvSpPr>
        <p:spPr>
          <a:xfrm>
            <a:off x="3068053" y="-96253"/>
            <a:ext cx="6244389" cy="549843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2F0FFF-926E-473A-8C9F-43E9CA102E81}"/>
              </a:ext>
            </a:extLst>
          </p:cNvPr>
          <p:cNvSpPr txBox="1"/>
          <p:nvPr/>
        </p:nvSpPr>
        <p:spPr>
          <a:xfrm>
            <a:off x="3398281" y="-3108059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Cascading failures</a:t>
            </a:r>
            <a:br>
              <a:rPr lang="en-US" dirty="0"/>
            </a:br>
            <a:r>
              <a:rPr lang="en-US" dirty="0"/>
              <a:t>Error handling bugs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7FE212A-D627-4CEF-BE2E-278744278AB8}"/>
              </a:ext>
            </a:extLst>
          </p:cNvPr>
          <p:cNvSpPr txBox="1"/>
          <p:nvPr/>
        </p:nvSpPr>
        <p:spPr>
          <a:xfrm>
            <a:off x="3398281" y="-2216312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Cascading overload</a:t>
            </a:r>
            <a:br>
              <a:rPr lang="en-US" dirty="0"/>
            </a:br>
            <a:r>
              <a:rPr lang="en-US" dirty="0"/>
              <a:t>Excessive logging histories, lock contention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B72ACA-B9C5-4DF1-A601-5BF0F9E70764}"/>
              </a:ext>
            </a:extLst>
          </p:cNvPr>
          <p:cNvSpPr txBox="1"/>
          <p:nvPr/>
        </p:nvSpPr>
        <p:spPr>
          <a:xfrm>
            <a:off x="3398281" y="-1324565"/>
            <a:ext cx="5613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Retry Storms</a:t>
            </a:r>
            <a:br>
              <a:rPr lang="en-US" dirty="0"/>
            </a:br>
            <a:r>
              <a:rPr lang="en-US" dirty="0"/>
              <a:t>Too many retries work amplification, </a:t>
            </a:r>
            <a:br>
              <a:rPr lang="en-US" dirty="0"/>
            </a:br>
            <a:r>
              <a:rPr lang="en-US" dirty="0"/>
              <a:t>bad timeout strategy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FB516C-DAC1-41C4-82EC-05FD7D3CBF3C}"/>
              </a:ext>
            </a:extLst>
          </p:cNvPr>
          <p:cNvSpPr txBox="1"/>
          <p:nvPr/>
        </p:nvSpPr>
        <p:spPr>
          <a:xfrm>
            <a:off x="-2690564" y="2771958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latin typeface="+mj-lt"/>
                <a:ea typeface="+mj-ea"/>
                <a:cs typeface="Arial"/>
              </a:rPr>
              <a:t>application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EA5E46-8AE9-468E-915B-AF35113385DC}"/>
              </a:ext>
            </a:extLst>
          </p:cNvPr>
          <p:cNvSpPr txBox="1"/>
          <p:nvPr/>
        </p:nvSpPr>
        <p:spPr>
          <a:xfrm>
            <a:off x="3417330" y="1254451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Delayed updates prolong incidents 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7D9F3-5EB6-482C-86AF-E435E1428FA6}"/>
              </a:ext>
            </a:extLst>
          </p:cNvPr>
          <p:cNvSpPr txBox="1"/>
          <p:nvPr/>
        </p:nvSpPr>
        <p:spPr>
          <a:xfrm>
            <a:off x="3417330" y="2022495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Inconsistent data across tools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9B34FB-B29A-4054-B415-67276B21FABA}"/>
              </a:ext>
            </a:extLst>
          </p:cNvPr>
          <p:cNvSpPr txBox="1"/>
          <p:nvPr/>
        </p:nvSpPr>
        <p:spPr>
          <a:xfrm>
            <a:off x="3417330" y="2785981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Disagreements about meaning of metrics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40F848-FBB4-4D07-A4A4-25592BBD657E}"/>
              </a:ext>
            </a:extLst>
          </p:cNvPr>
          <p:cNvSpPr txBox="1"/>
          <p:nvPr/>
        </p:nvSpPr>
        <p:spPr>
          <a:xfrm>
            <a:off x="3417330" y="3549467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Alert storms, alert fatigue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FD9696-B145-4F99-8096-08B1C286198B}"/>
              </a:ext>
            </a:extLst>
          </p:cNvPr>
          <p:cNvSpPr txBox="1"/>
          <p:nvPr/>
        </p:nvSpPr>
        <p:spPr>
          <a:xfrm>
            <a:off x="3417330" y="4312952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Overloaded due to scale or rate of change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037DF0-2CAC-654B-8EAA-50B15DF35ABF}"/>
              </a:ext>
            </a:extLst>
          </p:cNvPr>
          <p:cNvSpPr txBox="1"/>
          <p:nvPr/>
        </p:nvSpPr>
        <p:spPr>
          <a:xfrm>
            <a:off x="3417330" y="486407"/>
            <a:ext cx="56133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Tools go down with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5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1605E-6 L 4.16667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-4.19753E-6 L 4.16667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-9.87654E-7 L 4.16667E-6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450"/>
                                  </p:stCondLst>
                                  <p:childTnLst>
                                    <p:animMotion origin="layout" path="M 4.16667E-6 8.64198E-7 L 4.16667E-6 0.04352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16667E-6 4.07407E-6 L 4.16667E-6 0.04351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71605E-6 L 4.16667E-6 0.04352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2" grpId="0"/>
      <p:bldP spid="3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2169817" y="961854"/>
            <a:ext cx="20892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What should </a:t>
            </a:r>
            <a:b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your system do when something fails?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16B3B-F15A-4FE2-8DC5-2CC413188E3F}"/>
              </a:ext>
            </a:extLst>
          </p:cNvPr>
          <p:cNvGrpSpPr/>
          <p:nvPr/>
        </p:nvGrpSpPr>
        <p:grpSpPr>
          <a:xfrm>
            <a:off x="5095568" y="1223340"/>
            <a:ext cx="2765322" cy="443228"/>
            <a:chOff x="5095568" y="1223340"/>
            <a:chExt cx="2765322" cy="443228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308E1C3A-933C-4E80-96C5-3E2CA2FF8772}"/>
                </a:ext>
              </a:extLst>
            </p:cNvPr>
            <p:cNvSpPr/>
            <p:nvPr/>
          </p:nvSpPr>
          <p:spPr>
            <a:xfrm>
              <a:off x="5095568" y="1232634"/>
              <a:ext cx="503364" cy="433934"/>
            </a:xfrm>
            <a:prstGeom prst="hexagon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A7902E-0065-449C-B830-CBB10247751C}"/>
                </a:ext>
              </a:extLst>
            </p:cNvPr>
            <p:cNvSpPr txBox="1"/>
            <p:nvPr/>
          </p:nvSpPr>
          <p:spPr>
            <a:xfrm>
              <a:off x="5686005" y="1223340"/>
              <a:ext cx="21748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Stop?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A272-2727-4D53-90CC-F2AF2D40103E}"/>
              </a:ext>
            </a:extLst>
          </p:cNvPr>
          <p:cNvGrpSpPr/>
          <p:nvPr/>
        </p:nvGrpSpPr>
        <p:grpSpPr>
          <a:xfrm>
            <a:off x="5110317" y="1969136"/>
            <a:ext cx="3552420" cy="769441"/>
            <a:chOff x="5110317" y="1969136"/>
            <a:chExt cx="3552420" cy="7694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43A72-D59D-469C-BBF4-14BFEF3309AB}"/>
                </a:ext>
              </a:extLst>
            </p:cNvPr>
            <p:cNvSpPr txBox="1"/>
            <p:nvPr/>
          </p:nvSpPr>
          <p:spPr>
            <a:xfrm>
              <a:off x="5686005" y="1969136"/>
              <a:ext cx="2976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Carry on with reduced functionality?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5835F3-7090-484D-80F2-2161238C8680}"/>
                </a:ext>
              </a:extLst>
            </p:cNvPr>
            <p:cNvSpPr/>
            <p:nvPr/>
          </p:nvSpPr>
          <p:spPr>
            <a:xfrm>
              <a:off x="5110317" y="2003936"/>
              <a:ext cx="473792" cy="4737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59A3C7-59DB-A04B-B512-45F823E7D37C}"/>
              </a:ext>
            </a:extLst>
          </p:cNvPr>
          <p:cNvGrpSpPr/>
          <p:nvPr/>
        </p:nvGrpSpPr>
        <p:grpSpPr>
          <a:xfrm>
            <a:off x="5019605" y="2765704"/>
            <a:ext cx="3643132" cy="649533"/>
            <a:chOff x="5019605" y="2697124"/>
            <a:chExt cx="3643132" cy="64953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2E6AB9-EF9D-7549-9521-96CC38C1AC9D}"/>
                </a:ext>
              </a:extLst>
            </p:cNvPr>
            <p:cNvSpPr txBox="1"/>
            <p:nvPr/>
          </p:nvSpPr>
          <p:spPr>
            <a:xfrm>
              <a:off x="5686005" y="2806448"/>
              <a:ext cx="29767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Collapse horribly?</a:t>
              </a:r>
            </a:p>
          </p:txBody>
        </p:sp>
        <p:sp>
          <p:nvSpPr>
            <p:cNvPr id="9" name="Explosion 2 8">
              <a:extLst>
                <a:ext uri="{FF2B5EF4-FFF2-40B4-BE49-F238E27FC236}">
                  <a16:creationId xmlns:a16="http://schemas.microsoft.com/office/drawing/2014/main" id="{FEA110F5-0665-734B-A96A-6B6F9B8D05D0}"/>
                </a:ext>
              </a:extLst>
            </p:cNvPr>
            <p:cNvSpPr/>
            <p:nvPr/>
          </p:nvSpPr>
          <p:spPr>
            <a:xfrm>
              <a:off x="5019605" y="2697124"/>
              <a:ext cx="655216" cy="649533"/>
            </a:xfrm>
            <a:prstGeom prst="irregularSeal2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31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3.82716E-6 L -2.5E-6 0.02963 " pathEditMode="relative" rAng="0" ptsTypes="AA">
                                      <p:cBhvr>
                                        <p:cTn id="16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71605E-6 C -0.0026 -0.00803 -0.01163 -0.01605 -0.01458 -0.01605 C -0.03437 -0.01605 -0.05469 0.10895 -0.05469 0.23395 C -0.05469 0.17098 -0.06493 0.10895 -0.07448 0.10895 C -0.08472 0.10895 -0.09427 0.17191 -0.09427 0.23395 C -0.09427 0.20308 -0.09948 0.17098 -0.10451 0.17098 C -0.10955 0.17098 -0.11458 0.20185 -0.11458 0.23395 C -0.11458 0.2179 -0.11719 0.20308 -0.11979 0.20308 C -0.12222 0.20308 -0.12483 0.21913 -0.12483 0.23395 C -0.12483 0.22592 -0.12621 0.2179 -0.12743 0.2179 C -0.12795 0.2179 -0.12986 0.22592 -0.12986 0.23395 C -0.12986 0.22994 -0.13056 0.22592 -0.13125 0.22592 C -0.13125 0.225 -0.13246 0.22994 -0.13246 0.23395 C -0.13246 0.2321 -0.13246 0.22994 -0.13316 0.22994 C -0.13316 0.23086 -0.13385 0.23179 -0.13385 0.23395 C -0.13385 0.23302 -0.13385 0.2321 -0.13385 0.23086 C -0.13455 0.23086 -0.13455 0.23179 -0.13455 0.23271 C -0.13524 0.23271 -0.13524 0.23179 -0.13524 0.23086 C -0.13576 0.23086 -0.13576 0.23179 -0.13576 0.23271 " pathEditMode="relative" rAng="0" ptsTypes="AAAAAAAAAAAAAAAAAAA">
                                      <p:cBhvr>
                                        <p:cTn id="3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8" y="10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325275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325275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60720" y="3408532"/>
              <a:ext cx="1622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325275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325275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65102" y="2801731"/>
              <a:ext cx="121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4986166" y="2194929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222610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2281893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2108421" y="2854534"/>
            <a:ext cx="1441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Team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6" y="1524000"/>
            <a:ext cx="1549400" cy="23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7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8F7C62E7-C848-40AE-A4AD-2B47209F8AB7}"/>
              </a:ext>
            </a:extLst>
          </p:cNvPr>
          <p:cNvSpPr txBox="1">
            <a:spLocks/>
          </p:cNvSpPr>
          <p:nvPr/>
        </p:nvSpPr>
        <p:spPr>
          <a:xfrm>
            <a:off x="2994241" y="1434643"/>
            <a:ext cx="4458519" cy="5093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j-ea"/>
                <a:cs typeface="Arial"/>
              </a:rPr>
              <a:t>Hypothesis 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3F0F5-DBCF-4DC1-8DD1-496E6BA58183}"/>
              </a:ext>
            </a:extLst>
          </p:cNvPr>
          <p:cNvSpPr txBox="1"/>
          <p:nvPr/>
        </p:nvSpPr>
        <p:spPr>
          <a:xfrm>
            <a:off x="3037237" y="1943988"/>
            <a:ext cx="55977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/>
              </a:rPr>
              <a:t>We think we have safety margin in this dimension, let’s carefully test to be</a:t>
            </a:r>
            <a:r>
              <a:rPr kumimoji="0" lang="en-US" sz="2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/>
              </a:rPr>
              <a:t>sure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/>
              </a:rPr>
              <a:t>In production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Arial"/>
              </a:rPr>
              <a:t>Without causing an issue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250F65C-461F-4473-8FBC-F95152C4E7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1880" y="1539876"/>
            <a:ext cx="606425" cy="979487"/>
            <a:chOff x="744" y="1177"/>
            <a:chExt cx="382" cy="6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8B54D4-30D6-4845-AA43-E656050B3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" y="1177"/>
              <a:ext cx="382" cy="468"/>
            </a:xfrm>
            <a:custGeom>
              <a:avLst/>
              <a:gdLst>
                <a:gd name="T0" fmla="*/ 183 w 183"/>
                <a:gd name="T1" fmla="*/ 95 h 226"/>
                <a:gd name="T2" fmla="*/ 83 w 183"/>
                <a:gd name="T3" fmla="*/ 6 h 226"/>
                <a:gd name="T4" fmla="*/ 4 w 183"/>
                <a:gd name="T5" fmla="*/ 84 h 226"/>
                <a:gd name="T6" fmla="*/ 30 w 183"/>
                <a:gd name="T7" fmla="*/ 160 h 226"/>
                <a:gd name="T8" fmla="*/ 41 w 183"/>
                <a:gd name="T9" fmla="*/ 183 h 226"/>
                <a:gd name="T10" fmla="*/ 41 w 183"/>
                <a:gd name="T11" fmla="*/ 210 h 226"/>
                <a:gd name="T12" fmla="*/ 57 w 183"/>
                <a:gd name="T13" fmla="*/ 225 h 226"/>
                <a:gd name="T14" fmla="*/ 132 w 183"/>
                <a:gd name="T15" fmla="*/ 215 h 226"/>
                <a:gd name="T16" fmla="*/ 145 w 183"/>
                <a:gd name="T17" fmla="*/ 200 h 226"/>
                <a:gd name="T18" fmla="*/ 145 w 183"/>
                <a:gd name="T19" fmla="*/ 184 h 226"/>
                <a:gd name="T20" fmla="*/ 156 w 183"/>
                <a:gd name="T21" fmla="*/ 159 h 226"/>
                <a:gd name="T22" fmla="*/ 183 w 183"/>
                <a:gd name="T23" fmla="*/ 9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226">
                  <a:moveTo>
                    <a:pt x="183" y="95"/>
                  </a:moveTo>
                  <a:cubicBezTo>
                    <a:pt x="183" y="42"/>
                    <a:pt x="137" y="0"/>
                    <a:pt x="83" y="6"/>
                  </a:cubicBezTo>
                  <a:cubicBezTo>
                    <a:pt x="42" y="10"/>
                    <a:pt x="8" y="43"/>
                    <a:pt x="4" y="84"/>
                  </a:cubicBezTo>
                  <a:cubicBezTo>
                    <a:pt x="0" y="114"/>
                    <a:pt x="11" y="141"/>
                    <a:pt x="30" y="160"/>
                  </a:cubicBezTo>
                  <a:cubicBezTo>
                    <a:pt x="37" y="166"/>
                    <a:pt x="41" y="174"/>
                    <a:pt x="41" y="183"/>
                  </a:cubicBezTo>
                  <a:cubicBezTo>
                    <a:pt x="41" y="191"/>
                    <a:pt x="41" y="202"/>
                    <a:pt x="41" y="210"/>
                  </a:cubicBezTo>
                  <a:cubicBezTo>
                    <a:pt x="41" y="219"/>
                    <a:pt x="49" y="226"/>
                    <a:pt x="57" y="22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40" y="214"/>
                    <a:pt x="145" y="208"/>
                    <a:pt x="145" y="200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5" y="174"/>
                    <a:pt x="149" y="166"/>
                    <a:pt x="156" y="159"/>
                  </a:cubicBezTo>
                  <a:cubicBezTo>
                    <a:pt x="173" y="143"/>
                    <a:pt x="183" y="120"/>
                    <a:pt x="183" y="95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00CDA1FF-0C91-440F-ABC8-CCFB5A63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55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3D556BA-62A5-4D25-B5A1-21989C20A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95"/>
              <a:ext cx="188" cy="24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97D7C76-8AB0-4D13-A880-9EE5D6E19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734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904B930-C260-4C14-B8B8-7DFEFB16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1738"/>
              <a:ext cx="133" cy="56"/>
            </a:xfrm>
            <a:custGeom>
              <a:avLst/>
              <a:gdLst>
                <a:gd name="T0" fmla="*/ 0 w 64"/>
                <a:gd name="T1" fmla="*/ 9 h 27"/>
                <a:gd name="T2" fmla="*/ 0 w 64"/>
                <a:gd name="T3" fmla="*/ 9 h 27"/>
                <a:gd name="T4" fmla="*/ 18 w 64"/>
                <a:gd name="T5" fmla="*/ 27 h 27"/>
                <a:gd name="T6" fmla="*/ 46 w 64"/>
                <a:gd name="T7" fmla="*/ 27 h 27"/>
                <a:gd name="T8" fmla="*/ 64 w 64"/>
                <a:gd name="T9" fmla="*/ 9 h 27"/>
                <a:gd name="T10" fmla="*/ 64 w 6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8" y="27"/>
                    <a:pt x="1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6" y="27"/>
                    <a:pt x="64" y="18"/>
                    <a:pt x="64" y="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452D227-D97F-4CA6-BC00-81D411774A49}"/>
              </a:ext>
            </a:extLst>
          </p:cNvPr>
          <p:cNvSpPr/>
          <p:nvPr/>
        </p:nvSpPr>
        <p:spPr>
          <a:xfrm>
            <a:off x="1222669" y="2852609"/>
            <a:ext cx="135166" cy="135166"/>
          </a:xfrm>
          <a:prstGeom prst="ellips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775BE5-E337-4A59-9E15-D468B0B7889E}"/>
              </a:ext>
            </a:extLst>
          </p:cNvPr>
          <p:cNvCxnSpPr>
            <a:cxnSpLocks/>
          </p:cNvCxnSpPr>
          <p:nvPr/>
        </p:nvCxnSpPr>
        <p:spPr>
          <a:xfrm>
            <a:off x="1290252" y="2305104"/>
            <a:ext cx="1" cy="547504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8204B-DEB0-4641-8CB4-73DA8ED3FD1E}"/>
              </a:ext>
            </a:extLst>
          </p:cNvPr>
          <p:cNvCxnSpPr>
            <a:cxnSpLocks/>
          </p:cNvCxnSpPr>
          <p:nvPr/>
        </p:nvCxnSpPr>
        <p:spPr>
          <a:xfrm>
            <a:off x="1720481" y="2303299"/>
            <a:ext cx="0" cy="38432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BD5E04-5879-4537-AAA7-D2A3C5D28343}"/>
              </a:ext>
            </a:extLst>
          </p:cNvPr>
          <p:cNvCxnSpPr>
            <a:cxnSpLocks/>
          </p:cNvCxnSpPr>
          <p:nvPr/>
        </p:nvCxnSpPr>
        <p:spPr>
          <a:xfrm>
            <a:off x="2154936" y="2528844"/>
            <a:ext cx="0" cy="16058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D2E8B47-8961-4819-AA7E-1B0E995FAC27}"/>
              </a:ext>
            </a:extLst>
          </p:cNvPr>
          <p:cNvSpPr/>
          <p:nvPr/>
        </p:nvSpPr>
        <p:spPr>
          <a:xfrm flipH="1">
            <a:off x="1290252" y="2089474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13487A5-20A6-4825-AC9B-9302E8C88EF7}"/>
              </a:ext>
            </a:extLst>
          </p:cNvPr>
          <p:cNvSpPr/>
          <p:nvPr/>
        </p:nvSpPr>
        <p:spPr>
          <a:xfrm>
            <a:off x="1288849" y="2089288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8550ADE0-EDCE-457F-9E2E-0DED233FA33D}"/>
              </a:ext>
            </a:extLst>
          </p:cNvPr>
          <p:cNvSpPr/>
          <p:nvPr/>
        </p:nvSpPr>
        <p:spPr>
          <a:xfrm rot="10800000" flipH="1">
            <a:off x="1721892" y="2470006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1ECE8A3-D442-4F43-9E39-D133E6DC6555}"/>
              </a:ext>
            </a:extLst>
          </p:cNvPr>
          <p:cNvSpPr/>
          <p:nvPr/>
        </p:nvSpPr>
        <p:spPr>
          <a:xfrm rot="10800000">
            <a:off x="1720489" y="2469820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5403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93827E-6 L 0.03681 4.93827E-6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71605E-6 L 2.22222E-6 0.04352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97531E-6 L 3.88889E-6 0.04352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34568E-6 L -4.72222E-6 0.04352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uild="p"/>
      <p:bldP spid="16" grpId="1" build="p"/>
      <p:bldP spid="10" grpId="0" animBg="1"/>
      <p:bldP spid="28" grpId="0" animBg="1"/>
      <p:bldP spid="41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CD95CDE1-F336-47B2-BCE4-A639F0A0AC29}"/>
              </a:ext>
            </a:extLst>
          </p:cNvPr>
          <p:cNvSpPr txBox="1">
            <a:spLocks/>
          </p:cNvSpPr>
          <p:nvPr/>
        </p:nvSpPr>
        <p:spPr>
          <a:xfrm>
            <a:off x="2269461" y="1409645"/>
            <a:ext cx="6441402" cy="247821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Experienced staff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Robust applications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Dependable switching fabric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Redundant service foundation</a:t>
            </a:r>
          </a:p>
        </p:txBody>
      </p:sp>
    </p:spTree>
    <p:extLst>
      <p:ext uri="{BB962C8B-B14F-4D97-AF65-F5344CB8AC3E}">
        <p14:creationId xmlns:p14="http://schemas.microsoft.com/office/powerpoint/2010/main" val="19134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81481E-6 L 0.0368 -4.81481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103CFA-D331-4E6D-B73F-88942C415C6B}"/>
              </a:ext>
            </a:extLst>
          </p:cNvPr>
          <p:cNvGrpSpPr/>
          <p:nvPr/>
        </p:nvGrpSpPr>
        <p:grpSpPr>
          <a:xfrm>
            <a:off x="3996214" y="1237241"/>
            <a:ext cx="1151572" cy="1263967"/>
            <a:chOff x="7230257" y="2102111"/>
            <a:chExt cx="1151572" cy="1263967"/>
          </a:xfrm>
        </p:grpSpPr>
        <p:grpSp>
          <p:nvGrpSpPr>
            <p:cNvPr id="68" name="Graphic 66">
              <a:extLst>
                <a:ext uri="{FF2B5EF4-FFF2-40B4-BE49-F238E27FC236}">
                  <a16:creationId xmlns:a16="http://schemas.microsoft.com/office/drawing/2014/main" id="{B17167BA-403F-4977-A7BC-DB71CE5D3A37}"/>
                </a:ext>
              </a:extLst>
            </p:cNvPr>
            <p:cNvGrpSpPr/>
            <p:nvPr/>
          </p:nvGrpSpPr>
          <p:grpSpPr>
            <a:xfrm>
              <a:off x="7230257" y="2102111"/>
              <a:ext cx="1151572" cy="1263967"/>
              <a:chOff x="7230257" y="2102111"/>
              <a:chExt cx="1151572" cy="126396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0DC0D03-8520-40BB-9782-BA907C18469A}"/>
                  </a:ext>
                </a:extLst>
              </p:cNvPr>
              <p:cNvSpPr/>
              <p:nvPr/>
            </p:nvSpPr>
            <p:spPr>
              <a:xfrm>
                <a:off x="7242639" y="2610746"/>
                <a:ext cx="714375" cy="752475"/>
              </a:xfrm>
              <a:custGeom>
                <a:avLst/>
                <a:gdLst>
                  <a:gd name="connsiteX0" fmla="*/ 67628 w 714375"/>
                  <a:gd name="connsiteY0" fmla="*/ 14288 h 752475"/>
                  <a:gd name="connsiteX1" fmla="*/ 14288 w 714375"/>
                  <a:gd name="connsiteY1" fmla="*/ 14288 h 752475"/>
                  <a:gd name="connsiteX2" fmla="*/ 14288 w 714375"/>
                  <a:gd name="connsiteY2" fmla="*/ 745807 h 752475"/>
                  <a:gd name="connsiteX3" fmla="*/ 701040 w 714375"/>
                  <a:gd name="connsiteY3" fmla="*/ 745807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375" h="752475">
                    <a:moveTo>
                      <a:pt x="67628" y="14288"/>
                    </a:moveTo>
                    <a:lnTo>
                      <a:pt x="14288" y="14288"/>
                    </a:lnTo>
                    <a:lnTo>
                      <a:pt x="14288" y="745807"/>
                    </a:lnTo>
                    <a:lnTo>
                      <a:pt x="701040" y="745807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E077A57-3ADD-4A73-9776-94C0B320F4D0}"/>
                  </a:ext>
                </a:extLst>
              </p:cNvPr>
              <p:cNvSpPr/>
              <p:nvPr/>
            </p:nvSpPr>
            <p:spPr>
              <a:xfrm>
                <a:off x="7834142" y="2186883"/>
                <a:ext cx="304800" cy="28575"/>
              </a:xfrm>
              <a:custGeom>
                <a:avLst/>
                <a:gdLst>
                  <a:gd name="connsiteX0" fmla="*/ 297180 w 304800"/>
                  <a:gd name="connsiteY0" fmla="*/ 14287 h 28575"/>
                  <a:gd name="connsiteX1" fmla="*/ 14288 w 304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8575">
                    <a:moveTo>
                      <a:pt x="297180" y="14287"/>
                    </a:moveTo>
                    <a:lnTo>
                      <a:pt x="14288" y="14287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C3363FD-45CB-4999-A1B3-B5B5E7C06BEF}"/>
                  </a:ext>
                </a:extLst>
              </p:cNvPr>
              <p:cNvSpPr/>
              <p:nvPr/>
            </p:nvSpPr>
            <p:spPr>
              <a:xfrm>
                <a:off x="8228477" y="2186883"/>
                <a:ext cx="152400" cy="276225"/>
              </a:xfrm>
              <a:custGeom>
                <a:avLst/>
                <a:gdLst>
                  <a:gd name="connsiteX0" fmla="*/ 14288 w 152400"/>
                  <a:gd name="connsiteY0" fmla="*/ 14288 h 276225"/>
                  <a:gd name="connsiteX1" fmla="*/ 140970 w 152400"/>
                  <a:gd name="connsiteY1" fmla="*/ 14288 h 276225"/>
                  <a:gd name="connsiteX2" fmla="*/ 140970 w 152400"/>
                  <a:gd name="connsiteY2" fmla="*/ 265748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276225">
                    <a:moveTo>
                      <a:pt x="14288" y="14288"/>
                    </a:moveTo>
                    <a:lnTo>
                      <a:pt x="140970" y="14288"/>
                    </a:lnTo>
                    <a:lnTo>
                      <a:pt x="140970" y="265748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E900615-B437-4552-A19F-E89BE062CAE8}"/>
                  </a:ext>
                </a:extLst>
              </p:cNvPr>
              <p:cNvSpPr/>
              <p:nvPr/>
            </p:nvSpPr>
            <p:spPr>
              <a:xfrm>
                <a:off x="7448379" y="2186883"/>
                <a:ext cx="295275" cy="28575"/>
              </a:xfrm>
              <a:custGeom>
                <a:avLst/>
                <a:gdLst>
                  <a:gd name="connsiteX0" fmla="*/ 288608 w 295275"/>
                  <a:gd name="connsiteY0" fmla="*/ 14287 h 28575"/>
                  <a:gd name="connsiteX1" fmla="*/ 14287 w 2952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5275" h="28575">
                    <a:moveTo>
                      <a:pt x="288608" y="14287"/>
                    </a:moveTo>
                    <a:lnTo>
                      <a:pt x="14287" y="14287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0BA3276-8C6F-411B-8431-26E4BB63A9CE}"/>
                  </a:ext>
                </a:extLst>
              </p:cNvPr>
              <p:cNvSpPr/>
              <p:nvPr/>
            </p:nvSpPr>
            <p:spPr>
              <a:xfrm>
                <a:off x="7230257" y="2186883"/>
                <a:ext cx="133350" cy="190500"/>
              </a:xfrm>
              <a:custGeom>
                <a:avLst/>
                <a:gdLst>
                  <a:gd name="connsiteX0" fmla="*/ 120968 w 133350"/>
                  <a:gd name="connsiteY0" fmla="*/ 14288 h 190500"/>
                  <a:gd name="connsiteX1" fmla="*/ 14288 w 133350"/>
                  <a:gd name="connsiteY1" fmla="*/ 14288 h 190500"/>
                  <a:gd name="connsiteX2" fmla="*/ 14288 w 133350"/>
                  <a:gd name="connsiteY2" fmla="*/ 17716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190500">
                    <a:moveTo>
                      <a:pt x="120968" y="14288"/>
                    </a:moveTo>
                    <a:lnTo>
                      <a:pt x="14288" y="14288"/>
                    </a:lnTo>
                    <a:lnTo>
                      <a:pt x="14288" y="177165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289F411-F8D4-4695-987A-5D9BF05C6D2E}"/>
                  </a:ext>
                </a:extLst>
              </p:cNvPr>
              <p:cNvSpPr/>
              <p:nvPr/>
            </p:nvSpPr>
            <p:spPr>
              <a:xfrm>
                <a:off x="8229429" y="3175578"/>
                <a:ext cx="152400" cy="190500"/>
              </a:xfrm>
              <a:custGeom>
                <a:avLst/>
                <a:gdLst>
                  <a:gd name="connsiteX0" fmla="*/ 14288 w 152400"/>
                  <a:gd name="connsiteY0" fmla="*/ 177165 h 190500"/>
                  <a:gd name="connsiteX1" fmla="*/ 138113 w 152400"/>
                  <a:gd name="connsiteY1" fmla="*/ 177165 h 190500"/>
                  <a:gd name="connsiteX2" fmla="*/ 138113 w 152400"/>
                  <a:gd name="connsiteY2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190500">
                    <a:moveTo>
                      <a:pt x="14288" y="177165"/>
                    </a:moveTo>
                    <a:lnTo>
                      <a:pt x="138113" y="177165"/>
                    </a:lnTo>
                    <a:lnTo>
                      <a:pt x="138113" y="14288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9F04CB9-4439-47DB-8EB0-FD23935ACDD7}"/>
                  </a:ext>
                </a:extLst>
              </p:cNvPr>
              <p:cNvSpPr/>
              <p:nvPr/>
            </p:nvSpPr>
            <p:spPr>
              <a:xfrm>
                <a:off x="7371227" y="2110683"/>
                <a:ext cx="66675" cy="171450"/>
              </a:xfrm>
              <a:custGeom>
                <a:avLst/>
                <a:gdLst>
                  <a:gd name="connsiteX0" fmla="*/ 14288 w 66675"/>
                  <a:gd name="connsiteY0" fmla="*/ 121920 h 171450"/>
                  <a:gd name="connsiteX1" fmla="*/ 14288 w 66675"/>
                  <a:gd name="connsiteY1" fmla="*/ 140970 h 171450"/>
                  <a:gd name="connsiteX2" fmla="*/ 35243 w 66675"/>
                  <a:gd name="connsiteY2" fmla="*/ 161925 h 171450"/>
                  <a:gd name="connsiteX3" fmla="*/ 56198 w 66675"/>
                  <a:gd name="connsiteY3" fmla="*/ 140970 h 171450"/>
                  <a:gd name="connsiteX4" fmla="*/ 56198 w 66675"/>
                  <a:gd name="connsiteY4" fmla="*/ 121920 h 171450"/>
                  <a:gd name="connsiteX5" fmla="*/ 56198 w 66675"/>
                  <a:gd name="connsiteY5" fmla="*/ 35243 h 171450"/>
                  <a:gd name="connsiteX6" fmla="*/ 35243 w 66675"/>
                  <a:gd name="connsiteY6" fmla="*/ 14288 h 171450"/>
                  <a:gd name="connsiteX7" fmla="*/ 14288 w 66675"/>
                  <a:gd name="connsiteY7" fmla="*/ 35243 h 171450"/>
                  <a:gd name="connsiteX8" fmla="*/ 14288 w 66675"/>
                  <a:gd name="connsiteY8" fmla="*/ 1219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71450">
                    <a:moveTo>
                      <a:pt x="14288" y="121920"/>
                    </a:moveTo>
                    <a:lnTo>
                      <a:pt x="14288" y="140970"/>
                    </a:lnTo>
                    <a:cubicBezTo>
                      <a:pt x="14288" y="152400"/>
                      <a:pt x="23812" y="161925"/>
                      <a:pt x="35243" y="161925"/>
                    </a:cubicBezTo>
                    <a:cubicBezTo>
                      <a:pt x="46673" y="161925"/>
                      <a:pt x="56198" y="152400"/>
                      <a:pt x="56198" y="140970"/>
                    </a:cubicBezTo>
                    <a:lnTo>
                      <a:pt x="56198" y="121920"/>
                    </a:lnTo>
                    <a:lnTo>
                      <a:pt x="56198" y="35243"/>
                    </a:lnTo>
                    <a:cubicBezTo>
                      <a:pt x="56198" y="23813"/>
                      <a:pt x="46673" y="14288"/>
                      <a:pt x="35243" y="14288"/>
                    </a:cubicBezTo>
                    <a:cubicBezTo>
                      <a:pt x="23812" y="14288"/>
                      <a:pt x="14288" y="23813"/>
                      <a:pt x="14288" y="35243"/>
                    </a:cubicBezTo>
                    <a:lnTo>
                      <a:pt x="14288" y="12192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B6904A6-E095-49A9-8816-BB13998172C5}"/>
                  </a:ext>
                </a:extLst>
              </p:cNvPr>
              <p:cNvSpPr/>
              <p:nvPr/>
            </p:nvSpPr>
            <p:spPr>
              <a:xfrm>
                <a:off x="7765562" y="2102111"/>
                <a:ext cx="66675" cy="171450"/>
              </a:xfrm>
              <a:custGeom>
                <a:avLst/>
                <a:gdLst>
                  <a:gd name="connsiteX0" fmla="*/ 14288 w 66675"/>
                  <a:gd name="connsiteY0" fmla="*/ 121920 h 171450"/>
                  <a:gd name="connsiteX1" fmla="*/ 14288 w 66675"/>
                  <a:gd name="connsiteY1" fmla="*/ 140970 h 171450"/>
                  <a:gd name="connsiteX2" fmla="*/ 35243 w 66675"/>
                  <a:gd name="connsiteY2" fmla="*/ 161925 h 171450"/>
                  <a:gd name="connsiteX3" fmla="*/ 56197 w 66675"/>
                  <a:gd name="connsiteY3" fmla="*/ 140970 h 171450"/>
                  <a:gd name="connsiteX4" fmla="*/ 56197 w 66675"/>
                  <a:gd name="connsiteY4" fmla="*/ 121920 h 171450"/>
                  <a:gd name="connsiteX5" fmla="*/ 56197 w 66675"/>
                  <a:gd name="connsiteY5" fmla="*/ 35243 h 171450"/>
                  <a:gd name="connsiteX6" fmla="*/ 35243 w 66675"/>
                  <a:gd name="connsiteY6" fmla="*/ 14288 h 171450"/>
                  <a:gd name="connsiteX7" fmla="*/ 14288 w 66675"/>
                  <a:gd name="connsiteY7" fmla="*/ 35243 h 171450"/>
                  <a:gd name="connsiteX8" fmla="*/ 14288 w 66675"/>
                  <a:gd name="connsiteY8" fmla="*/ 1219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71450">
                    <a:moveTo>
                      <a:pt x="14288" y="121920"/>
                    </a:moveTo>
                    <a:lnTo>
                      <a:pt x="14288" y="140970"/>
                    </a:lnTo>
                    <a:cubicBezTo>
                      <a:pt x="14288" y="152400"/>
                      <a:pt x="23813" y="161925"/>
                      <a:pt x="35243" y="161925"/>
                    </a:cubicBezTo>
                    <a:cubicBezTo>
                      <a:pt x="46672" y="161925"/>
                      <a:pt x="56197" y="152400"/>
                      <a:pt x="56197" y="140970"/>
                    </a:cubicBezTo>
                    <a:lnTo>
                      <a:pt x="56197" y="121920"/>
                    </a:lnTo>
                    <a:lnTo>
                      <a:pt x="56197" y="35243"/>
                    </a:lnTo>
                    <a:cubicBezTo>
                      <a:pt x="56197" y="23813"/>
                      <a:pt x="46672" y="14288"/>
                      <a:pt x="35243" y="14288"/>
                    </a:cubicBezTo>
                    <a:cubicBezTo>
                      <a:pt x="23813" y="14288"/>
                      <a:pt x="14288" y="23813"/>
                      <a:pt x="14288" y="35243"/>
                    </a:cubicBezTo>
                    <a:lnTo>
                      <a:pt x="14288" y="12192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6FF2CAD-40DE-45AD-B30A-466FE8295137}"/>
                  </a:ext>
                </a:extLst>
              </p:cNvPr>
              <p:cNvSpPr/>
              <p:nvPr/>
            </p:nvSpPr>
            <p:spPr>
              <a:xfrm>
                <a:off x="8151324" y="2110683"/>
                <a:ext cx="66675" cy="171450"/>
              </a:xfrm>
              <a:custGeom>
                <a:avLst/>
                <a:gdLst>
                  <a:gd name="connsiteX0" fmla="*/ 14288 w 66675"/>
                  <a:gd name="connsiteY0" fmla="*/ 121920 h 171450"/>
                  <a:gd name="connsiteX1" fmla="*/ 14288 w 66675"/>
                  <a:gd name="connsiteY1" fmla="*/ 140970 h 171450"/>
                  <a:gd name="connsiteX2" fmla="*/ 35243 w 66675"/>
                  <a:gd name="connsiteY2" fmla="*/ 161925 h 171450"/>
                  <a:gd name="connsiteX3" fmla="*/ 56198 w 66675"/>
                  <a:gd name="connsiteY3" fmla="*/ 140970 h 171450"/>
                  <a:gd name="connsiteX4" fmla="*/ 56198 w 66675"/>
                  <a:gd name="connsiteY4" fmla="*/ 121920 h 171450"/>
                  <a:gd name="connsiteX5" fmla="*/ 56198 w 66675"/>
                  <a:gd name="connsiteY5" fmla="*/ 35243 h 171450"/>
                  <a:gd name="connsiteX6" fmla="*/ 35243 w 66675"/>
                  <a:gd name="connsiteY6" fmla="*/ 14288 h 171450"/>
                  <a:gd name="connsiteX7" fmla="*/ 14288 w 66675"/>
                  <a:gd name="connsiteY7" fmla="*/ 35243 h 171450"/>
                  <a:gd name="connsiteX8" fmla="*/ 14288 w 66675"/>
                  <a:gd name="connsiteY8" fmla="*/ 1219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71450">
                    <a:moveTo>
                      <a:pt x="14288" y="121920"/>
                    </a:moveTo>
                    <a:lnTo>
                      <a:pt x="14288" y="140970"/>
                    </a:lnTo>
                    <a:cubicBezTo>
                      <a:pt x="14288" y="152400"/>
                      <a:pt x="23813" y="161925"/>
                      <a:pt x="35243" y="161925"/>
                    </a:cubicBezTo>
                    <a:cubicBezTo>
                      <a:pt x="46673" y="161925"/>
                      <a:pt x="56198" y="152400"/>
                      <a:pt x="56198" y="140970"/>
                    </a:cubicBezTo>
                    <a:lnTo>
                      <a:pt x="56198" y="121920"/>
                    </a:lnTo>
                    <a:lnTo>
                      <a:pt x="56198" y="35243"/>
                    </a:lnTo>
                    <a:cubicBezTo>
                      <a:pt x="56198" y="23813"/>
                      <a:pt x="46673" y="14288"/>
                      <a:pt x="35243" y="14288"/>
                    </a:cubicBezTo>
                    <a:cubicBezTo>
                      <a:pt x="23813" y="14288"/>
                      <a:pt x="14288" y="23813"/>
                      <a:pt x="14288" y="35243"/>
                    </a:cubicBezTo>
                    <a:lnTo>
                      <a:pt x="14288" y="12192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6F7903F-8C46-4E69-B828-AE4BB5B9BE1A}"/>
                  </a:ext>
                </a:extLst>
              </p:cNvPr>
              <p:cNvSpPr/>
              <p:nvPr/>
            </p:nvSpPr>
            <p:spPr>
              <a:xfrm>
                <a:off x="7352177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4CC19C5-6D9A-417B-863D-3C3BAA969185}"/>
                  </a:ext>
                </a:extLst>
              </p:cNvPr>
              <p:cNvSpPr/>
              <p:nvPr/>
            </p:nvSpPr>
            <p:spPr>
              <a:xfrm>
                <a:off x="7352177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5C1757-B4D4-4921-A5E8-1790164DF507}"/>
                  </a:ext>
                </a:extLst>
              </p:cNvPr>
              <p:cNvSpPr/>
              <p:nvPr/>
            </p:nvSpPr>
            <p:spPr>
              <a:xfrm>
                <a:off x="7352177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AB7DBAC-641A-48E6-8830-EAF388E7AA49}"/>
                  </a:ext>
                </a:extLst>
              </p:cNvPr>
              <p:cNvSpPr/>
              <p:nvPr/>
            </p:nvSpPr>
            <p:spPr>
              <a:xfrm>
                <a:off x="7352177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83DB1BB-B737-49A6-8972-891AD07B4ED5}"/>
                  </a:ext>
                </a:extLst>
              </p:cNvPr>
              <p:cNvSpPr/>
              <p:nvPr/>
            </p:nvSpPr>
            <p:spPr>
              <a:xfrm>
                <a:off x="7484574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A0A7962-4720-4CE3-9B1D-7C63E28AB6F9}"/>
                  </a:ext>
                </a:extLst>
              </p:cNvPr>
              <p:cNvSpPr/>
              <p:nvPr/>
            </p:nvSpPr>
            <p:spPr>
              <a:xfrm>
                <a:off x="7484574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928C91-43EB-48ED-BD98-51076951C4E5}"/>
                  </a:ext>
                </a:extLst>
              </p:cNvPr>
              <p:cNvSpPr/>
              <p:nvPr/>
            </p:nvSpPr>
            <p:spPr>
              <a:xfrm>
                <a:off x="7484574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67FA5BA-26D9-4B8D-A73E-2140B6ADCBEB}"/>
                  </a:ext>
                </a:extLst>
              </p:cNvPr>
              <p:cNvSpPr/>
              <p:nvPr/>
            </p:nvSpPr>
            <p:spPr>
              <a:xfrm>
                <a:off x="7484574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C615BF9-5089-4315-83E2-6C44C9767A1E}"/>
                  </a:ext>
                </a:extLst>
              </p:cNvPr>
              <p:cNvSpPr/>
              <p:nvPr/>
            </p:nvSpPr>
            <p:spPr>
              <a:xfrm>
                <a:off x="7617924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9E0D1D3-06D4-45D4-B57C-92D1130D1ADE}"/>
                  </a:ext>
                </a:extLst>
              </p:cNvPr>
              <p:cNvSpPr/>
              <p:nvPr/>
            </p:nvSpPr>
            <p:spPr>
              <a:xfrm>
                <a:off x="7617924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545518E-6C08-4BCA-AEBE-B3B3A0DBB7CA}"/>
                  </a:ext>
                </a:extLst>
              </p:cNvPr>
              <p:cNvSpPr/>
              <p:nvPr/>
            </p:nvSpPr>
            <p:spPr>
              <a:xfrm>
                <a:off x="7617924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94E4D88-B3FF-439A-8D85-D332A57DB0F0}"/>
                  </a:ext>
                </a:extLst>
              </p:cNvPr>
              <p:cNvSpPr/>
              <p:nvPr/>
            </p:nvSpPr>
            <p:spPr>
              <a:xfrm>
                <a:off x="7617924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421D473-9A72-43AE-AE17-87CEB908D91D}"/>
                  </a:ext>
                </a:extLst>
              </p:cNvPr>
              <p:cNvSpPr/>
              <p:nvPr/>
            </p:nvSpPr>
            <p:spPr>
              <a:xfrm>
                <a:off x="7750322" y="2772671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9445EF9-5FD2-4B19-BD63-EE19D9066A73}"/>
                  </a:ext>
                </a:extLst>
              </p:cNvPr>
              <p:cNvSpPr/>
              <p:nvPr/>
            </p:nvSpPr>
            <p:spPr>
              <a:xfrm>
                <a:off x="7750322" y="28879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A8589DF-04BA-4F90-AD8D-DE647A8E8A35}"/>
                  </a:ext>
                </a:extLst>
              </p:cNvPr>
              <p:cNvSpPr/>
              <p:nvPr/>
            </p:nvSpPr>
            <p:spPr>
              <a:xfrm>
                <a:off x="7750322" y="30022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B55F542-121C-46B1-852B-910A4DC56305}"/>
                  </a:ext>
                </a:extLst>
              </p:cNvPr>
              <p:cNvSpPr/>
              <p:nvPr/>
            </p:nvSpPr>
            <p:spPr>
              <a:xfrm>
                <a:off x="7750322" y="31165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A03D5D2-C61C-467B-BE11-131FE9158C71}"/>
                  </a:ext>
                </a:extLst>
              </p:cNvPr>
              <p:cNvSpPr/>
              <p:nvPr/>
            </p:nvSpPr>
            <p:spPr>
              <a:xfrm>
                <a:off x="7883672" y="2772671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8BC7B5A-FC4F-4282-97F9-F7F218917FD5}"/>
                  </a:ext>
                </a:extLst>
              </p:cNvPr>
              <p:cNvSpPr/>
              <p:nvPr/>
            </p:nvSpPr>
            <p:spPr>
              <a:xfrm>
                <a:off x="7883672" y="28879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8EBE5CD-EDE5-4681-88A9-AF4E0DB7BC05}"/>
                  </a:ext>
                </a:extLst>
              </p:cNvPr>
              <p:cNvSpPr/>
              <p:nvPr/>
            </p:nvSpPr>
            <p:spPr>
              <a:xfrm>
                <a:off x="7883672" y="30022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8FC932-3DFF-499F-B65A-A90E6FF655C6}"/>
                  </a:ext>
                </a:extLst>
              </p:cNvPr>
              <p:cNvSpPr/>
              <p:nvPr/>
            </p:nvSpPr>
            <p:spPr>
              <a:xfrm>
                <a:off x="7883672" y="31165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5247676-2641-4ADD-B840-FA8F6A9B4954}"/>
                  </a:ext>
                </a:extLst>
              </p:cNvPr>
              <p:cNvSpPr/>
              <p:nvPr/>
            </p:nvSpPr>
            <p:spPr>
              <a:xfrm>
                <a:off x="8016069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E36F6D0-C65F-4E75-9ABB-0C6F60912ADC}"/>
                  </a:ext>
                </a:extLst>
              </p:cNvPr>
              <p:cNvSpPr/>
              <p:nvPr/>
            </p:nvSpPr>
            <p:spPr>
              <a:xfrm>
                <a:off x="8016069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7A8544-85DE-4CE7-A157-E2DD55C0E24F}"/>
                  </a:ext>
                </a:extLst>
              </p:cNvPr>
              <p:cNvSpPr/>
              <p:nvPr/>
            </p:nvSpPr>
            <p:spPr>
              <a:xfrm>
                <a:off x="8016069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0F847DD-3BDA-4D73-8E8B-50590D116A9D}"/>
                  </a:ext>
                </a:extLst>
              </p:cNvPr>
              <p:cNvSpPr/>
              <p:nvPr/>
            </p:nvSpPr>
            <p:spPr>
              <a:xfrm>
                <a:off x="8016069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AAC0A5-8614-47BD-B25D-EC925D14808B}"/>
                  </a:ext>
                </a:extLst>
              </p:cNvPr>
              <p:cNvSpPr/>
              <p:nvPr/>
            </p:nvSpPr>
            <p:spPr>
              <a:xfrm>
                <a:off x="8149419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7DA532A-6C2A-4D1B-9C4D-BACDFB414AB1}"/>
                  </a:ext>
                </a:extLst>
              </p:cNvPr>
              <p:cNvSpPr/>
              <p:nvPr/>
            </p:nvSpPr>
            <p:spPr>
              <a:xfrm>
                <a:off x="8149419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F98E023-F4DC-4E94-9EBA-AFAF7C6F5904}"/>
                  </a:ext>
                </a:extLst>
              </p:cNvPr>
              <p:cNvSpPr/>
              <p:nvPr/>
            </p:nvSpPr>
            <p:spPr>
              <a:xfrm>
                <a:off x="8149419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874EAF-0911-4B18-8517-9EA2B1CF915F}"/>
                  </a:ext>
                </a:extLst>
              </p:cNvPr>
              <p:cNvSpPr/>
              <p:nvPr/>
            </p:nvSpPr>
            <p:spPr>
              <a:xfrm>
                <a:off x="8149419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838420-843D-4AB9-9917-CE2DE9DA6381}"/>
                </a:ext>
              </a:extLst>
            </p:cNvPr>
            <p:cNvSpPr txBox="1"/>
            <p:nvPr/>
          </p:nvSpPr>
          <p:spPr>
            <a:xfrm>
              <a:off x="7654204" y="2267695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?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4C26468E-DB9C-4732-BF06-7891C72A1E72}"/>
              </a:ext>
            </a:extLst>
          </p:cNvPr>
          <p:cNvSpPr txBox="1"/>
          <p:nvPr/>
        </p:nvSpPr>
        <p:spPr>
          <a:xfrm>
            <a:off x="650755" y="2858287"/>
            <a:ext cx="784249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Additional thoughts…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D6E7275-7099-459C-811A-1B6181B4729E}"/>
              </a:ext>
            </a:extLst>
          </p:cNvPr>
          <p:cNvSpPr/>
          <p:nvPr/>
        </p:nvSpPr>
        <p:spPr>
          <a:xfrm>
            <a:off x="0" y="5166360"/>
            <a:ext cx="9144000" cy="51435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B85C14-0004-4CC9-A951-26E1B9B34929}"/>
              </a:ext>
            </a:extLst>
          </p:cNvPr>
          <p:cNvSpPr txBox="1"/>
          <p:nvPr/>
        </p:nvSpPr>
        <p:spPr>
          <a:xfrm>
            <a:off x="738783" y="16750274"/>
            <a:ext cx="188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Observability of systems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0674EB0-6B16-47DF-BA54-89F84C838FA9}"/>
              </a:ext>
            </a:extLst>
          </p:cNvPr>
          <p:cNvSpPr txBox="1"/>
          <p:nvPr/>
        </p:nvSpPr>
        <p:spPr>
          <a:xfrm>
            <a:off x="3510054" y="27723074"/>
            <a:ext cx="188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Epidemic failure modes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AB1A7ED-266A-4713-9FC9-1CECE771B7A5}"/>
              </a:ext>
            </a:extLst>
          </p:cNvPr>
          <p:cNvSpPr txBox="1"/>
          <p:nvPr/>
        </p:nvSpPr>
        <p:spPr>
          <a:xfrm>
            <a:off x="6260852" y="36867074"/>
            <a:ext cx="202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 and continuous chaos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3DA3C130-C353-41C9-99A9-3E0A76385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86" y="15398708"/>
            <a:ext cx="1285805" cy="863747"/>
          </a:xfrm>
          <a:prstGeom prst="rect">
            <a:avLst/>
          </a:prstGeom>
        </p:spPr>
      </p:pic>
      <p:grpSp>
        <p:nvGrpSpPr>
          <p:cNvPr id="124" name="Graphic 5">
            <a:extLst>
              <a:ext uri="{FF2B5EF4-FFF2-40B4-BE49-F238E27FC236}">
                <a16:creationId xmlns:a16="http://schemas.microsoft.com/office/drawing/2014/main" id="{FB119412-AB77-4CFC-802C-42B875818800}"/>
              </a:ext>
            </a:extLst>
          </p:cNvPr>
          <p:cNvGrpSpPr/>
          <p:nvPr/>
        </p:nvGrpSpPr>
        <p:grpSpPr>
          <a:xfrm>
            <a:off x="6673755" y="35339727"/>
            <a:ext cx="1085083" cy="1215309"/>
            <a:chOff x="6754448" y="1141485"/>
            <a:chExt cx="942975" cy="105614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F6547C1-18E3-4487-B224-96958A1D5CA3}"/>
                </a:ext>
              </a:extLst>
            </p:cNvPr>
            <p:cNvSpPr/>
            <p:nvPr/>
          </p:nvSpPr>
          <p:spPr>
            <a:xfrm>
              <a:off x="6978462" y="1141485"/>
              <a:ext cx="495300" cy="676275"/>
            </a:xfrm>
            <a:custGeom>
              <a:avLst/>
              <a:gdLst>
                <a:gd name="connsiteX0" fmla="*/ 485200 w 495300"/>
                <a:gd name="connsiteY0" fmla="*/ 250885 h 676275"/>
                <a:gd name="connsiteX1" fmla="*/ 331847 w 495300"/>
                <a:gd name="connsiteY1" fmla="*/ 618550 h 676275"/>
                <a:gd name="connsiteX2" fmla="*/ 168970 w 495300"/>
                <a:gd name="connsiteY2" fmla="*/ 618550 h 676275"/>
                <a:gd name="connsiteX3" fmla="*/ 16570 w 495300"/>
                <a:gd name="connsiteY3" fmla="*/ 250885 h 676275"/>
                <a:gd name="connsiteX4" fmla="*/ 250885 w 495300"/>
                <a:gd name="connsiteY4" fmla="*/ 16570 h 676275"/>
                <a:gd name="connsiteX5" fmla="*/ 485200 w 495300"/>
                <a:gd name="connsiteY5" fmla="*/ 25088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300" h="676275">
                  <a:moveTo>
                    <a:pt x="485200" y="250885"/>
                  </a:moveTo>
                  <a:cubicBezTo>
                    <a:pt x="485200" y="328990"/>
                    <a:pt x="399475" y="497582"/>
                    <a:pt x="331847" y="618550"/>
                  </a:cubicBezTo>
                  <a:cubicBezTo>
                    <a:pt x="296605" y="682367"/>
                    <a:pt x="204212" y="682367"/>
                    <a:pt x="168970" y="618550"/>
                  </a:cubicBezTo>
                  <a:cubicBezTo>
                    <a:pt x="101342" y="497582"/>
                    <a:pt x="16570" y="328990"/>
                    <a:pt x="16570" y="250885"/>
                  </a:cubicBezTo>
                  <a:cubicBezTo>
                    <a:pt x="16570" y="121345"/>
                    <a:pt x="121345" y="16570"/>
                    <a:pt x="250885" y="16570"/>
                  </a:cubicBezTo>
                  <a:cubicBezTo>
                    <a:pt x="380425" y="16570"/>
                    <a:pt x="485200" y="121345"/>
                    <a:pt x="485200" y="250885"/>
                  </a:cubicBezTo>
                  <a:close/>
                </a:path>
              </a:pathLst>
            </a:custGeom>
            <a:noFill/>
            <a:ln w="2209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364B833-0037-4F24-B0D6-0338788105E6}"/>
                </a:ext>
              </a:extLst>
            </p:cNvPr>
            <p:cNvSpPr/>
            <p:nvPr/>
          </p:nvSpPr>
          <p:spPr>
            <a:xfrm>
              <a:off x="7172772" y="1593923"/>
              <a:ext cx="219075" cy="342900"/>
            </a:xfrm>
            <a:custGeom>
              <a:avLst/>
              <a:gdLst>
                <a:gd name="connsiteX0" fmla="*/ 16570 w 219075"/>
                <a:gd name="connsiteY0" fmla="*/ 16570 h 342900"/>
                <a:gd name="connsiteX1" fmla="*/ 16570 w 219075"/>
                <a:gd name="connsiteY1" fmla="*/ 228977 h 342900"/>
                <a:gd name="connsiteX2" fmla="*/ 122297 w 219075"/>
                <a:gd name="connsiteY2" fmla="*/ 334705 h 342900"/>
                <a:gd name="connsiteX3" fmla="*/ 122297 w 219075"/>
                <a:gd name="connsiteY3" fmla="*/ 334705 h 342900"/>
                <a:gd name="connsiteX4" fmla="*/ 206117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16570" y="16570"/>
                  </a:moveTo>
                  <a:lnTo>
                    <a:pt x="16570" y="228977"/>
                  </a:lnTo>
                  <a:cubicBezTo>
                    <a:pt x="16570" y="287080"/>
                    <a:pt x="64195" y="334705"/>
                    <a:pt x="122297" y="334705"/>
                  </a:cubicBezTo>
                  <a:lnTo>
                    <a:pt x="122297" y="334705"/>
                  </a:lnTo>
                  <a:lnTo>
                    <a:pt x="206117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A568CCF-3172-4F46-A5B4-E8A0A27F8B0D}"/>
                </a:ext>
              </a:extLst>
            </p:cNvPr>
            <p:cNvSpPr/>
            <p:nvPr/>
          </p:nvSpPr>
          <p:spPr>
            <a:xfrm>
              <a:off x="7065139" y="1593923"/>
              <a:ext cx="219075" cy="342900"/>
            </a:xfrm>
            <a:custGeom>
              <a:avLst/>
              <a:gdLst>
                <a:gd name="connsiteX0" fmla="*/ 204212 w 219075"/>
                <a:gd name="connsiteY0" fmla="*/ 16570 h 342900"/>
                <a:gd name="connsiteX1" fmla="*/ 204212 w 219075"/>
                <a:gd name="connsiteY1" fmla="*/ 228977 h 342900"/>
                <a:gd name="connsiteX2" fmla="*/ 98485 w 219075"/>
                <a:gd name="connsiteY2" fmla="*/ 334705 h 342900"/>
                <a:gd name="connsiteX3" fmla="*/ 98485 w 219075"/>
                <a:gd name="connsiteY3" fmla="*/ 334705 h 342900"/>
                <a:gd name="connsiteX4" fmla="*/ 16570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204212" y="16570"/>
                  </a:moveTo>
                  <a:lnTo>
                    <a:pt x="204212" y="228977"/>
                  </a:lnTo>
                  <a:cubicBezTo>
                    <a:pt x="204212" y="287080"/>
                    <a:pt x="156587" y="334705"/>
                    <a:pt x="98485" y="334705"/>
                  </a:cubicBezTo>
                  <a:lnTo>
                    <a:pt x="98485" y="334705"/>
                  </a:lnTo>
                  <a:lnTo>
                    <a:pt x="16570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D46F1C3-764C-409C-BFD6-29D6E573CA2B}"/>
                </a:ext>
              </a:extLst>
            </p:cNvPr>
            <p:cNvSpPr/>
            <p:nvPr/>
          </p:nvSpPr>
          <p:spPr>
            <a:xfrm>
              <a:off x="7127078" y="1299961"/>
              <a:ext cx="200025" cy="200025"/>
            </a:xfrm>
            <a:custGeom>
              <a:avLst/>
              <a:gdLst>
                <a:gd name="connsiteX0" fmla="*/ 140349 w 200025"/>
                <a:gd name="connsiteY0" fmla="*/ 63667 h 200025"/>
                <a:gd name="connsiteX1" fmla="*/ 136506 w 200025"/>
                <a:gd name="connsiteY1" fmla="*/ 140349 h 200025"/>
                <a:gd name="connsiteX2" fmla="*/ 59823 w 200025"/>
                <a:gd name="connsiteY2" fmla="*/ 136505 h 200025"/>
                <a:gd name="connsiteX3" fmla="*/ 63667 w 200025"/>
                <a:gd name="connsiteY3" fmla="*/ 59823 h 200025"/>
                <a:gd name="connsiteX4" fmla="*/ 140349 w 200025"/>
                <a:gd name="connsiteY4" fmla="*/ 6366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40349" y="63667"/>
                  </a:moveTo>
                  <a:cubicBezTo>
                    <a:pt x="160463" y="85903"/>
                    <a:pt x="158742" y="120236"/>
                    <a:pt x="136506" y="140349"/>
                  </a:cubicBezTo>
                  <a:cubicBezTo>
                    <a:pt x="114269" y="160463"/>
                    <a:pt x="79937" y="158742"/>
                    <a:pt x="59823" y="136505"/>
                  </a:cubicBezTo>
                  <a:cubicBezTo>
                    <a:pt x="39709" y="114269"/>
                    <a:pt x="41430" y="79937"/>
                    <a:pt x="63667" y="59823"/>
                  </a:cubicBezTo>
                  <a:cubicBezTo>
                    <a:pt x="85904" y="39709"/>
                    <a:pt x="120236" y="41430"/>
                    <a:pt x="140349" y="6366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F85D099-4B8F-4C0F-80A6-06E582D259C1}"/>
                </a:ext>
              </a:extLst>
            </p:cNvPr>
            <p:cNvSpPr/>
            <p:nvPr/>
          </p:nvSpPr>
          <p:spPr>
            <a:xfrm>
              <a:off x="7060377" y="1233878"/>
              <a:ext cx="323850" cy="323850"/>
            </a:xfrm>
            <a:custGeom>
              <a:avLst/>
              <a:gdLst>
                <a:gd name="connsiteX0" fmla="*/ 192782 w 323850"/>
                <a:gd name="connsiteY0" fmla="*/ 56575 h 323850"/>
                <a:gd name="connsiteX1" fmla="*/ 188020 w 323850"/>
                <a:gd name="connsiteY1" fmla="*/ 16570 h 323850"/>
                <a:gd name="connsiteX2" fmla="*/ 148015 w 323850"/>
                <a:gd name="connsiteY2" fmla="*/ 16570 h 323850"/>
                <a:gd name="connsiteX3" fmla="*/ 142300 w 323850"/>
                <a:gd name="connsiteY3" fmla="*/ 55622 h 323850"/>
                <a:gd name="connsiteX4" fmla="*/ 107057 w 323850"/>
                <a:gd name="connsiteY4" fmla="*/ 69910 h 323850"/>
                <a:gd name="connsiteX5" fmla="*/ 74672 w 323850"/>
                <a:gd name="connsiteY5" fmla="*/ 46097 h 323850"/>
                <a:gd name="connsiteX6" fmla="*/ 47050 w 323850"/>
                <a:gd name="connsiteY6" fmla="*/ 73720 h 323850"/>
                <a:gd name="connsiteX7" fmla="*/ 71815 w 323850"/>
                <a:gd name="connsiteY7" fmla="*/ 106105 h 323850"/>
                <a:gd name="connsiteX8" fmla="*/ 57527 w 323850"/>
                <a:gd name="connsiteY8" fmla="*/ 140395 h 323850"/>
                <a:gd name="connsiteX9" fmla="*/ 16570 w 323850"/>
                <a:gd name="connsiteY9" fmla="*/ 145157 h 323850"/>
                <a:gd name="connsiteX10" fmla="*/ 16570 w 323850"/>
                <a:gd name="connsiteY10" fmla="*/ 185162 h 323850"/>
                <a:gd name="connsiteX11" fmla="*/ 57527 w 323850"/>
                <a:gd name="connsiteY11" fmla="*/ 190877 h 323850"/>
                <a:gd name="connsiteX12" fmla="*/ 71815 w 323850"/>
                <a:gd name="connsiteY12" fmla="*/ 226120 h 323850"/>
                <a:gd name="connsiteX13" fmla="*/ 47050 w 323850"/>
                <a:gd name="connsiteY13" fmla="*/ 258505 h 323850"/>
                <a:gd name="connsiteX14" fmla="*/ 74672 w 323850"/>
                <a:gd name="connsiteY14" fmla="*/ 286127 h 323850"/>
                <a:gd name="connsiteX15" fmla="*/ 107057 w 323850"/>
                <a:gd name="connsiteY15" fmla="*/ 261362 h 323850"/>
                <a:gd name="connsiteX16" fmla="*/ 142300 w 323850"/>
                <a:gd name="connsiteY16" fmla="*/ 276602 h 323850"/>
                <a:gd name="connsiteX17" fmla="*/ 147062 w 323850"/>
                <a:gd name="connsiteY17" fmla="*/ 316607 h 323850"/>
                <a:gd name="connsiteX18" fmla="*/ 187067 w 323850"/>
                <a:gd name="connsiteY18" fmla="*/ 316607 h 323850"/>
                <a:gd name="connsiteX19" fmla="*/ 191830 w 323850"/>
                <a:gd name="connsiteY19" fmla="*/ 276602 h 323850"/>
                <a:gd name="connsiteX20" fmla="*/ 227072 w 323850"/>
                <a:gd name="connsiteY20" fmla="*/ 262315 h 323850"/>
                <a:gd name="connsiteX21" fmla="*/ 259457 w 323850"/>
                <a:gd name="connsiteY21" fmla="*/ 286127 h 323850"/>
                <a:gd name="connsiteX22" fmla="*/ 287080 w 323850"/>
                <a:gd name="connsiteY22" fmla="*/ 258505 h 323850"/>
                <a:gd name="connsiteX23" fmla="*/ 262315 w 323850"/>
                <a:gd name="connsiteY23" fmla="*/ 227072 h 323850"/>
                <a:gd name="connsiteX24" fmla="*/ 276602 w 323850"/>
                <a:gd name="connsiteY24" fmla="*/ 192782 h 323850"/>
                <a:gd name="connsiteX25" fmla="*/ 316607 w 323850"/>
                <a:gd name="connsiteY25" fmla="*/ 188020 h 323850"/>
                <a:gd name="connsiteX26" fmla="*/ 316607 w 323850"/>
                <a:gd name="connsiteY26" fmla="*/ 148015 h 323850"/>
                <a:gd name="connsiteX27" fmla="*/ 277555 w 323850"/>
                <a:gd name="connsiteY27" fmla="*/ 141347 h 323850"/>
                <a:gd name="connsiteX28" fmla="*/ 263267 w 323850"/>
                <a:gd name="connsiteY28" fmla="*/ 106105 h 323850"/>
                <a:gd name="connsiteX29" fmla="*/ 287080 w 323850"/>
                <a:gd name="connsiteY29" fmla="*/ 73720 h 323850"/>
                <a:gd name="connsiteX30" fmla="*/ 259457 w 323850"/>
                <a:gd name="connsiteY30" fmla="*/ 46097 h 323850"/>
                <a:gd name="connsiteX31" fmla="*/ 227072 w 323850"/>
                <a:gd name="connsiteY31" fmla="*/ 70862 h 323850"/>
                <a:gd name="connsiteX32" fmla="*/ 192782 w 323850"/>
                <a:gd name="connsiteY32" fmla="*/ 5657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850" h="323850">
                  <a:moveTo>
                    <a:pt x="192782" y="56575"/>
                  </a:moveTo>
                  <a:lnTo>
                    <a:pt x="188020" y="16570"/>
                  </a:lnTo>
                  <a:lnTo>
                    <a:pt x="148015" y="16570"/>
                  </a:lnTo>
                  <a:lnTo>
                    <a:pt x="142300" y="55622"/>
                  </a:lnTo>
                  <a:cubicBezTo>
                    <a:pt x="129917" y="58480"/>
                    <a:pt x="117535" y="63242"/>
                    <a:pt x="107057" y="69910"/>
                  </a:cubicBezTo>
                  <a:lnTo>
                    <a:pt x="74672" y="46097"/>
                  </a:lnTo>
                  <a:lnTo>
                    <a:pt x="47050" y="73720"/>
                  </a:lnTo>
                  <a:lnTo>
                    <a:pt x="71815" y="106105"/>
                  </a:lnTo>
                  <a:cubicBezTo>
                    <a:pt x="65147" y="116582"/>
                    <a:pt x="60385" y="128012"/>
                    <a:pt x="57527" y="140395"/>
                  </a:cubicBezTo>
                  <a:lnTo>
                    <a:pt x="16570" y="145157"/>
                  </a:lnTo>
                  <a:lnTo>
                    <a:pt x="16570" y="185162"/>
                  </a:lnTo>
                  <a:lnTo>
                    <a:pt x="57527" y="190877"/>
                  </a:lnTo>
                  <a:cubicBezTo>
                    <a:pt x="60385" y="203260"/>
                    <a:pt x="65147" y="215642"/>
                    <a:pt x="71815" y="226120"/>
                  </a:cubicBezTo>
                  <a:lnTo>
                    <a:pt x="47050" y="258505"/>
                  </a:lnTo>
                  <a:lnTo>
                    <a:pt x="74672" y="286127"/>
                  </a:lnTo>
                  <a:lnTo>
                    <a:pt x="107057" y="261362"/>
                  </a:lnTo>
                  <a:cubicBezTo>
                    <a:pt x="117535" y="268030"/>
                    <a:pt x="129917" y="273745"/>
                    <a:pt x="142300" y="276602"/>
                  </a:cubicBezTo>
                  <a:lnTo>
                    <a:pt x="147062" y="316607"/>
                  </a:lnTo>
                  <a:lnTo>
                    <a:pt x="187067" y="316607"/>
                  </a:lnTo>
                  <a:lnTo>
                    <a:pt x="191830" y="276602"/>
                  </a:lnTo>
                  <a:cubicBezTo>
                    <a:pt x="204212" y="273745"/>
                    <a:pt x="216595" y="268982"/>
                    <a:pt x="227072" y="262315"/>
                  </a:cubicBezTo>
                  <a:lnTo>
                    <a:pt x="259457" y="286127"/>
                  </a:lnTo>
                  <a:lnTo>
                    <a:pt x="287080" y="258505"/>
                  </a:lnTo>
                  <a:lnTo>
                    <a:pt x="262315" y="227072"/>
                  </a:lnTo>
                  <a:cubicBezTo>
                    <a:pt x="268982" y="216595"/>
                    <a:pt x="273745" y="205165"/>
                    <a:pt x="276602" y="192782"/>
                  </a:cubicBezTo>
                  <a:lnTo>
                    <a:pt x="316607" y="188020"/>
                  </a:lnTo>
                  <a:lnTo>
                    <a:pt x="316607" y="148015"/>
                  </a:lnTo>
                  <a:lnTo>
                    <a:pt x="277555" y="141347"/>
                  </a:lnTo>
                  <a:cubicBezTo>
                    <a:pt x="274697" y="128965"/>
                    <a:pt x="269935" y="116582"/>
                    <a:pt x="263267" y="106105"/>
                  </a:cubicBezTo>
                  <a:lnTo>
                    <a:pt x="287080" y="73720"/>
                  </a:lnTo>
                  <a:lnTo>
                    <a:pt x="259457" y="46097"/>
                  </a:lnTo>
                  <a:lnTo>
                    <a:pt x="227072" y="70862"/>
                  </a:lnTo>
                  <a:cubicBezTo>
                    <a:pt x="216595" y="64195"/>
                    <a:pt x="205165" y="59432"/>
                    <a:pt x="192782" y="5657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E1A2E9C-4F9F-4805-B61F-B01CAB3AB5F4}"/>
                </a:ext>
              </a:extLst>
            </p:cNvPr>
            <p:cNvSpPr/>
            <p:nvPr/>
          </p:nvSpPr>
          <p:spPr>
            <a:xfrm>
              <a:off x="7418267" y="1845139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4 w 161925"/>
                <a:gd name="connsiteY2" fmla="*/ 114679 h 161925"/>
                <a:gd name="connsiteX3" fmla="*/ 55897 w 161925"/>
                <a:gd name="connsiteY3" fmla="*/ 52795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4" y="114679"/>
                  </a:cubicBezTo>
                  <a:cubicBezTo>
                    <a:pt x="36562" y="96733"/>
                    <a:pt x="37951" y="69027"/>
                    <a:pt x="55897" y="52795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4708AE2-06BF-4952-9F9C-AEEBD954F7E7}"/>
                </a:ext>
              </a:extLst>
            </p:cNvPr>
            <p:cNvSpPr/>
            <p:nvPr/>
          </p:nvSpPr>
          <p:spPr>
            <a:xfrm>
              <a:off x="7367082" y="1792995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7FF5FB9-7380-43AF-92EC-586A5F70CF4A}"/>
                </a:ext>
              </a:extLst>
            </p:cNvPr>
            <p:cNvSpPr/>
            <p:nvPr/>
          </p:nvSpPr>
          <p:spPr>
            <a:xfrm>
              <a:off x="6865870" y="1845215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5 w 161925"/>
                <a:gd name="connsiteY2" fmla="*/ 114679 h 161925"/>
                <a:gd name="connsiteX3" fmla="*/ 55897 w 161925"/>
                <a:gd name="connsiteY3" fmla="*/ 52794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5" y="114679"/>
                  </a:cubicBezTo>
                  <a:cubicBezTo>
                    <a:pt x="36562" y="96733"/>
                    <a:pt x="37951" y="69027"/>
                    <a:pt x="55897" y="52794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65B26BC-2BEF-4FDC-AD07-9726418A7B8A}"/>
                </a:ext>
              </a:extLst>
            </p:cNvPr>
            <p:cNvSpPr/>
            <p:nvPr/>
          </p:nvSpPr>
          <p:spPr>
            <a:xfrm>
              <a:off x="6814632" y="1792995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1086239-6EF8-4635-BDF4-7979AD3BDC96}"/>
                </a:ext>
              </a:extLst>
            </p:cNvPr>
            <p:cNvSpPr/>
            <p:nvPr/>
          </p:nvSpPr>
          <p:spPr>
            <a:xfrm>
              <a:off x="6754448" y="1540406"/>
              <a:ext cx="942975" cy="657225"/>
            </a:xfrm>
            <a:custGeom>
              <a:avLst/>
              <a:gdLst>
                <a:gd name="connsiteX0" fmla="*/ 764459 w 942975"/>
                <a:gd name="connsiteY0" fmla="*/ 14841 h 657225"/>
                <a:gd name="connsiteX1" fmla="*/ 931146 w 942975"/>
                <a:gd name="connsiteY1" fmla="*/ 14841 h 657225"/>
                <a:gd name="connsiteX2" fmla="*/ 931146 w 942975"/>
                <a:gd name="connsiteY2" fmla="*/ 649206 h 657225"/>
                <a:gd name="connsiteX3" fmla="*/ 14841 w 942975"/>
                <a:gd name="connsiteY3" fmla="*/ 649206 h 657225"/>
                <a:gd name="connsiteX4" fmla="*/ 14841 w 942975"/>
                <a:gd name="connsiteY4" fmla="*/ 14841 h 657225"/>
                <a:gd name="connsiteX5" fmla="*/ 180576 w 942975"/>
                <a:gd name="connsiteY5" fmla="*/ 1484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75" h="657225">
                  <a:moveTo>
                    <a:pt x="764459" y="14841"/>
                  </a:moveTo>
                  <a:lnTo>
                    <a:pt x="931146" y="14841"/>
                  </a:lnTo>
                  <a:lnTo>
                    <a:pt x="931146" y="649206"/>
                  </a:lnTo>
                  <a:lnTo>
                    <a:pt x="14841" y="649206"/>
                  </a:lnTo>
                  <a:lnTo>
                    <a:pt x="14841" y="14841"/>
                  </a:lnTo>
                  <a:lnTo>
                    <a:pt x="180576" y="14841"/>
                  </a:lnTo>
                </a:path>
              </a:pathLst>
            </a:custGeom>
            <a:noFill/>
            <a:ln w="1978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35" name="Graphic 134">
            <a:extLst>
              <a:ext uri="{FF2B5EF4-FFF2-40B4-BE49-F238E27FC236}">
                <a16:creationId xmlns:a16="http://schemas.microsoft.com/office/drawing/2014/main" id="{4C30EA8D-E61C-4789-925D-071FC36F0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66" y="26136631"/>
            <a:ext cx="1066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9434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" fill="hold"/>
                                        <p:tgtEl>
                                          <p:spTgt spid="110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3" dur="4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1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E103CFA-D331-4E6D-B73F-88942C415C6B}"/>
              </a:ext>
            </a:extLst>
          </p:cNvPr>
          <p:cNvGrpSpPr/>
          <p:nvPr/>
        </p:nvGrpSpPr>
        <p:grpSpPr>
          <a:xfrm>
            <a:off x="3996214" y="-2578014"/>
            <a:ext cx="1151572" cy="1263967"/>
            <a:chOff x="7230257" y="2102111"/>
            <a:chExt cx="1151572" cy="1263967"/>
          </a:xfrm>
        </p:grpSpPr>
        <p:grpSp>
          <p:nvGrpSpPr>
            <p:cNvPr id="68" name="Graphic 66">
              <a:extLst>
                <a:ext uri="{FF2B5EF4-FFF2-40B4-BE49-F238E27FC236}">
                  <a16:creationId xmlns:a16="http://schemas.microsoft.com/office/drawing/2014/main" id="{B17167BA-403F-4977-A7BC-DB71CE5D3A37}"/>
                </a:ext>
              </a:extLst>
            </p:cNvPr>
            <p:cNvGrpSpPr/>
            <p:nvPr/>
          </p:nvGrpSpPr>
          <p:grpSpPr>
            <a:xfrm>
              <a:off x="7230257" y="2102111"/>
              <a:ext cx="1151572" cy="1263967"/>
              <a:chOff x="7230257" y="2102111"/>
              <a:chExt cx="1151572" cy="1263967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0DC0D03-8520-40BB-9782-BA907C18469A}"/>
                  </a:ext>
                </a:extLst>
              </p:cNvPr>
              <p:cNvSpPr/>
              <p:nvPr/>
            </p:nvSpPr>
            <p:spPr>
              <a:xfrm>
                <a:off x="7242639" y="2610746"/>
                <a:ext cx="714375" cy="752475"/>
              </a:xfrm>
              <a:custGeom>
                <a:avLst/>
                <a:gdLst>
                  <a:gd name="connsiteX0" fmla="*/ 67628 w 714375"/>
                  <a:gd name="connsiteY0" fmla="*/ 14288 h 752475"/>
                  <a:gd name="connsiteX1" fmla="*/ 14288 w 714375"/>
                  <a:gd name="connsiteY1" fmla="*/ 14288 h 752475"/>
                  <a:gd name="connsiteX2" fmla="*/ 14288 w 714375"/>
                  <a:gd name="connsiteY2" fmla="*/ 745807 h 752475"/>
                  <a:gd name="connsiteX3" fmla="*/ 701040 w 714375"/>
                  <a:gd name="connsiteY3" fmla="*/ 745807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4375" h="752475">
                    <a:moveTo>
                      <a:pt x="67628" y="14288"/>
                    </a:moveTo>
                    <a:lnTo>
                      <a:pt x="14288" y="14288"/>
                    </a:lnTo>
                    <a:lnTo>
                      <a:pt x="14288" y="745807"/>
                    </a:lnTo>
                    <a:lnTo>
                      <a:pt x="701040" y="745807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E077A57-3ADD-4A73-9776-94C0B320F4D0}"/>
                  </a:ext>
                </a:extLst>
              </p:cNvPr>
              <p:cNvSpPr/>
              <p:nvPr/>
            </p:nvSpPr>
            <p:spPr>
              <a:xfrm>
                <a:off x="7834142" y="2186883"/>
                <a:ext cx="304800" cy="28575"/>
              </a:xfrm>
              <a:custGeom>
                <a:avLst/>
                <a:gdLst>
                  <a:gd name="connsiteX0" fmla="*/ 297180 w 304800"/>
                  <a:gd name="connsiteY0" fmla="*/ 14287 h 28575"/>
                  <a:gd name="connsiteX1" fmla="*/ 14288 w 304800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4800" h="28575">
                    <a:moveTo>
                      <a:pt x="297180" y="14287"/>
                    </a:moveTo>
                    <a:lnTo>
                      <a:pt x="14288" y="14287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C3363FD-45CB-4999-A1B3-B5B5E7C06BEF}"/>
                  </a:ext>
                </a:extLst>
              </p:cNvPr>
              <p:cNvSpPr/>
              <p:nvPr/>
            </p:nvSpPr>
            <p:spPr>
              <a:xfrm>
                <a:off x="8228477" y="2186883"/>
                <a:ext cx="152400" cy="276225"/>
              </a:xfrm>
              <a:custGeom>
                <a:avLst/>
                <a:gdLst>
                  <a:gd name="connsiteX0" fmla="*/ 14288 w 152400"/>
                  <a:gd name="connsiteY0" fmla="*/ 14288 h 276225"/>
                  <a:gd name="connsiteX1" fmla="*/ 140970 w 152400"/>
                  <a:gd name="connsiteY1" fmla="*/ 14288 h 276225"/>
                  <a:gd name="connsiteX2" fmla="*/ 140970 w 152400"/>
                  <a:gd name="connsiteY2" fmla="*/ 265748 h 276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276225">
                    <a:moveTo>
                      <a:pt x="14288" y="14288"/>
                    </a:moveTo>
                    <a:lnTo>
                      <a:pt x="140970" y="14288"/>
                    </a:lnTo>
                    <a:lnTo>
                      <a:pt x="140970" y="265748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3E900615-B437-4552-A19F-E89BE062CAE8}"/>
                  </a:ext>
                </a:extLst>
              </p:cNvPr>
              <p:cNvSpPr/>
              <p:nvPr/>
            </p:nvSpPr>
            <p:spPr>
              <a:xfrm>
                <a:off x="7448379" y="2186883"/>
                <a:ext cx="295275" cy="28575"/>
              </a:xfrm>
              <a:custGeom>
                <a:avLst/>
                <a:gdLst>
                  <a:gd name="connsiteX0" fmla="*/ 288608 w 295275"/>
                  <a:gd name="connsiteY0" fmla="*/ 14287 h 28575"/>
                  <a:gd name="connsiteX1" fmla="*/ 14287 w 295275"/>
                  <a:gd name="connsiteY1" fmla="*/ 14287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5275" h="28575">
                    <a:moveTo>
                      <a:pt x="288608" y="14287"/>
                    </a:moveTo>
                    <a:lnTo>
                      <a:pt x="14287" y="14287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0BA3276-8C6F-411B-8431-26E4BB63A9CE}"/>
                  </a:ext>
                </a:extLst>
              </p:cNvPr>
              <p:cNvSpPr/>
              <p:nvPr/>
            </p:nvSpPr>
            <p:spPr>
              <a:xfrm>
                <a:off x="7230257" y="2186883"/>
                <a:ext cx="133350" cy="190500"/>
              </a:xfrm>
              <a:custGeom>
                <a:avLst/>
                <a:gdLst>
                  <a:gd name="connsiteX0" fmla="*/ 120968 w 133350"/>
                  <a:gd name="connsiteY0" fmla="*/ 14288 h 190500"/>
                  <a:gd name="connsiteX1" fmla="*/ 14288 w 133350"/>
                  <a:gd name="connsiteY1" fmla="*/ 14288 h 190500"/>
                  <a:gd name="connsiteX2" fmla="*/ 14288 w 133350"/>
                  <a:gd name="connsiteY2" fmla="*/ 17716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3350" h="190500">
                    <a:moveTo>
                      <a:pt x="120968" y="14288"/>
                    </a:moveTo>
                    <a:lnTo>
                      <a:pt x="14288" y="14288"/>
                    </a:lnTo>
                    <a:lnTo>
                      <a:pt x="14288" y="177165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289F411-F8D4-4695-987A-5D9BF05C6D2E}"/>
                  </a:ext>
                </a:extLst>
              </p:cNvPr>
              <p:cNvSpPr/>
              <p:nvPr/>
            </p:nvSpPr>
            <p:spPr>
              <a:xfrm>
                <a:off x="8229429" y="3175578"/>
                <a:ext cx="152400" cy="190500"/>
              </a:xfrm>
              <a:custGeom>
                <a:avLst/>
                <a:gdLst>
                  <a:gd name="connsiteX0" fmla="*/ 14288 w 152400"/>
                  <a:gd name="connsiteY0" fmla="*/ 177165 h 190500"/>
                  <a:gd name="connsiteX1" fmla="*/ 138113 w 152400"/>
                  <a:gd name="connsiteY1" fmla="*/ 177165 h 190500"/>
                  <a:gd name="connsiteX2" fmla="*/ 138113 w 152400"/>
                  <a:gd name="connsiteY2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2400" h="190500">
                    <a:moveTo>
                      <a:pt x="14288" y="177165"/>
                    </a:moveTo>
                    <a:lnTo>
                      <a:pt x="138113" y="177165"/>
                    </a:lnTo>
                    <a:lnTo>
                      <a:pt x="138113" y="14288"/>
                    </a:ln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9F04CB9-4439-47DB-8EB0-FD23935ACDD7}"/>
                  </a:ext>
                </a:extLst>
              </p:cNvPr>
              <p:cNvSpPr/>
              <p:nvPr/>
            </p:nvSpPr>
            <p:spPr>
              <a:xfrm>
                <a:off x="7371227" y="2110683"/>
                <a:ext cx="66675" cy="171450"/>
              </a:xfrm>
              <a:custGeom>
                <a:avLst/>
                <a:gdLst>
                  <a:gd name="connsiteX0" fmla="*/ 14288 w 66675"/>
                  <a:gd name="connsiteY0" fmla="*/ 121920 h 171450"/>
                  <a:gd name="connsiteX1" fmla="*/ 14288 w 66675"/>
                  <a:gd name="connsiteY1" fmla="*/ 140970 h 171450"/>
                  <a:gd name="connsiteX2" fmla="*/ 35243 w 66675"/>
                  <a:gd name="connsiteY2" fmla="*/ 161925 h 171450"/>
                  <a:gd name="connsiteX3" fmla="*/ 56198 w 66675"/>
                  <a:gd name="connsiteY3" fmla="*/ 140970 h 171450"/>
                  <a:gd name="connsiteX4" fmla="*/ 56198 w 66675"/>
                  <a:gd name="connsiteY4" fmla="*/ 121920 h 171450"/>
                  <a:gd name="connsiteX5" fmla="*/ 56198 w 66675"/>
                  <a:gd name="connsiteY5" fmla="*/ 35243 h 171450"/>
                  <a:gd name="connsiteX6" fmla="*/ 35243 w 66675"/>
                  <a:gd name="connsiteY6" fmla="*/ 14288 h 171450"/>
                  <a:gd name="connsiteX7" fmla="*/ 14288 w 66675"/>
                  <a:gd name="connsiteY7" fmla="*/ 35243 h 171450"/>
                  <a:gd name="connsiteX8" fmla="*/ 14288 w 66675"/>
                  <a:gd name="connsiteY8" fmla="*/ 1219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71450">
                    <a:moveTo>
                      <a:pt x="14288" y="121920"/>
                    </a:moveTo>
                    <a:lnTo>
                      <a:pt x="14288" y="140970"/>
                    </a:lnTo>
                    <a:cubicBezTo>
                      <a:pt x="14288" y="152400"/>
                      <a:pt x="23812" y="161925"/>
                      <a:pt x="35243" y="161925"/>
                    </a:cubicBezTo>
                    <a:cubicBezTo>
                      <a:pt x="46673" y="161925"/>
                      <a:pt x="56198" y="152400"/>
                      <a:pt x="56198" y="140970"/>
                    </a:cubicBezTo>
                    <a:lnTo>
                      <a:pt x="56198" y="121920"/>
                    </a:lnTo>
                    <a:lnTo>
                      <a:pt x="56198" y="35243"/>
                    </a:lnTo>
                    <a:cubicBezTo>
                      <a:pt x="56198" y="23813"/>
                      <a:pt x="46673" y="14288"/>
                      <a:pt x="35243" y="14288"/>
                    </a:cubicBezTo>
                    <a:cubicBezTo>
                      <a:pt x="23812" y="14288"/>
                      <a:pt x="14288" y="23813"/>
                      <a:pt x="14288" y="35243"/>
                    </a:cubicBezTo>
                    <a:lnTo>
                      <a:pt x="14288" y="12192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B6904A6-E095-49A9-8816-BB13998172C5}"/>
                  </a:ext>
                </a:extLst>
              </p:cNvPr>
              <p:cNvSpPr/>
              <p:nvPr/>
            </p:nvSpPr>
            <p:spPr>
              <a:xfrm>
                <a:off x="7765562" y="2102111"/>
                <a:ext cx="66675" cy="171450"/>
              </a:xfrm>
              <a:custGeom>
                <a:avLst/>
                <a:gdLst>
                  <a:gd name="connsiteX0" fmla="*/ 14288 w 66675"/>
                  <a:gd name="connsiteY0" fmla="*/ 121920 h 171450"/>
                  <a:gd name="connsiteX1" fmla="*/ 14288 w 66675"/>
                  <a:gd name="connsiteY1" fmla="*/ 140970 h 171450"/>
                  <a:gd name="connsiteX2" fmla="*/ 35243 w 66675"/>
                  <a:gd name="connsiteY2" fmla="*/ 161925 h 171450"/>
                  <a:gd name="connsiteX3" fmla="*/ 56197 w 66675"/>
                  <a:gd name="connsiteY3" fmla="*/ 140970 h 171450"/>
                  <a:gd name="connsiteX4" fmla="*/ 56197 w 66675"/>
                  <a:gd name="connsiteY4" fmla="*/ 121920 h 171450"/>
                  <a:gd name="connsiteX5" fmla="*/ 56197 w 66675"/>
                  <a:gd name="connsiteY5" fmla="*/ 35243 h 171450"/>
                  <a:gd name="connsiteX6" fmla="*/ 35243 w 66675"/>
                  <a:gd name="connsiteY6" fmla="*/ 14288 h 171450"/>
                  <a:gd name="connsiteX7" fmla="*/ 14288 w 66675"/>
                  <a:gd name="connsiteY7" fmla="*/ 35243 h 171450"/>
                  <a:gd name="connsiteX8" fmla="*/ 14288 w 66675"/>
                  <a:gd name="connsiteY8" fmla="*/ 1219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71450">
                    <a:moveTo>
                      <a:pt x="14288" y="121920"/>
                    </a:moveTo>
                    <a:lnTo>
                      <a:pt x="14288" y="140970"/>
                    </a:lnTo>
                    <a:cubicBezTo>
                      <a:pt x="14288" y="152400"/>
                      <a:pt x="23813" y="161925"/>
                      <a:pt x="35243" y="161925"/>
                    </a:cubicBezTo>
                    <a:cubicBezTo>
                      <a:pt x="46672" y="161925"/>
                      <a:pt x="56197" y="152400"/>
                      <a:pt x="56197" y="140970"/>
                    </a:cubicBezTo>
                    <a:lnTo>
                      <a:pt x="56197" y="121920"/>
                    </a:lnTo>
                    <a:lnTo>
                      <a:pt x="56197" y="35243"/>
                    </a:lnTo>
                    <a:cubicBezTo>
                      <a:pt x="56197" y="23813"/>
                      <a:pt x="46672" y="14288"/>
                      <a:pt x="35243" y="14288"/>
                    </a:cubicBezTo>
                    <a:cubicBezTo>
                      <a:pt x="23813" y="14288"/>
                      <a:pt x="14288" y="23813"/>
                      <a:pt x="14288" y="35243"/>
                    </a:cubicBezTo>
                    <a:lnTo>
                      <a:pt x="14288" y="12192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6FF2CAD-40DE-45AD-B30A-466FE8295137}"/>
                  </a:ext>
                </a:extLst>
              </p:cNvPr>
              <p:cNvSpPr/>
              <p:nvPr/>
            </p:nvSpPr>
            <p:spPr>
              <a:xfrm>
                <a:off x="8151324" y="2110683"/>
                <a:ext cx="66675" cy="171450"/>
              </a:xfrm>
              <a:custGeom>
                <a:avLst/>
                <a:gdLst>
                  <a:gd name="connsiteX0" fmla="*/ 14288 w 66675"/>
                  <a:gd name="connsiteY0" fmla="*/ 121920 h 171450"/>
                  <a:gd name="connsiteX1" fmla="*/ 14288 w 66675"/>
                  <a:gd name="connsiteY1" fmla="*/ 140970 h 171450"/>
                  <a:gd name="connsiteX2" fmla="*/ 35243 w 66675"/>
                  <a:gd name="connsiteY2" fmla="*/ 161925 h 171450"/>
                  <a:gd name="connsiteX3" fmla="*/ 56198 w 66675"/>
                  <a:gd name="connsiteY3" fmla="*/ 140970 h 171450"/>
                  <a:gd name="connsiteX4" fmla="*/ 56198 w 66675"/>
                  <a:gd name="connsiteY4" fmla="*/ 121920 h 171450"/>
                  <a:gd name="connsiteX5" fmla="*/ 56198 w 66675"/>
                  <a:gd name="connsiteY5" fmla="*/ 35243 h 171450"/>
                  <a:gd name="connsiteX6" fmla="*/ 35243 w 66675"/>
                  <a:gd name="connsiteY6" fmla="*/ 14288 h 171450"/>
                  <a:gd name="connsiteX7" fmla="*/ 14288 w 66675"/>
                  <a:gd name="connsiteY7" fmla="*/ 35243 h 171450"/>
                  <a:gd name="connsiteX8" fmla="*/ 14288 w 66675"/>
                  <a:gd name="connsiteY8" fmla="*/ 12192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675" h="171450">
                    <a:moveTo>
                      <a:pt x="14288" y="121920"/>
                    </a:moveTo>
                    <a:lnTo>
                      <a:pt x="14288" y="140970"/>
                    </a:lnTo>
                    <a:cubicBezTo>
                      <a:pt x="14288" y="152400"/>
                      <a:pt x="23813" y="161925"/>
                      <a:pt x="35243" y="161925"/>
                    </a:cubicBezTo>
                    <a:cubicBezTo>
                      <a:pt x="46673" y="161925"/>
                      <a:pt x="56198" y="152400"/>
                      <a:pt x="56198" y="140970"/>
                    </a:cubicBezTo>
                    <a:lnTo>
                      <a:pt x="56198" y="121920"/>
                    </a:lnTo>
                    <a:lnTo>
                      <a:pt x="56198" y="35243"/>
                    </a:lnTo>
                    <a:cubicBezTo>
                      <a:pt x="56198" y="23813"/>
                      <a:pt x="46673" y="14288"/>
                      <a:pt x="35243" y="14288"/>
                    </a:cubicBezTo>
                    <a:cubicBezTo>
                      <a:pt x="23813" y="14288"/>
                      <a:pt x="14288" y="23813"/>
                      <a:pt x="14288" y="35243"/>
                    </a:cubicBezTo>
                    <a:lnTo>
                      <a:pt x="14288" y="121920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6F7903F-8C46-4E69-B828-AE4BB5B9BE1A}"/>
                  </a:ext>
                </a:extLst>
              </p:cNvPr>
              <p:cNvSpPr/>
              <p:nvPr/>
            </p:nvSpPr>
            <p:spPr>
              <a:xfrm>
                <a:off x="7352177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4CC19C5-6D9A-417B-863D-3C3BAA969185}"/>
                  </a:ext>
                </a:extLst>
              </p:cNvPr>
              <p:cNvSpPr/>
              <p:nvPr/>
            </p:nvSpPr>
            <p:spPr>
              <a:xfrm>
                <a:off x="7352177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85C1757-B4D4-4921-A5E8-1790164DF507}"/>
                  </a:ext>
                </a:extLst>
              </p:cNvPr>
              <p:cNvSpPr/>
              <p:nvPr/>
            </p:nvSpPr>
            <p:spPr>
              <a:xfrm>
                <a:off x="7352177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AB7DBAC-641A-48E6-8830-EAF388E7AA49}"/>
                  </a:ext>
                </a:extLst>
              </p:cNvPr>
              <p:cNvSpPr/>
              <p:nvPr/>
            </p:nvSpPr>
            <p:spPr>
              <a:xfrm>
                <a:off x="7352177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83DB1BB-B737-49A6-8972-891AD07B4ED5}"/>
                  </a:ext>
                </a:extLst>
              </p:cNvPr>
              <p:cNvSpPr/>
              <p:nvPr/>
            </p:nvSpPr>
            <p:spPr>
              <a:xfrm>
                <a:off x="7484574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A0A7962-4720-4CE3-9B1D-7C63E28AB6F9}"/>
                  </a:ext>
                </a:extLst>
              </p:cNvPr>
              <p:cNvSpPr/>
              <p:nvPr/>
            </p:nvSpPr>
            <p:spPr>
              <a:xfrm>
                <a:off x="7484574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1B928C91-43EB-48ED-BD98-51076951C4E5}"/>
                  </a:ext>
                </a:extLst>
              </p:cNvPr>
              <p:cNvSpPr/>
              <p:nvPr/>
            </p:nvSpPr>
            <p:spPr>
              <a:xfrm>
                <a:off x="7484574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F67FA5BA-26D9-4B8D-A73E-2140B6ADCBEB}"/>
                  </a:ext>
                </a:extLst>
              </p:cNvPr>
              <p:cNvSpPr/>
              <p:nvPr/>
            </p:nvSpPr>
            <p:spPr>
              <a:xfrm>
                <a:off x="7484574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C615BF9-5089-4315-83E2-6C44C9767A1E}"/>
                  </a:ext>
                </a:extLst>
              </p:cNvPr>
              <p:cNvSpPr/>
              <p:nvPr/>
            </p:nvSpPr>
            <p:spPr>
              <a:xfrm>
                <a:off x="7617924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9E0D1D3-06D4-45D4-B57C-92D1130D1ADE}"/>
                  </a:ext>
                </a:extLst>
              </p:cNvPr>
              <p:cNvSpPr/>
              <p:nvPr/>
            </p:nvSpPr>
            <p:spPr>
              <a:xfrm>
                <a:off x="7617924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545518E-6C08-4BCA-AEBE-B3B3A0DBB7CA}"/>
                  </a:ext>
                </a:extLst>
              </p:cNvPr>
              <p:cNvSpPr/>
              <p:nvPr/>
            </p:nvSpPr>
            <p:spPr>
              <a:xfrm>
                <a:off x="7617924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94E4D88-B3FF-439A-8D85-D332A57DB0F0}"/>
                  </a:ext>
                </a:extLst>
              </p:cNvPr>
              <p:cNvSpPr/>
              <p:nvPr/>
            </p:nvSpPr>
            <p:spPr>
              <a:xfrm>
                <a:off x="7617924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2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2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421D473-9A72-43AE-AE17-87CEB908D91D}"/>
                  </a:ext>
                </a:extLst>
              </p:cNvPr>
              <p:cNvSpPr/>
              <p:nvPr/>
            </p:nvSpPr>
            <p:spPr>
              <a:xfrm>
                <a:off x="7750322" y="2772671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9445EF9-5FD2-4B19-BD63-EE19D9066A73}"/>
                  </a:ext>
                </a:extLst>
              </p:cNvPr>
              <p:cNvSpPr/>
              <p:nvPr/>
            </p:nvSpPr>
            <p:spPr>
              <a:xfrm>
                <a:off x="7750322" y="28879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A8589DF-04BA-4F90-AD8D-DE647A8E8A35}"/>
                  </a:ext>
                </a:extLst>
              </p:cNvPr>
              <p:cNvSpPr/>
              <p:nvPr/>
            </p:nvSpPr>
            <p:spPr>
              <a:xfrm>
                <a:off x="7750322" y="30022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B55F542-121C-46B1-852B-910A4DC56305}"/>
                  </a:ext>
                </a:extLst>
              </p:cNvPr>
              <p:cNvSpPr/>
              <p:nvPr/>
            </p:nvSpPr>
            <p:spPr>
              <a:xfrm>
                <a:off x="7750322" y="31165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A03D5D2-C61C-467B-BE11-131FE9158C71}"/>
                  </a:ext>
                </a:extLst>
              </p:cNvPr>
              <p:cNvSpPr/>
              <p:nvPr/>
            </p:nvSpPr>
            <p:spPr>
              <a:xfrm>
                <a:off x="7883672" y="2772671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8BC7B5A-FC4F-4282-97F9-F7F218917FD5}"/>
                  </a:ext>
                </a:extLst>
              </p:cNvPr>
              <p:cNvSpPr/>
              <p:nvPr/>
            </p:nvSpPr>
            <p:spPr>
              <a:xfrm>
                <a:off x="7883672" y="28879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8EBE5CD-EDE5-4681-88A9-AF4E0DB7BC05}"/>
                  </a:ext>
                </a:extLst>
              </p:cNvPr>
              <p:cNvSpPr/>
              <p:nvPr/>
            </p:nvSpPr>
            <p:spPr>
              <a:xfrm>
                <a:off x="7883672" y="30022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8FC932-3DFF-499F-B65A-A90E6FF655C6}"/>
                  </a:ext>
                </a:extLst>
              </p:cNvPr>
              <p:cNvSpPr/>
              <p:nvPr/>
            </p:nvSpPr>
            <p:spPr>
              <a:xfrm>
                <a:off x="7883672" y="3116523"/>
                <a:ext cx="114300" cy="28575"/>
              </a:xfrm>
              <a:custGeom>
                <a:avLst/>
                <a:gdLst>
                  <a:gd name="connsiteX0" fmla="*/ 14287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7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5247676-2641-4ADD-B840-FA8F6A9B4954}"/>
                  </a:ext>
                </a:extLst>
              </p:cNvPr>
              <p:cNvSpPr/>
              <p:nvPr/>
            </p:nvSpPr>
            <p:spPr>
              <a:xfrm>
                <a:off x="8016069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E36F6D0-C65F-4E75-9ABB-0C6F60912ADC}"/>
                  </a:ext>
                </a:extLst>
              </p:cNvPr>
              <p:cNvSpPr/>
              <p:nvPr/>
            </p:nvSpPr>
            <p:spPr>
              <a:xfrm>
                <a:off x="8016069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7A8544-85DE-4CE7-A157-E2DD55C0E24F}"/>
                  </a:ext>
                </a:extLst>
              </p:cNvPr>
              <p:cNvSpPr/>
              <p:nvPr/>
            </p:nvSpPr>
            <p:spPr>
              <a:xfrm>
                <a:off x="8016069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0F847DD-3BDA-4D73-8E8B-50590D116A9D}"/>
                  </a:ext>
                </a:extLst>
              </p:cNvPr>
              <p:cNvSpPr/>
              <p:nvPr/>
            </p:nvSpPr>
            <p:spPr>
              <a:xfrm>
                <a:off x="8016069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5CAAC0A5-8614-47BD-B25D-EC925D14808B}"/>
                  </a:ext>
                </a:extLst>
              </p:cNvPr>
              <p:cNvSpPr/>
              <p:nvPr/>
            </p:nvSpPr>
            <p:spPr>
              <a:xfrm>
                <a:off x="8149419" y="2772671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7DA532A-6C2A-4D1B-9C4D-BACDFB414AB1}"/>
                  </a:ext>
                </a:extLst>
              </p:cNvPr>
              <p:cNvSpPr/>
              <p:nvPr/>
            </p:nvSpPr>
            <p:spPr>
              <a:xfrm>
                <a:off x="8149419" y="28879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4F98E023-F4DC-4E94-9EBA-AFAF7C6F5904}"/>
                  </a:ext>
                </a:extLst>
              </p:cNvPr>
              <p:cNvSpPr/>
              <p:nvPr/>
            </p:nvSpPr>
            <p:spPr>
              <a:xfrm>
                <a:off x="8149419" y="30022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3823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3823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8874EAF-0911-4B18-8517-9EA2B1CF915F}"/>
                  </a:ext>
                </a:extLst>
              </p:cNvPr>
              <p:cNvSpPr/>
              <p:nvPr/>
            </p:nvSpPr>
            <p:spPr>
              <a:xfrm>
                <a:off x="8149419" y="3116523"/>
                <a:ext cx="114300" cy="28575"/>
              </a:xfrm>
              <a:custGeom>
                <a:avLst/>
                <a:gdLst>
                  <a:gd name="connsiteX0" fmla="*/ 14288 w 114300"/>
                  <a:gd name="connsiteY0" fmla="*/ 14288 h 28575"/>
                  <a:gd name="connsiteX1" fmla="*/ 104775 w 114300"/>
                  <a:gd name="connsiteY1" fmla="*/ 14288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300" h="28575">
                    <a:moveTo>
                      <a:pt x="14288" y="14288"/>
                    </a:moveTo>
                    <a:lnTo>
                      <a:pt x="104775" y="14288"/>
                    </a:lnTo>
                  </a:path>
                </a:pathLst>
              </a:custGeom>
              <a:ln w="19050" cap="flat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7838420-843D-4AB9-9917-CE2DE9DA6381}"/>
                </a:ext>
              </a:extLst>
            </p:cNvPr>
            <p:cNvSpPr txBox="1"/>
            <p:nvPr/>
          </p:nvSpPr>
          <p:spPr>
            <a:xfrm>
              <a:off x="7654204" y="2267695"/>
              <a:ext cx="338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  <a:latin typeface="Amazon Ember Light" panose="020B0403020204020204" pitchFamily="34" charset="0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?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4C26468E-DB9C-4732-BF06-7891C72A1E72}"/>
              </a:ext>
            </a:extLst>
          </p:cNvPr>
          <p:cNvSpPr txBox="1"/>
          <p:nvPr/>
        </p:nvSpPr>
        <p:spPr>
          <a:xfrm>
            <a:off x="650755" y="-956968"/>
            <a:ext cx="784249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Possible future directions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3638CD-C885-4A16-A041-3854D38E04F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E8709-D639-488D-BD28-FB0138D5284C}"/>
              </a:ext>
            </a:extLst>
          </p:cNvPr>
          <p:cNvSpPr txBox="1"/>
          <p:nvPr/>
        </p:nvSpPr>
        <p:spPr>
          <a:xfrm>
            <a:off x="738783" y="3135874"/>
            <a:ext cx="188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Observability of systems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55C47E-4892-42C8-B20B-BDA16A5EC58C}"/>
              </a:ext>
            </a:extLst>
          </p:cNvPr>
          <p:cNvSpPr txBox="1"/>
          <p:nvPr/>
        </p:nvSpPr>
        <p:spPr>
          <a:xfrm>
            <a:off x="3510054" y="3135874"/>
            <a:ext cx="188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Epidemic </a:t>
            </a:r>
            <a:br>
              <a:rPr lang="en-US" dirty="0"/>
            </a:br>
            <a:r>
              <a:rPr lang="en-US" dirty="0"/>
              <a:t>failure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5EAAD-8B14-40E3-A27C-35E1929619F9}"/>
              </a:ext>
            </a:extLst>
          </p:cNvPr>
          <p:cNvSpPr txBox="1"/>
          <p:nvPr/>
        </p:nvSpPr>
        <p:spPr>
          <a:xfrm>
            <a:off x="6260852" y="3135874"/>
            <a:ext cx="202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 and continuous chaos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29C6D5-54B1-42FF-B0CE-C5C36105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786" y="1784308"/>
            <a:ext cx="1285805" cy="863747"/>
          </a:xfrm>
          <a:prstGeom prst="rect">
            <a:avLst/>
          </a:prstGeom>
        </p:spPr>
      </p:pic>
      <p:grpSp>
        <p:nvGrpSpPr>
          <p:cNvPr id="7" name="Graphic 5">
            <a:extLst>
              <a:ext uri="{FF2B5EF4-FFF2-40B4-BE49-F238E27FC236}">
                <a16:creationId xmlns:a16="http://schemas.microsoft.com/office/drawing/2014/main" id="{382C69D6-1122-46B2-9EBB-BD17A0D85C7E}"/>
              </a:ext>
            </a:extLst>
          </p:cNvPr>
          <p:cNvGrpSpPr/>
          <p:nvPr/>
        </p:nvGrpSpPr>
        <p:grpSpPr>
          <a:xfrm>
            <a:off x="6673755" y="1608527"/>
            <a:ext cx="1085083" cy="1215309"/>
            <a:chOff x="6754448" y="1141485"/>
            <a:chExt cx="942975" cy="105614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1E40A98-B135-40FB-A06D-F1889CDFC462}"/>
                </a:ext>
              </a:extLst>
            </p:cNvPr>
            <p:cNvSpPr/>
            <p:nvPr/>
          </p:nvSpPr>
          <p:spPr>
            <a:xfrm>
              <a:off x="6978462" y="1141485"/>
              <a:ext cx="495300" cy="676275"/>
            </a:xfrm>
            <a:custGeom>
              <a:avLst/>
              <a:gdLst>
                <a:gd name="connsiteX0" fmla="*/ 485200 w 495300"/>
                <a:gd name="connsiteY0" fmla="*/ 250885 h 676275"/>
                <a:gd name="connsiteX1" fmla="*/ 331847 w 495300"/>
                <a:gd name="connsiteY1" fmla="*/ 618550 h 676275"/>
                <a:gd name="connsiteX2" fmla="*/ 168970 w 495300"/>
                <a:gd name="connsiteY2" fmla="*/ 618550 h 676275"/>
                <a:gd name="connsiteX3" fmla="*/ 16570 w 495300"/>
                <a:gd name="connsiteY3" fmla="*/ 250885 h 676275"/>
                <a:gd name="connsiteX4" fmla="*/ 250885 w 495300"/>
                <a:gd name="connsiteY4" fmla="*/ 16570 h 676275"/>
                <a:gd name="connsiteX5" fmla="*/ 485200 w 495300"/>
                <a:gd name="connsiteY5" fmla="*/ 25088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300" h="676275">
                  <a:moveTo>
                    <a:pt x="485200" y="250885"/>
                  </a:moveTo>
                  <a:cubicBezTo>
                    <a:pt x="485200" y="328990"/>
                    <a:pt x="399475" y="497582"/>
                    <a:pt x="331847" y="618550"/>
                  </a:cubicBezTo>
                  <a:cubicBezTo>
                    <a:pt x="296605" y="682367"/>
                    <a:pt x="204212" y="682367"/>
                    <a:pt x="168970" y="618550"/>
                  </a:cubicBezTo>
                  <a:cubicBezTo>
                    <a:pt x="101342" y="497582"/>
                    <a:pt x="16570" y="328990"/>
                    <a:pt x="16570" y="250885"/>
                  </a:cubicBezTo>
                  <a:cubicBezTo>
                    <a:pt x="16570" y="121345"/>
                    <a:pt x="121345" y="16570"/>
                    <a:pt x="250885" y="16570"/>
                  </a:cubicBezTo>
                  <a:cubicBezTo>
                    <a:pt x="380425" y="16570"/>
                    <a:pt x="485200" y="121345"/>
                    <a:pt x="485200" y="250885"/>
                  </a:cubicBezTo>
                  <a:close/>
                </a:path>
              </a:pathLst>
            </a:custGeom>
            <a:noFill/>
            <a:ln w="2209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1F48D1-BE02-470A-9039-9E032720C50C}"/>
                </a:ext>
              </a:extLst>
            </p:cNvPr>
            <p:cNvSpPr/>
            <p:nvPr/>
          </p:nvSpPr>
          <p:spPr>
            <a:xfrm>
              <a:off x="7172772" y="1593923"/>
              <a:ext cx="219075" cy="342900"/>
            </a:xfrm>
            <a:custGeom>
              <a:avLst/>
              <a:gdLst>
                <a:gd name="connsiteX0" fmla="*/ 16570 w 219075"/>
                <a:gd name="connsiteY0" fmla="*/ 16570 h 342900"/>
                <a:gd name="connsiteX1" fmla="*/ 16570 w 219075"/>
                <a:gd name="connsiteY1" fmla="*/ 228977 h 342900"/>
                <a:gd name="connsiteX2" fmla="*/ 122297 w 219075"/>
                <a:gd name="connsiteY2" fmla="*/ 334705 h 342900"/>
                <a:gd name="connsiteX3" fmla="*/ 122297 w 219075"/>
                <a:gd name="connsiteY3" fmla="*/ 334705 h 342900"/>
                <a:gd name="connsiteX4" fmla="*/ 206117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16570" y="16570"/>
                  </a:moveTo>
                  <a:lnTo>
                    <a:pt x="16570" y="228977"/>
                  </a:lnTo>
                  <a:cubicBezTo>
                    <a:pt x="16570" y="287080"/>
                    <a:pt x="64195" y="334705"/>
                    <a:pt x="122297" y="334705"/>
                  </a:cubicBezTo>
                  <a:lnTo>
                    <a:pt x="122297" y="334705"/>
                  </a:lnTo>
                  <a:lnTo>
                    <a:pt x="206117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53FFF1-EE1D-478B-86D4-9F18EC4A19EE}"/>
                </a:ext>
              </a:extLst>
            </p:cNvPr>
            <p:cNvSpPr/>
            <p:nvPr/>
          </p:nvSpPr>
          <p:spPr>
            <a:xfrm>
              <a:off x="7065139" y="1593923"/>
              <a:ext cx="219075" cy="342900"/>
            </a:xfrm>
            <a:custGeom>
              <a:avLst/>
              <a:gdLst>
                <a:gd name="connsiteX0" fmla="*/ 204212 w 219075"/>
                <a:gd name="connsiteY0" fmla="*/ 16570 h 342900"/>
                <a:gd name="connsiteX1" fmla="*/ 204212 w 219075"/>
                <a:gd name="connsiteY1" fmla="*/ 228977 h 342900"/>
                <a:gd name="connsiteX2" fmla="*/ 98485 w 219075"/>
                <a:gd name="connsiteY2" fmla="*/ 334705 h 342900"/>
                <a:gd name="connsiteX3" fmla="*/ 98485 w 219075"/>
                <a:gd name="connsiteY3" fmla="*/ 334705 h 342900"/>
                <a:gd name="connsiteX4" fmla="*/ 16570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204212" y="16570"/>
                  </a:moveTo>
                  <a:lnTo>
                    <a:pt x="204212" y="228977"/>
                  </a:lnTo>
                  <a:cubicBezTo>
                    <a:pt x="204212" y="287080"/>
                    <a:pt x="156587" y="334705"/>
                    <a:pt x="98485" y="334705"/>
                  </a:cubicBezTo>
                  <a:lnTo>
                    <a:pt x="98485" y="334705"/>
                  </a:lnTo>
                  <a:lnTo>
                    <a:pt x="16570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E76682C-51E5-4D88-A4ED-D21227977BAA}"/>
                </a:ext>
              </a:extLst>
            </p:cNvPr>
            <p:cNvSpPr/>
            <p:nvPr/>
          </p:nvSpPr>
          <p:spPr>
            <a:xfrm>
              <a:off x="7127078" y="1299961"/>
              <a:ext cx="200025" cy="200025"/>
            </a:xfrm>
            <a:custGeom>
              <a:avLst/>
              <a:gdLst>
                <a:gd name="connsiteX0" fmla="*/ 140349 w 200025"/>
                <a:gd name="connsiteY0" fmla="*/ 63667 h 200025"/>
                <a:gd name="connsiteX1" fmla="*/ 136506 w 200025"/>
                <a:gd name="connsiteY1" fmla="*/ 140349 h 200025"/>
                <a:gd name="connsiteX2" fmla="*/ 59823 w 200025"/>
                <a:gd name="connsiteY2" fmla="*/ 136505 h 200025"/>
                <a:gd name="connsiteX3" fmla="*/ 63667 w 200025"/>
                <a:gd name="connsiteY3" fmla="*/ 59823 h 200025"/>
                <a:gd name="connsiteX4" fmla="*/ 140349 w 200025"/>
                <a:gd name="connsiteY4" fmla="*/ 6366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40349" y="63667"/>
                  </a:moveTo>
                  <a:cubicBezTo>
                    <a:pt x="160463" y="85903"/>
                    <a:pt x="158742" y="120236"/>
                    <a:pt x="136506" y="140349"/>
                  </a:cubicBezTo>
                  <a:cubicBezTo>
                    <a:pt x="114269" y="160463"/>
                    <a:pt x="79937" y="158742"/>
                    <a:pt x="59823" y="136505"/>
                  </a:cubicBezTo>
                  <a:cubicBezTo>
                    <a:pt x="39709" y="114269"/>
                    <a:pt x="41430" y="79937"/>
                    <a:pt x="63667" y="59823"/>
                  </a:cubicBezTo>
                  <a:cubicBezTo>
                    <a:pt x="85904" y="39709"/>
                    <a:pt x="120236" y="41430"/>
                    <a:pt x="140349" y="6366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8E1B2F-D9AF-4EC5-BF22-3996BC07EC95}"/>
                </a:ext>
              </a:extLst>
            </p:cNvPr>
            <p:cNvSpPr/>
            <p:nvPr/>
          </p:nvSpPr>
          <p:spPr>
            <a:xfrm>
              <a:off x="7060377" y="1233878"/>
              <a:ext cx="323850" cy="323850"/>
            </a:xfrm>
            <a:custGeom>
              <a:avLst/>
              <a:gdLst>
                <a:gd name="connsiteX0" fmla="*/ 192782 w 323850"/>
                <a:gd name="connsiteY0" fmla="*/ 56575 h 323850"/>
                <a:gd name="connsiteX1" fmla="*/ 188020 w 323850"/>
                <a:gd name="connsiteY1" fmla="*/ 16570 h 323850"/>
                <a:gd name="connsiteX2" fmla="*/ 148015 w 323850"/>
                <a:gd name="connsiteY2" fmla="*/ 16570 h 323850"/>
                <a:gd name="connsiteX3" fmla="*/ 142300 w 323850"/>
                <a:gd name="connsiteY3" fmla="*/ 55622 h 323850"/>
                <a:gd name="connsiteX4" fmla="*/ 107057 w 323850"/>
                <a:gd name="connsiteY4" fmla="*/ 69910 h 323850"/>
                <a:gd name="connsiteX5" fmla="*/ 74672 w 323850"/>
                <a:gd name="connsiteY5" fmla="*/ 46097 h 323850"/>
                <a:gd name="connsiteX6" fmla="*/ 47050 w 323850"/>
                <a:gd name="connsiteY6" fmla="*/ 73720 h 323850"/>
                <a:gd name="connsiteX7" fmla="*/ 71815 w 323850"/>
                <a:gd name="connsiteY7" fmla="*/ 106105 h 323850"/>
                <a:gd name="connsiteX8" fmla="*/ 57527 w 323850"/>
                <a:gd name="connsiteY8" fmla="*/ 140395 h 323850"/>
                <a:gd name="connsiteX9" fmla="*/ 16570 w 323850"/>
                <a:gd name="connsiteY9" fmla="*/ 145157 h 323850"/>
                <a:gd name="connsiteX10" fmla="*/ 16570 w 323850"/>
                <a:gd name="connsiteY10" fmla="*/ 185162 h 323850"/>
                <a:gd name="connsiteX11" fmla="*/ 57527 w 323850"/>
                <a:gd name="connsiteY11" fmla="*/ 190877 h 323850"/>
                <a:gd name="connsiteX12" fmla="*/ 71815 w 323850"/>
                <a:gd name="connsiteY12" fmla="*/ 226120 h 323850"/>
                <a:gd name="connsiteX13" fmla="*/ 47050 w 323850"/>
                <a:gd name="connsiteY13" fmla="*/ 258505 h 323850"/>
                <a:gd name="connsiteX14" fmla="*/ 74672 w 323850"/>
                <a:gd name="connsiteY14" fmla="*/ 286127 h 323850"/>
                <a:gd name="connsiteX15" fmla="*/ 107057 w 323850"/>
                <a:gd name="connsiteY15" fmla="*/ 261362 h 323850"/>
                <a:gd name="connsiteX16" fmla="*/ 142300 w 323850"/>
                <a:gd name="connsiteY16" fmla="*/ 276602 h 323850"/>
                <a:gd name="connsiteX17" fmla="*/ 147062 w 323850"/>
                <a:gd name="connsiteY17" fmla="*/ 316607 h 323850"/>
                <a:gd name="connsiteX18" fmla="*/ 187067 w 323850"/>
                <a:gd name="connsiteY18" fmla="*/ 316607 h 323850"/>
                <a:gd name="connsiteX19" fmla="*/ 191830 w 323850"/>
                <a:gd name="connsiteY19" fmla="*/ 276602 h 323850"/>
                <a:gd name="connsiteX20" fmla="*/ 227072 w 323850"/>
                <a:gd name="connsiteY20" fmla="*/ 262315 h 323850"/>
                <a:gd name="connsiteX21" fmla="*/ 259457 w 323850"/>
                <a:gd name="connsiteY21" fmla="*/ 286127 h 323850"/>
                <a:gd name="connsiteX22" fmla="*/ 287080 w 323850"/>
                <a:gd name="connsiteY22" fmla="*/ 258505 h 323850"/>
                <a:gd name="connsiteX23" fmla="*/ 262315 w 323850"/>
                <a:gd name="connsiteY23" fmla="*/ 227072 h 323850"/>
                <a:gd name="connsiteX24" fmla="*/ 276602 w 323850"/>
                <a:gd name="connsiteY24" fmla="*/ 192782 h 323850"/>
                <a:gd name="connsiteX25" fmla="*/ 316607 w 323850"/>
                <a:gd name="connsiteY25" fmla="*/ 188020 h 323850"/>
                <a:gd name="connsiteX26" fmla="*/ 316607 w 323850"/>
                <a:gd name="connsiteY26" fmla="*/ 148015 h 323850"/>
                <a:gd name="connsiteX27" fmla="*/ 277555 w 323850"/>
                <a:gd name="connsiteY27" fmla="*/ 141347 h 323850"/>
                <a:gd name="connsiteX28" fmla="*/ 263267 w 323850"/>
                <a:gd name="connsiteY28" fmla="*/ 106105 h 323850"/>
                <a:gd name="connsiteX29" fmla="*/ 287080 w 323850"/>
                <a:gd name="connsiteY29" fmla="*/ 73720 h 323850"/>
                <a:gd name="connsiteX30" fmla="*/ 259457 w 323850"/>
                <a:gd name="connsiteY30" fmla="*/ 46097 h 323850"/>
                <a:gd name="connsiteX31" fmla="*/ 227072 w 323850"/>
                <a:gd name="connsiteY31" fmla="*/ 70862 h 323850"/>
                <a:gd name="connsiteX32" fmla="*/ 192782 w 323850"/>
                <a:gd name="connsiteY32" fmla="*/ 5657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850" h="323850">
                  <a:moveTo>
                    <a:pt x="192782" y="56575"/>
                  </a:moveTo>
                  <a:lnTo>
                    <a:pt x="188020" y="16570"/>
                  </a:lnTo>
                  <a:lnTo>
                    <a:pt x="148015" y="16570"/>
                  </a:lnTo>
                  <a:lnTo>
                    <a:pt x="142300" y="55622"/>
                  </a:lnTo>
                  <a:cubicBezTo>
                    <a:pt x="129917" y="58480"/>
                    <a:pt x="117535" y="63242"/>
                    <a:pt x="107057" y="69910"/>
                  </a:cubicBezTo>
                  <a:lnTo>
                    <a:pt x="74672" y="46097"/>
                  </a:lnTo>
                  <a:lnTo>
                    <a:pt x="47050" y="73720"/>
                  </a:lnTo>
                  <a:lnTo>
                    <a:pt x="71815" y="106105"/>
                  </a:lnTo>
                  <a:cubicBezTo>
                    <a:pt x="65147" y="116582"/>
                    <a:pt x="60385" y="128012"/>
                    <a:pt x="57527" y="140395"/>
                  </a:cubicBezTo>
                  <a:lnTo>
                    <a:pt x="16570" y="145157"/>
                  </a:lnTo>
                  <a:lnTo>
                    <a:pt x="16570" y="185162"/>
                  </a:lnTo>
                  <a:lnTo>
                    <a:pt x="57527" y="190877"/>
                  </a:lnTo>
                  <a:cubicBezTo>
                    <a:pt x="60385" y="203260"/>
                    <a:pt x="65147" y="215642"/>
                    <a:pt x="71815" y="226120"/>
                  </a:cubicBezTo>
                  <a:lnTo>
                    <a:pt x="47050" y="258505"/>
                  </a:lnTo>
                  <a:lnTo>
                    <a:pt x="74672" y="286127"/>
                  </a:lnTo>
                  <a:lnTo>
                    <a:pt x="107057" y="261362"/>
                  </a:lnTo>
                  <a:cubicBezTo>
                    <a:pt x="117535" y="268030"/>
                    <a:pt x="129917" y="273745"/>
                    <a:pt x="142300" y="276602"/>
                  </a:cubicBezTo>
                  <a:lnTo>
                    <a:pt x="147062" y="316607"/>
                  </a:lnTo>
                  <a:lnTo>
                    <a:pt x="187067" y="316607"/>
                  </a:lnTo>
                  <a:lnTo>
                    <a:pt x="191830" y="276602"/>
                  </a:lnTo>
                  <a:cubicBezTo>
                    <a:pt x="204212" y="273745"/>
                    <a:pt x="216595" y="268982"/>
                    <a:pt x="227072" y="262315"/>
                  </a:cubicBezTo>
                  <a:lnTo>
                    <a:pt x="259457" y="286127"/>
                  </a:lnTo>
                  <a:lnTo>
                    <a:pt x="287080" y="258505"/>
                  </a:lnTo>
                  <a:lnTo>
                    <a:pt x="262315" y="227072"/>
                  </a:lnTo>
                  <a:cubicBezTo>
                    <a:pt x="268982" y="216595"/>
                    <a:pt x="273745" y="205165"/>
                    <a:pt x="276602" y="192782"/>
                  </a:cubicBezTo>
                  <a:lnTo>
                    <a:pt x="316607" y="188020"/>
                  </a:lnTo>
                  <a:lnTo>
                    <a:pt x="316607" y="148015"/>
                  </a:lnTo>
                  <a:lnTo>
                    <a:pt x="277555" y="141347"/>
                  </a:lnTo>
                  <a:cubicBezTo>
                    <a:pt x="274697" y="128965"/>
                    <a:pt x="269935" y="116582"/>
                    <a:pt x="263267" y="106105"/>
                  </a:cubicBezTo>
                  <a:lnTo>
                    <a:pt x="287080" y="73720"/>
                  </a:lnTo>
                  <a:lnTo>
                    <a:pt x="259457" y="46097"/>
                  </a:lnTo>
                  <a:lnTo>
                    <a:pt x="227072" y="70862"/>
                  </a:lnTo>
                  <a:cubicBezTo>
                    <a:pt x="216595" y="64195"/>
                    <a:pt x="205165" y="59432"/>
                    <a:pt x="192782" y="5657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39F8A2-E674-457B-A208-6ED2F85AEC31}"/>
                </a:ext>
              </a:extLst>
            </p:cNvPr>
            <p:cNvSpPr/>
            <p:nvPr/>
          </p:nvSpPr>
          <p:spPr>
            <a:xfrm>
              <a:off x="7418267" y="1845139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4 w 161925"/>
                <a:gd name="connsiteY2" fmla="*/ 114679 h 161925"/>
                <a:gd name="connsiteX3" fmla="*/ 55897 w 161925"/>
                <a:gd name="connsiteY3" fmla="*/ 52795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4" y="114679"/>
                  </a:cubicBezTo>
                  <a:cubicBezTo>
                    <a:pt x="36562" y="96733"/>
                    <a:pt x="37951" y="69027"/>
                    <a:pt x="55897" y="52795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AE4CD3-F950-4333-8D8C-0D3B28994B49}"/>
                </a:ext>
              </a:extLst>
            </p:cNvPr>
            <p:cNvSpPr/>
            <p:nvPr/>
          </p:nvSpPr>
          <p:spPr>
            <a:xfrm>
              <a:off x="7367082" y="1792995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FF2A41-B02B-48FB-8FBA-2E38AC634FF5}"/>
                </a:ext>
              </a:extLst>
            </p:cNvPr>
            <p:cNvSpPr/>
            <p:nvPr/>
          </p:nvSpPr>
          <p:spPr>
            <a:xfrm>
              <a:off x="6865870" y="1845215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5 w 161925"/>
                <a:gd name="connsiteY2" fmla="*/ 114679 h 161925"/>
                <a:gd name="connsiteX3" fmla="*/ 55897 w 161925"/>
                <a:gd name="connsiteY3" fmla="*/ 52794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5" y="114679"/>
                  </a:cubicBezTo>
                  <a:cubicBezTo>
                    <a:pt x="36562" y="96733"/>
                    <a:pt x="37951" y="69027"/>
                    <a:pt x="55897" y="52794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E02335-C88E-4C6D-A7C9-BA979C5CD3BC}"/>
                </a:ext>
              </a:extLst>
            </p:cNvPr>
            <p:cNvSpPr/>
            <p:nvPr/>
          </p:nvSpPr>
          <p:spPr>
            <a:xfrm>
              <a:off x="6814632" y="1792995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CA54F3-BD9D-4C19-A4F2-C165572EACF8}"/>
                </a:ext>
              </a:extLst>
            </p:cNvPr>
            <p:cNvSpPr/>
            <p:nvPr/>
          </p:nvSpPr>
          <p:spPr>
            <a:xfrm>
              <a:off x="6754448" y="1540406"/>
              <a:ext cx="942975" cy="657225"/>
            </a:xfrm>
            <a:custGeom>
              <a:avLst/>
              <a:gdLst>
                <a:gd name="connsiteX0" fmla="*/ 764459 w 942975"/>
                <a:gd name="connsiteY0" fmla="*/ 14841 h 657225"/>
                <a:gd name="connsiteX1" fmla="*/ 931146 w 942975"/>
                <a:gd name="connsiteY1" fmla="*/ 14841 h 657225"/>
                <a:gd name="connsiteX2" fmla="*/ 931146 w 942975"/>
                <a:gd name="connsiteY2" fmla="*/ 649206 h 657225"/>
                <a:gd name="connsiteX3" fmla="*/ 14841 w 942975"/>
                <a:gd name="connsiteY3" fmla="*/ 649206 h 657225"/>
                <a:gd name="connsiteX4" fmla="*/ 14841 w 942975"/>
                <a:gd name="connsiteY4" fmla="*/ 14841 h 657225"/>
                <a:gd name="connsiteX5" fmla="*/ 180576 w 942975"/>
                <a:gd name="connsiteY5" fmla="*/ 1484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75" h="657225">
                  <a:moveTo>
                    <a:pt x="764459" y="14841"/>
                  </a:moveTo>
                  <a:lnTo>
                    <a:pt x="931146" y="14841"/>
                  </a:lnTo>
                  <a:lnTo>
                    <a:pt x="931146" y="649206"/>
                  </a:lnTo>
                  <a:lnTo>
                    <a:pt x="14841" y="649206"/>
                  </a:lnTo>
                  <a:lnTo>
                    <a:pt x="14841" y="14841"/>
                  </a:lnTo>
                  <a:lnTo>
                    <a:pt x="180576" y="14841"/>
                  </a:lnTo>
                </a:path>
              </a:pathLst>
            </a:custGeom>
            <a:noFill/>
            <a:ln w="1978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8687AFB-269F-45B5-BFBA-BC42F01F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3066" y="1549431"/>
            <a:ext cx="10668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30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3638CD-C885-4A16-A041-3854D38E04F5}"/>
              </a:ext>
            </a:extLst>
          </p:cNvPr>
          <p:cNvSpPr/>
          <p:nvPr/>
        </p:nvSpPr>
        <p:spPr>
          <a:xfrm>
            <a:off x="0" y="259324"/>
            <a:ext cx="9144000" cy="51435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E8709-D639-488D-BD28-FB0138D5284C}"/>
              </a:ext>
            </a:extLst>
          </p:cNvPr>
          <p:cNvSpPr txBox="1"/>
          <p:nvPr/>
        </p:nvSpPr>
        <p:spPr>
          <a:xfrm>
            <a:off x="274709" y="2831074"/>
            <a:ext cx="2371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Observability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55C47E-4892-42C8-B20B-BDA16A5EC58C}"/>
              </a:ext>
            </a:extLst>
          </p:cNvPr>
          <p:cNvSpPr txBox="1"/>
          <p:nvPr/>
        </p:nvSpPr>
        <p:spPr>
          <a:xfrm>
            <a:off x="9259690" y="3135874"/>
            <a:ext cx="1886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Epidemic </a:t>
            </a:r>
            <a:br>
              <a:rPr lang="en-US" dirty="0"/>
            </a:br>
            <a:r>
              <a:rPr lang="en-US" dirty="0"/>
              <a:t>failure modes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B5EAAD-8B14-40E3-A27C-35E1929619F9}"/>
              </a:ext>
            </a:extLst>
          </p:cNvPr>
          <p:cNvSpPr txBox="1"/>
          <p:nvPr/>
        </p:nvSpPr>
        <p:spPr>
          <a:xfrm>
            <a:off x="12010488" y="3135874"/>
            <a:ext cx="2023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Automation and continuous chaos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29C6D5-54B1-42FF-B0CE-C5C36105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562" y="1784308"/>
            <a:ext cx="1285805" cy="863747"/>
          </a:xfrm>
          <a:prstGeom prst="rect">
            <a:avLst/>
          </a:prstGeom>
        </p:spPr>
      </p:pic>
      <p:grpSp>
        <p:nvGrpSpPr>
          <p:cNvPr id="7" name="Graphic 5">
            <a:extLst>
              <a:ext uri="{FF2B5EF4-FFF2-40B4-BE49-F238E27FC236}">
                <a16:creationId xmlns:a16="http://schemas.microsoft.com/office/drawing/2014/main" id="{382C69D6-1122-46B2-9EBB-BD17A0D85C7E}"/>
              </a:ext>
            </a:extLst>
          </p:cNvPr>
          <p:cNvGrpSpPr/>
          <p:nvPr/>
        </p:nvGrpSpPr>
        <p:grpSpPr>
          <a:xfrm>
            <a:off x="12423391" y="1608527"/>
            <a:ext cx="1085083" cy="1215309"/>
            <a:chOff x="6754448" y="1141485"/>
            <a:chExt cx="942975" cy="105614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1E40A98-B135-40FB-A06D-F1889CDFC462}"/>
                </a:ext>
              </a:extLst>
            </p:cNvPr>
            <p:cNvSpPr/>
            <p:nvPr/>
          </p:nvSpPr>
          <p:spPr>
            <a:xfrm>
              <a:off x="6978462" y="1141485"/>
              <a:ext cx="495300" cy="676275"/>
            </a:xfrm>
            <a:custGeom>
              <a:avLst/>
              <a:gdLst>
                <a:gd name="connsiteX0" fmla="*/ 485200 w 495300"/>
                <a:gd name="connsiteY0" fmla="*/ 250885 h 676275"/>
                <a:gd name="connsiteX1" fmla="*/ 331847 w 495300"/>
                <a:gd name="connsiteY1" fmla="*/ 618550 h 676275"/>
                <a:gd name="connsiteX2" fmla="*/ 168970 w 495300"/>
                <a:gd name="connsiteY2" fmla="*/ 618550 h 676275"/>
                <a:gd name="connsiteX3" fmla="*/ 16570 w 495300"/>
                <a:gd name="connsiteY3" fmla="*/ 250885 h 676275"/>
                <a:gd name="connsiteX4" fmla="*/ 250885 w 495300"/>
                <a:gd name="connsiteY4" fmla="*/ 16570 h 676275"/>
                <a:gd name="connsiteX5" fmla="*/ 485200 w 495300"/>
                <a:gd name="connsiteY5" fmla="*/ 25088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300" h="676275">
                  <a:moveTo>
                    <a:pt x="485200" y="250885"/>
                  </a:moveTo>
                  <a:cubicBezTo>
                    <a:pt x="485200" y="328990"/>
                    <a:pt x="399475" y="497582"/>
                    <a:pt x="331847" y="618550"/>
                  </a:cubicBezTo>
                  <a:cubicBezTo>
                    <a:pt x="296605" y="682367"/>
                    <a:pt x="204212" y="682367"/>
                    <a:pt x="168970" y="618550"/>
                  </a:cubicBezTo>
                  <a:cubicBezTo>
                    <a:pt x="101342" y="497582"/>
                    <a:pt x="16570" y="328990"/>
                    <a:pt x="16570" y="250885"/>
                  </a:cubicBezTo>
                  <a:cubicBezTo>
                    <a:pt x="16570" y="121345"/>
                    <a:pt x="121345" y="16570"/>
                    <a:pt x="250885" y="16570"/>
                  </a:cubicBezTo>
                  <a:cubicBezTo>
                    <a:pt x="380425" y="16570"/>
                    <a:pt x="485200" y="121345"/>
                    <a:pt x="485200" y="250885"/>
                  </a:cubicBezTo>
                  <a:close/>
                </a:path>
              </a:pathLst>
            </a:custGeom>
            <a:noFill/>
            <a:ln w="2209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21F48D1-BE02-470A-9039-9E032720C50C}"/>
                </a:ext>
              </a:extLst>
            </p:cNvPr>
            <p:cNvSpPr/>
            <p:nvPr/>
          </p:nvSpPr>
          <p:spPr>
            <a:xfrm>
              <a:off x="7172772" y="1593923"/>
              <a:ext cx="219075" cy="342900"/>
            </a:xfrm>
            <a:custGeom>
              <a:avLst/>
              <a:gdLst>
                <a:gd name="connsiteX0" fmla="*/ 16570 w 219075"/>
                <a:gd name="connsiteY0" fmla="*/ 16570 h 342900"/>
                <a:gd name="connsiteX1" fmla="*/ 16570 w 219075"/>
                <a:gd name="connsiteY1" fmla="*/ 228977 h 342900"/>
                <a:gd name="connsiteX2" fmla="*/ 122297 w 219075"/>
                <a:gd name="connsiteY2" fmla="*/ 334705 h 342900"/>
                <a:gd name="connsiteX3" fmla="*/ 122297 w 219075"/>
                <a:gd name="connsiteY3" fmla="*/ 334705 h 342900"/>
                <a:gd name="connsiteX4" fmla="*/ 206117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16570" y="16570"/>
                  </a:moveTo>
                  <a:lnTo>
                    <a:pt x="16570" y="228977"/>
                  </a:lnTo>
                  <a:cubicBezTo>
                    <a:pt x="16570" y="287080"/>
                    <a:pt x="64195" y="334705"/>
                    <a:pt x="122297" y="334705"/>
                  </a:cubicBezTo>
                  <a:lnTo>
                    <a:pt x="122297" y="334705"/>
                  </a:lnTo>
                  <a:lnTo>
                    <a:pt x="206117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553FFF1-EE1D-478B-86D4-9F18EC4A19EE}"/>
                </a:ext>
              </a:extLst>
            </p:cNvPr>
            <p:cNvSpPr/>
            <p:nvPr/>
          </p:nvSpPr>
          <p:spPr>
            <a:xfrm>
              <a:off x="7065139" y="1593923"/>
              <a:ext cx="219075" cy="342900"/>
            </a:xfrm>
            <a:custGeom>
              <a:avLst/>
              <a:gdLst>
                <a:gd name="connsiteX0" fmla="*/ 204212 w 219075"/>
                <a:gd name="connsiteY0" fmla="*/ 16570 h 342900"/>
                <a:gd name="connsiteX1" fmla="*/ 204212 w 219075"/>
                <a:gd name="connsiteY1" fmla="*/ 228977 h 342900"/>
                <a:gd name="connsiteX2" fmla="*/ 98485 w 219075"/>
                <a:gd name="connsiteY2" fmla="*/ 334705 h 342900"/>
                <a:gd name="connsiteX3" fmla="*/ 98485 w 219075"/>
                <a:gd name="connsiteY3" fmla="*/ 334705 h 342900"/>
                <a:gd name="connsiteX4" fmla="*/ 16570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204212" y="16570"/>
                  </a:moveTo>
                  <a:lnTo>
                    <a:pt x="204212" y="228977"/>
                  </a:lnTo>
                  <a:cubicBezTo>
                    <a:pt x="204212" y="287080"/>
                    <a:pt x="156587" y="334705"/>
                    <a:pt x="98485" y="334705"/>
                  </a:cubicBezTo>
                  <a:lnTo>
                    <a:pt x="98485" y="334705"/>
                  </a:lnTo>
                  <a:lnTo>
                    <a:pt x="16570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E76682C-51E5-4D88-A4ED-D21227977BAA}"/>
                </a:ext>
              </a:extLst>
            </p:cNvPr>
            <p:cNvSpPr/>
            <p:nvPr/>
          </p:nvSpPr>
          <p:spPr>
            <a:xfrm>
              <a:off x="7127078" y="1299961"/>
              <a:ext cx="200025" cy="200025"/>
            </a:xfrm>
            <a:custGeom>
              <a:avLst/>
              <a:gdLst>
                <a:gd name="connsiteX0" fmla="*/ 140349 w 200025"/>
                <a:gd name="connsiteY0" fmla="*/ 63667 h 200025"/>
                <a:gd name="connsiteX1" fmla="*/ 136506 w 200025"/>
                <a:gd name="connsiteY1" fmla="*/ 140349 h 200025"/>
                <a:gd name="connsiteX2" fmla="*/ 59823 w 200025"/>
                <a:gd name="connsiteY2" fmla="*/ 136505 h 200025"/>
                <a:gd name="connsiteX3" fmla="*/ 63667 w 200025"/>
                <a:gd name="connsiteY3" fmla="*/ 59823 h 200025"/>
                <a:gd name="connsiteX4" fmla="*/ 140349 w 200025"/>
                <a:gd name="connsiteY4" fmla="*/ 6366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40349" y="63667"/>
                  </a:moveTo>
                  <a:cubicBezTo>
                    <a:pt x="160463" y="85903"/>
                    <a:pt x="158742" y="120236"/>
                    <a:pt x="136506" y="140349"/>
                  </a:cubicBezTo>
                  <a:cubicBezTo>
                    <a:pt x="114269" y="160463"/>
                    <a:pt x="79937" y="158742"/>
                    <a:pt x="59823" y="136505"/>
                  </a:cubicBezTo>
                  <a:cubicBezTo>
                    <a:pt x="39709" y="114269"/>
                    <a:pt x="41430" y="79937"/>
                    <a:pt x="63667" y="59823"/>
                  </a:cubicBezTo>
                  <a:cubicBezTo>
                    <a:pt x="85904" y="39709"/>
                    <a:pt x="120236" y="41430"/>
                    <a:pt x="140349" y="6366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8E1B2F-D9AF-4EC5-BF22-3996BC07EC95}"/>
                </a:ext>
              </a:extLst>
            </p:cNvPr>
            <p:cNvSpPr/>
            <p:nvPr/>
          </p:nvSpPr>
          <p:spPr>
            <a:xfrm>
              <a:off x="7060377" y="1233878"/>
              <a:ext cx="323850" cy="323850"/>
            </a:xfrm>
            <a:custGeom>
              <a:avLst/>
              <a:gdLst>
                <a:gd name="connsiteX0" fmla="*/ 192782 w 323850"/>
                <a:gd name="connsiteY0" fmla="*/ 56575 h 323850"/>
                <a:gd name="connsiteX1" fmla="*/ 188020 w 323850"/>
                <a:gd name="connsiteY1" fmla="*/ 16570 h 323850"/>
                <a:gd name="connsiteX2" fmla="*/ 148015 w 323850"/>
                <a:gd name="connsiteY2" fmla="*/ 16570 h 323850"/>
                <a:gd name="connsiteX3" fmla="*/ 142300 w 323850"/>
                <a:gd name="connsiteY3" fmla="*/ 55622 h 323850"/>
                <a:gd name="connsiteX4" fmla="*/ 107057 w 323850"/>
                <a:gd name="connsiteY4" fmla="*/ 69910 h 323850"/>
                <a:gd name="connsiteX5" fmla="*/ 74672 w 323850"/>
                <a:gd name="connsiteY5" fmla="*/ 46097 h 323850"/>
                <a:gd name="connsiteX6" fmla="*/ 47050 w 323850"/>
                <a:gd name="connsiteY6" fmla="*/ 73720 h 323850"/>
                <a:gd name="connsiteX7" fmla="*/ 71815 w 323850"/>
                <a:gd name="connsiteY7" fmla="*/ 106105 h 323850"/>
                <a:gd name="connsiteX8" fmla="*/ 57527 w 323850"/>
                <a:gd name="connsiteY8" fmla="*/ 140395 h 323850"/>
                <a:gd name="connsiteX9" fmla="*/ 16570 w 323850"/>
                <a:gd name="connsiteY9" fmla="*/ 145157 h 323850"/>
                <a:gd name="connsiteX10" fmla="*/ 16570 w 323850"/>
                <a:gd name="connsiteY10" fmla="*/ 185162 h 323850"/>
                <a:gd name="connsiteX11" fmla="*/ 57527 w 323850"/>
                <a:gd name="connsiteY11" fmla="*/ 190877 h 323850"/>
                <a:gd name="connsiteX12" fmla="*/ 71815 w 323850"/>
                <a:gd name="connsiteY12" fmla="*/ 226120 h 323850"/>
                <a:gd name="connsiteX13" fmla="*/ 47050 w 323850"/>
                <a:gd name="connsiteY13" fmla="*/ 258505 h 323850"/>
                <a:gd name="connsiteX14" fmla="*/ 74672 w 323850"/>
                <a:gd name="connsiteY14" fmla="*/ 286127 h 323850"/>
                <a:gd name="connsiteX15" fmla="*/ 107057 w 323850"/>
                <a:gd name="connsiteY15" fmla="*/ 261362 h 323850"/>
                <a:gd name="connsiteX16" fmla="*/ 142300 w 323850"/>
                <a:gd name="connsiteY16" fmla="*/ 276602 h 323850"/>
                <a:gd name="connsiteX17" fmla="*/ 147062 w 323850"/>
                <a:gd name="connsiteY17" fmla="*/ 316607 h 323850"/>
                <a:gd name="connsiteX18" fmla="*/ 187067 w 323850"/>
                <a:gd name="connsiteY18" fmla="*/ 316607 h 323850"/>
                <a:gd name="connsiteX19" fmla="*/ 191830 w 323850"/>
                <a:gd name="connsiteY19" fmla="*/ 276602 h 323850"/>
                <a:gd name="connsiteX20" fmla="*/ 227072 w 323850"/>
                <a:gd name="connsiteY20" fmla="*/ 262315 h 323850"/>
                <a:gd name="connsiteX21" fmla="*/ 259457 w 323850"/>
                <a:gd name="connsiteY21" fmla="*/ 286127 h 323850"/>
                <a:gd name="connsiteX22" fmla="*/ 287080 w 323850"/>
                <a:gd name="connsiteY22" fmla="*/ 258505 h 323850"/>
                <a:gd name="connsiteX23" fmla="*/ 262315 w 323850"/>
                <a:gd name="connsiteY23" fmla="*/ 227072 h 323850"/>
                <a:gd name="connsiteX24" fmla="*/ 276602 w 323850"/>
                <a:gd name="connsiteY24" fmla="*/ 192782 h 323850"/>
                <a:gd name="connsiteX25" fmla="*/ 316607 w 323850"/>
                <a:gd name="connsiteY25" fmla="*/ 188020 h 323850"/>
                <a:gd name="connsiteX26" fmla="*/ 316607 w 323850"/>
                <a:gd name="connsiteY26" fmla="*/ 148015 h 323850"/>
                <a:gd name="connsiteX27" fmla="*/ 277555 w 323850"/>
                <a:gd name="connsiteY27" fmla="*/ 141347 h 323850"/>
                <a:gd name="connsiteX28" fmla="*/ 263267 w 323850"/>
                <a:gd name="connsiteY28" fmla="*/ 106105 h 323850"/>
                <a:gd name="connsiteX29" fmla="*/ 287080 w 323850"/>
                <a:gd name="connsiteY29" fmla="*/ 73720 h 323850"/>
                <a:gd name="connsiteX30" fmla="*/ 259457 w 323850"/>
                <a:gd name="connsiteY30" fmla="*/ 46097 h 323850"/>
                <a:gd name="connsiteX31" fmla="*/ 227072 w 323850"/>
                <a:gd name="connsiteY31" fmla="*/ 70862 h 323850"/>
                <a:gd name="connsiteX32" fmla="*/ 192782 w 323850"/>
                <a:gd name="connsiteY32" fmla="*/ 5657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850" h="323850">
                  <a:moveTo>
                    <a:pt x="192782" y="56575"/>
                  </a:moveTo>
                  <a:lnTo>
                    <a:pt x="188020" y="16570"/>
                  </a:lnTo>
                  <a:lnTo>
                    <a:pt x="148015" y="16570"/>
                  </a:lnTo>
                  <a:lnTo>
                    <a:pt x="142300" y="55622"/>
                  </a:lnTo>
                  <a:cubicBezTo>
                    <a:pt x="129917" y="58480"/>
                    <a:pt x="117535" y="63242"/>
                    <a:pt x="107057" y="69910"/>
                  </a:cubicBezTo>
                  <a:lnTo>
                    <a:pt x="74672" y="46097"/>
                  </a:lnTo>
                  <a:lnTo>
                    <a:pt x="47050" y="73720"/>
                  </a:lnTo>
                  <a:lnTo>
                    <a:pt x="71815" y="106105"/>
                  </a:lnTo>
                  <a:cubicBezTo>
                    <a:pt x="65147" y="116582"/>
                    <a:pt x="60385" y="128012"/>
                    <a:pt x="57527" y="140395"/>
                  </a:cubicBezTo>
                  <a:lnTo>
                    <a:pt x="16570" y="145157"/>
                  </a:lnTo>
                  <a:lnTo>
                    <a:pt x="16570" y="185162"/>
                  </a:lnTo>
                  <a:lnTo>
                    <a:pt x="57527" y="190877"/>
                  </a:lnTo>
                  <a:cubicBezTo>
                    <a:pt x="60385" y="203260"/>
                    <a:pt x="65147" y="215642"/>
                    <a:pt x="71815" y="226120"/>
                  </a:cubicBezTo>
                  <a:lnTo>
                    <a:pt x="47050" y="258505"/>
                  </a:lnTo>
                  <a:lnTo>
                    <a:pt x="74672" y="286127"/>
                  </a:lnTo>
                  <a:lnTo>
                    <a:pt x="107057" y="261362"/>
                  </a:lnTo>
                  <a:cubicBezTo>
                    <a:pt x="117535" y="268030"/>
                    <a:pt x="129917" y="273745"/>
                    <a:pt x="142300" y="276602"/>
                  </a:cubicBezTo>
                  <a:lnTo>
                    <a:pt x="147062" y="316607"/>
                  </a:lnTo>
                  <a:lnTo>
                    <a:pt x="187067" y="316607"/>
                  </a:lnTo>
                  <a:lnTo>
                    <a:pt x="191830" y="276602"/>
                  </a:lnTo>
                  <a:cubicBezTo>
                    <a:pt x="204212" y="273745"/>
                    <a:pt x="216595" y="268982"/>
                    <a:pt x="227072" y="262315"/>
                  </a:cubicBezTo>
                  <a:lnTo>
                    <a:pt x="259457" y="286127"/>
                  </a:lnTo>
                  <a:lnTo>
                    <a:pt x="287080" y="258505"/>
                  </a:lnTo>
                  <a:lnTo>
                    <a:pt x="262315" y="227072"/>
                  </a:lnTo>
                  <a:cubicBezTo>
                    <a:pt x="268982" y="216595"/>
                    <a:pt x="273745" y="205165"/>
                    <a:pt x="276602" y="192782"/>
                  </a:cubicBezTo>
                  <a:lnTo>
                    <a:pt x="316607" y="188020"/>
                  </a:lnTo>
                  <a:lnTo>
                    <a:pt x="316607" y="148015"/>
                  </a:lnTo>
                  <a:lnTo>
                    <a:pt x="277555" y="141347"/>
                  </a:lnTo>
                  <a:cubicBezTo>
                    <a:pt x="274697" y="128965"/>
                    <a:pt x="269935" y="116582"/>
                    <a:pt x="263267" y="106105"/>
                  </a:cubicBezTo>
                  <a:lnTo>
                    <a:pt x="287080" y="73720"/>
                  </a:lnTo>
                  <a:lnTo>
                    <a:pt x="259457" y="46097"/>
                  </a:lnTo>
                  <a:lnTo>
                    <a:pt x="227072" y="70862"/>
                  </a:lnTo>
                  <a:cubicBezTo>
                    <a:pt x="216595" y="64195"/>
                    <a:pt x="205165" y="59432"/>
                    <a:pt x="192782" y="5657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D39F8A2-E674-457B-A208-6ED2F85AEC31}"/>
                </a:ext>
              </a:extLst>
            </p:cNvPr>
            <p:cNvSpPr/>
            <p:nvPr/>
          </p:nvSpPr>
          <p:spPr>
            <a:xfrm>
              <a:off x="7418267" y="1845139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4 w 161925"/>
                <a:gd name="connsiteY2" fmla="*/ 114679 h 161925"/>
                <a:gd name="connsiteX3" fmla="*/ 55897 w 161925"/>
                <a:gd name="connsiteY3" fmla="*/ 52795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4" y="114679"/>
                  </a:cubicBezTo>
                  <a:cubicBezTo>
                    <a:pt x="36562" y="96733"/>
                    <a:pt x="37951" y="69027"/>
                    <a:pt x="55897" y="52795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DAE4CD3-F950-4333-8D8C-0D3B28994B49}"/>
                </a:ext>
              </a:extLst>
            </p:cNvPr>
            <p:cNvSpPr/>
            <p:nvPr/>
          </p:nvSpPr>
          <p:spPr>
            <a:xfrm>
              <a:off x="7367082" y="1792995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FF2A41-B02B-48FB-8FBA-2E38AC634FF5}"/>
                </a:ext>
              </a:extLst>
            </p:cNvPr>
            <p:cNvSpPr/>
            <p:nvPr/>
          </p:nvSpPr>
          <p:spPr>
            <a:xfrm>
              <a:off x="6865870" y="1845215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5 w 161925"/>
                <a:gd name="connsiteY2" fmla="*/ 114679 h 161925"/>
                <a:gd name="connsiteX3" fmla="*/ 55897 w 161925"/>
                <a:gd name="connsiteY3" fmla="*/ 52794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5" y="114679"/>
                  </a:cubicBezTo>
                  <a:cubicBezTo>
                    <a:pt x="36562" y="96733"/>
                    <a:pt x="37951" y="69027"/>
                    <a:pt x="55897" y="52794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3E02335-C88E-4C6D-A7C9-BA979C5CD3BC}"/>
                </a:ext>
              </a:extLst>
            </p:cNvPr>
            <p:cNvSpPr/>
            <p:nvPr/>
          </p:nvSpPr>
          <p:spPr>
            <a:xfrm>
              <a:off x="6814632" y="1792995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2CA54F3-BD9D-4C19-A4F2-C165572EACF8}"/>
                </a:ext>
              </a:extLst>
            </p:cNvPr>
            <p:cNvSpPr/>
            <p:nvPr/>
          </p:nvSpPr>
          <p:spPr>
            <a:xfrm>
              <a:off x="6754448" y="1540406"/>
              <a:ext cx="942975" cy="657225"/>
            </a:xfrm>
            <a:custGeom>
              <a:avLst/>
              <a:gdLst>
                <a:gd name="connsiteX0" fmla="*/ 764459 w 942975"/>
                <a:gd name="connsiteY0" fmla="*/ 14841 h 657225"/>
                <a:gd name="connsiteX1" fmla="*/ 931146 w 942975"/>
                <a:gd name="connsiteY1" fmla="*/ 14841 h 657225"/>
                <a:gd name="connsiteX2" fmla="*/ 931146 w 942975"/>
                <a:gd name="connsiteY2" fmla="*/ 649206 h 657225"/>
                <a:gd name="connsiteX3" fmla="*/ 14841 w 942975"/>
                <a:gd name="connsiteY3" fmla="*/ 649206 h 657225"/>
                <a:gd name="connsiteX4" fmla="*/ 14841 w 942975"/>
                <a:gd name="connsiteY4" fmla="*/ 14841 h 657225"/>
                <a:gd name="connsiteX5" fmla="*/ 180576 w 942975"/>
                <a:gd name="connsiteY5" fmla="*/ 1484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2975" h="657225">
                  <a:moveTo>
                    <a:pt x="764459" y="14841"/>
                  </a:moveTo>
                  <a:lnTo>
                    <a:pt x="931146" y="14841"/>
                  </a:lnTo>
                  <a:lnTo>
                    <a:pt x="931146" y="649206"/>
                  </a:lnTo>
                  <a:lnTo>
                    <a:pt x="14841" y="649206"/>
                  </a:lnTo>
                  <a:lnTo>
                    <a:pt x="14841" y="14841"/>
                  </a:lnTo>
                  <a:lnTo>
                    <a:pt x="180576" y="14841"/>
                  </a:lnTo>
                </a:path>
              </a:pathLst>
            </a:custGeom>
            <a:noFill/>
            <a:ln w="1978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8687AFB-269F-45B5-BFBA-BC42F01F8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2702" y="1549431"/>
            <a:ext cx="1066800" cy="133350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903F4B-E4A2-42BF-B348-377827309299}"/>
              </a:ext>
            </a:extLst>
          </p:cNvPr>
          <p:cNvCxnSpPr>
            <a:cxnSpLocks/>
          </p:cNvCxnSpPr>
          <p:nvPr/>
        </p:nvCxnSpPr>
        <p:spPr>
          <a:xfrm>
            <a:off x="2957104" y="471055"/>
            <a:ext cx="0" cy="4099601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C28D6AB-11B3-4786-B070-E665C39ABF74}"/>
              </a:ext>
            </a:extLst>
          </p:cNvPr>
          <p:cNvSpPr txBox="1"/>
          <p:nvPr/>
        </p:nvSpPr>
        <p:spPr>
          <a:xfrm>
            <a:off x="3398281" y="1447589"/>
            <a:ext cx="561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Kalman, 1961 paper</a:t>
            </a:r>
            <a:br>
              <a:rPr lang="en-US" dirty="0"/>
            </a:br>
            <a:r>
              <a:rPr lang="en-US" i="1" dirty="0"/>
              <a:t>On the general theory of control systems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9D6DD1-F709-4FFD-9ACF-33EB3E2B4D1B}"/>
              </a:ext>
            </a:extLst>
          </p:cNvPr>
          <p:cNvSpPr txBox="1"/>
          <p:nvPr/>
        </p:nvSpPr>
        <p:spPr>
          <a:xfrm>
            <a:off x="3398281" y="2316243"/>
            <a:ext cx="4651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system is observable If the behavior of the entire system can be determined by only looking at its inputs and outputs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28D4AC-B51B-E440-A234-907B81BDCC6D}"/>
              </a:ext>
            </a:extLst>
          </p:cNvPr>
          <p:cNvSpPr txBox="1"/>
          <p:nvPr/>
        </p:nvSpPr>
        <p:spPr>
          <a:xfrm>
            <a:off x="3398281" y="3311824"/>
            <a:ext cx="5613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Lesson:</a:t>
            </a:r>
            <a:br>
              <a:rPr lang="en-US" dirty="0"/>
            </a:br>
            <a:r>
              <a:rPr lang="en-US" dirty="0"/>
              <a:t>Control theory is a thing people should learn </a:t>
            </a:r>
            <a:br>
              <a:rPr lang="en-US" dirty="0"/>
            </a:br>
            <a:r>
              <a:rPr lang="en-US" dirty="0"/>
              <a:t>about rather than try to reinvent…</a:t>
            </a:r>
          </a:p>
        </p:txBody>
      </p:sp>
    </p:spTree>
    <p:extLst>
      <p:ext uri="{BB962C8B-B14F-4D97-AF65-F5344CB8AC3E}">
        <p14:creationId xmlns:p14="http://schemas.microsoft.com/office/powerpoint/2010/main" val="3218663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4.16667E-6 1.35802E-6 L 4.16667E-6 0.04352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-3.45679E-6 L -1.66667E-6 0.04352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16667E-6 3.82716E-6 L 4.16667E-6 0.04351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4" grpId="0"/>
      <p:bldP spid="64" grpId="1"/>
      <p:bldP spid="24" grpId="0"/>
      <p:bldP spid="2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1E8709-D639-488D-BD28-FB0138D5284C}"/>
              </a:ext>
            </a:extLst>
          </p:cNvPr>
          <p:cNvSpPr txBox="1"/>
          <p:nvPr/>
        </p:nvSpPr>
        <p:spPr>
          <a:xfrm>
            <a:off x="274709" y="2831074"/>
            <a:ext cx="23715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/>
              <a:t>Observability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229C6D5-54B1-42FF-B0CE-C5C36105B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562" y="1784308"/>
            <a:ext cx="1285805" cy="863747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903F4B-E4A2-42BF-B348-377827309299}"/>
              </a:ext>
            </a:extLst>
          </p:cNvPr>
          <p:cNvCxnSpPr>
            <a:cxnSpLocks/>
          </p:cNvCxnSpPr>
          <p:nvPr/>
        </p:nvCxnSpPr>
        <p:spPr>
          <a:xfrm>
            <a:off x="2957104" y="471055"/>
            <a:ext cx="0" cy="4099601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DD840-1BE4-45E1-9FA0-A07C0A4127D7}"/>
              </a:ext>
            </a:extLst>
          </p:cNvPr>
          <p:cNvSpPr txBox="1"/>
          <p:nvPr/>
        </p:nvSpPr>
        <p:spPr>
          <a:xfrm>
            <a:off x="3398281" y="-3888798"/>
            <a:ext cx="5613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DevOps</a:t>
            </a:r>
            <a:br>
              <a:rPr lang="en-US" dirty="0"/>
            </a:br>
            <a:r>
              <a:rPr lang="en-US" dirty="0"/>
              <a:t>But no one ever talked about observability </a:t>
            </a:r>
            <a:br>
              <a:rPr lang="en-US" dirty="0"/>
            </a:br>
            <a:r>
              <a:rPr lang="en-US" dirty="0"/>
              <a:t>of computers before?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41688-2657-4791-86D5-543633854F91}"/>
              </a:ext>
            </a:extLst>
          </p:cNvPr>
          <p:cNvSpPr txBox="1"/>
          <p:nvPr/>
        </p:nvSpPr>
        <p:spPr>
          <a:xfrm>
            <a:off x="3398281" y="-2733814"/>
            <a:ext cx="56133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Cockcroft &amp; Walker, 2001</a:t>
            </a:r>
            <a:br>
              <a:rPr lang="en-US" dirty="0"/>
            </a:br>
            <a:r>
              <a:rPr lang="en-US" b="1" dirty="0"/>
              <a:t>Capacity Planning For Web Services. </a:t>
            </a:r>
            <a:br>
              <a:rPr lang="en-US" dirty="0"/>
            </a:br>
            <a:r>
              <a:rPr lang="en-US" dirty="0"/>
              <a:t>Entire chapter on observability which </a:t>
            </a:r>
            <a:br>
              <a:rPr lang="en-US" dirty="0"/>
            </a:br>
            <a:r>
              <a:rPr lang="en-US" dirty="0"/>
              <a:t>wasn’t controversial at the 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C920C5-8020-4D5A-89D8-099419FBD0E2}"/>
              </a:ext>
            </a:extLst>
          </p:cNvPr>
          <p:cNvSpPr txBox="1"/>
          <p:nvPr/>
        </p:nvSpPr>
        <p:spPr>
          <a:xfrm>
            <a:off x="3398281" y="-1315594"/>
            <a:ext cx="56133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Lesson</a:t>
            </a:r>
            <a:br>
              <a:rPr lang="en-US" dirty="0"/>
            </a:br>
            <a:r>
              <a:rPr lang="en-US" dirty="0"/>
              <a:t>Control theory is a thing people should learn </a:t>
            </a:r>
            <a:br>
              <a:rPr lang="en-US" dirty="0"/>
            </a:br>
            <a:r>
              <a:rPr lang="en-US" dirty="0"/>
              <a:t>about rather than reinvent…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54F1D5-2378-468B-BF2F-7BD8D127FFBD}"/>
              </a:ext>
            </a:extLst>
          </p:cNvPr>
          <p:cNvCxnSpPr>
            <a:cxnSpLocks/>
          </p:cNvCxnSpPr>
          <p:nvPr/>
        </p:nvCxnSpPr>
        <p:spPr>
          <a:xfrm>
            <a:off x="3611115" y="481914"/>
            <a:ext cx="0" cy="4077729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7906A30B-A7A4-4AB8-A3FD-BD79987FD7B4}"/>
              </a:ext>
            </a:extLst>
          </p:cNvPr>
          <p:cNvSpPr/>
          <p:nvPr/>
        </p:nvSpPr>
        <p:spPr bwMode="auto">
          <a:xfrm rot="8100000">
            <a:off x="3503621" y="4310183"/>
            <a:ext cx="214988" cy="214988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ln w="2222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7857" tIns="43928" rIns="87857" bIns="43928" numCol="1" anchor="t" anchorCtr="0" compatLnSpc="1">
            <a:prstTxWarp prst="textNoShape">
              <a:avLst/>
            </a:prstTxWarp>
          </a:bodyPr>
          <a:lstStyle/>
          <a:p>
            <a:pPr defTabSz="878548">
              <a:defRPr/>
            </a:pPr>
            <a:endParaRPr lang="en-US" sz="1764" kern="0" dirty="0">
              <a:solidFill>
                <a:srgbClr val="505050"/>
              </a:solidFill>
              <a:latin typeface="Segoe UI Semiligh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25579246-97CD-4530-B445-F2A87C60D288}"/>
              </a:ext>
            </a:extLst>
          </p:cNvPr>
          <p:cNvSpPr/>
          <p:nvPr/>
        </p:nvSpPr>
        <p:spPr bwMode="auto">
          <a:xfrm rot="2700000" flipH="1">
            <a:off x="3503621" y="529013"/>
            <a:ext cx="214988" cy="214988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ln w="2222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7857" tIns="43928" rIns="87857" bIns="43928" numCol="1" anchor="t" anchorCtr="0" compatLnSpc="1">
            <a:prstTxWarp prst="textNoShape">
              <a:avLst/>
            </a:prstTxWarp>
          </a:bodyPr>
          <a:lstStyle/>
          <a:p>
            <a:pPr defTabSz="878548">
              <a:defRPr/>
            </a:pPr>
            <a:endParaRPr lang="en-US" sz="1764" kern="0" dirty="0">
              <a:solidFill>
                <a:srgbClr val="505050"/>
              </a:solidFill>
              <a:latin typeface="Segoe UI Semilight"/>
            </a:endParaRPr>
          </a:p>
        </p:txBody>
      </p:sp>
      <p:sp useBgFill="1">
        <p:nvSpPr>
          <p:cNvPr id="15" name="TextBox 14">
            <a:extLst>
              <a:ext uri="{FF2B5EF4-FFF2-40B4-BE49-F238E27FC236}">
                <a16:creationId xmlns:a16="http://schemas.microsoft.com/office/drawing/2014/main" id="{5C208FE0-FDD8-4FFB-9F39-590027B18B1C}"/>
              </a:ext>
            </a:extLst>
          </p:cNvPr>
          <p:cNvSpPr txBox="1"/>
          <p:nvPr/>
        </p:nvSpPr>
        <p:spPr>
          <a:xfrm>
            <a:off x="3307650" y="3872909"/>
            <a:ext cx="582211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1" dirty="0"/>
              <a:t>Low</a:t>
            </a:r>
          </a:p>
        </p:txBody>
      </p:sp>
      <p:sp useBgFill="1">
        <p:nvSpPr>
          <p:cNvPr id="16" name="TextBox 15">
            <a:extLst>
              <a:ext uri="{FF2B5EF4-FFF2-40B4-BE49-F238E27FC236}">
                <a16:creationId xmlns:a16="http://schemas.microsoft.com/office/drawing/2014/main" id="{3300CABA-E372-4152-93C6-F3872D10C055}"/>
              </a:ext>
            </a:extLst>
          </p:cNvPr>
          <p:cNvSpPr txBox="1"/>
          <p:nvPr/>
        </p:nvSpPr>
        <p:spPr>
          <a:xfrm>
            <a:off x="3141508" y="2235177"/>
            <a:ext cx="970137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1" dirty="0"/>
              <a:t>Medium</a:t>
            </a:r>
          </a:p>
        </p:txBody>
      </p:sp>
      <p:sp useBgFill="1">
        <p:nvSpPr>
          <p:cNvPr id="17" name="TextBox 16">
            <a:extLst>
              <a:ext uri="{FF2B5EF4-FFF2-40B4-BE49-F238E27FC236}">
                <a16:creationId xmlns:a16="http://schemas.microsoft.com/office/drawing/2014/main" id="{1F3D67F6-EDB9-4C3F-A3D6-BF825FA53523}"/>
              </a:ext>
            </a:extLst>
          </p:cNvPr>
          <p:cNvSpPr txBox="1"/>
          <p:nvPr/>
        </p:nvSpPr>
        <p:spPr>
          <a:xfrm>
            <a:off x="3278199" y="808986"/>
            <a:ext cx="643125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1600" b="1" dirty="0"/>
              <a:t>High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163C3F-A1CF-3E4D-AFB2-F78DE65D0A06}"/>
              </a:ext>
            </a:extLst>
          </p:cNvPr>
          <p:cNvGrpSpPr/>
          <p:nvPr/>
        </p:nvGrpSpPr>
        <p:grpSpPr>
          <a:xfrm>
            <a:off x="4273586" y="1680575"/>
            <a:ext cx="4552721" cy="431787"/>
            <a:chOff x="4256357" y="2803414"/>
            <a:chExt cx="4552721" cy="4317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E05B6D-CF91-499C-BDB4-DE68B2109411}"/>
                </a:ext>
              </a:extLst>
            </p:cNvPr>
            <p:cNvSpPr txBox="1"/>
            <p:nvPr/>
          </p:nvSpPr>
          <p:spPr>
            <a:xfrm>
              <a:off x="4762578" y="2850713"/>
              <a:ext cx="404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Microservice that does one thing</a:t>
              </a:r>
            </a:p>
          </p:txBody>
        </p:sp>
        <p:grpSp>
          <p:nvGrpSpPr>
            <p:cNvPr id="29" name="Group 3082">
              <a:extLst>
                <a:ext uri="{FF2B5EF4-FFF2-40B4-BE49-F238E27FC236}">
                  <a16:creationId xmlns:a16="http://schemas.microsoft.com/office/drawing/2014/main" id="{D544BFA7-622A-44F1-8B73-1A18C70F3FF1}"/>
                </a:ext>
              </a:extLst>
            </p:cNvPr>
            <p:cNvGrpSpPr/>
            <p:nvPr/>
          </p:nvGrpSpPr>
          <p:grpSpPr>
            <a:xfrm>
              <a:off x="4256357" y="2803414"/>
              <a:ext cx="404353" cy="431787"/>
              <a:chOff x="0" y="0"/>
              <a:chExt cx="2636983" cy="2815893"/>
            </a:xfrm>
          </p:grpSpPr>
          <p:sp>
            <p:nvSpPr>
              <p:cNvPr id="30" name="Shape 3069">
                <a:extLst>
                  <a:ext uri="{FF2B5EF4-FFF2-40B4-BE49-F238E27FC236}">
                    <a16:creationId xmlns:a16="http://schemas.microsoft.com/office/drawing/2014/main" id="{2A9797B5-1005-4FE3-A2CD-201FD80B054A}"/>
                  </a:ext>
                </a:extLst>
              </p:cNvPr>
              <p:cNvSpPr/>
              <p:nvPr/>
            </p:nvSpPr>
            <p:spPr>
              <a:xfrm>
                <a:off x="0" y="1416382"/>
                <a:ext cx="604292" cy="604292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1" name="Shape 3070">
                <a:extLst>
                  <a:ext uri="{FF2B5EF4-FFF2-40B4-BE49-F238E27FC236}">
                    <a16:creationId xmlns:a16="http://schemas.microsoft.com/office/drawing/2014/main" id="{4E7891D8-2B41-4EA2-809C-040E4C10C71B}"/>
                  </a:ext>
                </a:extLst>
              </p:cNvPr>
              <p:cNvSpPr/>
              <p:nvPr/>
            </p:nvSpPr>
            <p:spPr>
              <a:xfrm>
                <a:off x="1188943" y="1654171"/>
                <a:ext cx="604293" cy="604292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2" name="Shape 3071">
                <a:extLst>
                  <a:ext uri="{FF2B5EF4-FFF2-40B4-BE49-F238E27FC236}">
                    <a16:creationId xmlns:a16="http://schemas.microsoft.com/office/drawing/2014/main" id="{555D25F0-F1C9-4B77-B478-ABE741B5DFA5}"/>
                  </a:ext>
                </a:extLst>
              </p:cNvPr>
              <p:cNvSpPr/>
              <p:nvPr/>
            </p:nvSpPr>
            <p:spPr>
              <a:xfrm>
                <a:off x="737630" y="683604"/>
                <a:ext cx="604292" cy="604293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3072">
                <a:extLst>
                  <a:ext uri="{FF2B5EF4-FFF2-40B4-BE49-F238E27FC236}">
                    <a16:creationId xmlns:a16="http://schemas.microsoft.com/office/drawing/2014/main" id="{B0C6E7C8-F675-47C8-97DE-F9F2FA30FF13}"/>
                  </a:ext>
                </a:extLst>
              </p:cNvPr>
              <p:cNvSpPr/>
              <p:nvPr/>
            </p:nvSpPr>
            <p:spPr>
              <a:xfrm flipV="1">
                <a:off x="1159517" y="314274"/>
                <a:ext cx="379524" cy="379523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4" name="Shape 3073">
                <a:extLst>
                  <a:ext uri="{FF2B5EF4-FFF2-40B4-BE49-F238E27FC236}">
                    <a16:creationId xmlns:a16="http://schemas.microsoft.com/office/drawing/2014/main" id="{B926DE29-9DFC-4B1A-ACE2-40A744D3E4AE}"/>
                  </a:ext>
                </a:extLst>
              </p:cNvPr>
              <p:cNvSpPr/>
              <p:nvPr/>
            </p:nvSpPr>
            <p:spPr>
              <a:xfrm>
                <a:off x="1505022" y="0"/>
                <a:ext cx="389478" cy="389478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5" name="Shape 3074">
                <a:extLst>
                  <a:ext uri="{FF2B5EF4-FFF2-40B4-BE49-F238E27FC236}">
                    <a16:creationId xmlns:a16="http://schemas.microsoft.com/office/drawing/2014/main" id="{119FE31A-534E-4ABF-842F-E7162FEFF69E}"/>
                  </a:ext>
                </a:extLst>
              </p:cNvPr>
              <p:cNvSpPr/>
              <p:nvPr/>
            </p:nvSpPr>
            <p:spPr>
              <a:xfrm>
                <a:off x="1348779" y="989819"/>
                <a:ext cx="459142" cy="1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6" name="Shape 3075">
                <a:extLst>
                  <a:ext uri="{FF2B5EF4-FFF2-40B4-BE49-F238E27FC236}">
                    <a16:creationId xmlns:a16="http://schemas.microsoft.com/office/drawing/2014/main" id="{5D7D523F-DA67-4EAA-8A35-3FB76A3259BC}"/>
                  </a:ext>
                </a:extLst>
              </p:cNvPr>
              <p:cNvSpPr/>
              <p:nvPr/>
            </p:nvSpPr>
            <p:spPr>
              <a:xfrm>
                <a:off x="1820456" y="771600"/>
                <a:ext cx="389478" cy="389478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7" name="Shape 3076">
                <a:extLst>
                  <a:ext uri="{FF2B5EF4-FFF2-40B4-BE49-F238E27FC236}">
                    <a16:creationId xmlns:a16="http://schemas.microsoft.com/office/drawing/2014/main" id="{B460400A-8CB4-4542-8A2E-31FD3A28F658}"/>
                  </a:ext>
                </a:extLst>
              </p:cNvPr>
              <p:cNvSpPr/>
              <p:nvPr/>
            </p:nvSpPr>
            <p:spPr>
              <a:xfrm flipV="1">
                <a:off x="493245" y="1179146"/>
                <a:ext cx="311951" cy="31195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8" name="Shape 3077">
                <a:extLst>
                  <a:ext uri="{FF2B5EF4-FFF2-40B4-BE49-F238E27FC236}">
                    <a16:creationId xmlns:a16="http://schemas.microsoft.com/office/drawing/2014/main" id="{7293EEBD-791E-4FD2-94C0-8F42B2398C1D}"/>
                  </a:ext>
                </a:extLst>
              </p:cNvPr>
              <p:cNvSpPr/>
              <p:nvPr/>
            </p:nvSpPr>
            <p:spPr>
              <a:xfrm>
                <a:off x="590303" y="1821087"/>
                <a:ext cx="583462" cy="110533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39" name="Shape 3078">
                <a:extLst>
                  <a:ext uri="{FF2B5EF4-FFF2-40B4-BE49-F238E27FC236}">
                    <a16:creationId xmlns:a16="http://schemas.microsoft.com/office/drawing/2014/main" id="{79AE1910-EADA-475D-8C6D-D6DADA943E75}"/>
                  </a:ext>
                </a:extLst>
              </p:cNvPr>
              <p:cNvSpPr/>
              <p:nvPr/>
            </p:nvSpPr>
            <p:spPr>
              <a:xfrm>
                <a:off x="1795239" y="1940974"/>
                <a:ext cx="459142" cy="1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40" name="Shape 3079">
                <a:extLst>
                  <a:ext uri="{FF2B5EF4-FFF2-40B4-BE49-F238E27FC236}">
                    <a16:creationId xmlns:a16="http://schemas.microsoft.com/office/drawing/2014/main" id="{14314909-0D59-4270-801B-6D53B4268F15}"/>
                  </a:ext>
                </a:extLst>
              </p:cNvPr>
              <p:cNvSpPr/>
              <p:nvPr/>
            </p:nvSpPr>
            <p:spPr>
              <a:xfrm>
                <a:off x="2247505" y="1771283"/>
                <a:ext cx="389479" cy="389479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41" name="Shape 3080">
                <a:extLst>
                  <a:ext uri="{FF2B5EF4-FFF2-40B4-BE49-F238E27FC236}">
                    <a16:creationId xmlns:a16="http://schemas.microsoft.com/office/drawing/2014/main" id="{278B75FA-7DB1-402B-B054-CAEADA59EFE0}"/>
                  </a:ext>
                </a:extLst>
              </p:cNvPr>
              <p:cNvSpPr/>
              <p:nvPr/>
            </p:nvSpPr>
            <p:spPr>
              <a:xfrm>
                <a:off x="1927218" y="2426415"/>
                <a:ext cx="389479" cy="389479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  <p:sp>
            <p:nvSpPr>
              <p:cNvPr id="42" name="Shape 3081">
                <a:extLst>
                  <a:ext uri="{FF2B5EF4-FFF2-40B4-BE49-F238E27FC236}">
                    <a16:creationId xmlns:a16="http://schemas.microsoft.com/office/drawing/2014/main" id="{0698FF16-60FE-4E59-847C-6871CA1D4C37}"/>
                  </a:ext>
                </a:extLst>
              </p:cNvPr>
              <p:cNvSpPr/>
              <p:nvPr/>
            </p:nvSpPr>
            <p:spPr>
              <a:xfrm>
                <a:off x="1683625" y="2183615"/>
                <a:ext cx="305864" cy="305864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677" tIns="67677" rIns="67677" bIns="67677" numCol="1" anchor="ctr">
                <a:noAutofit/>
              </a:bodyPr>
              <a:lstStyle/>
              <a:p>
                <a:pPr>
                  <a:defRPr sz="3600">
                    <a:latin typeface="+mn-lt"/>
                    <a:ea typeface="+mn-ea"/>
                    <a:cs typeface="+mn-cs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C235055-3233-B648-BF45-8A3DAF0459C2}"/>
              </a:ext>
            </a:extLst>
          </p:cNvPr>
          <p:cNvGrpSpPr/>
          <p:nvPr/>
        </p:nvGrpSpPr>
        <p:grpSpPr>
          <a:xfrm>
            <a:off x="4273586" y="620697"/>
            <a:ext cx="4441493" cy="369332"/>
            <a:chOff x="4367585" y="3872909"/>
            <a:chExt cx="4441493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3BD293-15A6-4664-B285-F602652B93FB}"/>
                </a:ext>
              </a:extLst>
            </p:cNvPr>
            <p:cNvSpPr txBox="1"/>
            <p:nvPr/>
          </p:nvSpPr>
          <p:spPr>
            <a:xfrm>
              <a:off x="4762578" y="3872909"/>
              <a:ext cx="404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with no side effects</a:t>
              </a: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68C24CBE-5AE2-4EF1-B5F1-4A2335A08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7585" y="3892272"/>
              <a:ext cx="320421" cy="333238"/>
            </a:xfrm>
            <a:custGeom>
              <a:avLst/>
              <a:gdLst>
                <a:gd name="T0" fmla="*/ 70 w 70"/>
                <a:gd name="T1" fmla="*/ 65 h 73"/>
                <a:gd name="T2" fmla="*/ 66 w 70"/>
                <a:gd name="T3" fmla="*/ 55 h 73"/>
                <a:gd name="T4" fmla="*/ 65 w 70"/>
                <a:gd name="T5" fmla="*/ 54 h 73"/>
                <a:gd name="T6" fmla="*/ 56 w 70"/>
                <a:gd name="T7" fmla="*/ 57 h 73"/>
                <a:gd name="T8" fmla="*/ 51 w 70"/>
                <a:gd name="T9" fmla="*/ 42 h 73"/>
                <a:gd name="T10" fmla="*/ 34 w 70"/>
                <a:gd name="T11" fmla="*/ 0 h 73"/>
                <a:gd name="T12" fmla="*/ 33 w 70"/>
                <a:gd name="T13" fmla="*/ 0 h 73"/>
                <a:gd name="T14" fmla="*/ 17 w 70"/>
                <a:gd name="T15" fmla="*/ 0 h 73"/>
                <a:gd name="T16" fmla="*/ 16 w 70"/>
                <a:gd name="T17" fmla="*/ 1 h 73"/>
                <a:gd name="T18" fmla="*/ 16 w 70"/>
                <a:gd name="T19" fmla="*/ 11 h 73"/>
                <a:gd name="T20" fmla="*/ 17 w 70"/>
                <a:gd name="T21" fmla="*/ 12 h 73"/>
                <a:gd name="T22" fmla="*/ 25 w 70"/>
                <a:gd name="T23" fmla="*/ 12 h 73"/>
                <a:gd name="T24" fmla="*/ 26 w 70"/>
                <a:gd name="T25" fmla="*/ 13 h 73"/>
                <a:gd name="T26" fmla="*/ 29 w 70"/>
                <a:gd name="T27" fmla="*/ 20 h 73"/>
                <a:gd name="T28" fmla="*/ 29 w 70"/>
                <a:gd name="T29" fmla="*/ 22 h 73"/>
                <a:gd name="T30" fmla="*/ 0 w 70"/>
                <a:gd name="T31" fmla="*/ 72 h 73"/>
                <a:gd name="T32" fmla="*/ 15 w 70"/>
                <a:gd name="T33" fmla="*/ 72 h 73"/>
                <a:gd name="T34" fmla="*/ 35 w 70"/>
                <a:gd name="T35" fmla="*/ 36 h 73"/>
                <a:gd name="T36" fmla="*/ 50 w 70"/>
                <a:gd name="T37" fmla="*/ 73 h 73"/>
                <a:gd name="T38" fmla="*/ 70 w 70"/>
                <a:gd name="T39" fmla="*/ 66 h 73"/>
                <a:gd name="T40" fmla="*/ 70 w 70"/>
                <a:gd name="T41" fmla="*/ 6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73">
                  <a:moveTo>
                    <a:pt x="70" y="65"/>
                  </a:moveTo>
                  <a:cubicBezTo>
                    <a:pt x="69" y="62"/>
                    <a:pt x="67" y="58"/>
                    <a:pt x="66" y="55"/>
                  </a:cubicBezTo>
                  <a:cubicBezTo>
                    <a:pt x="66" y="54"/>
                    <a:pt x="66" y="54"/>
                    <a:pt x="65" y="54"/>
                  </a:cubicBezTo>
                  <a:cubicBezTo>
                    <a:pt x="64" y="55"/>
                    <a:pt x="59" y="57"/>
                    <a:pt x="56" y="57"/>
                  </a:cubicBezTo>
                  <a:cubicBezTo>
                    <a:pt x="56" y="57"/>
                    <a:pt x="54" y="51"/>
                    <a:pt x="51" y="42"/>
                  </a:cubicBezTo>
                  <a:cubicBezTo>
                    <a:pt x="46" y="29"/>
                    <a:pt x="39" y="12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28" y="0"/>
                    <a:pt x="22" y="0"/>
                    <a:pt x="17" y="0"/>
                  </a:cubicBezTo>
                  <a:cubicBezTo>
                    <a:pt x="16" y="0"/>
                    <a:pt x="16" y="0"/>
                    <a:pt x="16" y="1"/>
                  </a:cubicBezTo>
                  <a:cubicBezTo>
                    <a:pt x="16" y="4"/>
                    <a:pt x="16" y="7"/>
                    <a:pt x="16" y="11"/>
                  </a:cubicBezTo>
                  <a:cubicBezTo>
                    <a:pt x="16" y="12"/>
                    <a:pt x="17" y="12"/>
                    <a:pt x="17" y="12"/>
                  </a:cubicBezTo>
                  <a:cubicBezTo>
                    <a:pt x="20" y="12"/>
                    <a:pt x="23" y="12"/>
                    <a:pt x="25" y="12"/>
                  </a:cubicBezTo>
                  <a:cubicBezTo>
                    <a:pt x="26" y="12"/>
                    <a:pt x="26" y="12"/>
                    <a:pt x="26" y="13"/>
                  </a:cubicBezTo>
                  <a:cubicBezTo>
                    <a:pt x="27" y="15"/>
                    <a:pt x="28" y="18"/>
                    <a:pt x="29" y="20"/>
                  </a:cubicBezTo>
                  <a:cubicBezTo>
                    <a:pt x="29" y="21"/>
                    <a:pt x="29" y="22"/>
                    <a:pt x="29" y="22"/>
                  </a:cubicBezTo>
                  <a:cubicBezTo>
                    <a:pt x="21" y="36"/>
                    <a:pt x="4" y="66"/>
                    <a:pt x="0" y="72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70" y="66"/>
                    <a:pt x="70" y="65"/>
                    <a:pt x="70" y="65"/>
                  </a:cubicBezTo>
                  <a:close/>
                </a:path>
              </a:pathLst>
            </a:custGeom>
            <a:no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CEF0181-20FB-FB43-AC08-9DD43B4B4CB2}"/>
              </a:ext>
            </a:extLst>
          </p:cNvPr>
          <p:cNvGrpSpPr/>
          <p:nvPr/>
        </p:nvGrpSpPr>
        <p:grpSpPr>
          <a:xfrm>
            <a:off x="4265125" y="4076336"/>
            <a:ext cx="4305804" cy="373266"/>
            <a:chOff x="4285459" y="791405"/>
            <a:chExt cx="4305804" cy="3732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946A2C-72AE-43ED-AF1F-6A3A5DDF3828}"/>
                </a:ext>
              </a:extLst>
            </p:cNvPr>
            <p:cNvSpPr txBox="1"/>
            <p:nvPr/>
          </p:nvSpPr>
          <p:spPr>
            <a:xfrm>
              <a:off x="4762578" y="791405"/>
              <a:ext cx="3828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Monolith with logging</a:t>
              </a: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F3C9AA6E-D478-4700-B989-0C44EA445996}"/>
                </a:ext>
              </a:extLst>
            </p:cNvPr>
            <p:cNvSpPr/>
            <p:nvPr/>
          </p:nvSpPr>
          <p:spPr>
            <a:xfrm>
              <a:off x="4285459" y="795339"/>
              <a:ext cx="428425" cy="369332"/>
            </a:xfrm>
            <a:prstGeom prst="hexagon">
              <a:avLst/>
            </a:prstGeom>
            <a:no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AE6444B-E4E4-974C-B6F9-250CE9237D0C}"/>
              </a:ext>
            </a:extLst>
          </p:cNvPr>
          <p:cNvGrpSpPr/>
          <p:nvPr/>
        </p:nvGrpSpPr>
        <p:grpSpPr>
          <a:xfrm>
            <a:off x="4273586" y="2913304"/>
            <a:ext cx="4523619" cy="381637"/>
            <a:chOff x="4285459" y="1872524"/>
            <a:chExt cx="4523619" cy="38163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E70A35-7373-46E0-A46F-7834547965C7}"/>
                </a:ext>
              </a:extLst>
            </p:cNvPr>
            <p:cNvSpPr txBox="1"/>
            <p:nvPr/>
          </p:nvSpPr>
          <p:spPr>
            <a:xfrm>
              <a:off x="4762578" y="1884829"/>
              <a:ext cx="404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Monolith with tracing and logging</a:t>
              </a:r>
            </a:p>
          </p:txBody>
        </p:sp>
        <p:sp>
          <p:nvSpPr>
            <p:cNvPr id="44" name="Hexagon 43">
              <a:extLst>
                <a:ext uri="{FF2B5EF4-FFF2-40B4-BE49-F238E27FC236}">
                  <a16:creationId xmlns:a16="http://schemas.microsoft.com/office/drawing/2014/main" id="{ECF43A8C-86D3-4A00-A9F0-96E7644D55F3}"/>
                </a:ext>
              </a:extLst>
            </p:cNvPr>
            <p:cNvSpPr/>
            <p:nvPr/>
          </p:nvSpPr>
          <p:spPr>
            <a:xfrm>
              <a:off x="4285459" y="1872524"/>
              <a:ext cx="428425" cy="369332"/>
            </a:xfrm>
            <a:prstGeom prst="hexagon">
              <a:avLst/>
            </a:prstGeom>
            <a:no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A08F6E2-113B-4FD3-A1EA-7710453D9E02}"/>
                </a:ext>
              </a:extLst>
            </p:cNvPr>
            <p:cNvGrpSpPr/>
            <p:nvPr/>
          </p:nvGrpSpPr>
          <p:grpSpPr>
            <a:xfrm>
              <a:off x="4399796" y="1892390"/>
              <a:ext cx="261985" cy="350150"/>
              <a:chOff x="5583981" y="3236976"/>
              <a:chExt cx="337520" cy="45110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4C253FF-7DA5-44CA-A213-18901DE6D448}"/>
                  </a:ext>
                </a:extLst>
              </p:cNvPr>
              <p:cNvGrpSpPr/>
              <p:nvPr/>
            </p:nvGrpSpPr>
            <p:grpSpPr>
              <a:xfrm>
                <a:off x="5830062" y="3236976"/>
                <a:ext cx="91439" cy="451104"/>
                <a:chOff x="5765292" y="3236976"/>
                <a:chExt cx="91439" cy="451104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DEEBF41-092C-4FAC-B64C-5A1E9EED1BCB}"/>
                    </a:ext>
                  </a:extLst>
                </p:cNvPr>
                <p:cNvCxnSpPr/>
                <p:nvPr/>
              </p:nvCxnSpPr>
              <p:spPr>
                <a:xfrm>
                  <a:off x="5811011" y="3236976"/>
                  <a:ext cx="0" cy="451104"/>
                </a:xfrm>
                <a:prstGeom prst="lin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3AB88315-144E-4889-B0B3-D47D5DC107DF}"/>
                    </a:ext>
                  </a:extLst>
                </p:cNvPr>
                <p:cNvSpPr/>
                <p:nvPr/>
              </p:nvSpPr>
              <p:spPr>
                <a:xfrm>
                  <a:off x="5765292" y="3329202"/>
                  <a:ext cx="91439" cy="91439"/>
                </a:xfrm>
                <a:prstGeom prst="ellipse">
                  <a:avLst/>
                </a:prstGeom>
                <a:solidFill>
                  <a:schemeClr val="accent2"/>
                </a:solidFill>
                <a:ln w="19050" cap="rnd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1865142C-94B3-41C7-A4E6-2FB1461CD623}"/>
                  </a:ext>
                </a:extLst>
              </p:cNvPr>
              <p:cNvGrpSpPr/>
              <p:nvPr/>
            </p:nvGrpSpPr>
            <p:grpSpPr>
              <a:xfrm>
                <a:off x="5707021" y="3236976"/>
                <a:ext cx="91439" cy="451104"/>
                <a:chOff x="5677326" y="3236976"/>
                <a:chExt cx="91439" cy="451104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EC4160D9-4FE9-4C33-B652-32B7D19E1CB4}"/>
                    </a:ext>
                  </a:extLst>
                </p:cNvPr>
                <p:cNvCxnSpPr/>
                <p:nvPr/>
              </p:nvCxnSpPr>
              <p:spPr>
                <a:xfrm>
                  <a:off x="5723045" y="3236976"/>
                  <a:ext cx="0" cy="451104"/>
                </a:xfrm>
                <a:prstGeom prst="lin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E6A1108-451C-4663-BC42-D450D7447A06}"/>
                    </a:ext>
                  </a:extLst>
                </p:cNvPr>
                <p:cNvSpPr/>
                <p:nvPr/>
              </p:nvSpPr>
              <p:spPr>
                <a:xfrm>
                  <a:off x="5677326" y="3436611"/>
                  <a:ext cx="91439" cy="91439"/>
                </a:xfrm>
                <a:prstGeom prst="ellipse">
                  <a:avLst/>
                </a:prstGeom>
                <a:solidFill>
                  <a:schemeClr val="accent2"/>
                </a:solidFill>
                <a:ln w="19050" cap="rnd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5276E87-9393-4F76-994D-2B3EB28E462C}"/>
                  </a:ext>
                </a:extLst>
              </p:cNvPr>
              <p:cNvGrpSpPr/>
              <p:nvPr/>
            </p:nvGrpSpPr>
            <p:grpSpPr>
              <a:xfrm>
                <a:off x="5583981" y="3236976"/>
                <a:ext cx="91439" cy="451104"/>
                <a:chOff x="5583981" y="3236976"/>
                <a:chExt cx="91439" cy="451104"/>
              </a:xfrm>
            </p:grpSpPr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DA794F83-C1FC-4775-B083-4E6CF0C1A863}"/>
                    </a:ext>
                  </a:extLst>
                </p:cNvPr>
                <p:cNvCxnSpPr/>
                <p:nvPr/>
              </p:nvCxnSpPr>
              <p:spPr>
                <a:xfrm>
                  <a:off x="5629700" y="3236976"/>
                  <a:ext cx="0" cy="451104"/>
                </a:xfrm>
                <a:prstGeom prst="line">
                  <a:avLst/>
                </a:prstGeom>
                <a:solidFill>
                  <a:schemeClr val="bg1"/>
                </a:solidFill>
                <a:ln w="19050" cap="rnd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06BE50F-441B-4A7C-8913-146FEC30A253}"/>
                    </a:ext>
                  </a:extLst>
                </p:cNvPr>
                <p:cNvSpPr/>
                <p:nvPr/>
              </p:nvSpPr>
              <p:spPr>
                <a:xfrm>
                  <a:off x="5583981" y="3547101"/>
                  <a:ext cx="91439" cy="91439"/>
                </a:xfrm>
                <a:prstGeom prst="ellipse">
                  <a:avLst/>
                </a:prstGeom>
                <a:solidFill>
                  <a:schemeClr val="accent2"/>
                </a:solidFill>
                <a:ln w="19050" cap="rnd">
                  <a:solidFill>
                    <a:schemeClr val="tx2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7771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6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8">
            <a:extLst>
              <a:ext uri="{FF2B5EF4-FFF2-40B4-BE49-F238E27FC236}">
                <a16:creationId xmlns:a16="http://schemas.microsoft.com/office/drawing/2014/main" id="{10BC3D6F-DE89-4A55-9335-73A294F723F2}"/>
              </a:ext>
            </a:extLst>
          </p:cNvPr>
          <p:cNvSpPr txBox="1">
            <a:spLocks/>
          </p:cNvSpPr>
          <p:nvPr/>
        </p:nvSpPr>
        <p:spPr>
          <a:xfrm>
            <a:off x="2999619" y="577426"/>
            <a:ext cx="3144762" cy="738669"/>
          </a:xfrm>
          <a:prstGeom prst="rect">
            <a:avLst/>
          </a:prstGeom>
          <a:noFill/>
        </p:spPr>
        <p:txBody>
          <a:bodyPr tIns="0" bIns="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j-ea"/>
                <a:cs typeface="Arial"/>
              </a:rPr>
              <a:t>Failures can be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31CA83-F169-42C3-9F27-96C199A2A3FF}"/>
              </a:ext>
            </a:extLst>
          </p:cNvPr>
          <p:cNvSpPr txBox="1"/>
          <p:nvPr/>
        </p:nvSpPr>
        <p:spPr>
          <a:xfrm>
            <a:off x="738783" y="3033516"/>
            <a:ext cx="188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Independent</a:t>
            </a:r>
            <a:br>
              <a:rPr lang="en-US" dirty="0"/>
            </a:br>
            <a:r>
              <a:rPr lang="en-US" sz="1500" dirty="0"/>
              <a:t>Common assumption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5EE0C-4D64-482A-9C02-CC2F2EF023F0}"/>
              </a:ext>
            </a:extLst>
          </p:cNvPr>
          <p:cNvSpPr txBox="1"/>
          <p:nvPr/>
        </p:nvSpPr>
        <p:spPr>
          <a:xfrm>
            <a:off x="3161107" y="3033516"/>
            <a:ext cx="258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Correlated</a:t>
            </a:r>
            <a:br>
              <a:rPr lang="en-US" dirty="0"/>
            </a:br>
            <a:r>
              <a:rPr lang="en-US" sz="1500" dirty="0"/>
              <a:t>Harder to model and mitigate knock-on effects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4FD8A4-86DD-4D34-95A5-975B1F11A112}"/>
              </a:ext>
            </a:extLst>
          </p:cNvPr>
          <p:cNvSpPr txBox="1"/>
          <p:nvPr/>
        </p:nvSpPr>
        <p:spPr>
          <a:xfrm>
            <a:off x="6260852" y="3033516"/>
            <a:ext cx="2023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Epidemic</a:t>
            </a:r>
            <a:br>
              <a:rPr lang="en-US" dirty="0"/>
            </a:br>
            <a:r>
              <a:rPr lang="en-US" sz="1500" dirty="0"/>
              <a:t>Everything breaks </a:t>
            </a:r>
            <a:br>
              <a:rPr lang="en-US" sz="1500" dirty="0"/>
            </a:br>
            <a:r>
              <a:rPr lang="en-US" sz="1500" dirty="0"/>
              <a:t>at once!</a:t>
            </a:r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1655615E-E8B3-4EDE-AD0A-79D1586E9183}"/>
              </a:ext>
            </a:extLst>
          </p:cNvPr>
          <p:cNvGrpSpPr/>
          <p:nvPr/>
        </p:nvGrpSpPr>
        <p:grpSpPr>
          <a:xfrm>
            <a:off x="3924307" y="1638448"/>
            <a:ext cx="1058200" cy="1223240"/>
            <a:chOff x="3930057" y="1702926"/>
            <a:chExt cx="1058200" cy="12232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C71B75-244B-4DB8-A904-F4C2F8254016}"/>
                </a:ext>
              </a:extLst>
            </p:cNvPr>
            <p:cNvSpPr/>
            <p:nvPr/>
          </p:nvSpPr>
          <p:spPr>
            <a:xfrm>
              <a:off x="4312562" y="2169893"/>
              <a:ext cx="291248" cy="281539"/>
            </a:xfrm>
            <a:custGeom>
              <a:avLst/>
              <a:gdLst>
                <a:gd name="connsiteX0" fmla="*/ 276685 w 291247"/>
                <a:gd name="connsiteY0" fmla="*/ 145624 h 281539"/>
                <a:gd name="connsiteX1" fmla="*/ 145624 w 291247"/>
                <a:gd name="connsiteY1" fmla="*/ 276685 h 281539"/>
                <a:gd name="connsiteX2" fmla="*/ 14562 w 291247"/>
                <a:gd name="connsiteY2" fmla="*/ 145624 h 281539"/>
                <a:gd name="connsiteX3" fmla="*/ 145624 w 291247"/>
                <a:gd name="connsiteY3" fmla="*/ 14562 h 281539"/>
                <a:gd name="connsiteX4" fmla="*/ 276685 w 291247"/>
                <a:gd name="connsiteY4" fmla="*/ 145624 h 2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47" h="281539">
                  <a:moveTo>
                    <a:pt x="276685" y="145624"/>
                  </a:moveTo>
                  <a:cubicBezTo>
                    <a:pt x="276685" y="218007"/>
                    <a:pt x="218007" y="276685"/>
                    <a:pt x="145624" y="276685"/>
                  </a:cubicBezTo>
                  <a:cubicBezTo>
                    <a:pt x="73241" y="276685"/>
                    <a:pt x="14562" y="218007"/>
                    <a:pt x="14562" y="145624"/>
                  </a:cubicBezTo>
                  <a:cubicBezTo>
                    <a:pt x="14562" y="73241"/>
                    <a:pt x="73241" y="14562"/>
                    <a:pt x="145624" y="14562"/>
                  </a:cubicBezTo>
                  <a:cubicBezTo>
                    <a:pt x="218007" y="14562"/>
                    <a:pt x="276685" y="73241"/>
                    <a:pt x="276685" y="145624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86127F-AC91-4BD5-ADB7-B08FC8AB98DB}"/>
                </a:ext>
              </a:extLst>
            </p:cNvPr>
            <p:cNvSpPr/>
            <p:nvPr/>
          </p:nvSpPr>
          <p:spPr>
            <a:xfrm>
              <a:off x="4715455" y="2200959"/>
              <a:ext cx="223290" cy="223290"/>
            </a:xfrm>
            <a:custGeom>
              <a:avLst/>
              <a:gdLst>
                <a:gd name="connsiteX0" fmla="*/ 212611 w 223289"/>
                <a:gd name="connsiteY0" fmla="*/ 113587 h 223289"/>
                <a:gd name="connsiteX1" fmla="*/ 113587 w 223289"/>
                <a:gd name="connsiteY1" fmla="*/ 212611 h 223289"/>
                <a:gd name="connsiteX2" fmla="*/ 14562 w 223289"/>
                <a:gd name="connsiteY2" fmla="*/ 113587 h 223289"/>
                <a:gd name="connsiteX3" fmla="*/ 113587 w 223289"/>
                <a:gd name="connsiteY3" fmla="*/ 14562 h 223289"/>
                <a:gd name="connsiteX4" fmla="*/ 212611 w 223289"/>
                <a:gd name="connsiteY4" fmla="*/ 113587 h 2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89" h="223289">
                  <a:moveTo>
                    <a:pt x="212611" y="113587"/>
                  </a:moveTo>
                  <a:cubicBezTo>
                    <a:pt x="212611" y="168276"/>
                    <a:pt x="168276" y="212611"/>
                    <a:pt x="113587" y="212611"/>
                  </a:cubicBezTo>
                  <a:cubicBezTo>
                    <a:pt x="58897" y="212611"/>
                    <a:pt x="14562" y="168276"/>
                    <a:pt x="14562" y="113587"/>
                  </a:cubicBezTo>
                  <a:cubicBezTo>
                    <a:pt x="14562" y="58897"/>
                    <a:pt x="58897" y="14562"/>
                    <a:pt x="113587" y="14562"/>
                  </a:cubicBezTo>
                  <a:cubicBezTo>
                    <a:pt x="168276" y="14562"/>
                    <a:pt x="212611" y="58897"/>
                    <a:pt x="212611" y="113587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C55A83-3696-4460-9F91-43872D878044}"/>
                </a:ext>
              </a:extLst>
            </p:cNvPr>
            <p:cNvSpPr/>
            <p:nvPr/>
          </p:nvSpPr>
          <p:spPr>
            <a:xfrm>
              <a:off x="3975686" y="2200959"/>
              <a:ext cx="223290" cy="223290"/>
            </a:xfrm>
            <a:custGeom>
              <a:avLst/>
              <a:gdLst>
                <a:gd name="connsiteX0" fmla="*/ 212611 w 223289"/>
                <a:gd name="connsiteY0" fmla="*/ 113587 h 223289"/>
                <a:gd name="connsiteX1" fmla="*/ 113587 w 223289"/>
                <a:gd name="connsiteY1" fmla="*/ 212611 h 223289"/>
                <a:gd name="connsiteX2" fmla="*/ 14562 w 223289"/>
                <a:gd name="connsiteY2" fmla="*/ 113587 h 223289"/>
                <a:gd name="connsiteX3" fmla="*/ 113587 w 223289"/>
                <a:gd name="connsiteY3" fmla="*/ 14562 h 223289"/>
                <a:gd name="connsiteX4" fmla="*/ 212611 w 223289"/>
                <a:gd name="connsiteY4" fmla="*/ 113587 h 2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89" h="223289">
                  <a:moveTo>
                    <a:pt x="212611" y="113587"/>
                  </a:moveTo>
                  <a:cubicBezTo>
                    <a:pt x="212611" y="168276"/>
                    <a:pt x="168276" y="212611"/>
                    <a:pt x="113587" y="212611"/>
                  </a:cubicBezTo>
                  <a:cubicBezTo>
                    <a:pt x="58897" y="212611"/>
                    <a:pt x="14562" y="168276"/>
                    <a:pt x="14562" y="113587"/>
                  </a:cubicBezTo>
                  <a:cubicBezTo>
                    <a:pt x="14562" y="58897"/>
                    <a:pt x="58897" y="14562"/>
                    <a:pt x="113587" y="14562"/>
                  </a:cubicBezTo>
                  <a:cubicBezTo>
                    <a:pt x="168276" y="14562"/>
                    <a:pt x="212611" y="58897"/>
                    <a:pt x="212611" y="113587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F2420F-1122-431D-ABFF-66032D966B06}"/>
                </a:ext>
              </a:extLst>
            </p:cNvPr>
            <p:cNvSpPr/>
            <p:nvPr/>
          </p:nvSpPr>
          <p:spPr>
            <a:xfrm>
              <a:off x="4172763" y="1698072"/>
              <a:ext cx="165040" cy="242706"/>
            </a:xfrm>
            <a:custGeom>
              <a:avLst/>
              <a:gdLst>
                <a:gd name="connsiteX0" fmla="*/ 14562 w 165040"/>
                <a:gd name="connsiteY0" fmla="*/ 14562 h 242706"/>
                <a:gd name="connsiteX1" fmla="*/ 158245 w 165040"/>
                <a:gd name="connsiteY1" fmla="*/ 85433 h 242706"/>
                <a:gd name="connsiteX2" fmla="*/ 87374 w 165040"/>
                <a:gd name="connsiteY2" fmla="*/ 230086 h 2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40" h="242706">
                  <a:moveTo>
                    <a:pt x="14562" y="14562"/>
                  </a:moveTo>
                  <a:lnTo>
                    <a:pt x="158245" y="85433"/>
                  </a:lnTo>
                  <a:lnTo>
                    <a:pt x="87374" y="230086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78E0C8-9506-4FEA-BA8C-869F98F57F26}"/>
                </a:ext>
              </a:extLst>
            </p:cNvPr>
            <p:cNvSpPr/>
            <p:nvPr/>
          </p:nvSpPr>
          <p:spPr>
            <a:xfrm>
              <a:off x="4532940" y="2683460"/>
              <a:ext cx="165040" cy="242706"/>
            </a:xfrm>
            <a:custGeom>
              <a:avLst/>
              <a:gdLst>
                <a:gd name="connsiteX0" fmla="*/ 152420 w 165040"/>
                <a:gd name="connsiteY0" fmla="*/ 235911 h 242706"/>
                <a:gd name="connsiteX1" fmla="*/ 14562 w 165040"/>
                <a:gd name="connsiteY1" fmla="*/ 152420 h 242706"/>
                <a:gd name="connsiteX2" fmla="*/ 98053 w 165040"/>
                <a:gd name="connsiteY2" fmla="*/ 14562 h 2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40" h="242706">
                  <a:moveTo>
                    <a:pt x="152420" y="235911"/>
                  </a:moveTo>
                  <a:lnTo>
                    <a:pt x="14562" y="152420"/>
                  </a:lnTo>
                  <a:lnTo>
                    <a:pt x="98053" y="14562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2DD13B-4734-4E7E-9309-9D4BD5FA6069}"/>
                </a:ext>
              </a:extLst>
            </p:cNvPr>
            <p:cNvSpPr/>
            <p:nvPr/>
          </p:nvSpPr>
          <p:spPr>
            <a:xfrm>
              <a:off x="4541677" y="2812579"/>
              <a:ext cx="38833" cy="29125"/>
            </a:xfrm>
            <a:custGeom>
              <a:avLst/>
              <a:gdLst>
                <a:gd name="connsiteX0" fmla="*/ 14562 w 38833"/>
                <a:gd name="connsiteY0" fmla="*/ 18446 h 29124"/>
                <a:gd name="connsiteX1" fmla="*/ 31066 w 38833"/>
                <a:gd name="connsiteY1" fmla="*/ 14562 h 2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33" h="29124">
                  <a:moveTo>
                    <a:pt x="14562" y="18446"/>
                  </a:moveTo>
                  <a:cubicBezTo>
                    <a:pt x="20387" y="17475"/>
                    <a:pt x="25241" y="15533"/>
                    <a:pt x="31066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68C2E1-D6DE-4AF2-A606-8038C6C03C16}"/>
                </a:ext>
              </a:extLst>
            </p:cNvPr>
            <p:cNvSpPr/>
            <p:nvPr/>
          </p:nvSpPr>
          <p:spPr>
            <a:xfrm>
              <a:off x="4558181" y="1771855"/>
              <a:ext cx="427163" cy="407747"/>
            </a:xfrm>
            <a:custGeom>
              <a:avLst/>
              <a:gdLst>
                <a:gd name="connsiteX0" fmla="*/ 415513 w 427163"/>
                <a:gd name="connsiteY0" fmla="*/ 396097 h 407746"/>
                <a:gd name="connsiteX1" fmla="*/ 14562 w 427163"/>
                <a:gd name="connsiteY1" fmla="*/ 14562 h 40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163" h="407746">
                  <a:moveTo>
                    <a:pt x="415513" y="396097"/>
                  </a:moveTo>
                  <a:cubicBezTo>
                    <a:pt x="364060" y="204844"/>
                    <a:pt x="208728" y="57279"/>
                    <a:pt x="14562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7677CC-8CFC-4AAC-A36A-E56C48872F21}"/>
                </a:ext>
              </a:extLst>
            </p:cNvPr>
            <p:cNvSpPr/>
            <p:nvPr/>
          </p:nvSpPr>
          <p:spPr>
            <a:xfrm>
              <a:off x="4558181" y="2412599"/>
              <a:ext cx="427163" cy="427163"/>
            </a:xfrm>
            <a:custGeom>
              <a:avLst/>
              <a:gdLst>
                <a:gd name="connsiteX0" fmla="*/ 14562 w 427163"/>
                <a:gd name="connsiteY0" fmla="*/ 414543 h 427163"/>
                <a:gd name="connsiteX1" fmla="*/ 420368 w 427163"/>
                <a:gd name="connsiteY1" fmla="*/ 14562 h 42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163" h="427163">
                  <a:moveTo>
                    <a:pt x="14562" y="414543"/>
                  </a:moveTo>
                  <a:cubicBezTo>
                    <a:pt x="215523" y="370855"/>
                    <a:pt x="373768" y="214552"/>
                    <a:pt x="420368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E8A44D-3128-4D18-BB12-CFA157552648}"/>
                </a:ext>
              </a:extLst>
            </p:cNvPr>
            <p:cNvSpPr/>
            <p:nvPr/>
          </p:nvSpPr>
          <p:spPr>
            <a:xfrm>
              <a:off x="4541677" y="1767971"/>
              <a:ext cx="38833" cy="29125"/>
            </a:xfrm>
            <a:custGeom>
              <a:avLst/>
              <a:gdLst>
                <a:gd name="connsiteX0" fmla="*/ 14562 w 38833"/>
                <a:gd name="connsiteY0" fmla="*/ 14562 h 29124"/>
                <a:gd name="connsiteX1" fmla="*/ 31066 w 38833"/>
                <a:gd name="connsiteY1" fmla="*/ 18446 h 2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33" h="29124">
                  <a:moveTo>
                    <a:pt x="14562" y="14562"/>
                  </a:moveTo>
                  <a:cubicBezTo>
                    <a:pt x="20387" y="15533"/>
                    <a:pt x="25241" y="17475"/>
                    <a:pt x="31066" y="18446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B68990-DC56-4617-87A7-18A160ABF7AE}"/>
                </a:ext>
              </a:extLst>
            </p:cNvPr>
            <p:cNvSpPr/>
            <p:nvPr/>
          </p:nvSpPr>
          <p:spPr>
            <a:xfrm>
              <a:off x="3925203" y="2412599"/>
              <a:ext cx="398039" cy="417455"/>
            </a:xfrm>
            <a:custGeom>
              <a:avLst/>
              <a:gdLst>
                <a:gd name="connsiteX0" fmla="*/ 387359 w 398038"/>
                <a:gd name="connsiteY0" fmla="*/ 406776 h 417454"/>
                <a:gd name="connsiteX1" fmla="*/ 14562 w 398038"/>
                <a:gd name="connsiteY1" fmla="*/ 14562 h 41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038" h="417454">
                  <a:moveTo>
                    <a:pt x="387359" y="406776"/>
                  </a:moveTo>
                  <a:cubicBezTo>
                    <a:pt x="201932" y="354351"/>
                    <a:pt x="58250" y="203873"/>
                    <a:pt x="14562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447684-FAE7-4436-A93C-1BA6C126EFCB}"/>
                </a:ext>
              </a:extLst>
            </p:cNvPr>
            <p:cNvSpPr/>
            <p:nvPr/>
          </p:nvSpPr>
          <p:spPr>
            <a:xfrm>
              <a:off x="4298000" y="2804813"/>
              <a:ext cx="77666" cy="38833"/>
            </a:xfrm>
            <a:custGeom>
              <a:avLst/>
              <a:gdLst>
                <a:gd name="connsiteX0" fmla="*/ 14562 w 77666"/>
                <a:gd name="connsiteY0" fmla="*/ 14562 h 38833"/>
                <a:gd name="connsiteX1" fmla="*/ 63104 w 77666"/>
                <a:gd name="connsiteY1" fmla="*/ 26212 h 3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66" h="38833">
                  <a:moveTo>
                    <a:pt x="14562" y="14562"/>
                  </a:moveTo>
                  <a:cubicBezTo>
                    <a:pt x="30096" y="19417"/>
                    <a:pt x="46600" y="23300"/>
                    <a:pt x="63104" y="2621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33A0A8-8D6E-4D4D-907D-FD4582F05605}"/>
                </a:ext>
              </a:extLst>
            </p:cNvPr>
            <p:cNvSpPr/>
            <p:nvPr/>
          </p:nvSpPr>
          <p:spPr>
            <a:xfrm>
              <a:off x="3929086" y="1779621"/>
              <a:ext cx="398039" cy="398038"/>
            </a:xfrm>
            <a:custGeom>
              <a:avLst/>
              <a:gdLst>
                <a:gd name="connsiteX0" fmla="*/ 14562 w 398038"/>
                <a:gd name="connsiteY0" fmla="*/ 388330 h 398038"/>
                <a:gd name="connsiteX1" fmla="*/ 383476 w 398038"/>
                <a:gd name="connsiteY1" fmla="*/ 14562 h 39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038" h="398038">
                  <a:moveTo>
                    <a:pt x="14562" y="388330"/>
                  </a:moveTo>
                  <a:cubicBezTo>
                    <a:pt x="63104" y="207757"/>
                    <a:pt x="203873" y="66016"/>
                    <a:pt x="383476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C61854-5BDE-484A-86E0-33579990343D}"/>
              </a:ext>
            </a:extLst>
          </p:cNvPr>
          <p:cNvGrpSpPr/>
          <p:nvPr/>
        </p:nvGrpSpPr>
        <p:grpSpPr>
          <a:xfrm>
            <a:off x="1143763" y="1729640"/>
            <a:ext cx="1076744" cy="1040856"/>
            <a:chOff x="1257705" y="1825618"/>
            <a:chExt cx="878170" cy="8489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C5A8AD-F232-41D1-8386-3AE64D4FA581}"/>
                </a:ext>
              </a:extLst>
            </p:cNvPr>
            <p:cNvSpPr/>
            <p:nvPr/>
          </p:nvSpPr>
          <p:spPr>
            <a:xfrm>
              <a:off x="1257705" y="1825618"/>
              <a:ext cx="878170" cy="848900"/>
            </a:xfrm>
            <a:custGeom>
              <a:avLst/>
              <a:gdLst>
                <a:gd name="connsiteX0" fmla="*/ 276685 w 291247"/>
                <a:gd name="connsiteY0" fmla="*/ 145624 h 281539"/>
                <a:gd name="connsiteX1" fmla="*/ 145624 w 291247"/>
                <a:gd name="connsiteY1" fmla="*/ 276685 h 281539"/>
                <a:gd name="connsiteX2" fmla="*/ 14562 w 291247"/>
                <a:gd name="connsiteY2" fmla="*/ 145624 h 281539"/>
                <a:gd name="connsiteX3" fmla="*/ 145624 w 291247"/>
                <a:gd name="connsiteY3" fmla="*/ 14562 h 281539"/>
                <a:gd name="connsiteX4" fmla="*/ 276685 w 291247"/>
                <a:gd name="connsiteY4" fmla="*/ 145624 h 2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47" h="281539">
                  <a:moveTo>
                    <a:pt x="276685" y="145624"/>
                  </a:moveTo>
                  <a:cubicBezTo>
                    <a:pt x="276685" y="218007"/>
                    <a:pt x="218007" y="276685"/>
                    <a:pt x="145624" y="276685"/>
                  </a:cubicBezTo>
                  <a:cubicBezTo>
                    <a:pt x="73241" y="276685"/>
                    <a:pt x="14562" y="218007"/>
                    <a:pt x="14562" y="145624"/>
                  </a:cubicBezTo>
                  <a:cubicBezTo>
                    <a:pt x="14562" y="73241"/>
                    <a:pt x="73241" y="14562"/>
                    <a:pt x="145624" y="14562"/>
                  </a:cubicBezTo>
                  <a:cubicBezTo>
                    <a:pt x="218007" y="14562"/>
                    <a:pt x="276685" y="73241"/>
                    <a:pt x="276685" y="145624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900F88-DE33-4CA7-A543-8374201648E3}"/>
                </a:ext>
              </a:extLst>
            </p:cNvPr>
            <p:cNvGrpSpPr/>
            <p:nvPr/>
          </p:nvGrpSpPr>
          <p:grpSpPr>
            <a:xfrm>
              <a:off x="1668533" y="2019141"/>
              <a:ext cx="54964" cy="528283"/>
              <a:chOff x="2466927" y="1909958"/>
              <a:chExt cx="54964" cy="52828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B1D432B-BD19-4030-8C31-3239D5381310}"/>
                  </a:ext>
                </a:extLst>
              </p:cNvPr>
              <p:cNvSpPr/>
              <p:nvPr/>
            </p:nvSpPr>
            <p:spPr>
              <a:xfrm>
                <a:off x="2466927" y="2383277"/>
                <a:ext cx="54964" cy="54964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818DE99-B41E-469D-88B7-5AE02BCCB164}"/>
                  </a:ext>
                </a:extLst>
              </p:cNvPr>
              <p:cNvSpPr/>
              <p:nvPr/>
            </p:nvSpPr>
            <p:spPr>
              <a:xfrm>
                <a:off x="2471550" y="1909958"/>
                <a:ext cx="45719" cy="418331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CF269AC3-857D-4589-8AC7-E12E214A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9147" y="1607131"/>
            <a:ext cx="666750" cy="128587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79053EA-1B07-4223-A4BD-D2EA7EBB639F}"/>
              </a:ext>
            </a:extLst>
          </p:cNvPr>
          <p:cNvSpPr txBox="1"/>
          <p:nvPr/>
        </p:nvSpPr>
        <p:spPr>
          <a:xfrm>
            <a:off x="450355" y="4446337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noFill/>
              </a:rPr>
              <a:t>examples</a:t>
            </a:r>
            <a:endParaRPr lang="en-US" sz="2600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8625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17284E-7 L 0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28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6" presetClass="emph" presetSubtype="0" accel="100000" autoRev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8">
            <a:extLst>
              <a:ext uri="{FF2B5EF4-FFF2-40B4-BE49-F238E27FC236}">
                <a16:creationId xmlns:a16="http://schemas.microsoft.com/office/drawing/2014/main" id="{10BC3D6F-DE89-4A55-9335-73A294F723F2}"/>
              </a:ext>
            </a:extLst>
          </p:cNvPr>
          <p:cNvSpPr txBox="1">
            <a:spLocks/>
          </p:cNvSpPr>
          <p:nvPr/>
        </p:nvSpPr>
        <p:spPr>
          <a:xfrm>
            <a:off x="-4206724" y="577426"/>
            <a:ext cx="3144762" cy="738669"/>
          </a:xfrm>
          <a:prstGeom prst="rect">
            <a:avLst/>
          </a:prstGeom>
          <a:noFill/>
        </p:spPr>
        <p:txBody>
          <a:bodyPr tIns="0" bIns="0" anchor="ctr" anchorCtr="0"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j-ea"/>
                <a:cs typeface="Arial"/>
              </a:rPr>
              <a:t>Failures can be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31CA83-F169-42C3-9F27-96C199A2A3FF}"/>
              </a:ext>
            </a:extLst>
          </p:cNvPr>
          <p:cNvSpPr txBox="1"/>
          <p:nvPr/>
        </p:nvSpPr>
        <p:spPr>
          <a:xfrm>
            <a:off x="-6467560" y="3033516"/>
            <a:ext cx="1886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Independent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Common assumption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45EE0C-4D64-482A-9C02-CC2F2EF023F0}"/>
              </a:ext>
            </a:extLst>
          </p:cNvPr>
          <p:cNvSpPr txBox="1"/>
          <p:nvPr/>
        </p:nvSpPr>
        <p:spPr>
          <a:xfrm>
            <a:off x="-4045236" y="3033516"/>
            <a:ext cx="258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Correlated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Harder to model and mitigate knock-on effects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4FD8A4-86DD-4D34-95A5-975B1F11A112}"/>
              </a:ext>
            </a:extLst>
          </p:cNvPr>
          <p:cNvSpPr txBox="1"/>
          <p:nvPr/>
        </p:nvSpPr>
        <p:spPr>
          <a:xfrm>
            <a:off x="447881" y="2810151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Epidemic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grpSp>
        <p:nvGrpSpPr>
          <p:cNvPr id="17" name="Graphic 3">
            <a:extLst>
              <a:ext uri="{FF2B5EF4-FFF2-40B4-BE49-F238E27FC236}">
                <a16:creationId xmlns:a16="http://schemas.microsoft.com/office/drawing/2014/main" id="{1655615E-E8B3-4EDE-AD0A-79D1586E9183}"/>
              </a:ext>
            </a:extLst>
          </p:cNvPr>
          <p:cNvGrpSpPr/>
          <p:nvPr/>
        </p:nvGrpSpPr>
        <p:grpSpPr>
          <a:xfrm>
            <a:off x="-3282036" y="1638448"/>
            <a:ext cx="1058200" cy="1223240"/>
            <a:chOff x="3930057" y="1702926"/>
            <a:chExt cx="1058200" cy="12232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C71B75-244B-4DB8-A904-F4C2F8254016}"/>
                </a:ext>
              </a:extLst>
            </p:cNvPr>
            <p:cNvSpPr/>
            <p:nvPr/>
          </p:nvSpPr>
          <p:spPr>
            <a:xfrm>
              <a:off x="4312562" y="2169893"/>
              <a:ext cx="291248" cy="281539"/>
            </a:xfrm>
            <a:custGeom>
              <a:avLst/>
              <a:gdLst>
                <a:gd name="connsiteX0" fmla="*/ 276685 w 291247"/>
                <a:gd name="connsiteY0" fmla="*/ 145624 h 281539"/>
                <a:gd name="connsiteX1" fmla="*/ 145624 w 291247"/>
                <a:gd name="connsiteY1" fmla="*/ 276685 h 281539"/>
                <a:gd name="connsiteX2" fmla="*/ 14562 w 291247"/>
                <a:gd name="connsiteY2" fmla="*/ 145624 h 281539"/>
                <a:gd name="connsiteX3" fmla="*/ 145624 w 291247"/>
                <a:gd name="connsiteY3" fmla="*/ 14562 h 281539"/>
                <a:gd name="connsiteX4" fmla="*/ 276685 w 291247"/>
                <a:gd name="connsiteY4" fmla="*/ 145624 h 2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47" h="281539">
                  <a:moveTo>
                    <a:pt x="276685" y="145624"/>
                  </a:moveTo>
                  <a:cubicBezTo>
                    <a:pt x="276685" y="218007"/>
                    <a:pt x="218007" y="276685"/>
                    <a:pt x="145624" y="276685"/>
                  </a:cubicBezTo>
                  <a:cubicBezTo>
                    <a:pt x="73241" y="276685"/>
                    <a:pt x="14562" y="218007"/>
                    <a:pt x="14562" y="145624"/>
                  </a:cubicBezTo>
                  <a:cubicBezTo>
                    <a:pt x="14562" y="73241"/>
                    <a:pt x="73241" y="14562"/>
                    <a:pt x="145624" y="14562"/>
                  </a:cubicBezTo>
                  <a:cubicBezTo>
                    <a:pt x="218007" y="14562"/>
                    <a:pt x="276685" y="73241"/>
                    <a:pt x="276685" y="145624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086127F-AC91-4BD5-ADB7-B08FC8AB98DB}"/>
                </a:ext>
              </a:extLst>
            </p:cNvPr>
            <p:cNvSpPr/>
            <p:nvPr/>
          </p:nvSpPr>
          <p:spPr>
            <a:xfrm>
              <a:off x="4715455" y="2200959"/>
              <a:ext cx="223290" cy="223290"/>
            </a:xfrm>
            <a:custGeom>
              <a:avLst/>
              <a:gdLst>
                <a:gd name="connsiteX0" fmla="*/ 212611 w 223289"/>
                <a:gd name="connsiteY0" fmla="*/ 113587 h 223289"/>
                <a:gd name="connsiteX1" fmla="*/ 113587 w 223289"/>
                <a:gd name="connsiteY1" fmla="*/ 212611 h 223289"/>
                <a:gd name="connsiteX2" fmla="*/ 14562 w 223289"/>
                <a:gd name="connsiteY2" fmla="*/ 113587 h 223289"/>
                <a:gd name="connsiteX3" fmla="*/ 113587 w 223289"/>
                <a:gd name="connsiteY3" fmla="*/ 14562 h 223289"/>
                <a:gd name="connsiteX4" fmla="*/ 212611 w 223289"/>
                <a:gd name="connsiteY4" fmla="*/ 113587 h 2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89" h="223289">
                  <a:moveTo>
                    <a:pt x="212611" y="113587"/>
                  </a:moveTo>
                  <a:cubicBezTo>
                    <a:pt x="212611" y="168276"/>
                    <a:pt x="168276" y="212611"/>
                    <a:pt x="113587" y="212611"/>
                  </a:cubicBezTo>
                  <a:cubicBezTo>
                    <a:pt x="58897" y="212611"/>
                    <a:pt x="14562" y="168276"/>
                    <a:pt x="14562" y="113587"/>
                  </a:cubicBezTo>
                  <a:cubicBezTo>
                    <a:pt x="14562" y="58897"/>
                    <a:pt x="58897" y="14562"/>
                    <a:pt x="113587" y="14562"/>
                  </a:cubicBezTo>
                  <a:cubicBezTo>
                    <a:pt x="168276" y="14562"/>
                    <a:pt x="212611" y="58897"/>
                    <a:pt x="212611" y="113587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8C55A83-3696-4460-9F91-43872D878044}"/>
                </a:ext>
              </a:extLst>
            </p:cNvPr>
            <p:cNvSpPr/>
            <p:nvPr/>
          </p:nvSpPr>
          <p:spPr>
            <a:xfrm>
              <a:off x="3975686" y="2200959"/>
              <a:ext cx="223290" cy="223290"/>
            </a:xfrm>
            <a:custGeom>
              <a:avLst/>
              <a:gdLst>
                <a:gd name="connsiteX0" fmla="*/ 212611 w 223289"/>
                <a:gd name="connsiteY0" fmla="*/ 113587 h 223289"/>
                <a:gd name="connsiteX1" fmla="*/ 113587 w 223289"/>
                <a:gd name="connsiteY1" fmla="*/ 212611 h 223289"/>
                <a:gd name="connsiteX2" fmla="*/ 14562 w 223289"/>
                <a:gd name="connsiteY2" fmla="*/ 113587 h 223289"/>
                <a:gd name="connsiteX3" fmla="*/ 113587 w 223289"/>
                <a:gd name="connsiteY3" fmla="*/ 14562 h 223289"/>
                <a:gd name="connsiteX4" fmla="*/ 212611 w 223289"/>
                <a:gd name="connsiteY4" fmla="*/ 113587 h 223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89" h="223289">
                  <a:moveTo>
                    <a:pt x="212611" y="113587"/>
                  </a:moveTo>
                  <a:cubicBezTo>
                    <a:pt x="212611" y="168276"/>
                    <a:pt x="168276" y="212611"/>
                    <a:pt x="113587" y="212611"/>
                  </a:cubicBezTo>
                  <a:cubicBezTo>
                    <a:pt x="58897" y="212611"/>
                    <a:pt x="14562" y="168276"/>
                    <a:pt x="14562" y="113587"/>
                  </a:cubicBezTo>
                  <a:cubicBezTo>
                    <a:pt x="14562" y="58897"/>
                    <a:pt x="58897" y="14562"/>
                    <a:pt x="113587" y="14562"/>
                  </a:cubicBezTo>
                  <a:cubicBezTo>
                    <a:pt x="168276" y="14562"/>
                    <a:pt x="212611" y="58897"/>
                    <a:pt x="212611" y="113587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F2420F-1122-431D-ABFF-66032D966B06}"/>
                </a:ext>
              </a:extLst>
            </p:cNvPr>
            <p:cNvSpPr/>
            <p:nvPr/>
          </p:nvSpPr>
          <p:spPr>
            <a:xfrm>
              <a:off x="4172763" y="1698072"/>
              <a:ext cx="165040" cy="242706"/>
            </a:xfrm>
            <a:custGeom>
              <a:avLst/>
              <a:gdLst>
                <a:gd name="connsiteX0" fmla="*/ 14562 w 165040"/>
                <a:gd name="connsiteY0" fmla="*/ 14562 h 242706"/>
                <a:gd name="connsiteX1" fmla="*/ 158245 w 165040"/>
                <a:gd name="connsiteY1" fmla="*/ 85433 h 242706"/>
                <a:gd name="connsiteX2" fmla="*/ 87374 w 165040"/>
                <a:gd name="connsiteY2" fmla="*/ 230086 h 2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40" h="242706">
                  <a:moveTo>
                    <a:pt x="14562" y="14562"/>
                  </a:moveTo>
                  <a:lnTo>
                    <a:pt x="158245" y="85433"/>
                  </a:lnTo>
                  <a:lnTo>
                    <a:pt x="87374" y="230086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678E0C8-9506-4FEA-BA8C-869F98F57F26}"/>
                </a:ext>
              </a:extLst>
            </p:cNvPr>
            <p:cNvSpPr/>
            <p:nvPr/>
          </p:nvSpPr>
          <p:spPr>
            <a:xfrm>
              <a:off x="4532940" y="2683460"/>
              <a:ext cx="165040" cy="242706"/>
            </a:xfrm>
            <a:custGeom>
              <a:avLst/>
              <a:gdLst>
                <a:gd name="connsiteX0" fmla="*/ 152420 w 165040"/>
                <a:gd name="connsiteY0" fmla="*/ 235911 h 242706"/>
                <a:gd name="connsiteX1" fmla="*/ 14562 w 165040"/>
                <a:gd name="connsiteY1" fmla="*/ 152420 h 242706"/>
                <a:gd name="connsiteX2" fmla="*/ 98053 w 165040"/>
                <a:gd name="connsiteY2" fmla="*/ 14562 h 2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040" h="242706">
                  <a:moveTo>
                    <a:pt x="152420" y="235911"/>
                  </a:moveTo>
                  <a:lnTo>
                    <a:pt x="14562" y="152420"/>
                  </a:lnTo>
                  <a:lnTo>
                    <a:pt x="98053" y="14562"/>
                  </a:lnTo>
                </a:path>
              </a:pathLst>
            </a:custGeom>
            <a:noFill/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2DD13B-4734-4E7E-9309-9D4BD5FA6069}"/>
                </a:ext>
              </a:extLst>
            </p:cNvPr>
            <p:cNvSpPr/>
            <p:nvPr/>
          </p:nvSpPr>
          <p:spPr>
            <a:xfrm>
              <a:off x="4541677" y="2812579"/>
              <a:ext cx="38833" cy="29125"/>
            </a:xfrm>
            <a:custGeom>
              <a:avLst/>
              <a:gdLst>
                <a:gd name="connsiteX0" fmla="*/ 14562 w 38833"/>
                <a:gd name="connsiteY0" fmla="*/ 18446 h 29124"/>
                <a:gd name="connsiteX1" fmla="*/ 31066 w 38833"/>
                <a:gd name="connsiteY1" fmla="*/ 14562 h 2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33" h="29124">
                  <a:moveTo>
                    <a:pt x="14562" y="18446"/>
                  </a:moveTo>
                  <a:cubicBezTo>
                    <a:pt x="20387" y="17475"/>
                    <a:pt x="25241" y="15533"/>
                    <a:pt x="31066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468C2E1-D6DE-4AF2-A606-8038C6C03C16}"/>
                </a:ext>
              </a:extLst>
            </p:cNvPr>
            <p:cNvSpPr/>
            <p:nvPr/>
          </p:nvSpPr>
          <p:spPr>
            <a:xfrm>
              <a:off x="4558181" y="1771855"/>
              <a:ext cx="427163" cy="407747"/>
            </a:xfrm>
            <a:custGeom>
              <a:avLst/>
              <a:gdLst>
                <a:gd name="connsiteX0" fmla="*/ 415513 w 427163"/>
                <a:gd name="connsiteY0" fmla="*/ 396097 h 407746"/>
                <a:gd name="connsiteX1" fmla="*/ 14562 w 427163"/>
                <a:gd name="connsiteY1" fmla="*/ 14562 h 40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163" h="407746">
                  <a:moveTo>
                    <a:pt x="415513" y="396097"/>
                  </a:moveTo>
                  <a:cubicBezTo>
                    <a:pt x="364060" y="204844"/>
                    <a:pt x="208728" y="57279"/>
                    <a:pt x="14562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7677CC-8CFC-4AAC-A36A-E56C48872F21}"/>
                </a:ext>
              </a:extLst>
            </p:cNvPr>
            <p:cNvSpPr/>
            <p:nvPr/>
          </p:nvSpPr>
          <p:spPr>
            <a:xfrm>
              <a:off x="4558181" y="2412599"/>
              <a:ext cx="427163" cy="427163"/>
            </a:xfrm>
            <a:custGeom>
              <a:avLst/>
              <a:gdLst>
                <a:gd name="connsiteX0" fmla="*/ 14562 w 427163"/>
                <a:gd name="connsiteY0" fmla="*/ 414543 h 427163"/>
                <a:gd name="connsiteX1" fmla="*/ 420368 w 427163"/>
                <a:gd name="connsiteY1" fmla="*/ 14562 h 42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7163" h="427163">
                  <a:moveTo>
                    <a:pt x="14562" y="414543"/>
                  </a:moveTo>
                  <a:cubicBezTo>
                    <a:pt x="215523" y="370855"/>
                    <a:pt x="373768" y="214552"/>
                    <a:pt x="420368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E8A44D-3128-4D18-BB12-CFA157552648}"/>
                </a:ext>
              </a:extLst>
            </p:cNvPr>
            <p:cNvSpPr/>
            <p:nvPr/>
          </p:nvSpPr>
          <p:spPr>
            <a:xfrm>
              <a:off x="4541677" y="1767971"/>
              <a:ext cx="38833" cy="29125"/>
            </a:xfrm>
            <a:custGeom>
              <a:avLst/>
              <a:gdLst>
                <a:gd name="connsiteX0" fmla="*/ 14562 w 38833"/>
                <a:gd name="connsiteY0" fmla="*/ 14562 h 29124"/>
                <a:gd name="connsiteX1" fmla="*/ 31066 w 38833"/>
                <a:gd name="connsiteY1" fmla="*/ 18446 h 29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33" h="29124">
                  <a:moveTo>
                    <a:pt x="14562" y="14562"/>
                  </a:moveTo>
                  <a:cubicBezTo>
                    <a:pt x="20387" y="15533"/>
                    <a:pt x="25241" y="17475"/>
                    <a:pt x="31066" y="18446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6B68990-DC56-4617-87A7-18A160ABF7AE}"/>
                </a:ext>
              </a:extLst>
            </p:cNvPr>
            <p:cNvSpPr/>
            <p:nvPr/>
          </p:nvSpPr>
          <p:spPr>
            <a:xfrm>
              <a:off x="3925203" y="2412599"/>
              <a:ext cx="398039" cy="417455"/>
            </a:xfrm>
            <a:custGeom>
              <a:avLst/>
              <a:gdLst>
                <a:gd name="connsiteX0" fmla="*/ 387359 w 398038"/>
                <a:gd name="connsiteY0" fmla="*/ 406776 h 417454"/>
                <a:gd name="connsiteX1" fmla="*/ 14562 w 398038"/>
                <a:gd name="connsiteY1" fmla="*/ 14562 h 41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038" h="417454">
                  <a:moveTo>
                    <a:pt x="387359" y="406776"/>
                  </a:moveTo>
                  <a:cubicBezTo>
                    <a:pt x="201932" y="354351"/>
                    <a:pt x="58250" y="203873"/>
                    <a:pt x="14562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5447684-FAE7-4436-A93C-1BA6C126EFCB}"/>
                </a:ext>
              </a:extLst>
            </p:cNvPr>
            <p:cNvSpPr/>
            <p:nvPr/>
          </p:nvSpPr>
          <p:spPr>
            <a:xfrm>
              <a:off x="4298000" y="2804813"/>
              <a:ext cx="77666" cy="38833"/>
            </a:xfrm>
            <a:custGeom>
              <a:avLst/>
              <a:gdLst>
                <a:gd name="connsiteX0" fmla="*/ 14562 w 77666"/>
                <a:gd name="connsiteY0" fmla="*/ 14562 h 38833"/>
                <a:gd name="connsiteX1" fmla="*/ 63104 w 77666"/>
                <a:gd name="connsiteY1" fmla="*/ 26212 h 38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66" h="38833">
                  <a:moveTo>
                    <a:pt x="14562" y="14562"/>
                  </a:moveTo>
                  <a:cubicBezTo>
                    <a:pt x="30096" y="19417"/>
                    <a:pt x="46600" y="23300"/>
                    <a:pt x="63104" y="2621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233A0A8-8D6E-4D4D-907D-FD4582F05605}"/>
                </a:ext>
              </a:extLst>
            </p:cNvPr>
            <p:cNvSpPr/>
            <p:nvPr/>
          </p:nvSpPr>
          <p:spPr>
            <a:xfrm>
              <a:off x="3929086" y="1779621"/>
              <a:ext cx="398039" cy="398038"/>
            </a:xfrm>
            <a:custGeom>
              <a:avLst/>
              <a:gdLst>
                <a:gd name="connsiteX0" fmla="*/ 14562 w 398038"/>
                <a:gd name="connsiteY0" fmla="*/ 388330 h 398038"/>
                <a:gd name="connsiteX1" fmla="*/ 383476 w 398038"/>
                <a:gd name="connsiteY1" fmla="*/ 14562 h 39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8038" h="398038">
                  <a:moveTo>
                    <a:pt x="14562" y="388330"/>
                  </a:moveTo>
                  <a:cubicBezTo>
                    <a:pt x="63104" y="207757"/>
                    <a:pt x="203873" y="66016"/>
                    <a:pt x="383476" y="14562"/>
                  </a:cubicBezTo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C61854-5BDE-484A-86E0-33579990343D}"/>
              </a:ext>
            </a:extLst>
          </p:cNvPr>
          <p:cNvGrpSpPr/>
          <p:nvPr/>
        </p:nvGrpSpPr>
        <p:grpSpPr>
          <a:xfrm>
            <a:off x="-6062580" y="1729640"/>
            <a:ext cx="1076744" cy="1040856"/>
            <a:chOff x="1257705" y="1825618"/>
            <a:chExt cx="878170" cy="848900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0C5A8AD-F232-41D1-8386-3AE64D4FA581}"/>
                </a:ext>
              </a:extLst>
            </p:cNvPr>
            <p:cNvSpPr/>
            <p:nvPr/>
          </p:nvSpPr>
          <p:spPr>
            <a:xfrm>
              <a:off x="1257705" y="1825618"/>
              <a:ext cx="878170" cy="848900"/>
            </a:xfrm>
            <a:custGeom>
              <a:avLst/>
              <a:gdLst>
                <a:gd name="connsiteX0" fmla="*/ 276685 w 291247"/>
                <a:gd name="connsiteY0" fmla="*/ 145624 h 281539"/>
                <a:gd name="connsiteX1" fmla="*/ 145624 w 291247"/>
                <a:gd name="connsiteY1" fmla="*/ 276685 h 281539"/>
                <a:gd name="connsiteX2" fmla="*/ 14562 w 291247"/>
                <a:gd name="connsiteY2" fmla="*/ 145624 h 281539"/>
                <a:gd name="connsiteX3" fmla="*/ 145624 w 291247"/>
                <a:gd name="connsiteY3" fmla="*/ 14562 h 281539"/>
                <a:gd name="connsiteX4" fmla="*/ 276685 w 291247"/>
                <a:gd name="connsiteY4" fmla="*/ 145624 h 2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247" h="281539">
                  <a:moveTo>
                    <a:pt x="276685" y="145624"/>
                  </a:moveTo>
                  <a:cubicBezTo>
                    <a:pt x="276685" y="218007"/>
                    <a:pt x="218007" y="276685"/>
                    <a:pt x="145624" y="276685"/>
                  </a:cubicBezTo>
                  <a:cubicBezTo>
                    <a:pt x="73241" y="276685"/>
                    <a:pt x="14562" y="218007"/>
                    <a:pt x="14562" y="145624"/>
                  </a:cubicBezTo>
                  <a:cubicBezTo>
                    <a:pt x="14562" y="73241"/>
                    <a:pt x="73241" y="14562"/>
                    <a:pt x="145624" y="14562"/>
                  </a:cubicBezTo>
                  <a:cubicBezTo>
                    <a:pt x="218007" y="14562"/>
                    <a:pt x="276685" y="73241"/>
                    <a:pt x="276685" y="145624"/>
                  </a:cubicBezTo>
                  <a:close/>
                </a:path>
              </a:pathLst>
            </a:custGeom>
            <a:noFill/>
            <a:ln w="1905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900F88-DE33-4CA7-A543-8374201648E3}"/>
                </a:ext>
              </a:extLst>
            </p:cNvPr>
            <p:cNvGrpSpPr/>
            <p:nvPr/>
          </p:nvGrpSpPr>
          <p:grpSpPr>
            <a:xfrm>
              <a:off x="1668533" y="2019141"/>
              <a:ext cx="54964" cy="528283"/>
              <a:chOff x="2466927" y="1909958"/>
              <a:chExt cx="54964" cy="52828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B1D432B-BD19-4030-8C31-3239D5381310}"/>
                  </a:ext>
                </a:extLst>
              </p:cNvPr>
              <p:cNvSpPr/>
              <p:nvPr/>
            </p:nvSpPr>
            <p:spPr>
              <a:xfrm>
                <a:off x="2466927" y="2383277"/>
                <a:ext cx="54964" cy="54964"/>
              </a:xfrm>
              <a:prstGeom prst="ellips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818DE99-B41E-469D-88B7-5AE02BCCB164}"/>
                  </a:ext>
                </a:extLst>
              </p:cNvPr>
              <p:cNvSpPr/>
              <p:nvPr/>
            </p:nvSpPr>
            <p:spPr>
              <a:xfrm>
                <a:off x="2471550" y="1909958"/>
                <a:ext cx="45719" cy="418331"/>
              </a:xfrm>
              <a:prstGeom prst="roundRect">
                <a:avLst>
                  <a:gd name="adj" fmla="val 50000"/>
                </a:avLst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1" name="Graphic 30">
            <a:extLst>
              <a:ext uri="{FF2B5EF4-FFF2-40B4-BE49-F238E27FC236}">
                <a16:creationId xmlns:a16="http://schemas.microsoft.com/office/drawing/2014/main" id="{CF269AC3-857D-4589-8AC7-E12E214A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176" y="1383766"/>
            <a:ext cx="666750" cy="12858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F71E5F-2C11-43EB-A7DE-EAD855C9AD47}"/>
              </a:ext>
            </a:extLst>
          </p:cNvPr>
          <p:cNvCxnSpPr>
            <a:cxnSpLocks/>
          </p:cNvCxnSpPr>
          <p:nvPr/>
        </p:nvCxnSpPr>
        <p:spPr>
          <a:xfrm>
            <a:off x="2957104" y="471055"/>
            <a:ext cx="0" cy="4099601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91806D-C2EF-4F05-A6B8-D6BF518EA71B}"/>
              </a:ext>
            </a:extLst>
          </p:cNvPr>
          <p:cNvSpPr txBox="1"/>
          <p:nvPr/>
        </p:nvSpPr>
        <p:spPr>
          <a:xfrm>
            <a:off x="450355" y="3197566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examples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54935-AFD9-49B0-9694-AA9B7FBFE578}"/>
              </a:ext>
            </a:extLst>
          </p:cNvPr>
          <p:cNvSpPr txBox="1"/>
          <p:nvPr/>
        </p:nvSpPr>
        <p:spPr>
          <a:xfrm>
            <a:off x="3260770" y="1217533"/>
            <a:ext cx="531239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Linux Leap—second bug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2200" noProof="0" dirty="0">
                <a:solidFill>
                  <a:prstClr val="white"/>
                </a:solidFill>
                <a:latin typeface="Amazon Ember"/>
                <a:cs typeface="Arial"/>
              </a:rPr>
              <a:t>Memory leak in agent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Cloud zone or region failure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DNS failure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sz="2200" noProof="0" dirty="0">
                <a:solidFill>
                  <a:prstClr val="white"/>
                </a:solidFill>
                <a:latin typeface="Amazon Ember"/>
                <a:cs typeface="Arial"/>
              </a:rPr>
              <a:t>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ecurity configuration syntax error</a:t>
            </a:r>
          </a:p>
        </p:txBody>
      </p:sp>
    </p:spTree>
    <p:extLst>
      <p:ext uri="{BB962C8B-B14F-4D97-AF65-F5344CB8AC3E}">
        <p14:creationId xmlns:p14="http://schemas.microsoft.com/office/powerpoint/2010/main" val="153158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de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45679E-6 L -1.66667E-6 0.0435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66667E-6 3.33333E-6 L -1.66667E-6 0.04352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35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14FD8A4-86DD-4D34-95A5-975B1F11A112}"/>
              </a:ext>
            </a:extLst>
          </p:cNvPr>
          <p:cNvSpPr txBox="1"/>
          <p:nvPr/>
        </p:nvSpPr>
        <p:spPr>
          <a:xfrm>
            <a:off x="447881" y="2810151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Epidemic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F269AC3-857D-4589-8AC7-E12E214A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176" y="1383766"/>
            <a:ext cx="666750" cy="12858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F71E5F-2C11-43EB-A7DE-EAD855C9AD47}"/>
              </a:ext>
            </a:extLst>
          </p:cNvPr>
          <p:cNvCxnSpPr>
            <a:cxnSpLocks/>
          </p:cNvCxnSpPr>
          <p:nvPr/>
        </p:nvCxnSpPr>
        <p:spPr>
          <a:xfrm>
            <a:off x="2957104" y="471055"/>
            <a:ext cx="0" cy="4099601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91806D-C2EF-4F05-A6B8-D6BF518EA71B}"/>
              </a:ext>
            </a:extLst>
          </p:cNvPr>
          <p:cNvSpPr txBox="1"/>
          <p:nvPr/>
        </p:nvSpPr>
        <p:spPr>
          <a:xfrm>
            <a:off x="450355" y="3197566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examples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54935-AFD9-49B0-9694-AA9B7FBFE578}"/>
              </a:ext>
            </a:extLst>
          </p:cNvPr>
          <p:cNvSpPr txBox="1"/>
          <p:nvPr/>
        </p:nvSpPr>
        <p:spPr>
          <a:xfrm>
            <a:off x="3321060" y="1371421"/>
            <a:ext cx="5312391" cy="240065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Linux Leap—second bug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alpha val="60000"/>
                  </a:prstClr>
                </a:solidFill>
                <a:latin typeface="Amazon Ember"/>
                <a:cs typeface="Arial"/>
              </a:rPr>
              <a:t>Memory leak in agent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Cloud zone or region failure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DNS failure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Security configuration </a:t>
            </a:r>
            <a:r>
              <a:rPr lang="en-US" dirty="0">
                <a:solidFill>
                  <a:prstClr val="white">
                    <a:alpha val="60000"/>
                  </a:prstClr>
                </a:solidFill>
                <a:latin typeface="Amazon Ember"/>
                <a:cs typeface="Arial"/>
              </a:rPr>
              <a:t>syntax error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59046-FCCF-4519-8958-5875CE198E23}"/>
              </a:ext>
            </a:extLst>
          </p:cNvPr>
          <p:cNvSpPr/>
          <p:nvPr/>
        </p:nvSpPr>
        <p:spPr>
          <a:xfrm>
            <a:off x="3731741" y="1099751"/>
            <a:ext cx="4473145" cy="297797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79504EFA-8B62-4553-AB75-D3D7F6942846}"/>
              </a:ext>
            </a:extLst>
          </p:cNvPr>
          <p:cNvSpPr txBox="1"/>
          <p:nvPr/>
        </p:nvSpPr>
        <p:spPr>
          <a:xfrm>
            <a:off x="4815594" y="3880021"/>
            <a:ext cx="230543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Quarantine needed</a:t>
            </a:r>
          </a:p>
        </p:txBody>
      </p:sp>
      <p:sp>
        <p:nvSpPr>
          <p:cNvPr id="4" name="Octagon 3">
            <a:extLst>
              <a:ext uri="{FF2B5EF4-FFF2-40B4-BE49-F238E27FC236}">
                <a16:creationId xmlns:a16="http://schemas.microsoft.com/office/drawing/2014/main" id="{D4566A6A-F630-4579-B502-AFDFAAF4A30D}"/>
              </a:ext>
            </a:extLst>
          </p:cNvPr>
          <p:cNvSpPr/>
          <p:nvPr/>
        </p:nvSpPr>
        <p:spPr>
          <a:xfrm>
            <a:off x="5795815" y="900480"/>
            <a:ext cx="344996" cy="344996"/>
          </a:xfrm>
          <a:prstGeom prst="octagon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2495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45679E-6 L -4.16667E-6 0.04352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id="{4C106994-8B31-4F19-8A15-B0B011BD1406}"/>
              </a:ext>
            </a:extLst>
          </p:cNvPr>
          <p:cNvSpPr txBox="1"/>
          <p:nvPr/>
        </p:nvSpPr>
        <p:spPr bwMode="white">
          <a:xfrm>
            <a:off x="2117851" y="1174295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If a permissions look up fails, should you stop or continue?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E5C6B-C1BA-4DD9-AF96-1B7F0E8735B4}"/>
              </a:ext>
            </a:extLst>
          </p:cNvPr>
          <p:cNvSpPr txBox="1"/>
          <p:nvPr/>
        </p:nvSpPr>
        <p:spPr>
          <a:xfrm>
            <a:off x="4867020" y="1234695"/>
            <a:ext cx="3856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How often do you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failover apps to it?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07F453-03DA-4472-BF1F-0384A77EB0CF}"/>
              </a:ext>
            </a:extLst>
          </p:cNvPr>
          <p:cNvSpPr txBox="1"/>
          <p:nvPr/>
        </p:nvSpPr>
        <p:spPr>
          <a:xfrm>
            <a:off x="4867020" y="2129504"/>
            <a:ext cx="3934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How often do you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failover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whole datacenter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at once?</a:t>
            </a:r>
          </a:p>
        </p:txBody>
      </p:sp>
      <p:sp useBgFill="1">
        <p:nvSpPr>
          <p:cNvPr id="39" name="TextBox 38">
            <a:extLst>
              <a:ext uri="{FF2B5EF4-FFF2-40B4-BE49-F238E27FC236}">
                <a16:creationId xmlns:a16="http://schemas.microsoft.com/office/drawing/2014/main" id="{A27BFF98-BCA2-4A70-B57B-48019820397E}"/>
              </a:ext>
            </a:extLst>
          </p:cNvPr>
          <p:cNvSpPr txBox="1"/>
          <p:nvPr/>
        </p:nvSpPr>
        <p:spPr bwMode="white">
          <a:xfrm>
            <a:off x="2028220" y="1182103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182880" tIns="9144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Do you have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 backup datacenter?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BD87E8-2974-4F47-8816-664AE1DD9C0F}"/>
              </a:ext>
            </a:extLst>
          </p:cNvPr>
          <p:cNvSpPr txBox="1"/>
          <p:nvPr/>
        </p:nvSpPr>
        <p:spPr>
          <a:xfrm>
            <a:off x="4867021" y="3362868"/>
            <a:ext cx="33740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  <a:latin typeface="Amazon Ember"/>
              </a:rPr>
              <a:t>What happens to your observability tools when you most need them?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4.81481E-6 L 0.0368 -4.81481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93827E-6 L 0.0368 -4.93827E-6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46914E-7 L 0.0368 2.46914E-7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0" grpId="0"/>
      <p:bldP spid="50" grpId="1"/>
      <p:bldP spid="53" grpId="0"/>
      <p:bldP spid="53" grpId="1"/>
      <p:bldP spid="39" grpId="0" animBg="1"/>
      <p:bldP spid="39" grpId="1" animBg="1"/>
      <p:bldP spid="40" grpId="0"/>
      <p:bldP spid="40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14FD8A4-86DD-4D34-95A5-975B1F11A112}"/>
              </a:ext>
            </a:extLst>
          </p:cNvPr>
          <p:cNvSpPr txBox="1"/>
          <p:nvPr/>
        </p:nvSpPr>
        <p:spPr>
          <a:xfrm>
            <a:off x="447881" y="2810151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Epidemic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F269AC3-857D-4589-8AC7-E12E214A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176" y="1383766"/>
            <a:ext cx="666750" cy="12858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F71E5F-2C11-43EB-A7DE-EAD855C9AD47}"/>
              </a:ext>
            </a:extLst>
          </p:cNvPr>
          <p:cNvCxnSpPr>
            <a:cxnSpLocks/>
          </p:cNvCxnSpPr>
          <p:nvPr/>
        </p:nvCxnSpPr>
        <p:spPr>
          <a:xfrm>
            <a:off x="2957104" y="471055"/>
            <a:ext cx="0" cy="4099601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91806D-C2EF-4F05-A6B8-D6BF518EA71B}"/>
              </a:ext>
            </a:extLst>
          </p:cNvPr>
          <p:cNvSpPr txBox="1"/>
          <p:nvPr/>
        </p:nvSpPr>
        <p:spPr>
          <a:xfrm>
            <a:off x="450355" y="3197566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examples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54935-AFD9-49B0-9694-AA9B7FBFE578}"/>
              </a:ext>
            </a:extLst>
          </p:cNvPr>
          <p:cNvSpPr txBox="1"/>
          <p:nvPr/>
        </p:nvSpPr>
        <p:spPr>
          <a:xfrm>
            <a:off x="3321061" y="568114"/>
            <a:ext cx="5312391" cy="332398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Linux Leap—second bug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lang="en-US" sz="1600" b="1" dirty="0">
                <a:solidFill>
                  <a:prstClr val="white"/>
                </a:solidFill>
                <a:latin typeface="Amazon Ember"/>
                <a:cs typeface="Arial"/>
              </a:rPr>
              <a:t>Maintain ability to deploy on W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indows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>
                    <a:alpha val="60000"/>
                  </a:prstClr>
                </a:solidFill>
                <a:latin typeface="Amazon Ember"/>
                <a:cs typeface="Arial"/>
              </a:rPr>
              <a:t>Memory leak in agent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lang="en-US" sz="1600" b="1" dirty="0">
                <a:solidFill>
                  <a:prstClr val="white"/>
                </a:solidFill>
                <a:latin typeface="Amazon Ember"/>
                <a:cs typeface="Arial"/>
              </a:rPr>
              <a:t>Use multiple monitoring tools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Cloud zone or region failure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Cross-zone or region replication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DNS failure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lang="en-US" sz="1600" b="1" dirty="0">
                <a:solidFill>
                  <a:prstClr val="white"/>
                </a:solidFill>
                <a:latin typeface="Amazon Ember"/>
                <a:cs typeface="Arial"/>
              </a:rPr>
              <a:t>Multiple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 domains and providers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Security configuration </a:t>
            </a:r>
            <a:r>
              <a:rPr lang="en-US" sz="1600" dirty="0">
                <a:solidFill>
                  <a:prstClr val="white">
                    <a:alpha val="60000"/>
                  </a:prstClr>
                </a:solidFill>
                <a:latin typeface="Amazon Ember"/>
                <a:cs typeface="Arial"/>
              </a:rPr>
              <a:t>syntax error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Limit the scope of </a:t>
            </a:r>
            <a:r>
              <a:rPr lang="en-US" sz="1600" b="1" dirty="0">
                <a:solidFill>
                  <a:prstClr val="white"/>
                </a:solidFill>
                <a:latin typeface="Amazon Ember"/>
                <a:cs typeface="Arial"/>
              </a:rPr>
              <a:t>deployments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59046-FCCF-4519-8958-5875CE198E23}"/>
              </a:ext>
            </a:extLst>
          </p:cNvPr>
          <p:cNvSpPr/>
          <p:nvPr/>
        </p:nvSpPr>
        <p:spPr>
          <a:xfrm>
            <a:off x="3731741" y="471055"/>
            <a:ext cx="4473145" cy="360667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79504EFA-8B62-4553-AB75-D3D7F6942846}"/>
              </a:ext>
            </a:extLst>
          </p:cNvPr>
          <p:cNvSpPr txBox="1"/>
          <p:nvPr/>
        </p:nvSpPr>
        <p:spPr>
          <a:xfrm>
            <a:off x="5258824" y="3880021"/>
            <a:ext cx="141897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Quarantine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C6341-E308-4AC0-84BC-49E403769947}"/>
              </a:ext>
            </a:extLst>
          </p:cNvPr>
          <p:cNvSpPr txBox="1"/>
          <p:nvPr/>
        </p:nvSpPr>
        <p:spPr>
          <a:xfrm>
            <a:off x="4146061" y="4931285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mazon Ember"/>
                <a:ea typeface="+mn-ea"/>
                <a:cs typeface="+mn-cs"/>
              </a:rPr>
              <a:t>Diversity needs to be managed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noFill/>
                <a:effectLst/>
                <a:uLnTx/>
                <a:uFillTx/>
                <a:latin typeface="Amazon Ember"/>
                <a:ea typeface="+mn-ea"/>
                <a:cs typeface="+mn-cs"/>
              </a:rPr>
              <a:t>to contain an epidemic</a:t>
            </a:r>
          </a:p>
        </p:txBody>
      </p:sp>
    </p:spTree>
    <p:extLst>
      <p:ext uri="{BB962C8B-B14F-4D97-AF65-F5344CB8AC3E}">
        <p14:creationId xmlns:p14="http://schemas.microsoft.com/office/powerpoint/2010/main" val="59125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F14FD8A4-86DD-4D34-95A5-975B1F11A112}"/>
              </a:ext>
            </a:extLst>
          </p:cNvPr>
          <p:cNvSpPr txBox="1"/>
          <p:nvPr/>
        </p:nvSpPr>
        <p:spPr>
          <a:xfrm>
            <a:off x="447881" y="2810151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Epidemic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CF269AC3-857D-4589-8AC7-E12E214A3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6176" y="1383766"/>
            <a:ext cx="666750" cy="1285875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F71E5F-2C11-43EB-A7DE-EAD855C9AD47}"/>
              </a:ext>
            </a:extLst>
          </p:cNvPr>
          <p:cNvCxnSpPr>
            <a:cxnSpLocks/>
          </p:cNvCxnSpPr>
          <p:nvPr/>
        </p:nvCxnSpPr>
        <p:spPr>
          <a:xfrm>
            <a:off x="2957104" y="471055"/>
            <a:ext cx="0" cy="4099601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F91806D-C2EF-4F05-A6B8-D6BF518EA71B}"/>
              </a:ext>
            </a:extLst>
          </p:cNvPr>
          <p:cNvSpPr txBox="1"/>
          <p:nvPr/>
        </p:nvSpPr>
        <p:spPr>
          <a:xfrm>
            <a:off x="450355" y="3197566"/>
            <a:ext cx="20233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examples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54935-AFD9-49B0-9694-AA9B7FBFE578}"/>
              </a:ext>
            </a:extLst>
          </p:cNvPr>
          <p:cNvSpPr txBox="1"/>
          <p:nvPr/>
        </p:nvSpPr>
        <p:spPr>
          <a:xfrm>
            <a:off x="3321061" y="540698"/>
            <a:ext cx="5312391" cy="30162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Linux Leap—second bug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Maintain ability to deploy on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Windows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>
                    <a:alpha val="40000"/>
                  </a:prstClr>
                </a:solidFill>
                <a:latin typeface="Amazon Ember"/>
                <a:cs typeface="Arial"/>
              </a:rPr>
              <a:t>Memory leak in agent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lang="en-US" sz="1400" b="1" dirty="0">
                <a:solidFill>
                  <a:prstClr val="white">
                    <a:alpha val="40000"/>
                  </a:prstClr>
                </a:solidFill>
                <a:latin typeface="Amazon Ember"/>
                <a:cs typeface="Arial"/>
              </a:rPr>
              <a:t>Use multiple monitoring tools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40000"/>
                </a:prstClr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Cloud zone or region failure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Cross-zone or region replication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DNS failure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lang="en-US" sz="1400" b="1" dirty="0">
                <a:solidFill>
                  <a:prstClr val="white">
                    <a:alpha val="40000"/>
                  </a:prstClr>
                </a:solidFill>
                <a:latin typeface="Amazon Ember"/>
                <a:cs typeface="Arial"/>
              </a:rPr>
              <a:t>Multiple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 domains and providers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Security configuration corruption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Arial"/>
              </a:rPr>
              <a:t>Limit scope of </a:t>
            </a:r>
            <a:r>
              <a:rPr lang="en-US" sz="1400" b="1" dirty="0">
                <a:solidFill>
                  <a:prstClr val="white">
                    <a:alpha val="40000"/>
                  </a:prstClr>
                </a:solidFill>
                <a:latin typeface="Amazon Ember"/>
                <a:cs typeface="Arial"/>
              </a:rPr>
              <a:t>deployments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40000"/>
                </a:prstClr>
              </a:solidFill>
              <a:effectLst/>
              <a:uLnTx/>
              <a:uFillTx/>
              <a:latin typeface="Amazon Ember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D59046-FCCF-4519-8958-5875CE198E23}"/>
              </a:ext>
            </a:extLst>
          </p:cNvPr>
          <p:cNvSpPr/>
          <p:nvPr/>
        </p:nvSpPr>
        <p:spPr>
          <a:xfrm>
            <a:off x="3731741" y="471056"/>
            <a:ext cx="4473145" cy="3218076"/>
          </a:xfrm>
          <a:prstGeom prst="rect">
            <a:avLst/>
          </a:prstGeom>
          <a:noFill/>
          <a:ln w="19050">
            <a:solidFill>
              <a:schemeClr val="tx1">
                <a:alpha val="6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79504EFA-8B62-4553-AB75-D3D7F6942846}"/>
              </a:ext>
            </a:extLst>
          </p:cNvPr>
          <p:cNvSpPr txBox="1"/>
          <p:nvPr/>
        </p:nvSpPr>
        <p:spPr>
          <a:xfrm>
            <a:off x="5258824" y="3493766"/>
            <a:ext cx="1418978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40000"/>
                  </a:prstClr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Quarantine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5F654-D507-4257-9FCB-19681FCBEC7F}"/>
              </a:ext>
            </a:extLst>
          </p:cNvPr>
          <p:cNvSpPr txBox="1"/>
          <p:nvPr/>
        </p:nvSpPr>
        <p:spPr>
          <a:xfrm>
            <a:off x="4146061" y="4047031"/>
            <a:ext cx="358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Diversity needs to be managed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to contain an epidemic</a:t>
            </a:r>
          </a:p>
        </p:txBody>
      </p:sp>
    </p:spTree>
    <p:extLst>
      <p:ext uri="{BB962C8B-B14F-4D97-AF65-F5344CB8AC3E}">
        <p14:creationId xmlns:p14="http://schemas.microsoft.com/office/powerpoint/2010/main" val="70449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FEA0A9D-EBC3-4097-8591-7484C325CFD9}"/>
              </a:ext>
            </a:extLst>
          </p:cNvPr>
          <p:cNvSpPr txBox="1"/>
          <p:nvPr/>
        </p:nvSpPr>
        <p:spPr>
          <a:xfrm>
            <a:off x="1145628" y="3049857"/>
            <a:ext cx="685274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Cloud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provides the automation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that leads to chaos engineering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333C3EB-D66A-47D2-A00A-722AB04813D1}"/>
              </a:ext>
            </a:extLst>
          </p:cNvPr>
          <p:cNvGrpSpPr/>
          <p:nvPr/>
        </p:nvGrpSpPr>
        <p:grpSpPr>
          <a:xfrm>
            <a:off x="2748459" y="868582"/>
            <a:ext cx="3514050" cy="1780201"/>
            <a:chOff x="2748459" y="868582"/>
            <a:chExt cx="3514050" cy="17802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197DCC9-A899-47B1-AD8D-85EAE0DA86DD}"/>
                </a:ext>
              </a:extLst>
            </p:cNvPr>
            <p:cNvGrpSpPr/>
            <p:nvPr/>
          </p:nvGrpSpPr>
          <p:grpSpPr>
            <a:xfrm>
              <a:off x="2748459" y="868582"/>
              <a:ext cx="1692883" cy="1506854"/>
              <a:chOff x="3410611" y="1814513"/>
              <a:chExt cx="1692883" cy="150685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F79F6B1-EC75-4703-822B-9E2A17F26205}"/>
                  </a:ext>
                </a:extLst>
              </p:cNvPr>
              <p:cNvSpPr/>
              <p:nvPr/>
            </p:nvSpPr>
            <p:spPr>
              <a:xfrm>
                <a:off x="4044314" y="2114549"/>
                <a:ext cx="1059180" cy="305752"/>
              </a:xfrm>
              <a:custGeom>
                <a:avLst/>
                <a:gdLst>
                  <a:gd name="connsiteX0" fmla="*/ 14288 w 1638300"/>
                  <a:gd name="connsiteY0" fmla="*/ 295275 h 1219200"/>
                  <a:gd name="connsiteX1" fmla="*/ 60008 w 1638300"/>
                  <a:gd name="connsiteY1" fmla="*/ 292418 h 1219200"/>
                  <a:gd name="connsiteX2" fmla="*/ 161925 w 1638300"/>
                  <a:gd name="connsiteY2" fmla="*/ 305753 h 1219200"/>
                  <a:gd name="connsiteX3" fmla="*/ 542925 w 1638300"/>
                  <a:gd name="connsiteY3" fmla="*/ 14288 h 1219200"/>
                  <a:gd name="connsiteX4" fmla="*/ 927735 w 1638300"/>
                  <a:gd name="connsiteY4" fmla="*/ 320040 h 1219200"/>
                  <a:gd name="connsiteX5" fmla="*/ 1073468 w 1638300"/>
                  <a:gd name="connsiteY5" fmla="*/ 292418 h 1219200"/>
                  <a:gd name="connsiteX6" fmla="*/ 1468755 w 1638300"/>
                  <a:gd name="connsiteY6" fmla="*/ 687705 h 1219200"/>
                  <a:gd name="connsiteX7" fmla="*/ 1466850 w 1638300"/>
                  <a:gd name="connsiteY7" fmla="*/ 726758 h 1219200"/>
                  <a:gd name="connsiteX8" fmla="*/ 1630680 w 1638300"/>
                  <a:gd name="connsiteY8" fmla="*/ 962025 h 1219200"/>
                  <a:gd name="connsiteX9" fmla="*/ 1380173 w 1638300"/>
                  <a:gd name="connsiteY9" fmla="*/ 1212533 h 1219200"/>
                  <a:gd name="connsiteX10" fmla="*/ 974407 w 1638300"/>
                  <a:gd name="connsiteY10" fmla="*/ 1212533 h 1219200"/>
                  <a:gd name="connsiteX0" fmla="*/ 0 w 1616392"/>
                  <a:gd name="connsiteY0" fmla="*/ 280987 h 1198245"/>
                  <a:gd name="connsiteX1" fmla="*/ 45720 w 1616392"/>
                  <a:gd name="connsiteY1" fmla="*/ 278130 h 1198245"/>
                  <a:gd name="connsiteX2" fmla="*/ 147637 w 1616392"/>
                  <a:gd name="connsiteY2" fmla="*/ 291465 h 1198245"/>
                  <a:gd name="connsiteX3" fmla="*/ 528637 w 1616392"/>
                  <a:gd name="connsiteY3" fmla="*/ 0 h 1198245"/>
                  <a:gd name="connsiteX4" fmla="*/ 913447 w 1616392"/>
                  <a:gd name="connsiteY4" fmla="*/ 305752 h 1198245"/>
                  <a:gd name="connsiteX5" fmla="*/ 1059180 w 1616392"/>
                  <a:gd name="connsiteY5" fmla="*/ 278130 h 1198245"/>
                  <a:gd name="connsiteX6" fmla="*/ 1454467 w 1616392"/>
                  <a:gd name="connsiteY6" fmla="*/ 673417 h 1198245"/>
                  <a:gd name="connsiteX7" fmla="*/ 1452562 w 1616392"/>
                  <a:gd name="connsiteY7" fmla="*/ 712470 h 1198245"/>
                  <a:gd name="connsiteX8" fmla="*/ 1616392 w 1616392"/>
                  <a:gd name="connsiteY8" fmla="*/ 947737 h 1198245"/>
                  <a:gd name="connsiteX9" fmla="*/ 1365885 w 1616392"/>
                  <a:gd name="connsiteY9" fmla="*/ 1198245 h 1198245"/>
                  <a:gd name="connsiteX0" fmla="*/ 0 w 1616392"/>
                  <a:gd name="connsiteY0" fmla="*/ 280987 h 947737"/>
                  <a:gd name="connsiteX1" fmla="*/ 45720 w 1616392"/>
                  <a:gd name="connsiteY1" fmla="*/ 278130 h 947737"/>
                  <a:gd name="connsiteX2" fmla="*/ 147637 w 1616392"/>
                  <a:gd name="connsiteY2" fmla="*/ 291465 h 947737"/>
                  <a:gd name="connsiteX3" fmla="*/ 528637 w 1616392"/>
                  <a:gd name="connsiteY3" fmla="*/ 0 h 947737"/>
                  <a:gd name="connsiteX4" fmla="*/ 913447 w 1616392"/>
                  <a:gd name="connsiteY4" fmla="*/ 305752 h 947737"/>
                  <a:gd name="connsiteX5" fmla="*/ 1059180 w 1616392"/>
                  <a:gd name="connsiteY5" fmla="*/ 278130 h 947737"/>
                  <a:gd name="connsiteX6" fmla="*/ 1454467 w 1616392"/>
                  <a:gd name="connsiteY6" fmla="*/ 673417 h 947737"/>
                  <a:gd name="connsiteX7" fmla="*/ 1452562 w 1616392"/>
                  <a:gd name="connsiteY7" fmla="*/ 712470 h 947737"/>
                  <a:gd name="connsiteX8" fmla="*/ 1616392 w 1616392"/>
                  <a:gd name="connsiteY8" fmla="*/ 947737 h 947737"/>
                  <a:gd name="connsiteX0" fmla="*/ 0 w 1454467"/>
                  <a:gd name="connsiteY0" fmla="*/ 280987 h 712470"/>
                  <a:gd name="connsiteX1" fmla="*/ 45720 w 1454467"/>
                  <a:gd name="connsiteY1" fmla="*/ 278130 h 712470"/>
                  <a:gd name="connsiteX2" fmla="*/ 147637 w 1454467"/>
                  <a:gd name="connsiteY2" fmla="*/ 291465 h 712470"/>
                  <a:gd name="connsiteX3" fmla="*/ 528637 w 1454467"/>
                  <a:gd name="connsiteY3" fmla="*/ 0 h 712470"/>
                  <a:gd name="connsiteX4" fmla="*/ 913447 w 1454467"/>
                  <a:gd name="connsiteY4" fmla="*/ 305752 h 712470"/>
                  <a:gd name="connsiteX5" fmla="*/ 1059180 w 1454467"/>
                  <a:gd name="connsiteY5" fmla="*/ 278130 h 712470"/>
                  <a:gd name="connsiteX6" fmla="*/ 1454467 w 1454467"/>
                  <a:gd name="connsiteY6" fmla="*/ 673417 h 712470"/>
                  <a:gd name="connsiteX7" fmla="*/ 1452562 w 1454467"/>
                  <a:gd name="connsiteY7" fmla="*/ 712470 h 712470"/>
                  <a:gd name="connsiteX0" fmla="*/ 0 w 1454467"/>
                  <a:gd name="connsiteY0" fmla="*/ 280987 h 673417"/>
                  <a:gd name="connsiteX1" fmla="*/ 45720 w 1454467"/>
                  <a:gd name="connsiteY1" fmla="*/ 278130 h 673417"/>
                  <a:gd name="connsiteX2" fmla="*/ 147637 w 1454467"/>
                  <a:gd name="connsiteY2" fmla="*/ 291465 h 673417"/>
                  <a:gd name="connsiteX3" fmla="*/ 528637 w 1454467"/>
                  <a:gd name="connsiteY3" fmla="*/ 0 h 673417"/>
                  <a:gd name="connsiteX4" fmla="*/ 913447 w 1454467"/>
                  <a:gd name="connsiteY4" fmla="*/ 305752 h 673417"/>
                  <a:gd name="connsiteX5" fmla="*/ 1059180 w 1454467"/>
                  <a:gd name="connsiteY5" fmla="*/ 278130 h 673417"/>
                  <a:gd name="connsiteX6" fmla="*/ 1454467 w 1454467"/>
                  <a:gd name="connsiteY6" fmla="*/ 673417 h 673417"/>
                  <a:gd name="connsiteX0" fmla="*/ 0 w 1059180"/>
                  <a:gd name="connsiteY0" fmla="*/ 280987 h 305752"/>
                  <a:gd name="connsiteX1" fmla="*/ 45720 w 1059180"/>
                  <a:gd name="connsiteY1" fmla="*/ 278130 h 305752"/>
                  <a:gd name="connsiteX2" fmla="*/ 147637 w 1059180"/>
                  <a:gd name="connsiteY2" fmla="*/ 291465 h 305752"/>
                  <a:gd name="connsiteX3" fmla="*/ 528637 w 1059180"/>
                  <a:gd name="connsiteY3" fmla="*/ 0 h 305752"/>
                  <a:gd name="connsiteX4" fmla="*/ 913447 w 1059180"/>
                  <a:gd name="connsiteY4" fmla="*/ 305752 h 305752"/>
                  <a:gd name="connsiteX5" fmla="*/ 1059180 w 1059180"/>
                  <a:gd name="connsiteY5" fmla="*/ 278130 h 3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180" h="305752">
                    <a:moveTo>
                      <a:pt x="0" y="280987"/>
                    </a:moveTo>
                    <a:cubicBezTo>
                      <a:pt x="15240" y="279082"/>
                      <a:pt x="30480" y="278130"/>
                      <a:pt x="45720" y="278130"/>
                    </a:cubicBezTo>
                    <a:cubicBezTo>
                      <a:pt x="80962" y="278130"/>
                      <a:pt x="115252" y="282892"/>
                      <a:pt x="147637" y="291465"/>
                    </a:cubicBezTo>
                    <a:cubicBezTo>
                      <a:pt x="193357" y="123825"/>
                      <a:pt x="346710" y="0"/>
                      <a:pt x="528637" y="0"/>
                    </a:cubicBezTo>
                    <a:cubicBezTo>
                      <a:pt x="716280" y="0"/>
                      <a:pt x="873442" y="130492"/>
                      <a:pt x="913447" y="305752"/>
                    </a:cubicBezTo>
                    <a:cubicBezTo>
                      <a:pt x="958215" y="287655"/>
                      <a:pt x="1007744" y="278130"/>
                      <a:pt x="1059180" y="278130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50864DC-5CA4-4D66-8471-8D0D6292BE57}"/>
                  </a:ext>
                </a:extLst>
              </p:cNvPr>
              <p:cNvSpPr/>
              <p:nvPr/>
            </p:nvSpPr>
            <p:spPr>
              <a:xfrm>
                <a:off x="3410611" y="2568892"/>
                <a:ext cx="647700" cy="752475"/>
              </a:xfrm>
              <a:custGeom>
                <a:avLst/>
                <a:gdLst>
                  <a:gd name="connsiteX0" fmla="*/ 280035 w 647700"/>
                  <a:gd name="connsiteY0" fmla="*/ 14288 h 752475"/>
                  <a:gd name="connsiteX1" fmla="*/ 222885 w 647700"/>
                  <a:gd name="connsiteY1" fmla="*/ 220028 h 752475"/>
                  <a:gd name="connsiteX2" fmla="*/ 223838 w 647700"/>
                  <a:gd name="connsiteY2" fmla="*/ 246698 h 752475"/>
                  <a:gd name="connsiteX3" fmla="*/ 14288 w 647700"/>
                  <a:gd name="connsiteY3" fmla="*/ 494348 h 752475"/>
                  <a:gd name="connsiteX4" fmla="*/ 264795 w 647700"/>
                  <a:gd name="connsiteY4" fmla="*/ 744855 h 752475"/>
                  <a:gd name="connsiteX5" fmla="*/ 635318 w 647700"/>
                  <a:gd name="connsiteY5" fmla="*/ 7448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752475">
                    <a:moveTo>
                      <a:pt x="280035" y="14288"/>
                    </a:moveTo>
                    <a:cubicBezTo>
                      <a:pt x="243840" y="74295"/>
                      <a:pt x="222885" y="144780"/>
                      <a:pt x="222885" y="220028"/>
                    </a:cubicBezTo>
                    <a:cubicBezTo>
                      <a:pt x="222885" y="228600"/>
                      <a:pt x="222885" y="238125"/>
                      <a:pt x="223838" y="246698"/>
                    </a:cubicBezTo>
                    <a:cubicBezTo>
                      <a:pt x="104775" y="265748"/>
                      <a:pt x="14288" y="369570"/>
                      <a:pt x="14288" y="494348"/>
                    </a:cubicBezTo>
                    <a:cubicBezTo>
                      <a:pt x="14288" y="632460"/>
                      <a:pt x="126683" y="744855"/>
                      <a:pt x="264795" y="744855"/>
                    </a:cubicBezTo>
                    <a:lnTo>
                      <a:pt x="635318" y="744855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C933EC5-09E1-44E9-8141-34859C8F70E3}"/>
                  </a:ext>
                </a:extLst>
              </p:cNvPr>
              <p:cNvSpPr/>
              <p:nvPr/>
            </p:nvSpPr>
            <p:spPr>
              <a:xfrm>
                <a:off x="3945255" y="181451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7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7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F75593CC-8505-408E-8717-09F0D28F2C65}"/>
                  </a:ext>
                </a:extLst>
              </p:cNvPr>
              <p:cNvSpPr/>
              <p:nvPr/>
            </p:nvSpPr>
            <p:spPr>
              <a:xfrm>
                <a:off x="4114800" y="1814513"/>
                <a:ext cx="28575" cy="190500"/>
              </a:xfrm>
              <a:custGeom>
                <a:avLst/>
                <a:gdLst>
                  <a:gd name="connsiteX0" fmla="*/ 14288 w 28575"/>
                  <a:gd name="connsiteY0" fmla="*/ 184785 h 190500"/>
                  <a:gd name="connsiteX1" fmla="*/ 14288 w 28575"/>
                  <a:gd name="connsiteY1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190500">
                    <a:moveTo>
                      <a:pt x="14288" y="184785"/>
                    </a:moveTo>
                    <a:lnTo>
                      <a:pt x="14288" y="14288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708E998-B773-4CDB-8C4E-B0E620A8A19F}"/>
                  </a:ext>
                </a:extLst>
              </p:cNvPr>
              <p:cNvSpPr/>
              <p:nvPr/>
            </p:nvSpPr>
            <p:spPr>
              <a:xfrm>
                <a:off x="3924300" y="212693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7 h 190500"/>
                  <a:gd name="connsiteX1" fmla="*/ 184785 w 190500"/>
                  <a:gd name="connsiteY1" fmla="*/ 14287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7"/>
                    </a:moveTo>
                    <a:lnTo>
                      <a:pt x="184785" y="14287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BAECD1A-1519-4B5C-BDE9-1040021677EE}"/>
                  </a:ext>
                </a:extLst>
              </p:cNvPr>
              <p:cNvSpPr/>
              <p:nvPr/>
            </p:nvSpPr>
            <p:spPr>
              <a:xfrm>
                <a:off x="3745230" y="231362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9E64769-D9CA-4129-B623-0B404D71A19A}"/>
                  </a:ext>
                </a:extLst>
              </p:cNvPr>
              <p:cNvSpPr/>
              <p:nvPr/>
            </p:nvSpPr>
            <p:spPr>
              <a:xfrm>
                <a:off x="3546158" y="2113598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aphic 5">
              <a:extLst>
                <a:ext uri="{FF2B5EF4-FFF2-40B4-BE49-F238E27FC236}">
                  <a16:creationId xmlns:a16="http://schemas.microsoft.com/office/drawing/2014/main" id="{F7725450-D6C7-4FBB-AC81-B42A90DCF1C7}"/>
                </a:ext>
              </a:extLst>
            </p:cNvPr>
            <p:cNvGrpSpPr/>
            <p:nvPr/>
          </p:nvGrpSpPr>
          <p:grpSpPr>
            <a:xfrm>
              <a:off x="3448058" y="1372381"/>
              <a:ext cx="2814451" cy="1276402"/>
              <a:chOff x="4067143" y="2408225"/>
              <a:chExt cx="2814451" cy="1335314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E3127-B8E4-4DD6-B6AD-7192CF607BFD}"/>
                  </a:ext>
                </a:extLst>
              </p:cNvPr>
              <p:cNvSpPr/>
              <p:nvPr/>
            </p:nvSpPr>
            <p:spPr>
              <a:xfrm>
                <a:off x="4061205" y="3030023"/>
                <a:ext cx="926275" cy="714865"/>
              </a:xfrm>
              <a:custGeom>
                <a:avLst/>
                <a:gdLst>
                  <a:gd name="connsiteX0" fmla="*/ 540327 w 926275"/>
                  <a:gd name="connsiteY0" fmla="*/ 206367 h 714865"/>
                  <a:gd name="connsiteX1" fmla="*/ 376448 w 926275"/>
                  <a:gd name="connsiteY1" fmla="*/ 20232 h 714865"/>
                  <a:gd name="connsiteX2" fmla="*/ 212568 w 926275"/>
                  <a:gd name="connsiteY2" fmla="*/ 206367 h 714865"/>
                  <a:gd name="connsiteX3" fmla="*/ 212568 w 926275"/>
                  <a:gd name="connsiteY3" fmla="*/ 207716 h 714865"/>
                  <a:gd name="connsiteX4" fmla="*/ 17813 w 926275"/>
                  <a:gd name="connsiteY4" fmla="*/ 453197 h 714865"/>
                  <a:gd name="connsiteX5" fmla="*/ 235131 w 926275"/>
                  <a:gd name="connsiteY5" fmla="*/ 700028 h 714865"/>
                  <a:gd name="connsiteX6" fmla="*/ 910837 w 926275"/>
                  <a:gd name="connsiteY6" fmla="*/ 700028 h 714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26275" h="714865">
                    <a:moveTo>
                      <a:pt x="540327" y="206367"/>
                    </a:moveTo>
                    <a:cubicBezTo>
                      <a:pt x="540327" y="103858"/>
                      <a:pt x="466700" y="20232"/>
                      <a:pt x="376448" y="20232"/>
                    </a:cubicBezTo>
                    <a:cubicBezTo>
                      <a:pt x="286195" y="20232"/>
                      <a:pt x="212568" y="103858"/>
                      <a:pt x="212568" y="206367"/>
                    </a:cubicBezTo>
                    <a:cubicBezTo>
                      <a:pt x="212568" y="206367"/>
                      <a:pt x="212568" y="207716"/>
                      <a:pt x="212568" y="207716"/>
                    </a:cubicBezTo>
                    <a:cubicBezTo>
                      <a:pt x="103315" y="219855"/>
                      <a:pt x="17813" y="325061"/>
                      <a:pt x="17813" y="453197"/>
                    </a:cubicBezTo>
                    <a:cubicBezTo>
                      <a:pt x="17813" y="589427"/>
                      <a:pt x="115191" y="700028"/>
                      <a:pt x="235131" y="700028"/>
                    </a:cubicBezTo>
                    <a:lnTo>
                      <a:pt x="910837" y="700028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81C9C17-4D7D-40DF-AE0E-AD2D26499DAA}"/>
                  </a:ext>
                </a:extLst>
              </p:cNvPr>
              <p:cNvSpPr/>
              <p:nvPr/>
            </p:nvSpPr>
            <p:spPr>
              <a:xfrm>
                <a:off x="4461404" y="2602452"/>
                <a:ext cx="605641" cy="472081"/>
              </a:xfrm>
              <a:custGeom>
                <a:avLst/>
                <a:gdLst>
                  <a:gd name="connsiteX0" fmla="*/ 589016 w 605641"/>
                  <a:gd name="connsiteY0" fmla="*/ 20232 h 472080"/>
                  <a:gd name="connsiteX1" fmla="*/ 524889 w 605641"/>
                  <a:gd name="connsiteY1" fmla="*/ 156461 h 472080"/>
                  <a:gd name="connsiteX2" fmla="*/ 357447 w 605641"/>
                  <a:gd name="connsiteY2" fmla="*/ 106555 h 472080"/>
                  <a:gd name="connsiteX3" fmla="*/ 17813 w 605641"/>
                  <a:gd name="connsiteY3" fmla="*/ 453197 h 47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641" h="472080">
                    <a:moveTo>
                      <a:pt x="589016" y="20232"/>
                    </a:moveTo>
                    <a:cubicBezTo>
                      <a:pt x="561703" y="60696"/>
                      <a:pt x="540327" y="106555"/>
                      <a:pt x="524889" y="156461"/>
                    </a:cubicBezTo>
                    <a:cubicBezTo>
                      <a:pt x="475013" y="124090"/>
                      <a:pt x="418011" y="106555"/>
                      <a:pt x="357447" y="106555"/>
                    </a:cubicBezTo>
                    <a:cubicBezTo>
                      <a:pt x="180505" y="106555"/>
                      <a:pt x="35626" y="258970"/>
                      <a:pt x="17813" y="453197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9826CB4-A892-450C-B2CB-0E8FB80400AD}"/>
                  </a:ext>
                </a:extLst>
              </p:cNvPr>
              <p:cNvSpPr/>
              <p:nvPr/>
            </p:nvSpPr>
            <p:spPr>
              <a:xfrm>
                <a:off x="5057545" y="2459479"/>
                <a:ext cx="154379" cy="148368"/>
              </a:xfrm>
              <a:custGeom>
                <a:avLst/>
                <a:gdLst>
                  <a:gd name="connsiteX0" fmla="*/ 141316 w 154379"/>
                  <a:gd name="connsiteY0" fmla="*/ 20232 h 148368"/>
                  <a:gd name="connsiteX1" fmla="*/ 17813 w 154379"/>
                  <a:gd name="connsiteY1" fmla="*/ 128136 h 14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379" h="148368">
                    <a:moveTo>
                      <a:pt x="141316" y="20232"/>
                    </a:moveTo>
                    <a:cubicBezTo>
                      <a:pt x="95003" y="47208"/>
                      <a:pt x="53439" y="84975"/>
                      <a:pt x="17813" y="128136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A320845-AA57-421A-9FF0-51FB7D562EC1}"/>
                  </a:ext>
                </a:extLst>
              </p:cNvPr>
              <p:cNvSpPr/>
              <p:nvPr/>
            </p:nvSpPr>
            <p:spPr>
              <a:xfrm>
                <a:off x="5211924" y="2401481"/>
                <a:ext cx="617517" cy="350689"/>
              </a:xfrm>
              <a:custGeom>
                <a:avLst/>
                <a:gdLst>
                  <a:gd name="connsiteX0" fmla="*/ 610392 w 617516"/>
                  <a:gd name="connsiteY0" fmla="*/ 338549 h 350688"/>
                  <a:gd name="connsiteX1" fmla="*/ 194755 w 617516"/>
                  <a:gd name="connsiteY1" fmla="*/ 20232 h 350688"/>
                  <a:gd name="connsiteX2" fmla="*/ 17813 w 617516"/>
                  <a:gd name="connsiteY2" fmla="*/ 62045 h 35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7516" h="350688">
                    <a:moveTo>
                      <a:pt x="610392" y="338549"/>
                    </a:moveTo>
                    <a:cubicBezTo>
                      <a:pt x="543890" y="152415"/>
                      <a:pt x="383573" y="20232"/>
                      <a:pt x="194755" y="20232"/>
                    </a:cubicBezTo>
                    <a:cubicBezTo>
                      <a:pt x="131816" y="20232"/>
                      <a:pt x="72439" y="35069"/>
                      <a:pt x="17813" y="62045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F1832AE-4D24-4FD3-8E75-70D8FE34A8CB}"/>
                  </a:ext>
                </a:extLst>
              </p:cNvPr>
              <p:cNvSpPr/>
              <p:nvPr/>
            </p:nvSpPr>
            <p:spPr>
              <a:xfrm>
                <a:off x="5597872" y="2687427"/>
                <a:ext cx="771896" cy="418129"/>
              </a:xfrm>
              <a:custGeom>
                <a:avLst/>
                <a:gdLst>
                  <a:gd name="connsiteX0" fmla="*/ 761208 w 771895"/>
                  <a:gd name="connsiteY0" fmla="*/ 298085 h 418128"/>
                  <a:gd name="connsiteX1" fmla="*/ 691144 w 771895"/>
                  <a:gd name="connsiteY1" fmla="*/ 314271 h 418128"/>
                  <a:gd name="connsiteX2" fmla="*/ 359822 w 771895"/>
                  <a:gd name="connsiteY2" fmla="*/ 20232 h 418128"/>
                  <a:gd name="connsiteX3" fmla="*/ 17813 w 771895"/>
                  <a:gd name="connsiteY3" fmla="*/ 408687 h 418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1895" h="418128">
                    <a:moveTo>
                      <a:pt x="761208" y="298085"/>
                    </a:moveTo>
                    <a:cubicBezTo>
                      <a:pt x="736270" y="298085"/>
                      <a:pt x="712519" y="303480"/>
                      <a:pt x="691144" y="314271"/>
                    </a:cubicBezTo>
                    <a:cubicBezTo>
                      <a:pt x="654330" y="145671"/>
                      <a:pt x="518952" y="20232"/>
                      <a:pt x="359822" y="20232"/>
                    </a:cubicBezTo>
                    <a:cubicBezTo>
                      <a:pt x="171005" y="20232"/>
                      <a:pt x="17813" y="194227"/>
                      <a:pt x="17813" y="408687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60A54B-9BFE-4715-B7F6-C6E8E71B98FC}"/>
                  </a:ext>
                </a:extLst>
              </p:cNvPr>
              <p:cNvSpPr/>
              <p:nvPr/>
            </p:nvSpPr>
            <p:spPr>
              <a:xfrm>
                <a:off x="6370955" y="2969327"/>
                <a:ext cx="130629" cy="94416"/>
              </a:xfrm>
              <a:custGeom>
                <a:avLst/>
                <a:gdLst>
                  <a:gd name="connsiteX0" fmla="*/ 119941 w 130628"/>
                  <a:gd name="connsiteY0" fmla="*/ 82277 h 94416"/>
                  <a:gd name="connsiteX1" fmla="*/ 17813 w 130628"/>
                  <a:gd name="connsiteY1" fmla="*/ 20232 h 9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628" h="94416">
                    <a:moveTo>
                      <a:pt x="119941" y="82277"/>
                    </a:moveTo>
                    <a:cubicBezTo>
                      <a:pt x="93815" y="49906"/>
                      <a:pt x="58189" y="26976"/>
                      <a:pt x="17813" y="20232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877A81D-AB01-4480-830F-0422069D8FD6}"/>
                  </a:ext>
                </a:extLst>
              </p:cNvPr>
              <p:cNvSpPr/>
              <p:nvPr/>
            </p:nvSpPr>
            <p:spPr>
              <a:xfrm>
                <a:off x="5844878" y="3056999"/>
                <a:ext cx="1033153" cy="687889"/>
              </a:xfrm>
              <a:custGeom>
                <a:avLst/>
                <a:gdLst>
                  <a:gd name="connsiteX0" fmla="*/ 663831 w 1033152"/>
                  <a:gd name="connsiteY0" fmla="*/ 20232 h 687889"/>
                  <a:gd name="connsiteX1" fmla="*/ 691144 w 1033152"/>
                  <a:gd name="connsiteY1" fmla="*/ 103858 h 687889"/>
                  <a:gd name="connsiteX2" fmla="*/ 764771 w 1033152"/>
                  <a:gd name="connsiteY2" fmla="*/ 91719 h 687889"/>
                  <a:gd name="connsiteX3" fmla="*/ 1021278 w 1033152"/>
                  <a:gd name="connsiteY3" fmla="*/ 383060 h 687889"/>
                  <a:gd name="connsiteX4" fmla="*/ 764771 w 1033152"/>
                  <a:gd name="connsiteY4" fmla="*/ 674401 h 687889"/>
                  <a:gd name="connsiteX5" fmla="*/ 17813 w 1033152"/>
                  <a:gd name="connsiteY5" fmla="*/ 674401 h 687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3152" h="687889">
                    <a:moveTo>
                      <a:pt x="663831" y="20232"/>
                    </a:moveTo>
                    <a:cubicBezTo>
                      <a:pt x="678081" y="44511"/>
                      <a:pt x="687581" y="72835"/>
                      <a:pt x="691144" y="103858"/>
                    </a:cubicBezTo>
                    <a:cubicBezTo>
                      <a:pt x="714894" y="95765"/>
                      <a:pt x="739833" y="91719"/>
                      <a:pt x="764771" y="91719"/>
                    </a:cubicBezTo>
                    <a:cubicBezTo>
                      <a:pt x="906087" y="91719"/>
                      <a:pt x="1021278" y="222552"/>
                      <a:pt x="1021278" y="383060"/>
                    </a:cubicBezTo>
                    <a:cubicBezTo>
                      <a:pt x="1021278" y="543567"/>
                      <a:pt x="906087" y="674401"/>
                      <a:pt x="764771" y="674401"/>
                    </a:cubicBezTo>
                    <a:lnTo>
                      <a:pt x="17813" y="674401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E153763-1239-4EFD-8614-44FA4ECA1A87}"/>
                  </a:ext>
                </a:extLst>
              </p:cNvPr>
              <p:cNvSpPr/>
              <p:nvPr/>
            </p:nvSpPr>
            <p:spPr>
              <a:xfrm>
                <a:off x="5011231" y="3709819"/>
                <a:ext cx="201880" cy="40464"/>
              </a:xfrm>
              <a:custGeom>
                <a:avLst/>
                <a:gdLst>
                  <a:gd name="connsiteX0" fmla="*/ 17813 w 201880"/>
                  <a:gd name="connsiteY0" fmla="*/ 20232 h 40464"/>
                  <a:gd name="connsiteX1" fmla="*/ 187630 w 201880"/>
                  <a:gd name="connsiteY1" fmla="*/ 20232 h 4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1880" h="40464">
                    <a:moveTo>
                      <a:pt x="17813" y="20232"/>
                    </a:moveTo>
                    <a:lnTo>
                      <a:pt x="187630" y="20232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9D42F30-E447-43B3-85AE-562AAA418466}"/>
                  </a:ext>
                </a:extLst>
              </p:cNvPr>
              <p:cNvSpPr/>
              <p:nvPr/>
            </p:nvSpPr>
            <p:spPr>
              <a:xfrm>
                <a:off x="5230924" y="3709819"/>
                <a:ext cx="71252" cy="40464"/>
              </a:xfrm>
              <a:custGeom>
                <a:avLst/>
                <a:gdLst>
                  <a:gd name="connsiteX0" fmla="*/ 17813 w 71251"/>
                  <a:gd name="connsiteY0" fmla="*/ 20232 h 40464"/>
                  <a:gd name="connsiteX1" fmla="*/ 60564 w 71251"/>
                  <a:gd name="connsiteY1" fmla="*/ 20232 h 40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1251" h="40464">
                    <a:moveTo>
                      <a:pt x="17813" y="20232"/>
                    </a:moveTo>
                    <a:lnTo>
                      <a:pt x="60564" y="20232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91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4.93827E-7 L 0 -0.054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" presetClass="emph" presetSubtype="0" accel="10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400" fill="hold"/>
                                        <p:tgtEl>
                                          <p:spTgt spid="2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FEA0A9D-EBC3-4097-8591-7484C325CFD9}"/>
              </a:ext>
            </a:extLst>
          </p:cNvPr>
          <p:cNvSpPr txBox="1"/>
          <p:nvPr/>
        </p:nvSpPr>
        <p:spPr>
          <a:xfrm>
            <a:off x="1145628" y="3049857"/>
            <a:ext cx="685274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As datacenters migrate to cloud, fragile and manual disaster recovery will be replaced by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chaos engineering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8F2E4C-FF2E-4CA0-9DA4-A72490A4F7EE}"/>
              </a:ext>
            </a:extLst>
          </p:cNvPr>
          <p:cNvGrpSpPr/>
          <p:nvPr/>
        </p:nvGrpSpPr>
        <p:grpSpPr>
          <a:xfrm>
            <a:off x="2748459" y="868582"/>
            <a:ext cx="3498614" cy="1768598"/>
            <a:chOff x="2748459" y="868582"/>
            <a:chExt cx="3498614" cy="176859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70A1EA-2A2A-4F0E-9EBD-66D4866F4D05}"/>
                </a:ext>
              </a:extLst>
            </p:cNvPr>
            <p:cNvGrpSpPr/>
            <p:nvPr/>
          </p:nvGrpSpPr>
          <p:grpSpPr>
            <a:xfrm>
              <a:off x="2748459" y="868582"/>
              <a:ext cx="1692883" cy="1506854"/>
              <a:chOff x="3410611" y="1814513"/>
              <a:chExt cx="1692883" cy="1506854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7058277-A642-4A68-8F54-DA488FE86241}"/>
                  </a:ext>
                </a:extLst>
              </p:cNvPr>
              <p:cNvSpPr/>
              <p:nvPr/>
            </p:nvSpPr>
            <p:spPr>
              <a:xfrm>
                <a:off x="4044314" y="2114549"/>
                <a:ext cx="1059180" cy="305752"/>
              </a:xfrm>
              <a:custGeom>
                <a:avLst/>
                <a:gdLst>
                  <a:gd name="connsiteX0" fmla="*/ 14288 w 1638300"/>
                  <a:gd name="connsiteY0" fmla="*/ 295275 h 1219200"/>
                  <a:gd name="connsiteX1" fmla="*/ 60008 w 1638300"/>
                  <a:gd name="connsiteY1" fmla="*/ 292418 h 1219200"/>
                  <a:gd name="connsiteX2" fmla="*/ 161925 w 1638300"/>
                  <a:gd name="connsiteY2" fmla="*/ 305753 h 1219200"/>
                  <a:gd name="connsiteX3" fmla="*/ 542925 w 1638300"/>
                  <a:gd name="connsiteY3" fmla="*/ 14288 h 1219200"/>
                  <a:gd name="connsiteX4" fmla="*/ 927735 w 1638300"/>
                  <a:gd name="connsiteY4" fmla="*/ 320040 h 1219200"/>
                  <a:gd name="connsiteX5" fmla="*/ 1073468 w 1638300"/>
                  <a:gd name="connsiteY5" fmla="*/ 292418 h 1219200"/>
                  <a:gd name="connsiteX6" fmla="*/ 1468755 w 1638300"/>
                  <a:gd name="connsiteY6" fmla="*/ 687705 h 1219200"/>
                  <a:gd name="connsiteX7" fmla="*/ 1466850 w 1638300"/>
                  <a:gd name="connsiteY7" fmla="*/ 726758 h 1219200"/>
                  <a:gd name="connsiteX8" fmla="*/ 1630680 w 1638300"/>
                  <a:gd name="connsiteY8" fmla="*/ 962025 h 1219200"/>
                  <a:gd name="connsiteX9" fmla="*/ 1380173 w 1638300"/>
                  <a:gd name="connsiteY9" fmla="*/ 1212533 h 1219200"/>
                  <a:gd name="connsiteX10" fmla="*/ 974407 w 1638300"/>
                  <a:gd name="connsiteY10" fmla="*/ 1212533 h 1219200"/>
                  <a:gd name="connsiteX0" fmla="*/ 0 w 1616392"/>
                  <a:gd name="connsiteY0" fmla="*/ 280987 h 1198245"/>
                  <a:gd name="connsiteX1" fmla="*/ 45720 w 1616392"/>
                  <a:gd name="connsiteY1" fmla="*/ 278130 h 1198245"/>
                  <a:gd name="connsiteX2" fmla="*/ 147637 w 1616392"/>
                  <a:gd name="connsiteY2" fmla="*/ 291465 h 1198245"/>
                  <a:gd name="connsiteX3" fmla="*/ 528637 w 1616392"/>
                  <a:gd name="connsiteY3" fmla="*/ 0 h 1198245"/>
                  <a:gd name="connsiteX4" fmla="*/ 913447 w 1616392"/>
                  <a:gd name="connsiteY4" fmla="*/ 305752 h 1198245"/>
                  <a:gd name="connsiteX5" fmla="*/ 1059180 w 1616392"/>
                  <a:gd name="connsiteY5" fmla="*/ 278130 h 1198245"/>
                  <a:gd name="connsiteX6" fmla="*/ 1454467 w 1616392"/>
                  <a:gd name="connsiteY6" fmla="*/ 673417 h 1198245"/>
                  <a:gd name="connsiteX7" fmla="*/ 1452562 w 1616392"/>
                  <a:gd name="connsiteY7" fmla="*/ 712470 h 1198245"/>
                  <a:gd name="connsiteX8" fmla="*/ 1616392 w 1616392"/>
                  <a:gd name="connsiteY8" fmla="*/ 947737 h 1198245"/>
                  <a:gd name="connsiteX9" fmla="*/ 1365885 w 1616392"/>
                  <a:gd name="connsiteY9" fmla="*/ 1198245 h 1198245"/>
                  <a:gd name="connsiteX0" fmla="*/ 0 w 1616392"/>
                  <a:gd name="connsiteY0" fmla="*/ 280987 h 947737"/>
                  <a:gd name="connsiteX1" fmla="*/ 45720 w 1616392"/>
                  <a:gd name="connsiteY1" fmla="*/ 278130 h 947737"/>
                  <a:gd name="connsiteX2" fmla="*/ 147637 w 1616392"/>
                  <a:gd name="connsiteY2" fmla="*/ 291465 h 947737"/>
                  <a:gd name="connsiteX3" fmla="*/ 528637 w 1616392"/>
                  <a:gd name="connsiteY3" fmla="*/ 0 h 947737"/>
                  <a:gd name="connsiteX4" fmla="*/ 913447 w 1616392"/>
                  <a:gd name="connsiteY4" fmla="*/ 305752 h 947737"/>
                  <a:gd name="connsiteX5" fmla="*/ 1059180 w 1616392"/>
                  <a:gd name="connsiteY5" fmla="*/ 278130 h 947737"/>
                  <a:gd name="connsiteX6" fmla="*/ 1454467 w 1616392"/>
                  <a:gd name="connsiteY6" fmla="*/ 673417 h 947737"/>
                  <a:gd name="connsiteX7" fmla="*/ 1452562 w 1616392"/>
                  <a:gd name="connsiteY7" fmla="*/ 712470 h 947737"/>
                  <a:gd name="connsiteX8" fmla="*/ 1616392 w 1616392"/>
                  <a:gd name="connsiteY8" fmla="*/ 947737 h 947737"/>
                  <a:gd name="connsiteX0" fmla="*/ 0 w 1454467"/>
                  <a:gd name="connsiteY0" fmla="*/ 280987 h 712470"/>
                  <a:gd name="connsiteX1" fmla="*/ 45720 w 1454467"/>
                  <a:gd name="connsiteY1" fmla="*/ 278130 h 712470"/>
                  <a:gd name="connsiteX2" fmla="*/ 147637 w 1454467"/>
                  <a:gd name="connsiteY2" fmla="*/ 291465 h 712470"/>
                  <a:gd name="connsiteX3" fmla="*/ 528637 w 1454467"/>
                  <a:gd name="connsiteY3" fmla="*/ 0 h 712470"/>
                  <a:gd name="connsiteX4" fmla="*/ 913447 w 1454467"/>
                  <a:gd name="connsiteY4" fmla="*/ 305752 h 712470"/>
                  <a:gd name="connsiteX5" fmla="*/ 1059180 w 1454467"/>
                  <a:gd name="connsiteY5" fmla="*/ 278130 h 712470"/>
                  <a:gd name="connsiteX6" fmla="*/ 1454467 w 1454467"/>
                  <a:gd name="connsiteY6" fmla="*/ 673417 h 712470"/>
                  <a:gd name="connsiteX7" fmla="*/ 1452562 w 1454467"/>
                  <a:gd name="connsiteY7" fmla="*/ 712470 h 712470"/>
                  <a:gd name="connsiteX0" fmla="*/ 0 w 1454467"/>
                  <a:gd name="connsiteY0" fmla="*/ 280987 h 673417"/>
                  <a:gd name="connsiteX1" fmla="*/ 45720 w 1454467"/>
                  <a:gd name="connsiteY1" fmla="*/ 278130 h 673417"/>
                  <a:gd name="connsiteX2" fmla="*/ 147637 w 1454467"/>
                  <a:gd name="connsiteY2" fmla="*/ 291465 h 673417"/>
                  <a:gd name="connsiteX3" fmla="*/ 528637 w 1454467"/>
                  <a:gd name="connsiteY3" fmla="*/ 0 h 673417"/>
                  <a:gd name="connsiteX4" fmla="*/ 913447 w 1454467"/>
                  <a:gd name="connsiteY4" fmla="*/ 305752 h 673417"/>
                  <a:gd name="connsiteX5" fmla="*/ 1059180 w 1454467"/>
                  <a:gd name="connsiteY5" fmla="*/ 278130 h 673417"/>
                  <a:gd name="connsiteX6" fmla="*/ 1454467 w 1454467"/>
                  <a:gd name="connsiteY6" fmla="*/ 673417 h 673417"/>
                  <a:gd name="connsiteX0" fmla="*/ 0 w 1059180"/>
                  <a:gd name="connsiteY0" fmla="*/ 280987 h 305752"/>
                  <a:gd name="connsiteX1" fmla="*/ 45720 w 1059180"/>
                  <a:gd name="connsiteY1" fmla="*/ 278130 h 305752"/>
                  <a:gd name="connsiteX2" fmla="*/ 147637 w 1059180"/>
                  <a:gd name="connsiteY2" fmla="*/ 291465 h 305752"/>
                  <a:gd name="connsiteX3" fmla="*/ 528637 w 1059180"/>
                  <a:gd name="connsiteY3" fmla="*/ 0 h 305752"/>
                  <a:gd name="connsiteX4" fmla="*/ 913447 w 1059180"/>
                  <a:gd name="connsiteY4" fmla="*/ 305752 h 305752"/>
                  <a:gd name="connsiteX5" fmla="*/ 1059180 w 1059180"/>
                  <a:gd name="connsiteY5" fmla="*/ 278130 h 3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180" h="305752">
                    <a:moveTo>
                      <a:pt x="0" y="280987"/>
                    </a:moveTo>
                    <a:cubicBezTo>
                      <a:pt x="15240" y="279082"/>
                      <a:pt x="30480" y="278130"/>
                      <a:pt x="45720" y="278130"/>
                    </a:cubicBezTo>
                    <a:cubicBezTo>
                      <a:pt x="80962" y="278130"/>
                      <a:pt x="115252" y="282892"/>
                      <a:pt x="147637" y="291465"/>
                    </a:cubicBezTo>
                    <a:cubicBezTo>
                      <a:pt x="193357" y="123825"/>
                      <a:pt x="346710" y="0"/>
                      <a:pt x="528637" y="0"/>
                    </a:cubicBezTo>
                    <a:cubicBezTo>
                      <a:pt x="716280" y="0"/>
                      <a:pt x="873442" y="130492"/>
                      <a:pt x="913447" y="305752"/>
                    </a:cubicBezTo>
                    <a:cubicBezTo>
                      <a:pt x="958215" y="287655"/>
                      <a:pt x="1007744" y="278130"/>
                      <a:pt x="1059180" y="278130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FB48811-9A92-4A06-A7EA-EAD6DC2CB509}"/>
                  </a:ext>
                </a:extLst>
              </p:cNvPr>
              <p:cNvSpPr/>
              <p:nvPr/>
            </p:nvSpPr>
            <p:spPr>
              <a:xfrm>
                <a:off x="3410611" y="2568892"/>
                <a:ext cx="647700" cy="752475"/>
              </a:xfrm>
              <a:custGeom>
                <a:avLst/>
                <a:gdLst>
                  <a:gd name="connsiteX0" fmla="*/ 280035 w 647700"/>
                  <a:gd name="connsiteY0" fmla="*/ 14288 h 752475"/>
                  <a:gd name="connsiteX1" fmla="*/ 222885 w 647700"/>
                  <a:gd name="connsiteY1" fmla="*/ 220028 h 752475"/>
                  <a:gd name="connsiteX2" fmla="*/ 223838 w 647700"/>
                  <a:gd name="connsiteY2" fmla="*/ 246698 h 752475"/>
                  <a:gd name="connsiteX3" fmla="*/ 14288 w 647700"/>
                  <a:gd name="connsiteY3" fmla="*/ 494348 h 752475"/>
                  <a:gd name="connsiteX4" fmla="*/ 264795 w 647700"/>
                  <a:gd name="connsiteY4" fmla="*/ 744855 h 752475"/>
                  <a:gd name="connsiteX5" fmla="*/ 635318 w 647700"/>
                  <a:gd name="connsiteY5" fmla="*/ 7448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752475">
                    <a:moveTo>
                      <a:pt x="280035" y="14288"/>
                    </a:moveTo>
                    <a:cubicBezTo>
                      <a:pt x="243840" y="74295"/>
                      <a:pt x="222885" y="144780"/>
                      <a:pt x="222885" y="220028"/>
                    </a:cubicBezTo>
                    <a:cubicBezTo>
                      <a:pt x="222885" y="228600"/>
                      <a:pt x="222885" y="238125"/>
                      <a:pt x="223838" y="246698"/>
                    </a:cubicBezTo>
                    <a:cubicBezTo>
                      <a:pt x="104775" y="265748"/>
                      <a:pt x="14288" y="369570"/>
                      <a:pt x="14288" y="494348"/>
                    </a:cubicBezTo>
                    <a:cubicBezTo>
                      <a:pt x="14288" y="632460"/>
                      <a:pt x="126683" y="744855"/>
                      <a:pt x="264795" y="744855"/>
                    </a:cubicBezTo>
                    <a:lnTo>
                      <a:pt x="635318" y="744855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3F3E16E-0FA5-4A7B-BEFC-5A6E9FD9F6B4}"/>
                  </a:ext>
                </a:extLst>
              </p:cNvPr>
              <p:cNvSpPr/>
              <p:nvPr/>
            </p:nvSpPr>
            <p:spPr>
              <a:xfrm>
                <a:off x="3945255" y="181451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7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7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0262AA-16FF-48F1-82C2-F466546BE6AC}"/>
                  </a:ext>
                </a:extLst>
              </p:cNvPr>
              <p:cNvSpPr/>
              <p:nvPr/>
            </p:nvSpPr>
            <p:spPr>
              <a:xfrm>
                <a:off x="4114800" y="1814513"/>
                <a:ext cx="28575" cy="190500"/>
              </a:xfrm>
              <a:custGeom>
                <a:avLst/>
                <a:gdLst>
                  <a:gd name="connsiteX0" fmla="*/ 14288 w 28575"/>
                  <a:gd name="connsiteY0" fmla="*/ 184785 h 190500"/>
                  <a:gd name="connsiteX1" fmla="*/ 14288 w 28575"/>
                  <a:gd name="connsiteY1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190500">
                    <a:moveTo>
                      <a:pt x="14288" y="184785"/>
                    </a:moveTo>
                    <a:lnTo>
                      <a:pt x="14288" y="14288"/>
                    </a:lnTo>
                  </a:path>
                </a:pathLst>
              </a:custGeom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B9D80B7-A6F0-4934-8C2F-F8935263F815}"/>
                  </a:ext>
                </a:extLst>
              </p:cNvPr>
              <p:cNvSpPr/>
              <p:nvPr/>
            </p:nvSpPr>
            <p:spPr>
              <a:xfrm>
                <a:off x="3924300" y="212693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7 h 190500"/>
                  <a:gd name="connsiteX1" fmla="*/ 184785 w 190500"/>
                  <a:gd name="connsiteY1" fmla="*/ 14287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7"/>
                    </a:moveTo>
                    <a:lnTo>
                      <a:pt x="184785" y="14287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216B2D-A0E2-43F8-9CA1-F21B391F73AE}"/>
                  </a:ext>
                </a:extLst>
              </p:cNvPr>
              <p:cNvSpPr/>
              <p:nvPr/>
            </p:nvSpPr>
            <p:spPr>
              <a:xfrm>
                <a:off x="3745230" y="231362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158D003-97C1-4FFC-9CEB-F48C4869915F}"/>
                  </a:ext>
                </a:extLst>
              </p:cNvPr>
              <p:cNvSpPr/>
              <p:nvPr/>
            </p:nvSpPr>
            <p:spPr>
              <a:xfrm>
                <a:off x="3546158" y="2113598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aphic 5">
              <a:extLst>
                <a:ext uri="{FF2B5EF4-FFF2-40B4-BE49-F238E27FC236}">
                  <a16:creationId xmlns:a16="http://schemas.microsoft.com/office/drawing/2014/main" id="{8FEBBEAE-AE2B-4ADD-9AEC-C0A8D74BF3E9}"/>
                </a:ext>
              </a:extLst>
            </p:cNvPr>
            <p:cNvGrpSpPr/>
            <p:nvPr/>
          </p:nvGrpSpPr>
          <p:grpSpPr>
            <a:xfrm>
              <a:off x="3459934" y="1365935"/>
              <a:ext cx="2787139" cy="1271245"/>
              <a:chOff x="4079019" y="2401481"/>
              <a:chExt cx="2787139" cy="132991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8E3D92E-1CEA-462B-9EEB-68CC9FCD61C2}"/>
                  </a:ext>
                </a:extLst>
              </p:cNvPr>
              <p:cNvSpPr/>
              <p:nvPr/>
            </p:nvSpPr>
            <p:spPr>
              <a:xfrm>
                <a:off x="4079019" y="3050255"/>
                <a:ext cx="710144" cy="679797"/>
              </a:xfrm>
              <a:custGeom>
                <a:avLst/>
                <a:gdLst>
                  <a:gd name="connsiteX0" fmla="*/ 540327 w 926275"/>
                  <a:gd name="connsiteY0" fmla="*/ 206367 h 714865"/>
                  <a:gd name="connsiteX1" fmla="*/ 376448 w 926275"/>
                  <a:gd name="connsiteY1" fmla="*/ 20232 h 714865"/>
                  <a:gd name="connsiteX2" fmla="*/ 212568 w 926275"/>
                  <a:gd name="connsiteY2" fmla="*/ 206367 h 714865"/>
                  <a:gd name="connsiteX3" fmla="*/ 212568 w 926275"/>
                  <a:gd name="connsiteY3" fmla="*/ 207716 h 714865"/>
                  <a:gd name="connsiteX4" fmla="*/ 17813 w 926275"/>
                  <a:gd name="connsiteY4" fmla="*/ 453197 h 714865"/>
                  <a:gd name="connsiteX5" fmla="*/ 235131 w 926275"/>
                  <a:gd name="connsiteY5" fmla="*/ 700028 h 714865"/>
                  <a:gd name="connsiteX6" fmla="*/ 910837 w 926275"/>
                  <a:gd name="connsiteY6" fmla="*/ 700028 h 714865"/>
                  <a:gd name="connsiteX0" fmla="*/ 522514 w 710144"/>
                  <a:gd name="connsiteY0" fmla="*/ 186135 h 679797"/>
                  <a:gd name="connsiteX1" fmla="*/ 358635 w 710144"/>
                  <a:gd name="connsiteY1" fmla="*/ 0 h 679797"/>
                  <a:gd name="connsiteX2" fmla="*/ 194755 w 710144"/>
                  <a:gd name="connsiteY2" fmla="*/ 186135 h 679797"/>
                  <a:gd name="connsiteX3" fmla="*/ 194755 w 710144"/>
                  <a:gd name="connsiteY3" fmla="*/ 187484 h 679797"/>
                  <a:gd name="connsiteX4" fmla="*/ 0 w 710144"/>
                  <a:gd name="connsiteY4" fmla="*/ 432965 h 679797"/>
                  <a:gd name="connsiteX5" fmla="*/ 217318 w 710144"/>
                  <a:gd name="connsiteY5" fmla="*/ 679796 h 679797"/>
                  <a:gd name="connsiteX6" fmla="*/ 710144 w 710144"/>
                  <a:gd name="connsiteY6" fmla="*/ 672964 h 67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0144" h="679797">
                    <a:moveTo>
                      <a:pt x="522514" y="186135"/>
                    </a:moveTo>
                    <a:cubicBezTo>
                      <a:pt x="522514" y="83626"/>
                      <a:pt x="448887" y="0"/>
                      <a:pt x="358635" y="0"/>
                    </a:cubicBezTo>
                    <a:cubicBezTo>
                      <a:pt x="268382" y="0"/>
                      <a:pt x="194755" y="83626"/>
                      <a:pt x="194755" y="186135"/>
                    </a:cubicBezTo>
                    <a:lnTo>
                      <a:pt x="194755" y="187484"/>
                    </a:lnTo>
                    <a:cubicBezTo>
                      <a:pt x="85502" y="199623"/>
                      <a:pt x="0" y="304829"/>
                      <a:pt x="0" y="432965"/>
                    </a:cubicBezTo>
                    <a:cubicBezTo>
                      <a:pt x="0" y="569195"/>
                      <a:pt x="97378" y="679796"/>
                      <a:pt x="217318" y="679796"/>
                    </a:cubicBezTo>
                    <a:cubicBezTo>
                      <a:pt x="442553" y="679796"/>
                      <a:pt x="484909" y="672964"/>
                      <a:pt x="710144" y="672964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3ADF8E-ABEA-4090-924C-8FBC5A073470}"/>
                  </a:ext>
                </a:extLst>
              </p:cNvPr>
              <p:cNvSpPr/>
              <p:nvPr/>
            </p:nvSpPr>
            <p:spPr>
              <a:xfrm>
                <a:off x="4461404" y="2602452"/>
                <a:ext cx="605641" cy="472081"/>
              </a:xfrm>
              <a:custGeom>
                <a:avLst/>
                <a:gdLst>
                  <a:gd name="connsiteX0" fmla="*/ 589016 w 605641"/>
                  <a:gd name="connsiteY0" fmla="*/ 20232 h 472080"/>
                  <a:gd name="connsiteX1" fmla="*/ 524889 w 605641"/>
                  <a:gd name="connsiteY1" fmla="*/ 156461 h 472080"/>
                  <a:gd name="connsiteX2" fmla="*/ 357447 w 605641"/>
                  <a:gd name="connsiteY2" fmla="*/ 106555 h 472080"/>
                  <a:gd name="connsiteX3" fmla="*/ 17813 w 605641"/>
                  <a:gd name="connsiteY3" fmla="*/ 453197 h 47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641" h="472080">
                    <a:moveTo>
                      <a:pt x="589016" y="20232"/>
                    </a:moveTo>
                    <a:cubicBezTo>
                      <a:pt x="561703" y="60696"/>
                      <a:pt x="540327" y="106555"/>
                      <a:pt x="524889" y="156461"/>
                    </a:cubicBezTo>
                    <a:cubicBezTo>
                      <a:pt x="475013" y="124090"/>
                      <a:pt x="418011" y="106555"/>
                      <a:pt x="357447" y="106555"/>
                    </a:cubicBezTo>
                    <a:cubicBezTo>
                      <a:pt x="180505" y="106555"/>
                      <a:pt x="35626" y="258970"/>
                      <a:pt x="17813" y="453197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52B4912-8C0A-4E92-9F98-53E0F18BB4AC}"/>
                  </a:ext>
                </a:extLst>
              </p:cNvPr>
              <p:cNvSpPr/>
              <p:nvPr/>
            </p:nvSpPr>
            <p:spPr>
              <a:xfrm>
                <a:off x="5057545" y="2459479"/>
                <a:ext cx="154379" cy="148368"/>
              </a:xfrm>
              <a:custGeom>
                <a:avLst/>
                <a:gdLst>
                  <a:gd name="connsiteX0" fmla="*/ 141316 w 154379"/>
                  <a:gd name="connsiteY0" fmla="*/ 20232 h 148368"/>
                  <a:gd name="connsiteX1" fmla="*/ 17813 w 154379"/>
                  <a:gd name="connsiteY1" fmla="*/ 128136 h 14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379" h="148368">
                    <a:moveTo>
                      <a:pt x="141316" y="20232"/>
                    </a:moveTo>
                    <a:cubicBezTo>
                      <a:pt x="95003" y="47208"/>
                      <a:pt x="53439" y="84975"/>
                      <a:pt x="17813" y="128136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DB74EF1-D40E-437D-9047-8EBC913D8549}"/>
                  </a:ext>
                </a:extLst>
              </p:cNvPr>
              <p:cNvSpPr/>
              <p:nvPr/>
            </p:nvSpPr>
            <p:spPr>
              <a:xfrm>
                <a:off x="5211924" y="2401481"/>
                <a:ext cx="617517" cy="350689"/>
              </a:xfrm>
              <a:custGeom>
                <a:avLst/>
                <a:gdLst>
                  <a:gd name="connsiteX0" fmla="*/ 610392 w 617516"/>
                  <a:gd name="connsiteY0" fmla="*/ 338549 h 350688"/>
                  <a:gd name="connsiteX1" fmla="*/ 194755 w 617516"/>
                  <a:gd name="connsiteY1" fmla="*/ 20232 h 350688"/>
                  <a:gd name="connsiteX2" fmla="*/ 17813 w 617516"/>
                  <a:gd name="connsiteY2" fmla="*/ 62045 h 35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7516" h="350688">
                    <a:moveTo>
                      <a:pt x="610392" y="338549"/>
                    </a:moveTo>
                    <a:cubicBezTo>
                      <a:pt x="543890" y="152415"/>
                      <a:pt x="383573" y="20232"/>
                      <a:pt x="194755" y="20232"/>
                    </a:cubicBezTo>
                    <a:cubicBezTo>
                      <a:pt x="131816" y="20232"/>
                      <a:pt x="72439" y="35069"/>
                      <a:pt x="17813" y="62045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B72A4E7-88BC-4DF6-B63D-A6D97D12A96E}"/>
                  </a:ext>
                </a:extLst>
              </p:cNvPr>
              <p:cNvSpPr/>
              <p:nvPr/>
            </p:nvSpPr>
            <p:spPr>
              <a:xfrm>
                <a:off x="5814836" y="2707658"/>
                <a:ext cx="544245" cy="294040"/>
              </a:xfrm>
              <a:custGeom>
                <a:avLst/>
                <a:gdLst>
                  <a:gd name="connsiteX0" fmla="*/ 761208 w 771895"/>
                  <a:gd name="connsiteY0" fmla="*/ 298085 h 418128"/>
                  <a:gd name="connsiteX1" fmla="*/ 691144 w 771895"/>
                  <a:gd name="connsiteY1" fmla="*/ 314271 h 418128"/>
                  <a:gd name="connsiteX2" fmla="*/ 359822 w 771895"/>
                  <a:gd name="connsiteY2" fmla="*/ 20232 h 418128"/>
                  <a:gd name="connsiteX3" fmla="*/ 17813 w 771895"/>
                  <a:gd name="connsiteY3" fmla="*/ 408687 h 418128"/>
                  <a:gd name="connsiteX0" fmla="*/ 743395 w 743395"/>
                  <a:gd name="connsiteY0" fmla="*/ 304468 h 415069"/>
                  <a:gd name="connsiteX1" fmla="*/ 673331 w 743395"/>
                  <a:gd name="connsiteY1" fmla="*/ 320654 h 415069"/>
                  <a:gd name="connsiteX2" fmla="*/ 342009 w 743395"/>
                  <a:gd name="connsiteY2" fmla="*/ 26615 h 415069"/>
                  <a:gd name="connsiteX3" fmla="*/ 199151 w 743395"/>
                  <a:gd name="connsiteY3" fmla="*/ 57758 h 415069"/>
                  <a:gd name="connsiteX4" fmla="*/ 0 w 743395"/>
                  <a:gd name="connsiteY4" fmla="*/ 415070 h 415069"/>
                  <a:gd name="connsiteX0" fmla="*/ 544244 w 544244"/>
                  <a:gd name="connsiteY0" fmla="*/ 304468 h 320654"/>
                  <a:gd name="connsiteX1" fmla="*/ 474180 w 544244"/>
                  <a:gd name="connsiteY1" fmla="*/ 320654 h 320654"/>
                  <a:gd name="connsiteX2" fmla="*/ 142858 w 544244"/>
                  <a:gd name="connsiteY2" fmla="*/ 26615 h 320654"/>
                  <a:gd name="connsiteX3" fmla="*/ 0 w 544244"/>
                  <a:gd name="connsiteY3" fmla="*/ 57758 h 320654"/>
                  <a:gd name="connsiteX0" fmla="*/ 544244 w 544244"/>
                  <a:gd name="connsiteY0" fmla="*/ 296894 h 313080"/>
                  <a:gd name="connsiteX1" fmla="*/ 474180 w 544244"/>
                  <a:gd name="connsiteY1" fmla="*/ 313080 h 313080"/>
                  <a:gd name="connsiteX2" fmla="*/ 142858 w 544244"/>
                  <a:gd name="connsiteY2" fmla="*/ 19041 h 313080"/>
                  <a:gd name="connsiteX3" fmla="*/ 0 w 544244"/>
                  <a:gd name="connsiteY3" fmla="*/ 50184 h 313080"/>
                  <a:gd name="connsiteX0" fmla="*/ 544244 w 544244"/>
                  <a:gd name="connsiteY0" fmla="*/ 283343 h 299529"/>
                  <a:gd name="connsiteX1" fmla="*/ 474180 w 544244"/>
                  <a:gd name="connsiteY1" fmla="*/ 299529 h 299529"/>
                  <a:gd name="connsiteX2" fmla="*/ 142858 w 544244"/>
                  <a:gd name="connsiteY2" fmla="*/ 5490 h 299529"/>
                  <a:gd name="connsiteX3" fmla="*/ 0 w 544244"/>
                  <a:gd name="connsiteY3" fmla="*/ 36633 h 299529"/>
                  <a:gd name="connsiteX0" fmla="*/ 544244 w 544244"/>
                  <a:gd name="connsiteY0" fmla="*/ 277853 h 294039"/>
                  <a:gd name="connsiteX1" fmla="*/ 474180 w 544244"/>
                  <a:gd name="connsiteY1" fmla="*/ 294039 h 294039"/>
                  <a:gd name="connsiteX2" fmla="*/ 142858 w 544244"/>
                  <a:gd name="connsiteY2" fmla="*/ 0 h 294039"/>
                  <a:gd name="connsiteX3" fmla="*/ 0 w 544244"/>
                  <a:gd name="connsiteY3" fmla="*/ 31143 h 29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244" h="294039">
                    <a:moveTo>
                      <a:pt x="544244" y="277853"/>
                    </a:moveTo>
                    <a:cubicBezTo>
                      <a:pt x="519306" y="277853"/>
                      <a:pt x="495555" y="283248"/>
                      <a:pt x="474180" y="294039"/>
                    </a:cubicBezTo>
                    <a:cubicBezTo>
                      <a:pt x="437366" y="125439"/>
                      <a:pt x="301988" y="0"/>
                      <a:pt x="142858" y="0"/>
                    </a:cubicBezTo>
                    <a:cubicBezTo>
                      <a:pt x="63828" y="4014"/>
                      <a:pt x="76596" y="-2852"/>
                      <a:pt x="0" y="31143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F8332EB-BFBE-46DC-A991-217C061B883B}"/>
                  </a:ext>
                </a:extLst>
              </p:cNvPr>
              <p:cNvSpPr/>
              <p:nvPr/>
            </p:nvSpPr>
            <p:spPr>
              <a:xfrm>
                <a:off x="6370955" y="2969327"/>
                <a:ext cx="130629" cy="94416"/>
              </a:xfrm>
              <a:custGeom>
                <a:avLst/>
                <a:gdLst>
                  <a:gd name="connsiteX0" fmla="*/ 119941 w 130628"/>
                  <a:gd name="connsiteY0" fmla="*/ 82277 h 94416"/>
                  <a:gd name="connsiteX1" fmla="*/ 17813 w 130628"/>
                  <a:gd name="connsiteY1" fmla="*/ 20232 h 9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628" h="94416">
                    <a:moveTo>
                      <a:pt x="119941" y="82277"/>
                    </a:moveTo>
                    <a:cubicBezTo>
                      <a:pt x="93815" y="49906"/>
                      <a:pt x="58189" y="26976"/>
                      <a:pt x="17813" y="20232"/>
                    </a:cubicBez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B2B4F5-1828-4AA7-852B-C602A592E4BA}"/>
                  </a:ext>
                </a:extLst>
              </p:cNvPr>
              <p:cNvSpPr/>
              <p:nvPr/>
            </p:nvSpPr>
            <p:spPr>
              <a:xfrm>
                <a:off x="6006384" y="3077231"/>
                <a:ext cx="859774" cy="654169"/>
              </a:xfrm>
              <a:custGeom>
                <a:avLst/>
                <a:gdLst>
                  <a:gd name="connsiteX0" fmla="*/ 663831 w 1033152"/>
                  <a:gd name="connsiteY0" fmla="*/ 20232 h 687889"/>
                  <a:gd name="connsiteX1" fmla="*/ 691144 w 1033152"/>
                  <a:gd name="connsiteY1" fmla="*/ 103858 h 687889"/>
                  <a:gd name="connsiteX2" fmla="*/ 764771 w 1033152"/>
                  <a:gd name="connsiteY2" fmla="*/ 91719 h 687889"/>
                  <a:gd name="connsiteX3" fmla="*/ 1021278 w 1033152"/>
                  <a:gd name="connsiteY3" fmla="*/ 383060 h 687889"/>
                  <a:gd name="connsiteX4" fmla="*/ 764771 w 1033152"/>
                  <a:gd name="connsiteY4" fmla="*/ 674401 h 687889"/>
                  <a:gd name="connsiteX5" fmla="*/ 17813 w 1033152"/>
                  <a:gd name="connsiteY5" fmla="*/ 674401 h 687889"/>
                  <a:gd name="connsiteX0" fmla="*/ 502326 w 859773"/>
                  <a:gd name="connsiteY0" fmla="*/ 0 h 654169"/>
                  <a:gd name="connsiteX1" fmla="*/ 529639 w 859773"/>
                  <a:gd name="connsiteY1" fmla="*/ 83626 h 654169"/>
                  <a:gd name="connsiteX2" fmla="*/ 603266 w 859773"/>
                  <a:gd name="connsiteY2" fmla="*/ 71487 h 654169"/>
                  <a:gd name="connsiteX3" fmla="*/ 859773 w 859773"/>
                  <a:gd name="connsiteY3" fmla="*/ 362828 h 654169"/>
                  <a:gd name="connsiteX4" fmla="*/ 603266 w 859773"/>
                  <a:gd name="connsiteY4" fmla="*/ 654169 h 654169"/>
                  <a:gd name="connsiteX5" fmla="*/ 0 w 859773"/>
                  <a:gd name="connsiteY5" fmla="*/ 654169 h 65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9773" h="654169">
                    <a:moveTo>
                      <a:pt x="502326" y="0"/>
                    </a:moveTo>
                    <a:cubicBezTo>
                      <a:pt x="516576" y="24279"/>
                      <a:pt x="526076" y="52603"/>
                      <a:pt x="529639" y="83626"/>
                    </a:cubicBezTo>
                    <a:cubicBezTo>
                      <a:pt x="553389" y="75533"/>
                      <a:pt x="578328" y="71487"/>
                      <a:pt x="603266" y="71487"/>
                    </a:cubicBezTo>
                    <a:cubicBezTo>
                      <a:pt x="744582" y="71487"/>
                      <a:pt x="859773" y="202320"/>
                      <a:pt x="859773" y="362828"/>
                    </a:cubicBezTo>
                    <a:cubicBezTo>
                      <a:pt x="859773" y="523335"/>
                      <a:pt x="744582" y="654169"/>
                      <a:pt x="603266" y="654169"/>
                    </a:cubicBezTo>
                    <a:lnTo>
                      <a:pt x="0" y="654169"/>
                    </a:lnTo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51B31A-8CE3-4595-87BB-B34566C27B80}"/>
              </a:ext>
            </a:extLst>
          </p:cNvPr>
          <p:cNvGrpSpPr/>
          <p:nvPr/>
        </p:nvGrpSpPr>
        <p:grpSpPr>
          <a:xfrm>
            <a:off x="4278649" y="1985215"/>
            <a:ext cx="1018960" cy="915633"/>
            <a:chOff x="3316593" y="2682497"/>
            <a:chExt cx="1337923" cy="1202252"/>
          </a:xfrm>
          <a:noFill/>
          <a:effectLst/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3B95BF-D712-473D-980C-5E9E3CC8DED8}"/>
                </a:ext>
              </a:extLst>
            </p:cNvPr>
            <p:cNvGrpSpPr/>
            <p:nvPr/>
          </p:nvGrpSpPr>
          <p:grpSpPr>
            <a:xfrm>
              <a:off x="3316593" y="2707618"/>
              <a:ext cx="1332899" cy="1177131"/>
              <a:chOff x="2120567" y="1972022"/>
              <a:chExt cx="2160561" cy="1908071"/>
            </a:xfrm>
            <a:grpFill/>
          </p:grpSpPr>
          <p:sp>
            <p:nvSpPr>
              <p:cNvPr id="92" name="Rectangle 9">
                <a:extLst>
                  <a:ext uri="{FF2B5EF4-FFF2-40B4-BE49-F238E27FC236}">
                    <a16:creationId xmlns:a16="http://schemas.microsoft.com/office/drawing/2014/main" id="{FED97CA6-9F35-48B5-B5EC-CE50DF1C5361}"/>
                  </a:ext>
                </a:extLst>
              </p:cNvPr>
              <p:cNvSpPr/>
              <p:nvPr/>
            </p:nvSpPr>
            <p:spPr>
              <a:xfrm>
                <a:off x="3325090" y="1972022"/>
                <a:ext cx="956038" cy="1600541"/>
              </a:xfrm>
              <a:custGeom>
                <a:avLst/>
                <a:gdLst>
                  <a:gd name="connsiteX0" fmla="*/ 0 w 632859"/>
                  <a:gd name="connsiteY0" fmla="*/ 0 h 1352467"/>
                  <a:gd name="connsiteX1" fmla="*/ 632859 w 632859"/>
                  <a:gd name="connsiteY1" fmla="*/ 0 h 1352467"/>
                  <a:gd name="connsiteX2" fmla="*/ 632859 w 632859"/>
                  <a:gd name="connsiteY2" fmla="*/ 1352467 h 1352467"/>
                  <a:gd name="connsiteX3" fmla="*/ 0 w 632859"/>
                  <a:gd name="connsiteY3" fmla="*/ 1352467 h 1352467"/>
                  <a:gd name="connsiteX4" fmla="*/ 0 w 632859"/>
                  <a:gd name="connsiteY4" fmla="*/ 0 h 1352467"/>
                  <a:gd name="connsiteX0" fmla="*/ 632859 w 724299"/>
                  <a:gd name="connsiteY0" fmla="*/ 0 h 1352467"/>
                  <a:gd name="connsiteX1" fmla="*/ 632859 w 724299"/>
                  <a:gd name="connsiteY1" fmla="*/ 1352467 h 1352467"/>
                  <a:gd name="connsiteX2" fmla="*/ 0 w 724299"/>
                  <a:gd name="connsiteY2" fmla="*/ 1352467 h 1352467"/>
                  <a:gd name="connsiteX3" fmla="*/ 0 w 724299"/>
                  <a:gd name="connsiteY3" fmla="*/ 0 h 1352467"/>
                  <a:gd name="connsiteX4" fmla="*/ 724299 w 724299"/>
                  <a:gd name="connsiteY4" fmla="*/ 91440 h 1352467"/>
                  <a:gd name="connsiteX0" fmla="*/ 632859 w 777569"/>
                  <a:gd name="connsiteY0" fmla="*/ 0 h 1352467"/>
                  <a:gd name="connsiteX1" fmla="*/ 632859 w 777569"/>
                  <a:gd name="connsiteY1" fmla="*/ 1352467 h 1352467"/>
                  <a:gd name="connsiteX2" fmla="*/ 0 w 777569"/>
                  <a:gd name="connsiteY2" fmla="*/ 1352467 h 1352467"/>
                  <a:gd name="connsiteX3" fmla="*/ 0 w 777569"/>
                  <a:gd name="connsiteY3" fmla="*/ 0 h 1352467"/>
                  <a:gd name="connsiteX4" fmla="*/ 724299 w 777569"/>
                  <a:gd name="connsiteY4" fmla="*/ 91440 h 1352467"/>
                  <a:gd name="connsiteX5" fmla="*/ 722964 w 777569"/>
                  <a:gd name="connsiteY5" fmla="*/ 86768 h 1352467"/>
                  <a:gd name="connsiteX0" fmla="*/ 632859 w 724299"/>
                  <a:gd name="connsiteY0" fmla="*/ 0 h 1352467"/>
                  <a:gd name="connsiteX1" fmla="*/ 632859 w 724299"/>
                  <a:gd name="connsiteY1" fmla="*/ 1352467 h 1352467"/>
                  <a:gd name="connsiteX2" fmla="*/ 0 w 724299"/>
                  <a:gd name="connsiteY2" fmla="*/ 1352467 h 1352467"/>
                  <a:gd name="connsiteX3" fmla="*/ 0 w 724299"/>
                  <a:gd name="connsiteY3" fmla="*/ 0 h 1352467"/>
                  <a:gd name="connsiteX4" fmla="*/ 724299 w 724299"/>
                  <a:gd name="connsiteY4" fmla="*/ 91440 h 1352467"/>
                  <a:gd name="connsiteX0" fmla="*/ 632859 w 724299"/>
                  <a:gd name="connsiteY0" fmla="*/ 1352467 h 1352467"/>
                  <a:gd name="connsiteX1" fmla="*/ 0 w 724299"/>
                  <a:gd name="connsiteY1" fmla="*/ 1352467 h 1352467"/>
                  <a:gd name="connsiteX2" fmla="*/ 0 w 724299"/>
                  <a:gd name="connsiteY2" fmla="*/ 0 h 1352467"/>
                  <a:gd name="connsiteX3" fmla="*/ 724299 w 724299"/>
                  <a:gd name="connsiteY3" fmla="*/ 91440 h 1352467"/>
                  <a:gd name="connsiteX0" fmla="*/ 632859 w 632859"/>
                  <a:gd name="connsiteY0" fmla="*/ 1352467 h 1352467"/>
                  <a:gd name="connsiteX1" fmla="*/ 0 w 632859"/>
                  <a:gd name="connsiteY1" fmla="*/ 1352467 h 1352467"/>
                  <a:gd name="connsiteX2" fmla="*/ 0 w 632859"/>
                  <a:gd name="connsiteY2" fmla="*/ 0 h 135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859" h="1352467">
                    <a:moveTo>
                      <a:pt x="632859" y="1352467"/>
                    </a:moveTo>
                    <a:lnTo>
                      <a:pt x="0" y="1352467"/>
                    </a:lnTo>
                    <a:lnTo>
                      <a:pt x="0" y="0"/>
                    </a:lnTo>
                  </a:path>
                </a:pathLst>
              </a:custGeom>
              <a:grpFill/>
              <a:ln w="19050" cap="rnd" cmpd="sng" algn="ctr">
                <a:solidFill>
                  <a:schemeClr val="tx1"/>
                </a:solidFill>
                <a:prstDash val="solid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AAF82EB-CC63-486B-A1D7-C824B03F7421}"/>
                  </a:ext>
                </a:extLst>
              </p:cNvPr>
              <p:cNvCxnSpPr/>
              <p:nvPr/>
            </p:nvCxnSpPr>
            <p:spPr>
              <a:xfrm flipV="1">
                <a:off x="2589688" y="2963457"/>
                <a:ext cx="146842" cy="152019"/>
              </a:xfrm>
              <a:prstGeom prst="line">
                <a:avLst/>
              </a:prstGeom>
              <a:grpFill/>
              <a:ln w="19050" cap="rnd" cmpd="sng" algn="ctr">
                <a:solidFill>
                  <a:schemeClr val="tx1"/>
                </a:solidFill>
                <a:prstDash val="solid"/>
              </a:ln>
              <a:effectLst/>
              <a:ex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C8C9343-52D9-4BC8-AAD9-7FACB1AA0105}"/>
                  </a:ext>
                </a:extLst>
              </p:cNvPr>
              <p:cNvCxnSpPr/>
              <p:nvPr/>
            </p:nvCxnSpPr>
            <p:spPr>
              <a:xfrm>
                <a:off x="2665615" y="3042326"/>
                <a:ext cx="217749" cy="214807"/>
              </a:xfrm>
              <a:prstGeom prst="line">
                <a:avLst/>
              </a:prstGeom>
              <a:grpFill/>
              <a:ln w="19050" cap="rnd" cmpd="sng" algn="ctr">
                <a:solidFill>
                  <a:schemeClr val="tx1"/>
                </a:solidFill>
                <a:prstDash val="solid"/>
              </a:ln>
              <a:effectLst/>
              <a:extLst/>
            </p:spPr>
          </p:cxn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D7D83F5-46B1-4DB1-9698-1BED808147B4}"/>
                  </a:ext>
                </a:extLst>
              </p:cNvPr>
              <p:cNvSpPr/>
              <p:nvPr/>
            </p:nvSpPr>
            <p:spPr>
              <a:xfrm>
                <a:off x="2120567" y="2512393"/>
                <a:ext cx="1204524" cy="1206167"/>
              </a:xfrm>
              <a:custGeom>
                <a:avLst/>
                <a:gdLst>
                  <a:gd name="connsiteX0" fmla="*/ 78836 w 1204524"/>
                  <a:gd name="connsiteY0" fmla="*/ 0 h 1206167"/>
                  <a:gd name="connsiteX1" fmla="*/ 721046 w 1204524"/>
                  <a:gd name="connsiteY1" fmla="*/ 0 h 1206167"/>
                  <a:gd name="connsiteX2" fmla="*/ 921891 w 1204524"/>
                  <a:gd name="connsiteY2" fmla="*/ 685236 h 1206167"/>
                  <a:gd name="connsiteX3" fmla="*/ 1204524 w 1204524"/>
                  <a:gd name="connsiteY3" fmla="*/ 685236 h 1206167"/>
                  <a:gd name="connsiteX4" fmla="*/ 1204524 w 1204524"/>
                  <a:gd name="connsiteY4" fmla="*/ 1127331 h 1206167"/>
                  <a:gd name="connsiteX5" fmla="*/ 1125688 w 1204524"/>
                  <a:gd name="connsiteY5" fmla="*/ 1206167 h 1206167"/>
                  <a:gd name="connsiteX6" fmla="*/ 78836 w 1204524"/>
                  <a:gd name="connsiteY6" fmla="*/ 1206167 h 1206167"/>
                  <a:gd name="connsiteX7" fmla="*/ 0 w 1204524"/>
                  <a:gd name="connsiteY7" fmla="*/ 1127331 h 1206167"/>
                  <a:gd name="connsiteX8" fmla="*/ 0 w 1204524"/>
                  <a:gd name="connsiteY8" fmla="*/ 78836 h 1206167"/>
                  <a:gd name="connsiteX9" fmla="*/ 78836 w 1204524"/>
                  <a:gd name="connsiteY9" fmla="*/ 0 h 1206167"/>
                  <a:gd name="connsiteX10" fmla="*/ 162661 w 1204524"/>
                  <a:gd name="connsiteY10" fmla="*/ 158763 h 1206167"/>
                  <a:gd name="connsiteX11" fmla="*/ 162661 w 1204524"/>
                  <a:gd name="connsiteY11" fmla="*/ 713421 h 1206167"/>
                  <a:gd name="connsiteX12" fmla="*/ 819529 w 1204524"/>
                  <a:gd name="connsiteY12" fmla="*/ 713421 h 1206167"/>
                  <a:gd name="connsiteX13" fmla="*/ 622016 w 1204524"/>
                  <a:gd name="connsiteY13" fmla="*/ 158763 h 1206167"/>
                  <a:gd name="connsiteX14" fmla="*/ 162661 w 1204524"/>
                  <a:gd name="connsiteY14" fmla="*/ 158763 h 1206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04524" h="1206167">
                    <a:moveTo>
                      <a:pt x="78836" y="0"/>
                    </a:moveTo>
                    <a:lnTo>
                      <a:pt x="721046" y="0"/>
                    </a:lnTo>
                    <a:lnTo>
                      <a:pt x="921891" y="685236"/>
                    </a:lnTo>
                    <a:lnTo>
                      <a:pt x="1204524" y="685236"/>
                    </a:lnTo>
                    <a:lnTo>
                      <a:pt x="1204524" y="1127331"/>
                    </a:lnTo>
                    <a:cubicBezTo>
                      <a:pt x="1204524" y="1170871"/>
                      <a:pt x="1169228" y="1206167"/>
                      <a:pt x="1125688" y="1206167"/>
                    </a:cubicBezTo>
                    <a:lnTo>
                      <a:pt x="78836" y="1206167"/>
                    </a:lnTo>
                    <a:cubicBezTo>
                      <a:pt x="35296" y="1206167"/>
                      <a:pt x="0" y="1170871"/>
                      <a:pt x="0" y="1127331"/>
                    </a:cubicBezTo>
                    <a:lnTo>
                      <a:pt x="0" y="78836"/>
                    </a:lnTo>
                    <a:cubicBezTo>
                      <a:pt x="0" y="35296"/>
                      <a:pt x="35296" y="0"/>
                      <a:pt x="78836" y="0"/>
                    </a:cubicBezTo>
                    <a:close/>
                    <a:moveTo>
                      <a:pt x="162661" y="158763"/>
                    </a:moveTo>
                    <a:lnTo>
                      <a:pt x="162661" y="713421"/>
                    </a:lnTo>
                    <a:lnTo>
                      <a:pt x="819529" y="713421"/>
                    </a:lnTo>
                    <a:lnTo>
                      <a:pt x="622016" y="158763"/>
                    </a:lnTo>
                    <a:lnTo>
                      <a:pt x="162661" y="158763"/>
                    </a:lnTo>
                    <a:close/>
                  </a:path>
                </a:pathLst>
              </a:custGeom>
              <a:grpFill/>
              <a:ln w="19050" cap="rnd" cmpd="sng" algn="ctr">
                <a:solidFill>
                  <a:schemeClr val="tx1"/>
                </a:solidFill>
                <a:prstDash val="solid"/>
              </a:ln>
              <a:effectLst/>
              <a:ex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7E2AA66-BA38-4AB8-A79A-1EB985A37E84}"/>
                  </a:ext>
                </a:extLst>
              </p:cNvPr>
              <p:cNvSpPr/>
              <p:nvPr/>
            </p:nvSpPr>
            <p:spPr>
              <a:xfrm>
                <a:off x="2227475" y="3455017"/>
                <a:ext cx="425078" cy="425076"/>
              </a:xfrm>
              <a:prstGeom prst="ellips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0CB7212-EA29-4270-A3C8-46859ED8FA3D}"/>
                  </a:ext>
                </a:extLst>
              </p:cNvPr>
              <p:cNvSpPr/>
              <p:nvPr/>
            </p:nvSpPr>
            <p:spPr>
              <a:xfrm>
                <a:off x="2736531" y="3455016"/>
                <a:ext cx="425078" cy="425076"/>
              </a:xfrm>
              <a:prstGeom prst="ellipse">
                <a:avLst/>
              </a:prstGeom>
              <a:solidFill>
                <a:schemeClr val="accent1"/>
              </a:solidFill>
              <a:ln w="19050" cap="rnd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BC30554-0030-4BAA-B110-02E667393018}"/>
                </a:ext>
              </a:extLst>
            </p:cNvPr>
            <p:cNvGrpSpPr/>
            <p:nvPr/>
          </p:nvGrpSpPr>
          <p:grpSpPr>
            <a:xfrm>
              <a:off x="4130669" y="2682497"/>
              <a:ext cx="523847" cy="948973"/>
              <a:chOff x="4125645" y="2912487"/>
              <a:chExt cx="523847" cy="744104"/>
            </a:xfrm>
            <a:grpFill/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330E882-613F-42B5-AB5D-66154ECC0257}"/>
                  </a:ext>
                </a:extLst>
              </p:cNvPr>
              <p:cNvGrpSpPr/>
              <p:nvPr/>
            </p:nvGrpSpPr>
            <p:grpSpPr>
              <a:xfrm>
                <a:off x="4125645" y="3536306"/>
                <a:ext cx="523847" cy="120285"/>
                <a:chOff x="4420354" y="3275821"/>
                <a:chExt cx="744771" cy="171013"/>
              </a:xfrm>
              <a:grpFill/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0FEC660-C520-4703-832C-9966DF570235}"/>
                    </a:ext>
                  </a:extLst>
                </p:cNvPr>
                <p:cNvSpPr/>
                <p:nvPr/>
              </p:nvSpPr>
              <p:spPr>
                <a:xfrm>
                  <a:off x="4420354" y="3275821"/>
                  <a:ext cx="744771" cy="171013"/>
                </a:xfrm>
                <a:prstGeom prst="rect">
                  <a:avLst/>
                </a:prstGeom>
                <a:grpFill/>
                <a:ln w="19050" cap="rnd" cmpd="sng" algn="ctr">
                  <a:solidFill>
                    <a:schemeClr val="tx1"/>
                  </a:solidFill>
                  <a:prstDash val="soli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2C251F85-60A6-405D-B5B7-5ABF204CE788}"/>
                    </a:ext>
                  </a:extLst>
                </p:cNvPr>
                <p:cNvGrpSpPr/>
                <p:nvPr/>
              </p:nvGrpSpPr>
              <p:grpSpPr>
                <a:xfrm>
                  <a:off x="4477946" y="3347611"/>
                  <a:ext cx="629587" cy="27432"/>
                  <a:chOff x="4469567" y="3347611"/>
                  <a:chExt cx="629587" cy="27432"/>
                </a:xfrm>
                <a:grpFill/>
              </p:grpSpPr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6B3AE5FC-2A74-40AE-997D-EEBFC38E10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1954" y="3362793"/>
                    <a:ext cx="457200" cy="0"/>
                  </a:xfrm>
                  <a:prstGeom prst="line">
                    <a:avLst/>
                  </a:prstGeom>
                  <a:grpFill/>
                  <a:ln w="19050" cap="rnd" cmpd="sng" algn="ctr">
                    <a:solidFill>
                      <a:schemeClr val="tx1"/>
                    </a:solidFill>
                    <a:prstDash val="solid"/>
                  </a:ln>
                  <a:effectLst/>
                  <a:extLst/>
                </p:spPr>
              </p:cxn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0A1E84F3-E275-4EAA-8D5B-F0DB3FEA066B}"/>
                      </a:ext>
                    </a:extLst>
                  </p:cNvPr>
                  <p:cNvGrpSpPr/>
                  <p:nvPr/>
                </p:nvGrpSpPr>
                <p:grpSpPr>
                  <a:xfrm>
                    <a:off x="4469567" y="3347611"/>
                    <a:ext cx="130678" cy="27432"/>
                    <a:chOff x="4469567" y="3339387"/>
                    <a:chExt cx="130678" cy="27432"/>
                  </a:xfrm>
                  <a:grpFill/>
                </p:grpSpPr>
                <p:sp>
                  <p:nvSpPr>
                    <p:cNvPr id="89" name="Oval 88">
                      <a:extLst>
                        <a:ext uri="{FF2B5EF4-FFF2-40B4-BE49-F238E27FC236}">
                          <a16:creationId xmlns:a16="http://schemas.microsoft.com/office/drawing/2014/main" id="{F9EE3E2D-43A2-4B44-B922-1F83451A8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9567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" name="Oval 89">
                      <a:extLst>
                        <a:ext uri="{FF2B5EF4-FFF2-40B4-BE49-F238E27FC236}">
                          <a16:creationId xmlns:a16="http://schemas.microsoft.com/office/drawing/2014/main" id="{5917AA35-D222-4AC6-90F9-04B8D23D5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1190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53F6771F-D842-4AC0-88DB-4619504C7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813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FC439BF-9D4E-48C8-9197-BD5A14716349}"/>
                  </a:ext>
                </a:extLst>
              </p:cNvPr>
              <p:cNvGrpSpPr/>
              <p:nvPr/>
            </p:nvGrpSpPr>
            <p:grpSpPr>
              <a:xfrm>
                <a:off x="4125645" y="3411542"/>
                <a:ext cx="523847" cy="120285"/>
                <a:chOff x="4420354" y="3275821"/>
                <a:chExt cx="744771" cy="171013"/>
              </a:xfrm>
              <a:grpFill/>
            </p:grpSpPr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A76A8293-4210-4163-A926-F6326D8717F3}"/>
                    </a:ext>
                  </a:extLst>
                </p:cNvPr>
                <p:cNvSpPr/>
                <p:nvPr/>
              </p:nvSpPr>
              <p:spPr>
                <a:xfrm>
                  <a:off x="4420354" y="3275821"/>
                  <a:ext cx="744771" cy="171013"/>
                </a:xfrm>
                <a:prstGeom prst="rect">
                  <a:avLst/>
                </a:prstGeom>
                <a:grpFill/>
                <a:ln w="19050" cap="rnd" cmpd="sng" algn="ctr">
                  <a:solidFill>
                    <a:schemeClr val="tx1"/>
                  </a:solidFill>
                  <a:prstDash val="soli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BED4245A-1C1F-4B28-9154-518F8CD1DF20}"/>
                    </a:ext>
                  </a:extLst>
                </p:cNvPr>
                <p:cNvGrpSpPr/>
                <p:nvPr/>
              </p:nvGrpSpPr>
              <p:grpSpPr>
                <a:xfrm>
                  <a:off x="4477946" y="3347611"/>
                  <a:ext cx="629587" cy="27432"/>
                  <a:chOff x="4469567" y="3347611"/>
                  <a:chExt cx="629587" cy="27432"/>
                </a:xfrm>
                <a:grpFill/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064B80FA-742D-4CD3-91A1-FB42337FF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1954" y="3362793"/>
                    <a:ext cx="457200" cy="0"/>
                  </a:xfrm>
                  <a:prstGeom prst="line">
                    <a:avLst/>
                  </a:prstGeom>
                  <a:grpFill/>
                  <a:ln w="19050" cap="rnd" cmpd="sng" algn="ctr">
                    <a:solidFill>
                      <a:schemeClr val="tx1"/>
                    </a:solidFill>
                    <a:prstDash val="solid"/>
                  </a:ln>
                  <a:effectLst/>
                  <a:extLst/>
                </p:spPr>
              </p:cxnSp>
              <p:grpSp>
                <p:nvGrpSpPr>
                  <p:cNvPr id="81" name="Group 80">
                    <a:extLst>
                      <a:ext uri="{FF2B5EF4-FFF2-40B4-BE49-F238E27FC236}">
                        <a16:creationId xmlns:a16="http://schemas.microsoft.com/office/drawing/2014/main" id="{7673BF96-3050-4AF5-AD77-D818D3DC8A05}"/>
                      </a:ext>
                    </a:extLst>
                  </p:cNvPr>
                  <p:cNvGrpSpPr/>
                  <p:nvPr/>
                </p:nvGrpSpPr>
                <p:grpSpPr>
                  <a:xfrm>
                    <a:off x="4469567" y="3347611"/>
                    <a:ext cx="130678" cy="27432"/>
                    <a:chOff x="4469567" y="3339387"/>
                    <a:chExt cx="130678" cy="27432"/>
                  </a:xfrm>
                  <a:grpFill/>
                </p:grpSpPr>
                <p:sp>
                  <p:nvSpPr>
                    <p:cNvPr id="82" name="Oval 81">
                      <a:extLst>
                        <a:ext uri="{FF2B5EF4-FFF2-40B4-BE49-F238E27FC236}">
                          <a16:creationId xmlns:a16="http://schemas.microsoft.com/office/drawing/2014/main" id="{CB21D29F-4A2A-42BF-B6BF-2900796C3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9567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D1ABC211-5D2C-4C94-ABF1-A5640AC1D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1190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4774DACD-F093-4737-8765-5C8693216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813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154CEB2-4D0E-4D47-A528-EF6DD99ADA6E}"/>
                  </a:ext>
                </a:extLst>
              </p:cNvPr>
              <p:cNvGrpSpPr/>
              <p:nvPr/>
            </p:nvGrpSpPr>
            <p:grpSpPr>
              <a:xfrm>
                <a:off x="4125645" y="3286778"/>
                <a:ext cx="523847" cy="120285"/>
                <a:chOff x="4420354" y="3275821"/>
                <a:chExt cx="744771" cy="171013"/>
              </a:xfrm>
              <a:grpFill/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312302E-880A-4925-B82A-417BABFD9ED0}"/>
                    </a:ext>
                  </a:extLst>
                </p:cNvPr>
                <p:cNvSpPr/>
                <p:nvPr/>
              </p:nvSpPr>
              <p:spPr>
                <a:xfrm>
                  <a:off x="4420354" y="3275821"/>
                  <a:ext cx="744771" cy="171013"/>
                </a:xfrm>
                <a:prstGeom prst="rect">
                  <a:avLst/>
                </a:prstGeom>
                <a:grpFill/>
                <a:ln w="19050" cap="rnd" cmpd="sng" algn="ctr">
                  <a:solidFill>
                    <a:schemeClr val="tx1"/>
                  </a:solidFill>
                  <a:prstDash val="soli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61071DEC-C7D0-4BF7-A2A7-E5BCB8FFD944}"/>
                    </a:ext>
                  </a:extLst>
                </p:cNvPr>
                <p:cNvGrpSpPr/>
                <p:nvPr/>
              </p:nvGrpSpPr>
              <p:grpSpPr>
                <a:xfrm>
                  <a:off x="4477946" y="3347611"/>
                  <a:ext cx="629587" cy="27432"/>
                  <a:chOff x="4469567" y="3347611"/>
                  <a:chExt cx="629587" cy="27432"/>
                </a:xfrm>
                <a:grpFill/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32391623-C36C-4524-9FA1-D0C39B34C7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1954" y="3362793"/>
                    <a:ext cx="457200" cy="0"/>
                  </a:xfrm>
                  <a:prstGeom prst="line">
                    <a:avLst/>
                  </a:prstGeom>
                  <a:grpFill/>
                  <a:ln w="19050" cap="rnd" cmpd="sng" algn="ctr">
                    <a:solidFill>
                      <a:schemeClr val="tx1"/>
                    </a:solidFill>
                    <a:prstDash val="solid"/>
                  </a:ln>
                  <a:effectLst/>
                  <a:extLst/>
                </p:spPr>
              </p:cxnSp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DF852E63-417C-4027-9504-01CF1BDFABCE}"/>
                      </a:ext>
                    </a:extLst>
                  </p:cNvPr>
                  <p:cNvGrpSpPr/>
                  <p:nvPr/>
                </p:nvGrpSpPr>
                <p:grpSpPr>
                  <a:xfrm>
                    <a:off x="4469567" y="3347611"/>
                    <a:ext cx="130678" cy="27432"/>
                    <a:chOff x="4469567" y="3339387"/>
                    <a:chExt cx="130678" cy="27432"/>
                  </a:xfrm>
                  <a:grpFill/>
                </p:grpSpPr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1BD40AD4-3DFE-441B-B3CF-D662B4593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9567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D8855EDC-4D6C-4D87-A255-9A3EF4DDA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1190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" name="Oval 76">
                      <a:extLst>
                        <a:ext uri="{FF2B5EF4-FFF2-40B4-BE49-F238E27FC236}">
                          <a16:creationId xmlns:a16="http://schemas.microsoft.com/office/drawing/2014/main" id="{9B9CBC98-3F6C-4803-B1FA-6B147797D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813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39B3400-8015-4BD2-91B6-9C7B8D687A46}"/>
                  </a:ext>
                </a:extLst>
              </p:cNvPr>
              <p:cNvGrpSpPr/>
              <p:nvPr/>
            </p:nvGrpSpPr>
            <p:grpSpPr>
              <a:xfrm>
                <a:off x="4125645" y="3162014"/>
                <a:ext cx="523847" cy="120285"/>
                <a:chOff x="4420354" y="3275821"/>
                <a:chExt cx="744771" cy="171013"/>
              </a:xfrm>
              <a:grpFill/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1BDCCA3-1D99-4550-B865-99DBFB51BD0A}"/>
                    </a:ext>
                  </a:extLst>
                </p:cNvPr>
                <p:cNvSpPr/>
                <p:nvPr/>
              </p:nvSpPr>
              <p:spPr>
                <a:xfrm>
                  <a:off x="4420354" y="3275821"/>
                  <a:ext cx="744771" cy="171013"/>
                </a:xfrm>
                <a:prstGeom prst="rect">
                  <a:avLst/>
                </a:prstGeom>
                <a:grpFill/>
                <a:ln w="19050" cap="rnd" cmpd="sng" algn="ctr">
                  <a:solidFill>
                    <a:schemeClr val="tx1"/>
                  </a:solidFill>
                  <a:prstDash val="soli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FAA1C5A-A74E-4E23-AE34-56455815FCD1}"/>
                    </a:ext>
                  </a:extLst>
                </p:cNvPr>
                <p:cNvGrpSpPr/>
                <p:nvPr/>
              </p:nvGrpSpPr>
              <p:grpSpPr>
                <a:xfrm>
                  <a:off x="4477946" y="3347611"/>
                  <a:ext cx="629587" cy="27432"/>
                  <a:chOff x="4469567" y="3347611"/>
                  <a:chExt cx="629587" cy="27432"/>
                </a:xfrm>
                <a:grpFill/>
              </p:grpSpPr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E3B3F015-E6CD-44FB-8DFD-258A04F7E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1954" y="3362793"/>
                    <a:ext cx="457200" cy="0"/>
                  </a:xfrm>
                  <a:prstGeom prst="line">
                    <a:avLst/>
                  </a:prstGeom>
                  <a:grpFill/>
                  <a:ln w="19050" cap="rnd" cmpd="sng" algn="ctr">
                    <a:solidFill>
                      <a:schemeClr val="tx1"/>
                    </a:solidFill>
                    <a:prstDash val="solid"/>
                  </a:ln>
                  <a:effectLst/>
                  <a:extLst/>
                </p:spPr>
              </p:cxn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183758CF-125C-48F6-9C40-2530453F23E0}"/>
                      </a:ext>
                    </a:extLst>
                  </p:cNvPr>
                  <p:cNvGrpSpPr/>
                  <p:nvPr/>
                </p:nvGrpSpPr>
                <p:grpSpPr>
                  <a:xfrm>
                    <a:off x="4469567" y="3347611"/>
                    <a:ext cx="130678" cy="27432"/>
                    <a:chOff x="4469567" y="3339387"/>
                    <a:chExt cx="130678" cy="27432"/>
                  </a:xfrm>
                  <a:grpFill/>
                </p:grpSpPr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BDDD1F55-CCC8-47EF-B183-9A2C30F21A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9567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841F22D9-2F4A-48AD-9BF6-389F0AFC96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1190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FB78E252-37FC-4DC6-91C5-01E3AA792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813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A6237702-6775-44D2-8D2F-280A573A2EB0}"/>
                  </a:ext>
                </a:extLst>
              </p:cNvPr>
              <p:cNvGrpSpPr/>
              <p:nvPr/>
            </p:nvGrpSpPr>
            <p:grpSpPr>
              <a:xfrm>
                <a:off x="4125645" y="3037250"/>
                <a:ext cx="523847" cy="120285"/>
                <a:chOff x="4420354" y="3275821"/>
                <a:chExt cx="744771" cy="171013"/>
              </a:xfrm>
              <a:grpFill/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228A2EEE-A42F-4784-A0F1-6287BE8A6AEE}"/>
                    </a:ext>
                  </a:extLst>
                </p:cNvPr>
                <p:cNvSpPr/>
                <p:nvPr/>
              </p:nvSpPr>
              <p:spPr>
                <a:xfrm>
                  <a:off x="4420354" y="3275821"/>
                  <a:ext cx="744771" cy="171013"/>
                </a:xfrm>
                <a:prstGeom prst="rect">
                  <a:avLst/>
                </a:prstGeom>
                <a:grpFill/>
                <a:ln w="19050" cap="rnd" cmpd="sng" algn="ctr">
                  <a:solidFill>
                    <a:schemeClr val="tx1"/>
                  </a:solidFill>
                  <a:prstDash val="soli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0419C34-6F2F-456F-9F13-391D02F9FD09}"/>
                    </a:ext>
                  </a:extLst>
                </p:cNvPr>
                <p:cNvGrpSpPr/>
                <p:nvPr/>
              </p:nvGrpSpPr>
              <p:grpSpPr>
                <a:xfrm>
                  <a:off x="4477946" y="3347611"/>
                  <a:ext cx="629587" cy="27432"/>
                  <a:chOff x="4469567" y="3347611"/>
                  <a:chExt cx="629587" cy="27432"/>
                </a:xfrm>
                <a:grpFill/>
              </p:grpSpPr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E97A11AC-8B3F-4D84-8D27-54EAAB23C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1954" y="3362793"/>
                    <a:ext cx="457200" cy="0"/>
                  </a:xfrm>
                  <a:prstGeom prst="line">
                    <a:avLst/>
                  </a:prstGeom>
                  <a:grpFill/>
                  <a:ln w="19050" cap="rnd" cmpd="sng" algn="ctr">
                    <a:solidFill>
                      <a:schemeClr val="tx1"/>
                    </a:solidFill>
                    <a:prstDash val="solid"/>
                  </a:ln>
                  <a:effectLst/>
                  <a:extLst/>
                </p:spPr>
              </p:cxn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3A3FBF31-5868-41A9-BD69-E15A604FF637}"/>
                      </a:ext>
                    </a:extLst>
                  </p:cNvPr>
                  <p:cNvGrpSpPr/>
                  <p:nvPr/>
                </p:nvGrpSpPr>
                <p:grpSpPr>
                  <a:xfrm>
                    <a:off x="4469567" y="3347611"/>
                    <a:ext cx="130678" cy="27432"/>
                    <a:chOff x="4469567" y="3339387"/>
                    <a:chExt cx="130678" cy="27432"/>
                  </a:xfrm>
                  <a:grpFill/>
                </p:grpSpPr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8AAE3EAE-FBAC-4C46-86E5-143A9E0D6A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9567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5986B65C-FCDA-4DC9-BE5D-1884AB633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1190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F3829B89-6582-4063-BFB4-72B39058F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813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723F9D5E-0681-47EF-9643-E1D092C7D266}"/>
                  </a:ext>
                </a:extLst>
              </p:cNvPr>
              <p:cNvGrpSpPr/>
              <p:nvPr/>
            </p:nvGrpSpPr>
            <p:grpSpPr>
              <a:xfrm>
                <a:off x="4125645" y="2912487"/>
                <a:ext cx="523847" cy="120285"/>
                <a:chOff x="4420354" y="3275821"/>
                <a:chExt cx="744771" cy="171013"/>
              </a:xfrm>
              <a:grpFill/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67BE115-F9D6-4679-B6C5-BF9C7EC7EB2A}"/>
                    </a:ext>
                  </a:extLst>
                </p:cNvPr>
                <p:cNvSpPr/>
                <p:nvPr/>
              </p:nvSpPr>
              <p:spPr>
                <a:xfrm>
                  <a:off x="4420354" y="3275821"/>
                  <a:ext cx="744771" cy="171013"/>
                </a:xfrm>
                <a:prstGeom prst="rect">
                  <a:avLst/>
                </a:prstGeom>
                <a:grpFill/>
                <a:ln w="19050" cap="rnd" cmpd="sng" algn="ctr">
                  <a:solidFill>
                    <a:schemeClr val="tx1"/>
                  </a:solidFill>
                  <a:prstDash val="soli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325B571-8D59-4481-8BB7-FBF9A65C138C}"/>
                    </a:ext>
                  </a:extLst>
                </p:cNvPr>
                <p:cNvGrpSpPr/>
                <p:nvPr/>
              </p:nvGrpSpPr>
              <p:grpSpPr>
                <a:xfrm>
                  <a:off x="4477946" y="3347611"/>
                  <a:ext cx="629587" cy="27432"/>
                  <a:chOff x="4469567" y="3347611"/>
                  <a:chExt cx="629587" cy="27432"/>
                </a:xfrm>
                <a:grpFill/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22FCBC5F-AE1F-42AD-83DB-A289336EC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41954" y="3362793"/>
                    <a:ext cx="457200" cy="0"/>
                  </a:xfrm>
                  <a:prstGeom prst="line">
                    <a:avLst/>
                  </a:prstGeom>
                  <a:grpFill/>
                  <a:ln w="19050" cap="rnd" cmpd="sng" algn="ctr">
                    <a:solidFill>
                      <a:schemeClr val="tx1"/>
                    </a:solidFill>
                    <a:prstDash val="solid"/>
                  </a:ln>
                  <a:effectLst/>
                  <a:extLst/>
                </p:spPr>
              </p:cxn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3B69AC7C-436D-45F8-8ABA-F6F54BB19728}"/>
                      </a:ext>
                    </a:extLst>
                  </p:cNvPr>
                  <p:cNvGrpSpPr/>
                  <p:nvPr/>
                </p:nvGrpSpPr>
                <p:grpSpPr>
                  <a:xfrm>
                    <a:off x="4469567" y="3347611"/>
                    <a:ext cx="130678" cy="27432"/>
                    <a:chOff x="4469567" y="3339387"/>
                    <a:chExt cx="130678" cy="27432"/>
                  </a:xfrm>
                  <a:grpFill/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E2D231A3-C772-4790-9A17-072D751FF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9567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DDAB5CF5-3C34-43AA-B336-344C14399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21190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6" name="Oval 55">
                      <a:extLst>
                        <a:ext uri="{FF2B5EF4-FFF2-40B4-BE49-F238E27FC236}">
                          <a16:creationId xmlns:a16="http://schemas.microsoft.com/office/drawing/2014/main" id="{6D34E0B3-6938-47BF-A95A-7E3122555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813" y="3339387"/>
                      <a:ext cx="27432" cy="27432"/>
                    </a:xfrm>
                    <a:prstGeom prst="ellipse">
                      <a:avLst/>
                    </a:prstGeom>
                    <a:grpFill/>
                    <a:ln w="19050" cap="rnd" cmpd="sng" algn="ctr">
                      <a:solidFill>
                        <a:schemeClr val="tx1"/>
                      </a:solidFill>
                      <a:prstDash val="solid"/>
                    </a:ln>
                    <a:effectLst/>
                    <a:extLst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39216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4.81481E-6 L 0 -0.05462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FEA0A9D-EBC3-4097-8591-7484C325CFD9}"/>
              </a:ext>
            </a:extLst>
          </p:cNvPr>
          <p:cNvSpPr txBox="1"/>
          <p:nvPr/>
        </p:nvSpPr>
        <p:spPr>
          <a:xfrm>
            <a:off x="716400" y="2901834"/>
            <a:ext cx="743830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Testing failure mitigation will move from a scary annual experience to automated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continuous chaos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B8F2E4C-FF2E-4CA0-9DA4-A72490A4F7EE}"/>
              </a:ext>
            </a:extLst>
          </p:cNvPr>
          <p:cNvGrpSpPr/>
          <p:nvPr/>
        </p:nvGrpSpPr>
        <p:grpSpPr>
          <a:xfrm>
            <a:off x="5002928" y="900112"/>
            <a:ext cx="2959851" cy="1496246"/>
            <a:chOff x="2748459" y="868582"/>
            <a:chExt cx="3498614" cy="176859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570A1EA-2A2A-4F0E-9EBD-66D4866F4D05}"/>
                </a:ext>
              </a:extLst>
            </p:cNvPr>
            <p:cNvGrpSpPr/>
            <p:nvPr/>
          </p:nvGrpSpPr>
          <p:grpSpPr>
            <a:xfrm>
              <a:off x="2748459" y="868582"/>
              <a:ext cx="1692883" cy="1506854"/>
              <a:chOff x="3410611" y="1814513"/>
              <a:chExt cx="1692883" cy="1506854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7058277-A642-4A68-8F54-DA488FE86241}"/>
                  </a:ext>
                </a:extLst>
              </p:cNvPr>
              <p:cNvSpPr/>
              <p:nvPr/>
            </p:nvSpPr>
            <p:spPr>
              <a:xfrm>
                <a:off x="4044314" y="2114549"/>
                <a:ext cx="1059180" cy="305752"/>
              </a:xfrm>
              <a:custGeom>
                <a:avLst/>
                <a:gdLst>
                  <a:gd name="connsiteX0" fmla="*/ 14288 w 1638300"/>
                  <a:gd name="connsiteY0" fmla="*/ 295275 h 1219200"/>
                  <a:gd name="connsiteX1" fmla="*/ 60008 w 1638300"/>
                  <a:gd name="connsiteY1" fmla="*/ 292418 h 1219200"/>
                  <a:gd name="connsiteX2" fmla="*/ 161925 w 1638300"/>
                  <a:gd name="connsiteY2" fmla="*/ 305753 h 1219200"/>
                  <a:gd name="connsiteX3" fmla="*/ 542925 w 1638300"/>
                  <a:gd name="connsiteY3" fmla="*/ 14288 h 1219200"/>
                  <a:gd name="connsiteX4" fmla="*/ 927735 w 1638300"/>
                  <a:gd name="connsiteY4" fmla="*/ 320040 h 1219200"/>
                  <a:gd name="connsiteX5" fmla="*/ 1073468 w 1638300"/>
                  <a:gd name="connsiteY5" fmla="*/ 292418 h 1219200"/>
                  <a:gd name="connsiteX6" fmla="*/ 1468755 w 1638300"/>
                  <a:gd name="connsiteY6" fmla="*/ 687705 h 1219200"/>
                  <a:gd name="connsiteX7" fmla="*/ 1466850 w 1638300"/>
                  <a:gd name="connsiteY7" fmla="*/ 726758 h 1219200"/>
                  <a:gd name="connsiteX8" fmla="*/ 1630680 w 1638300"/>
                  <a:gd name="connsiteY8" fmla="*/ 962025 h 1219200"/>
                  <a:gd name="connsiteX9" fmla="*/ 1380173 w 1638300"/>
                  <a:gd name="connsiteY9" fmla="*/ 1212533 h 1219200"/>
                  <a:gd name="connsiteX10" fmla="*/ 974407 w 1638300"/>
                  <a:gd name="connsiteY10" fmla="*/ 1212533 h 1219200"/>
                  <a:gd name="connsiteX0" fmla="*/ 0 w 1616392"/>
                  <a:gd name="connsiteY0" fmla="*/ 280987 h 1198245"/>
                  <a:gd name="connsiteX1" fmla="*/ 45720 w 1616392"/>
                  <a:gd name="connsiteY1" fmla="*/ 278130 h 1198245"/>
                  <a:gd name="connsiteX2" fmla="*/ 147637 w 1616392"/>
                  <a:gd name="connsiteY2" fmla="*/ 291465 h 1198245"/>
                  <a:gd name="connsiteX3" fmla="*/ 528637 w 1616392"/>
                  <a:gd name="connsiteY3" fmla="*/ 0 h 1198245"/>
                  <a:gd name="connsiteX4" fmla="*/ 913447 w 1616392"/>
                  <a:gd name="connsiteY4" fmla="*/ 305752 h 1198245"/>
                  <a:gd name="connsiteX5" fmla="*/ 1059180 w 1616392"/>
                  <a:gd name="connsiteY5" fmla="*/ 278130 h 1198245"/>
                  <a:gd name="connsiteX6" fmla="*/ 1454467 w 1616392"/>
                  <a:gd name="connsiteY6" fmla="*/ 673417 h 1198245"/>
                  <a:gd name="connsiteX7" fmla="*/ 1452562 w 1616392"/>
                  <a:gd name="connsiteY7" fmla="*/ 712470 h 1198245"/>
                  <a:gd name="connsiteX8" fmla="*/ 1616392 w 1616392"/>
                  <a:gd name="connsiteY8" fmla="*/ 947737 h 1198245"/>
                  <a:gd name="connsiteX9" fmla="*/ 1365885 w 1616392"/>
                  <a:gd name="connsiteY9" fmla="*/ 1198245 h 1198245"/>
                  <a:gd name="connsiteX0" fmla="*/ 0 w 1616392"/>
                  <a:gd name="connsiteY0" fmla="*/ 280987 h 947737"/>
                  <a:gd name="connsiteX1" fmla="*/ 45720 w 1616392"/>
                  <a:gd name="connsiteY1" fmla="*/ 278130 h 947737"/>
                  <a:gd name="connsiteX2" fmla="*/ 147637 w 1616392"/>
                  <a:gd name="connsiteY2" fmla="*/ 291465 h 947737"/>
                  <a:gd name="connsiteX3" fmla="*/ 528637 w 1616392"/>
                  <a:gd name="connsiteY3" fmla="*/ 0 h 947737"/>
                  <a:gd name="connsiteX4" fmla="*/ 913447 w 1616392"/>
                  <a:gd name="connsiteY4" fmla="*/ 305752 h 947737"/>
                  <a:gd name="connsiteX5" fmla="*/ 1059180 w 1616392"/>
                  <a:gd name="connsiteY5" fmla="*/ 278130 h 947737"/>
                  <a:gd name="connsiteX6" fmla="*/ 1454467 w 1616392"/>
                  <a:gd name="connsiteY6" fmla="*/ 673417 h 947737"/>
                  <a:gd name="connsiteX7" fmla="*/ 1452562 w 1616392"/>
                  <a:gd name="connsiteY7" fmla="*/ 712470 h 947737"/>
                  <a:gd name="connsiteX8" fmla="*/ 1616392 w 1616392"/>
                  <a:gd name="connsiteY8" fmla="*/ 947737 h 947737"/>
                  <a:gd name="connsiteX0" fmla="*/ 0 w 1454467"/>
                  <a:gd name="connsiteY0" fmla="*/ 280987 h 712470"/>
                  <a:gd name="connsiteX1" fmla="*/ 45720 w 1454467"/>
                  <a:gd name="connsiteY1" fmla="*/ 278130 h 712470"/>
                  <a:gd name="connsiteX2" fmla="*/ 147637 w 1454467"/>
                  <a:gd name="connsiteY2" fmla="*/ 291465 h 712470"/>
                  <a:gd name="connsiteX3" fmla="*/ 528637 w 1454467"/>
                  <a:gd name="connsiteY3" fmla="*/ 0 h 712470"/>
                  <a:gd name="connsiteX4" fmla="*/ 913447 w 1454467"/>
                  <a:gd name="connsiteY4" fmla="*/ 305752 h 712470"/>
                  <a:gd name="connsiteX5" fmla="*/ 1059180 w 1454467"/>
                  <a:gd name="connsiteY5" fmla="*/ 278130 h 712470"/>
                  <a:gd name="connsiteX6" fmla="*/ 1454467 w 1454467"/>
                  <a:gd name="connsiteY6" fmla="*/ 673417 h 712470"/>
                  <a:gd name="connsiteX7" fmla="*/ 1452562 w 1454467"/>
                  <a:gd name="connsiteY7" fmla="*/ 712470 h 712470"/>
                  <a:gd name="connsiteX0" fmla="*/ 0 w 1454467"/>
                  <a:gd name="connsiteY0" fmla="*/ 280987 h 673417"/>
                  <a:gd name="connsiteX1" fmla="*/ 45720 w 1454467"/>
                  <a:gd name="connsiteY1" fmla="*/ 278130 h 673417"/>
                  <a:gd name="connsiteX2" fmla="*/ 147637 w 1454467"/>
                  <a:gd name="connsiteY2" fmla="*/ 291465 h 673417"/>
                  <a:gd name="connsiteX3" fmla="*/ 528637 w 1454467"/>
                  <a:gd name="connsiteY3" fmla="*/ 0 h 673417"/>
                  <a:gd name="connsiteX4" fmla="*/ 913447 w 1454467"/>
                  <a:gd name="connsiteY4" fmla="*/ 305752 h 673417"/>
                  <a:gd name="connsiteX5" fmla="*/ 1059180 w 1454467"/>
                  <a:gd name="connsiteY5" fmla="*/ 278130 h 673417"/>
                  <a:gd name="connsiteX6" fmla="*/ 1454467 w 1454467"/>
                  <a:gd name="connsiteY6" fmla="*/ 673417 h 673417"/>
                  <a:gd name="connsiteX0" fmla="*/ 0 w 1059180"/>
                  <a:gd name="connsiteY0" fmla="*/ 280987 h 305752"/>
                  <a:gd name="connsiteX1" fmla="*/ 45720 w 1059180"/>
                  <a:gd name="connsiteY1" fmla="*/ 278130 h 305752"/>
                  <a:gd name="connsiteX2" fmla="*/ 147637 w 1059180"/>
                  <a:gd name="connsiteY2" fmla="*/ 291465 h 305752"/>
                  <a:gd name="connsiteX3" fmla="*/ 528637 w 1059180"/>
                  <a:gd name="connsiteY3" fmla="*/ 0 h 305752"/>
                  <a:gd name="connsiteX4" fmla="*/ 913447 w 1059180"/>
                  <a:gd name="connsiteY4" fmla="*/ 305752 h 305752"/>
                  <a:gd name="connsiteX5" fmla="*/ 1059180 w 1059180"/>
                  <a:gd name="connsiteY5" fmla="*/ 278130 h 305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9180" h="305752">
                    <a:moveTo>
                      <a:pt x="0" y="280987"/>
                    </a:moveTo>
                    <a:cubicBezTo>
                      <a:pt x="15240" y="279082"/>
                      <a:pt x="30480" y="278130"/>
                      <a:pt x="45720" y="278130"/>
                    </a:cubicBezTo>
                    <a:cubicBezTo>
                      <a:pt x="80962" y="278130"/>
                      <a:pt x="115252" y="282892"/>
                      <a:pt x="147637" y="291465"/>
                    </a:cubicBezTo>
                    <a:cubicBezTo>
                      <a:pt x="193357" y="123825"/>
                      <a:pt x="346710" y="0"/>
                      <a:pt x="528637" y="0"/>
                    </a:cubicBezTo>
                    <a:cubicBezTo>
                      <a:pt x="716280" y="0"/>
                      <a:pt x="873442" y="130492"/>
                      <a:pt x="913447" y="305752"/>
                    </a:cubicBezTo>
                    <a:cubicBezTo>
                      <a:pt x="958215" y="287655"/>
                      <a:pt x="1007744" y="278130"/>
                      <a:pt x="1059180" y="278130"/>
                    </a:cubicBez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EFB48811-9A92-4A06-A7EA-EAD6DC2CB509}"/>
                  </a:ext>
                </a:extLst>
              </p:cNvPr>
              <p:cNvSpPr/>
              <p:nvPr/>
            </p:nvSpPr>
            <p:spPr>
              <a:xfrm>
                <a:off x="3410611" y="2568892"/>
                <a:ext cx="647700" cy="752475"/>
              </a:xfrm>
              <a:custGeom>
                <a:avLst/>
                <a:gdLst>
                  <a:gd name="connsiteX0" fmla="*/ 280035 w 647700"/>
                  <a:gd name="connsiteY0" fmla="*/ 14288 h 752475"/>
                  <a:gd name="connsiteX1" fmla="*/ 222885 w 647700"/>
                  <a:gd name="connsiteY1" fmla="*/ 220028 h 752475"/>
                  <a:gd name="connsiteX2" fmla="*/ 223838 w 647700"/>
                  <a:gd name="connsiteY2" fmla="*/ 246698 h 752475"/>
                  <a:gd name="connsiteX3" fmla="*/ 14288 w 647700"/>
                  <a:gd name="connsiteY3" fmla="*/ 494348 h 752475"/>
                  <a:gd name="connsiteX4" fmla="*/ 264795 w 647700"/>
                  <a:gd name="connsiteY4" fmla="*/ 744855 h 752475"/>
                  <a:gd name="connsiteX5" fmla="*/ 635318 w 647700"/>
                  <a:gd name="connsiteY5" fmla="*/ 744855 h 752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752475">
                    <a:moveTo>
                      <a:pt x="280035" y="14288"/>
                    </a:moveTo>
                    <a:cubicBezTo>
                      <a:pt x="243840" y="74295"/>
                      <a:pt x="222885" y="144780"/>
                      <a:pt x="222885" y="220028"/>
                    </a:cubicBezTo>
                    <a:cubicBezTo>
                      <a:pt x="222885" y="228600"/>
                      <a:pt x="222885" y="238125"/>
                      <a:pt x="223838" y="246698"/>
                    </a:cubicBezTo>
                    <a:cubicBezTo>
                      <a:pt x="104775" y="265748"/>
                      <a:pt x="14288" y="369570"/>
                      <a:pt x="14288" y="494348"/>
                    </a:cubicBezTo>
                    <a:cubicBezTo>
                      <a:pt x="14288" y="632460"/>
                      <a:pt x="126683" y="744855"/>
                      <a:pt x="264795" y="744855"/>
                    </a:cubicBezTo>
                    <a:lnTo>
                      <a:pt x="635318" y="744855"/>
                    </a:ln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3F3E16E-0FA5-4A7B-BEFC-5A6E9FD9F6B4}"/>
                  </a:ext>
                </a:extLst>
              </p:cNvPr>
              <p:cNvSpPr/>
              <p:nvPr/>
            </p:nvSpPr>
            <p:spPr>
              <a:xfrm>
                <a:off x="3945255" y="181451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7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7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60262AA-16FF-48F1-82C2-F466546BE6AC}"/>
                  </a:ext>
                </a:extLst>
              </p:cNvPr>
              <p:cNvSpPr/>
              <p:nvPr/>
            </p:nvSpPr>
            <p:spPr>
              <a:xfrm>
                <a:off x="4114800" y="1814513"/>
                <a:ext cx="28575" cy="190500"/>
              </a:xfrm>
              <a:custGeom>
                <a:avLst/>
                <a:gdLst>
                  <a:gd name="connsiteX0" fmla="*/ 14288 w 28575"/>
                  <a:gd name="connsiteY0" fmla="*/ 184785 h 190500"/>
                  <a:gd name="connsiteX1" fmla="*/ 14288 w 28575"/>
                  <a:gd name="connsiteY1" fmla="*/ 1428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190500">
                    <a:moveTo>
                      <a:pt x="14288" y="184785"/>
                    </a:moveTo>
                    <a:lnTo>
                      <a:pt x="14288" y="14288"/>
                    </a:lnTo>
                  </a:path>
                </a:pathLst>
              </a:custGeom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B9D80B7-A6F0-4934-8C2F-F8935263F815}"/>
                  </a:ext>
                </a:extLst>
              </p:cNvPr>
              <p:cNvSpPr/>
              <p:nvPr/>
            </p:nvSpPr>
            <p:spPr>
              <a:xfrm>
                <a:off x="3924300" y="212693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7 h 190500"/>
                  <a:gd name="connsiteX1" fmla="*/ 184785 w 190500"/>
                  <a:gd name="connsiteY1" fmla="*/ 14287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7"/>
                    </a:moveTo>
                    <a:lnTo>
                      <a:pt x="184785" y="14287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F216B2D-A0E2-43F8-9CA1-F21B391F73AE}"/>
                  </a:ext>
                </a:extLst>
              </p:cNvPr>
              <p:cNvSpPr/>
              <p:nvPr/>
            </p:nvSpPr>
            <p:spPr>
              <a:xfrm>
                <a:off x="3745230" y="2313623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158D003-97C1-4FFC-9CEB-F48C4869915F}"/>
                  </a:ext>
                </a:extLst>
              </p:cNvPr>
              <p:cNvSpPr/>
              <p:nvPr/>
            </p:nvSpPr>
            <p:spPr>
              <a:xfrm>
                <a:off x="3546158" y="2113598"/>
                <a:ext cx="190500" cy="190500"/>
              </a:xfrm>
              <a:custGeom>
                <a:avLst/>
                <a:gdLst>
                  <a:gd name="connsiteX0" fmla="*/ 14288 w 190500"/>
                  <a:gd name="connsiteY0" fmla="*/ 14288 h 190500"/>
                  <a:gd name="connsiteX1" fmla="*/ 184785 w 190500"/>
                  <a:gd name="connsiteY1" fmla="*/ 14288 h 190500"/>
                  <a:gd name="connsiteX2" fmla="*/ 184785 w 190500"/>
                  <a:gd name="connsiteY2" fmla="*/ 184785 h 190500"/>
                  <a:gd name="connsiteX3" fmla="*/ 14288 w 190500"/>
                  <a:gd name="connsiteY3" fmla="*/ 184785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0" h="190500">
                    <a:moveTo>
                      <a:pt x="14288" y="14288"/>
                    </a:moveTo>
                    <a:lnTo>
                      <a:pt x="184785" y="14288"/>
                    </a:lnTo>
                    <a:lnTo>
                      <a:pt x="184785" y="184785"/>
                    </a:lnTo>
                    <a:lnTo>
                      <a:pt x="14288" y="184785"/>
                    </a:lnTo>
                    <a:close/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aphic 5">
              <a:extLst>
                <a:ext uri="{FF2B5EF4-FFF2-40B4-BE49-F238E27FC236}">
                  <a16:creationId xmlns:a16="http://schemas.microsoft.com/office/drawing/2014/main" id="{8FEBBEAE-AE2B-4ADD-9AEC-C0A8D74BF3E9}"/>
                </a:ext>
              </a:extLst>
            </p:cNvPr>
            <p:cNvGrpSpPr/>
            <p:nvPr/>
          </p:nvGrpSpPr>
          <p:grpSpPr>
            <a:xfrm>
              <a:off x="3459934" y="1365935"/>
              <a:ext cx="2787139" cy="1271245"/>
              <a:chOff x="4079019" y="2401481"/>
              <a:chExt cx="2787139" cy="1329919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8E3D92E-1CEA-462B-9EEB-68CC9FCD61C2}"/>
                  </a:ext>
                </a:extLst>
              </p:cNvPr>
              <p:cNvSpPr/>
              <p:nvPr/>
            </p:nvSpPr>
            <p:spPr>
              <a:xfrm>
                <a:off x="4079019" y="3050255"/>
                <a:ext cx="710144" cy="679797"/>
              </a:xfrm>
              <a:custGeom>
                <a:avLst/>
                <a:gdLst>
                  <a:gd name="connsiteX0" fmla="*/ 540327 w 926275"/>
                  <a:gd name="connsiteY0" fmla="*/ 206367 h 714865"/>
                  <a:gd name="connsiteX1" fmla="*/ 376448 w 926275"/>
                  <a:gd name="connsiteY1" fmla="*/ 20232 h 714865"/>
                  <a:gd name="connsiteX2" fmla="*/ 212568 w 926275"/>
                  <a:gd name="connsiteY2" fmla="*/ 206367 h 714865"/>
                  <a:gd name="connsiteX3" fmla="*/ 212568 w 926275"/>
                  <a:gd name="connsiteY3" fmla="*/ 207716 h 714865"/>
                  <a:gd name="connsiteX4" fmla="*/ 17813 w 926275"/>
                  <a:gd name="connsiteY4" fmla="*/ 453197 h 714865"/>
                  <a:gd name="connsiteX5" fmla="*/ 235131 w 926275"/>
                  <a:gd name="connsiteY5" fmla="*/ 700028 h 714865"/>
                  <a:gd name="connsiteX6" fmla="*/ 910837 w 926275"/>
                  <a:gd name="connsiteY6" fmla="*/ 700028 h 714865"/>
                  <a:gd name="connsiteX0" fmla="*/ 522514 w 710144"/>
                  <a:gd name="connsiteY0" fmla="*/ 186135 h 679797"/>
                  <a:gd name="connsiteX1" fmla="*/ 358635 w 710144"/>
                  <a:gd name="connsiteY1" fmla="*/ 0 h 679797"/>
                  <a:gd name="connsiteX2" fmla="*/ 194755 w 710144"/>
                  <a:gd name="connsiteY2" fmla="*/ 186135 h 679797"/>
                  <a:gd name="connsiteX3" fmla="*/ 194755 w 710144"/>
                  <a:gd name="connsiteY3" fmla="*/ 187484 h 679797"/>
                  <a:gd name="connsiteX4" fmla="*/ 0 w 710144"/>
                  <a:gd name="connsiteY4" fmla="*/ 432965 h 679797"/>
                  <a:gd name="connsiteX5" fmla="*/ 217318 w 710144"/>
                  <a:gd name="connsiteY5" fmla="*/ 679796 h 679797"/>
                  <a:gd name="connsiteX6" fmla="*/ 710144 w 710144"/>
                  <a:gd name="connsiteY6" fmla="*/ 672964 h 679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0144" h="679797">
                    <a:moveTo>
                      <a:pt x="522514" y="186135"/>
                    </a:moveTo>
                    <a:cubicBezTo>
                      <a:pt x="522514" y="83626"/>
                      <a:pt x="448887" y="0"/>
                      <a:pt x="358635" y="0"/>
                    </a:cubicBezTo>
                    <a:cubicBezTo>
                      <a:pt x="268382" y="0"/>
                      <a:pt x="194755" y="83626"/>
                      <a:pt x="194755" y="186135"/>
                    </a:cubicBezTo>
                    <a:lnTo>
                      <a:pt x="194755" y="187484"/>
                    </a:lnTo>
                    <a:cubicBezTo>
                      <a:pt x="85502" y="199623"/>
                      <a:pt x="0" y="304829"/>
                      <a:pt x="0" y="432965"/>
                    </a:cubicBezTo>
                    <a:cubicBezTo>
                      <a:pt x="0" y="569195"/>
                      <a:pt x="97378" y="679796"/>
                      <a:pt x="217318" y="679796"/>
                    </a:cubicBezTo>
                    <a:cubicBezTo>
                      <a:pt x="442553" y="679796"/>
                      <a:pt x="484909" y="672964"/>
                      <a:pt x="710144" y="672964"/>
                    </a:cubicBez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53ADF8E-ABEA-4090-924C-8FBC5A073470}"/>
                  </a:ext>
                </a:extLst>
              </p:cNvPr>
              <p:cNvSpPr/>
              <p:nvPr/>
            </p:nvSpPr>
            <p:spPr>
              <a:xfrm>
                <a:off x="4461404" y="2602452"/>
                <a:ext cx="605641" cy="472081"/>
              </a:xfrm>
              <a:custGeom>
                <a:avLst/>
                <a:gdLst>
                  <a:gd name="connsiteX0" fmla="*/ 589016 w 605641"/>
                  <a:gd name="connsiteY0" fmla="*/ 20232 h 472080"/>
                  <a:gd name="connsiteX1" fmla="*/ 524889 w 605641"/>
                  <a:gd name="connsiteY1" fmla="*/ 156461 h 472080"/>
                  <a:gd name="connsiteX2" fmla="*/ 357447 w 605641"/>
                  <a:gd name="connsiteY2" fmla="*/ 106555 h 472080"/>
                  <a:gd name="connsiteX3" fmla="*/ 17813 w 605641"/>
                  <a:gd name="connsiteY3" fmla="*/ 453197 h 472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5641" h="472080">
                    <a:moveTo>
                      <a:pt x="589016" y="20232"/>
                    </a:moveTo>
                    <a:cubicBezTo>
                      <a:pt x="561703" y="60696"/>
                      <a:pt x="540327" y="106555"/>
                      <a:pt x="524889" y="156461"/>
                    </a:cubicBezTo>
                    <a:cubicBezTo>
                      <a:pt x="475013" y="124090"/>
                      <a:pt x="418011" y="106555"/>
                      <a:pt x="357447" y="106555"/>
                    </a:cubicBezTo>
                    <a:cubicBezTo>
                      <a:pt x="180505" y="106555"/>
                      <a:pt x="35626" y="258970"/>
                      <a:pt x="17813" y="453197"/>
                    </a:cubicBez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52B4912-8C0A-4E92-9F98-53E0F18BB4AC}"/>
                  </a:ext>
                </a:extLst>
              </p:cNvPr>
              <p:cNvSpPr/>
              <p:nvPr/>
            </p:nvSpPr>
            <p:spPr>
              <a:xfrm>
                <a:off x="5057545" y="2459479"/>
                <a:ext cx="154379" cy="148368"/>
              </a:xfrm>
              <a:custGeom>
                <a:avLst/>
                <a:gdLst>
                  <a:gd name="connsiteX0" fmla="*/ 141316 w 154379"/>
                  <a:gd name="connsiteY0" fmla="*/ 20232 h 148368"/>
                  <a:gd name="connsiteX1" fmla="*/ 17813 w 154379"/>
                  <a:gd name="connsiteY1" fmla="*/ 128136 h 148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4379" h="148368">
                    <a:moveTo>
                      <a:pt x="141316" y="20232"/>
                    </a:moveTo>
                    <a:cubicBezTo>
                      <a:pt x="95003" y="47208"/>
                      <a:pt x="53439" y="84975"/>
                      <a:pt x="17813" y="128136"/>
                    </a:cubicBez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DB74EF1-D40E-437D-9047-8EBC913D8549}"/>
                  </a:ext>
                </a:extLst>
              </p:cNvPr>
              <p:cNvSpPr/>
              <p:nvPr/>
            </p:nvSpPr>
            <p:spPr>
              <a:xfrm>
                <a:off x="5211924" y="2401481"/>
                <a:ext cx="617517" cy="350689"/>
              </a:xfrm>
              <a:custGeom>
                <a:avLst/>
                <a:gdLst>
                  <a:gd name="connsiteX0" fmla="*/ 610392 w 617516"/>
                  <a:gd name="connsiteY0" fmla="*/ 338549 h 350688"/>
                  <a:gd name="connsiteX1" fmla="*/ 194755 w 617516"/>
                  <a:gd name="connsiteY1" fmla="*/ 20232 h 350688"/>
                  <a:gd name="connsiteX2" fmla="*/ 17813 w 617516"/>
                  <a:gd name="connsiteY2" fmla="*/ 62045 h 350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7516" h="350688">
                    <a:moveTo>
                      <a:pt x="610392" y="338549"/>
                    </a:moveTo>
                    <a:cubicBezTo>
                      <a:pt x="543890" y="152415"/>
                      <a:pt x="383573" y="20232"/>
                      <a:pt x="194755" y="20232"/>
                    </a:cubicBezTo>
                    <a:cubicBezTo>
                      <a:pt x="131816" y="20232"/>
                      <a:pt x="72439" y="35069"/>
                      <a:pt x="17813" y="62045"/>
                    </a:cubicBez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B72A4E7-88BC-4DF6-B63D-A6D97D12A96E}"/>
                  </a:ext>
                </a:extLst>
              </p:cNvPr>
              <p:cNvSpPr/>
              <p:nvPr/>
            </p:nvSpPr>
            <p:spPr>
              <a:xfrm>
                <a:off x="5814836" y="2707658"/>
                <a:ext cx="544245" cy="294040"/>
              </a:xfrm>
              <a:custGeom>
                <a:avLst/>
                <a:gdLst>
                  <a:gd name="connsiteX0" fmla="*/ 761208 w 771895"/>
                  <a:gd name="connsiteY0" fmla="*/ 298085 h 418128"/>
                  <a:gd name="connsiteX1" fmla="*/ 691144 w 771895"/>
                  <a:gd name="connsiteY1" fmla="*/ 314271 h 418128"/>
                  <a:gd name="connsiteX2" fmla="*/ 359822 w 771895"/>
                  <a:gd name="connsiteY2" fmla="*/ 20232 h 418128"/>
                  <a:gd name="connsiteX3" fmla="*/ 17813 w 771895"/>
                  <a:gd name="connsiteY3" fmla="*/ 408687 h 418128"/>
                  <a:gd name="connsiteX0" fmla="*/ 743395 w 743395"/>
                  <a:gd name="connsiteY0" fmla="*/ 304468 h 415069"/>
                  <a:gd name="connsiteX1" fmla="*/ 673331 w 743395"/>
                  <a:gd name="connsiteY1" fmla="*/ 320654 h 415069"/>
                  <a:gd name="connsiteX2" fmla="*/ 342009 w 743395"/>
                  <a:gd name="connsiteY2" fmla="*/ 26615 h 415069"/>
                  <a:gd name="connsiteX3" fmla="*/ 199151 w 743395"/>
                  <a:gd name="connsiteY3" fmla="*/ 57758 h 415069"/>
                  <a:gd name="connsiteX4" fmla="*/ 0 w 743395"/>
                  <a:gd name="connsiteY4" fmla="*/ 415070 h 415069"/>
                  <a:gd name="connsiteX0" fmla="*/ 544244 w 544244"/>
                  <a:gd name="connsiteY0" fmla="*/ 304468 h 320654"/>
                  <a:gd name="connsiteX1" fmla="*/ 474180 w 544244"/>
                  <a:gd name="connsiteY1" fmla="*/ 320654 h 320654"/>
                  <a:gd name="connsiteX2" fmla="*/ 142858 w 544244"/>
                  <a:gd name="connsiteY2" fmla="*/ 26615 h 320654"/>
                  <a:gd name="connsiteX3" fmla="*/ 0 w 544244"/>
                  <a:gd name="connsiteY3" fmla="*/ 57758 h 320654"/>
                  <a:gd name="connsiteX0" fmla="*/ 544244 w 544244"/>
                  <a:gd name="connsiteY0" fmla="*/ 296894 h 313080"/>
                  <a:gd name="connsiteX1" fmla="*/ 474180 w 544244"/>
                  <a:gd name="connsiteY1" fmla="*/ 313080 h 313080"/>
                  <a:gd name="connsiteX2" fmla="*/ 142858 w 544244"/>
                  <a:gd name="connsiteY2" fmla="*/ 19041 h 313080"/>
                  <a:gd name="connsiteX3" fmla="*/ 0 w 544244"/>
                  <a:gd name="connsiteY3" fmla="*/ 50184 h 313080"/>
                  <a:gd name="connsiteX0" fmla="*/ 544244 w 544244"/>
                  <a:gd name="connsiteY0" fmla="*/ 283343 h 299529"/>
                  <a:gd name="connsiteX1" fmla="*/ 474180 w 544244"/>
                  <a:gd name="connsiteY1" fmla="*/ 299529 h 299529"/>
                  <a:gd name="connsiteX2" fmla="*/ 142858 w 544244"/>
                  <a:gd name="connsiteY2" fmla="*/ 5490 h 299529"/>
                  <a:gd name="connsiteX3" fmla="*/ 0 w 544244"/>
                  <a:gd name="connsiteY3" fmla="*/ 36633 h 299529"/>
                  <a:gd name="connsiteX0" fmla="*/ 544244 w 544244"/>
                  <a:gd name="connsiteY0" fmla="*/ 277853 h 294039"/>
                  <a:gd name="connsiteX1" fmla="*/ 474180 w 544244"/>
                  <a:gd name="connsiteY1" fmla="*/ 294039 h 294039"/>
                  <a:gd name="connsiteX2" fmla="*/ 142858 w 544244"/>
                  <a:gd name="connsiteY2" fmla="*/ 0 h 294039"/>
                  <a:gd name="connsiteX3" fmla="*/ 0 w 544244"/>
                  <a:gd name="connsiteY3" fmla="*/ 31143 h 29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4244" h="294039">
                    <a:moveTo>
                      <a:pt x="544244" y="277853"/>
                    </a:moveTo>
                    <a:cubicBezTo>
                      <a:pt x="519306" y="277853"/>
                      <a:pt x="495555" y="283248"/>
                      <a:pt x="474180" y="294039"/>
                    </a:cubicBezTo>
                    <a:cubicBezTo>
                      <a:pt x="437366" y="125439"/>
                      <a:pt x="301988" y="0"/>
                      <a:pt x="142858" y="0"/>
                    </a:cubicBezTo>
                    <a:cubicBezTo>
                      <a:pt x="63828" y="4014"/>
                      <a:pt x="76596" y="-2852"/>
                      <a:pt x="0" y="31143"/>
                    </a:cubicBez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F8332EB-BFBE-46DC-A991-217C061B883B}"/>
                  </a:ext>
                </a:extLst>
              </p:cNvPr>
              <p:cNvSpPr/>
              <p:nvPr/>
            </p:nvSpPr>
            <p:spPr>
              <a:xfrm>
                <a:off x="6370955" y="2969327"/>
                <a:ext cx="130629" cy="94416"/>
              </a:xfrm>
              <a:custGeom>
                <a:avLst/>
                <a:gdLst>
                  <a:gd name="connsiteX0" fmla="*/ 119941 w 130628"/>
                  <a:gd name="connsiteY0" fmla="*/ 82277 h 94416"/>
                  <a:gd name="connsiteX1" fmla="*/ 17813 w 130628"/>
                  <a:gd name="connsiteY1" fmla="*/ 20232 h 94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0628" h="94416">
                    <a:moveTo>
                      <a:pt x="119941" y="82277"/>
                    </a:moveTo>
                    <a:cubicBezTo>
                      <a:pt x="93815" y="49906"/>
                      <a:pt x="58189" y="26976"/>
                      <a:pt x="17813" y="20232"/>
                    </a:cubicBez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B2B4F5-1828-4AA7-852B-C602A592E4BA}"/>
                  </a:ext>
                </a:extLst>
              </p:cNvPr>
              <p:cNvSpPr/>
              <p:nvPr/>
            </p:nvSpPr>
            <p:spPr>
              <a:xfrm>
                <a:off x="6006384" y="3077231"/>
                <a:ext cx="859774" cy="654169"/>
              </a:xfrm>
              <a:custGeom>
                <a:avLst/>
                <a:gdLst>
                  <a:gd name="connsiteX0" fmla="*/ 663831 w 1033152"/>
                  <a:gd name="connsiteY0" fmla="*/ 20232 h 687889"/>
                  <a:gd name="connsiteX1" fmla="*/ 691144 w 1033152"/>
                  <a:gd name="connsiteY1" fmla="*/ 103858 h 687889"/>
                  <a:gd name="connsiteX2" fmla="*/ 764771 w 1033152"/>
                  <a:gd name="connsiteY2" fmla="*/ 91719 h 687889"/>
                  <a:gd name="connsiteX3" fmla="*/ 1021278 w 1033152"/>
                  <a:gd name="connsiteY3" fmla="*/ 383060 h 687889"/>
                  <a:gd name="connsiteX4" fmla="*/ 764771 w 1033152"/>
                  <a:gd name="connsiteY4" fmla="*/ 674401 h 687889"/>
                  <a:gd name="connsiteX5" fmla="*/ 17813 w 1033152"/>
                  <a:gd name="connsiteY5" fmla="*/ 674401 h 687889"/>
                  <a:gd name="connsiteX0" fmla="*/ 502326 w 859773"/>
                  <a:gd name="connsiteY0" fmla="*/ 0 h 654169"/>
                  <a:gd name="connsiteX1" fmla="*/ 529639 w 859773"/>
                  <a:gd name="connsiteY1" fmla="*/ 83626 h 654169"/>
                  <a:gd name="connsiteX2" fmla="*/ 603266 w 859773"/>
                  <a:gd name="connsiteY2" fmla="*/ 71487 h 654169"/>
                  <a:gd name="connsiteX3" fmla="*/ 859773 w 859773"/>
                  <a:gd name="connsiteY3" fmla="*/ 362828 h 654169"/>
                  <a:gd name="connsiteX4" fmla="*/ 603266 w 859773"/>
                  <a:gd name="connsiteY4" fmla="*/ 654169 h 654169"/>
                  <a:gd name="connsiteX5" fmla="*/ 0 w 859773"/>
                  <a:gd name="connsiteY5" fmla="*/ 654169 h 65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9773" h="654169">
                    <a:moveTo>
                      <a:pt x="502326" y="0"/>
                    </a:moveTo>
                    <a:cubicBezTo>
                      <a:pt x="516576" y="24279"/>
                      <a:pt x="526076" y="52603"/>
                      <a:pt x="529639" y="83626"/>
                    </a:cubicBezTo>
                    <a:cubicBezTo>
                      <a:pt x="553389" y="75533"/>
                      <a:pt x="578328" y="71487"/>
                      <a:pt x="603266" y="71487"/>
                    </a:cubicBezTo>
                    <a:cubicBezTo>
                      <a:pt x="744582" y="71487"/>
                      <a:pt x="859773" y="202320"/>
                      <a:pt x="859773" y="362828"/>
                    </a:cubicBezTo>
                    <a:cubicBezTo>
                      <a:pt x="859773" y="523335"/>
                      <a:pt x="744582" y="654169"/>
                      <a:pt x="603266" y="654169"/>
                    </a:cubicBezTo>
                    <a:lnTo>
                      <a:pt x="0" y="654169"/>
                    </a:lnTo>
                  </a:path>
                </a:pathLst>
              </a:custGeom>
              <a:noFill/>
              <a:ln w="19050" cap="flat">
                <a:solidFill>
                  <a:schemeClr val="tx1">
                    <a:alpha val="70000"/>
                  </a:schemeClr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B75A649-0183-494B-A33F-413D7FD8ED7D}"/>
              </a:ext>
            </a:extLst>
          </p:cNvPr>
          <p:cNvCxnSpPr>
            <a:cxnSpLocks/>
          </p:cNvCxnSpPr>
          <p:nvPr/>
        </p:nvCxnSpPr>
        <p:spPr>
          <a:xfrm>
            <a:off x="3088915" y="1790028"/>
            <a:ext cx="1487326" cy="0"/>
          </a:xfrm>
          <a:prstGeom prst="line">
            <a:avLst/>
          </a:prstGeom>
          <a:ln w="222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3">
            <a:extLst>
              <a:ext uri="{FF2B5EF4-FFF2-40B4-BE49-F238E27FC236}">
                <a16:creationId xmlns:a16="http://schemas.microsoft.com/office/drawing/2014/main" id="{1D7873BA-8F26-4918-A7F3-02E6AEDF89E7}"/>
              </a:ext>
            </a:extLst>
          </p:cNvPr>
          <p:cNvSpPr/>
          <p:nvPr/>
        </p:nvSpPr>
        <p:spPr bwMode="auto">
          <a:xfrm rot="2700000">
            <a:off x="4328057" y="1682534"/>
            <a:ext cx="214988" cy="214988"/>
          </a:xfrm>
          <a:custGeom>
            <a:avLst/>
            <a:gdLst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  <a:gd name="connsiteX3" fmla="*/ 0 w 371366"/>
              <a:gd name="connsiteY3" fmla="*/ 371366 h 371366"/>
              <a:gd name="connsiteX4" fmla="*/ 0 w 371366"/>
              <a:gd name="connsiteY4" fmla="*/ 0 h 371366"/>
              <a:gd name="connsiteX0" fmla="*/ 0 w 371366"/>
              <a:gd name="connsiteY0" fmla="*/ 371366 h 462806"/>
              <a:gd name="connsiteX1" fmla="*/ 0 w 371366"/>
              <a:gd name="connsiteY1" fmla="*/ 0 h 462806"/>
              <a:gd name="connsiteX2" fmla="*/ 371366 w 371366"/>
              <a:gd name="connsiteY2" fmla="*/ 0 h 462806"/>
              <a:gd name="connsiteX3" fmla="*/ 371366 w 371366"/>
              <a:gd name="connsiteY3" fmla="*/ 371366 h 462806"/>
              <a:gd name="connsiteX4" fmla="*/ 91440 w 371366"/>
              <a:gd name="connsiteY4" fmla="*/ 462806 h 462806"/>
              <a:gd name="connsiteX0" fmla="*/ 0 w 371366"/>
              <a:gd name="connsiteY0" fmla="*/ 0 h 462806"/>
              <a:gd name="connsiteX1" fmla="*/ 371366 w 371366"/>
              <a:gd name="connsiteY1" fmla="*/ 0 h 462806"/>
              <a:gd name="connsiteX2" fmla="*/ 371366 w 371366"/>
              <a:gd name="connsiteY2" fmla="*/ 371366 h 462806"/>
              <a:gd name="connsiteX3" fmla="*/ 91440 w 371366"/>
              <a:gd name="connsiteY3" fmla="*/ 462806 h 462806"/>
              <a:gd name="connsiteX0" fmla="*/ 0 w 371366"/>
              <a:gd name="connsiteY0" fmla="*/ 0 h 371366"/>
              <a:gd name="connsiteX1" fmla="*/ 371366 w 371366"/>
              <a:gd name="connsiteY1" fmla="*/ 0 h 371366"/>
              <a:gd name="connsiteX2" fmla="*/ 371366 w 371366"/>
              <a:gd name="connsiteY2" fmla="*/ 371366 h 37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1366" h="371366">
                <a:moveTo>
                  <a:pt x="0" y="0"/>
                </a:moveTo>
                <a:lnTo>
                  <a:pt x="371366" y="0"/>
                </a:lnTo>
                <a:lnTo>
                  <a:pt x="371366" y="371366"/>
                </a:lnTo>
              </a:path>
            </a:pathLst>
          </a:custGeom>
          <a:ln w="2222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87857" tIns="43928" rIns="87857" bIns="4392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785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4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E8FAE1-46BC-4826-B1BE-30C090EE1A93}"/>
              </a:ext>
            </a:extLst>
          </p:cNvPr>
          <p:cNvGrpSpPr/>
          <p:nvPr/>
        </p:nvGrpSpPr>
        <p:grpSpPr>
          <a:xfrm rot="10800000" flipV="1">
            <a:off x="6304253" y="1838932"/>
            <a:ext cx="819150" cy="918210"/>
            <a:chOff x="4160143" y="1980822"/>
            <a:chExt cx="819150" cy="91821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822D78-DB05-4701-A03B-3C254A3324CE}"/>
                </a:ext>
              </a:extLst>
            </p:cNvPr>
            <p:cNvSpPr/>
            <p:nvPr/>
          </p:nvSpPr>
          <p:spPr>
            <a:xfrm>
              <a:off x="4323973" y="1980822"/>
              <a:ext cx="495300" cy="676275"/>
            </a:xfrm>
            <a:custGeom>
              <a:avLst/>
              <a:gdLst>
                <a:gd name="connsiteX0" fmla="*/ 485200 w 495300"/>
                <a:gd name="connsiteY0" fmla="*/ 250885 h 676275"/>
                <a:gd name="connsiteX1" fmla="*/ 331847 w 495300"/>
                <a:gd name="connsiteY1" fmla="*/ 618550 h 676275"/>
                <a:gd name="connsiteX2" fmla="*/ 168970 w 495300"/>
                <a:gd name="connsiteY2" fmla="*/ 618550 h 676275"/>
                <a:gd name="connsiteX3" fmla="*/ 16570 w 495300"/>
                <a:gd name="connsiteY3" fmla="*/ 250885 h 676275"/>
                <a:gd name="connsiteX4" fmla="*/ 250885 w 495300"/>
                <a:gd name="connsiteY4" fmla="*/ 16570 h 676275"/>
                <a:gd name="connsiteX5" fmla="*/ 485200 w 495300"/>
                <a:gd name="connsiteY5" fmla="*/ 250885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5300" h="676275">
                  <a:moveTo>
                    <a:pt x="485200" y="250885"/>
                  </a:moveTo>
                  <a:cubicBezTo>
                    <a:pt x="485200" y="328990"/>
                    <a:pt x="399475" y="497582"/>
                    <a:pt x="331847" y="618550"/>
                  </a:cubicBezTo>
                  <a:cubicBezTo>
                    <a:pt x="296605" y="682367"/>
                    <a:pt x="204212" y="682367"/>
                    <a:pt x="168970" y="618550"/>
                  </a:cubicBezTo>
                  <a:cubicBezTo>
                    <a:pt x="101342" y="497582"/>
                    <a:pt x="16570" y="328990"/>
                    <a:pt x="16570" y="250885"/>
                  </a:cubicBezTo>
                  <a:cubicBezTo>
                    <a:pt x="16570" y="121345"/>
                    <a:pt x="121345" y="16570"/>
                    <a:pt x="250885" y="16570"/>
                  </a:cubicBezTo>
                  <a:cubicBezTo>
                    <a:pt x="380425" y="16570"/>
                    <a:pt x="485200" y="121345"/>
                    <a:pt x="485200" y="250885"/>
                  </a:cubicBezTo>
                  <a:close/>
                </a:path>
              </a:pathLst>
            </a:custGeom>
            <a:noFill/>
            <a:ln w="2209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465710A-FF11-44F8-A458-AF996395BF7F}"/>
                </a:ext>
              </a:extLst>
            </p:cNvPr>
            <p:cNvSpPr/>
            <p:nvPr/>
          </p:nvSpPr>
          <p:spPr>
            <a:xfrm>
              <a:off x="4518283" y="2433260"/>
              <a:ext cx="219075" cy="342900"/>
            </a:xfrm>
            <a:custGeom>
              <a:avLst/>
              <a:gdLst>
                <a:gd name="connsiteX0" fmla="*/ 16570 w 219075"/>
                <a:gd name="connsiteY0" fmla="*/ 16570 h 342900"/>
                <a:gd name="connsiteX1" fmla="*/ 16570 w 219075"/>
                <a:gd name="connsiteY1" fmla="*/ 228977 h 342900"/>
                <a:gd name="connsiteX2" fmla="*/ 122297 w 219075"/>
                <a:gd name="connsiteY2" fmla="*/ 334705 h 342900"/>
                <a:gd name="connsiteX3" fmla="*/ 122297 w 219075"/>
                <a:gd name="connsiteY3" fmla="*/ 334705 h 342900"/>
                <a:gd name="connsiteX4" fmla="*/ 206117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16570" y="16570"/>
                  </a:moveTo>
                  <a:lnTo>
                    <a:pt x="16570" y="228977"/>
                  </a:lnTo>
                  <a:cubicBezTo>
                    <a:pt x="16570" y="287080"/>
                    <a:pt x="64195" y="334705"/>
                    <a:pt x="122297" y="334705"/>
                  </a:cubicBezTo>
                  <a:lnTo>
                    <a:pt x="122297" y="334705"/>
                  </a:lnTo>
                  <a:lnTo>
                    <a:pt x="206117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4654AF-B965-495C-84D8-209BC7F06C51}"/>
                </a:ext>
              </a:extLst>
            </p:cNvPr>
            <p:cNvSpPr/>
            <p:nvPr/>
          </p:nvSpPr>
          <p:spPr>
            <a:xfrm>
              <a:off x="4410650" y="2433260"/>
              <a:ext cx="219075" cy="342900"/>
            </a:xfrm>
            <a:custGeom>
              <a:avLst/>
              <a:gdLst>
                <a:gd name="connsiteX0" fmla="*/ 204212 w 219075"/>
                <a:gd name="connsiteY0" fmla="*/ 16570 h 342900"/>
                <a:gd name="connsiteX1" fmla="*/ 204212 w 219075"/>
                <a:gd name="connsiteY1" fmla="*/ 228977 h 342900"/>
                <a:gd name="connsiteX2" fmla="*/ 98485 w 219075"/>
                <a:gd name="connsiteY2" fmla="*/ 334705 h 342900"/>
                <a:gd name="connsiteX3" fmla="*/ 98485 w 219075"/>
                <a:gd name="connsiteY3" fmla="*/ 334705 h 342900"/>
                <a:gd name="connsiteX4" fmla="*/ 16570 w 219075"/>
                <a:gd name="connsiteY4" fmla="*/ 33470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075" h="342900">
                  <a:moveTo>
                    <a:pt x="204212" y="16570"/>
                  </a:moveTo>
                  <a:lnTo>
                    <a:pt x="204212" y="228977"/>
                  </a:lnTo>
                  <a:cubicBezTo>
                    <a:pt x="204212" y="287080"/>
                    <a:pt x="156587" y="334705"/>
                    <a:pt x="98485" y="334705"/>
                  </a:cubicBezTo>
                  <a:lnTo>
                    <a:pt x="98485" y="334705"/>
                  </a:lnTo>
                  <a:lnTo>
                    <a:pt x="16570" y="334705"/>
                  </a:lnTo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4D07D95-6E1A-44DD-B9A1-F059D38F0486}"/>
                </a:ext>
              </a:extLst>
            </p:cNvPr>
            <p:cNvSpPr/>
            <p:nvPr/>
          </p:nvSpPr>
          <p:spPr>
            <a:xfrm>
              <a:off x="4472589" y="2139298"/>
              <a:ext cx="200025" cy="200025"/>
            </a:xfrm>
            <a:custGeom>
              <a:avLst/>
              <a:gdLst>
                <a:gd name="connsiteX0" fmla="*/ 140349 w 200025"/>
                <a:gd name="connsiteY0" fmla="*/ 63667 h 200025"/>
                <a:gd name="connsiteX1" fmla="*/ 136506 w 200025"/>
                <a:gd name="connsiteY1" fmla="*/ 140349 h 200025"/>
                <a:gd name="connsiteX2" fmla="*/ 59823 w 200025"/>
                <a:gd name="connsiteY2" fmla="*/ 136505 h 200025"/>
                <a:gd name="connsiteX3" fmla="*/ 63667 w 200025"/>
                <a:gd name="connsiteY3" fmla="*/ 59823 h 200025"/>
                <a:gd name="connsiteX4" fmla="*/ 140349 w 200025"/>
                <a:gd name="connsiteY4" fmla="*/ 6366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200025">
                  <a:moveTo>
                    <a:pt x="140349" y="63667"/>
                  </a:moveTo>
                  <a:cubicBezTo>
                    <a:pt x="160463" y="85903"/>
                    <a:pt x="158742" y="120236"/>
                    <a:pt x="136506" y="140349"/>
                  </a:cubicBezTo>
                  <a:cubicBezTo>
                    <a:pt x="114269" y="160463"/>
                    <a:pt x="79937" y="158742"/>
                    <a:pt x="59823" y="136505"/>
                  </a:cubicBezTo>
                  <a:cubicBezTo>
                    <a:pt x="39709" y="114269"/>
                    <a:pt x="41430" y="79937"/>
                    <a:pt x="63667" y="59823"/>
                  </a:cubicBezTo>
                  <a:cubicBezTo>
                    <a:pt x="85904" y="39709"/>
                    <a:pt x="120236" y="41430"/>
                    <a:pt x="140349" y="6366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42D1262-74ED-4252-9899-4BF6A3D28943}"/>
                </a:ext>
              </a:extLst>
            </p:cNvPr>
            <p:cNvSpPr/>
            <p:nvPr/>
          </p:nvSpPr>
          <p:spPr>
            <a:xfrm>
              <a:off x="4405888" y="2073215"/>
              <a:ext cx="323850" cy="323850"/>
            </a:xfrm>
            <a:custGeom>
              <a:avLst/>
              <a:gdLst>
                <a:gd name="connsiteX0" fmla="*/ 192782 w 323850"/>
                <a:gd name="connsiteY0" fmla="*/ 56575 h 323850"/>
                <a:gd name="connsiteX1" fmla="*/ 188020 w 323850"/>
                <a:gd name="connsiteY1" fmla="*/ 16570 h 323850"/>
                <a:gd name="connsiteX2" fmla="*/ 148015 w 323850"/>
                <a:gd name="connsiteY2" fmla="*/ 16570 h 323850"/>
                <a:gd name="connsiteX3" fmla="*/ 142300 w 323850"/>
                <a:gd name="connsiteY3" fmla="*/ 55622 h 323850"/>
                <a:gd name="connsiteX4" fmla="*/ 107057 w 323850"/>
                <a:gd name="connsiteY4" fmla="*/ 69910 h 323850"/>
                <a:gd name="connsiteX5" fmla="*/ 74672 w 323850"/>
                <a:gd name="connsiteY5" fmla="*/ 46097 h 323850"/>
                <a:gd name="connsiteX6" fmla="*/ 47050 w 323850"/>
                <a:gd name="connsiteY6" fmla="*/ 73720 h 323850"/>
                <a:gd name="connsiteX7" fmla="*/ 71815 w 323850"/>
                <a:gd name="connsiteY7" fmla="*/ 106105 h 323850"/>
                <a:gd name="connsiteX8" fmla="*/ 57527 w 323850"/>
                <a:gd name="connsiteY8" fmla="*/ 140395 h 323850"/>
                <a:gd name="connsiteX9" fmla="*/ 16570 w 323850"/>
                <a:gd name="connsiteY9" fmla="*/ 145157 h 323850"/>
                <a:gd name="connsiteX10" fmla="*/ 16570 w 323850"/>
                <a:gd name="connsiteY10" fmla="*/ 185162 h 323850"/>
                <a:gd name="connsiteX11" fmla="*/ 57527 w 323850"/>
                <a:gd name="connsiteY11" fmla="*/ 190877 h 323850"/>
                <a:gd name="connsiteX12" fmla="*/ 71815 w 323850"/>
                <a:gd name="connsiteY12" fmla="*/ 226120 h 323850"/>
                <a:gd name="connsiteX13" fmla="*/ 47050 w 323850"/>
                <a:gd name="connsiteY13" fmla="*/ 258505 h 323850"/>
                <a:gd name="connsiteX14" fmla="*/ 74672 w 323850"/>
                <a:gd name="connsiteY14" fmla="*/ 286127 h 323850"/>
                <a:gd name="connsiteX15" fmla="*/ 107057 w 323850"/>
                <a:gd name="connsiteY15" fmla="*/ 261362 h 323850"/>
                <a:gd name="connsiteX16" fmla="*/ 142300 w 323850"/>
                <a:gd name="connsiteY16" fmla="*/ 276602 h 323850"/>
                <a:gd name="connsiteX17" fmla="*/ 147062 w 323850"/>
                <a:gd name="connsiteY17" fmla="*/ 316607 h 323850"/>
                <a:gd name="connsiteX18" fmla="*/ 187067 w 323850"/>
                <a:gd name="connsiteY18" fmla="*/ 316607 h 323850"/>
                <a:gd name="connsiteX19" fmla="*/ 191830 w 323850"/>
                <a:gd name="connsiteY19" fmla="*/ 276602 h 323850"/>
                <a:gd name="connsiteX20" fmla="*/ 227072 w 323850"/>
                <a:gd name="connsiteY20" fmla="*/ 262315 h 323850"/>
                <a:gd name="connsiteX21" fmla="*/ 259457 w 323850"/>
                <a:gd name="connsiteY21" fmla="*/ 286127 h 323850"/>
                <a:gd name="connsiteX22" fmla="*/ 287080 w 323850"/>
                <a:gd name="connsiteY22" fmla="*/ 258505 h 323850"/>
                <a:gd name="connsiteX23" fmla="*/ 262315 w 323850"/>
                <a:gd name="connsiteY23" fmla="*/ 227072 h 323850"/>
                <a:gd name="connsiteX24" fmla="*/ 276602 w 323850"/>
                <a:gd name="connsiteY24" fmla="*/ 192782 h 323850"/>
                <a:gd name="connsiteX25" fmla="*/ 316607 w 323850"/>
                <a:gd name="connsiteY25" fmla="*/ 188020 h 323850"/>
                <a:gd name="connsiteX26" fmla="*/ 316607 w 323850"/>
                <a:gd name="connsiteY26" fmla="*/ 148015 h 323850"/>
                <a:gd name="connsiteX27" fmla="*/ 277555 w 323850"/>
                <a:gd name="connsiteY27" fmla="*/ 141347 h 323850"/>
                <a:gd name="connsiteX28" fmla="*/ 263267 w 323850"/>
                <a:gd name="connsiteY28" fmla="*/ 106105 h 323850"/>
                <a:gd name="connsiteX29" fmla="*/ 287080 w 323850"/>
                <a:gd name="connsiteY29" fmla="*/ 73720 h 323850"/>
                <a:gd name="connsiteX30" fmla="*/ 259457 w 323850"/>
                <a:gd name="connsiteY30" fmla="*/ 46097 h 323850"/>
                <a:gd name="connsiteX31" fmla="*/ 227072 w 323850"/>
                <a:gd name="connsiteY31" fmla="*/ 70862 h 323850"/>
                <a:gd name="connsiteX32" fmla="*/ 192782 w 323850"/>
                <a:gd name="connsiteY32" fmla="*/ 5657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850" h="323850">
                  <a:moveTo>
                    <a:pt x="192782" y="56575"/>
                  </a:moveTo>
                  <a:lnTo>
                    <a:pt x="188020" y="16570"/>
                  </a:lnTo>
                  <a:lnTo>
                    <a:pt x="148015" y="16570"/>
                  </a:lnTo>
                  <a:lnTo>
                    <a:pt x="142300" y="55622"/>
                  </a:lnTo>
                  <a:cubicBezTo>
                    <a:pt x="129917" y="58480"/>
                    <a:pt x="117535" y="63242"/>
                    <a:pt x="107057" y="69910"/>
                  </a:cubicBezTo>
                  <a:lnTo>
                    <a:pt x="74672" y="46097"/>
                  </a:lnTo>
                  <a:lnTo>
                    <a:pt x="47050" y="73720"/>
                  </a:lnTo>
                  <a:lnTo>
                    <a:pt x="71815" y="106105"/>
                  </a:lnTo>
                  <a:cubicBezTo>
                    <a:pt x="65147" y="116582"/>
                    <a:pt x="60385" y="128012"/>
                    <a:pt x="57527" y="140395"/>
                  </a:cubicBezTo>
                  <a:lnTo>
                    <a:pt x="16570" y="145157"/>
                  </a:lnTo>
                  <a:lnTo>
                    <a:pt x="16570" y="185162"/>
                  </a:lnTo>
                  <a:lnTo>
                    <a:pt x="57527" y="190877"/>
                  </a:lnTo>
                  <a:cubicBezTo>
                    <a:pt x="60385" y="203260"/>
                    <a:pt x="65147" y="215642"/>
                    <a:pt x="71815" y="226120"/>
                  </a:cubicBezTo>
                  <a:lnTo>
                    <a:pt x="47050" y="258505"/>
                  </a:lnTo>
                  <a:lnTo>
                    <a:pt x="74672" y="286127"/>
                  </a:lnTo>
                  <a:lnTo>
                    <a:pt x="107057" y="261362"/>
                  </a:lnTo>
                  <a:cubicBezTo>
                    <a:pt x="117535" y="268030"/>
                    <a:pt x="129917" y="273745"/>
                    <a:pt x="142300" y="276602"/>
                  </a:cubicBezTo>
                  <a:lnTo>
                    <a:pt x="147062" y="316607"/>
                  </a:lnTo>
                  <a:lnTo>
                    <a:pt x="187067" y="316607"/>
                  </a:lnTo>
                  <a:lnTo>
                    <a:pt x="191830" y="276602"/>
                  </a:lnTo>
                  <a:cubicBezTo>
                    <a:pt x="204212" y="273745"/>
                    <a:pt x="216595" y="268982"/>
                    <a:pt x="227072" y="262315"/>
                  </a:cubicBezTo>
                  <a:lnTo>
                    <a:pt x="259457" y="286127"/>
                  </a:lnTo>
                  <a:lnTo>
                    <a:pt x="287080" y="258505"/>
                  </a:lnTo>
                  <a:lnTo>
                    <a:pt x="262315" y="227072"/>
                  </a:lnTo>
                  <a:cubicBezTo>
                    <a:pt x="268982" y="216595"/>
                    <a:pt x="273745" y="205165"/>
                    <a:pt x="276602" y="192782"/>
                  </a:cubicBezTo>
                  <a:lnTo>
                    <a:pt x="316607" y="188020"/>
                  </a:lnTo>
                  <a:lnTo>
                    <a:pt x="316607" y="148015"/>
                  </a:lnTo>
                  <a:lnTo>
                    <a:pt x="277555" y="141347"/>
                  </a:lnTo>
                  <a:cubicBezTo>
                    <a:pt x="274697" y="128965"/>
                    <a:pt x="269935" y="116582"/>
                    <a:pt x="263267" y="106105"/>
                  </a:cubicBezTo>
                  <a:lnTo>
                    <a:pt x="287080" y="73720"/>
                  </a:lnTo>
                  <a:lnTo>
                    <a:pt x="259457" y="46097"/>
                  </a:lnTo>
                  <a:lnTo>
                    <a:pt x="227072" y="70862"/>
                  </a:lnTo>
                  <a:cubicBezTo>
                    <a:pt x="216595" y="64195"/>
                    <a:pt x="205165" y="59432"/>
                    <a:pt x="192782" y="5657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C944B60-804F-4E27-B942-6E8E52E24D7A}"/>
                </a:ext>
              </a:extLst>
            </p:cNvPr>
            <p:cNvSpPr/>
            <p:nvPr/>
          </p:nvSpPr>
          <p:spPr>
            <a:xfrm>
              <a:off x="4763778" y="2684476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4 w 161925"/>
                <a:gd name="connsiteY2" fmla="*/ 114679 h 161925"/>
                <a:gd name="connsiteX3" fmla="*/ 55897 w 161925"/>
                <a:gd name="connsiteY3" fmla="*/ 52795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4" y="114679"/>
                  </a:cubicBezTo>
                  <a:cubicBezTo>
                    <a:pt x="36562" y="96733"/>
                    <a:pt x="37951" y="69027"/>
                    <a:pt x="55897" y="52795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9F12438-A805-4059-8436-AD7AE5EA516F}"/>
                </a:ext>
              </a:extLst>
            </p:cNvPr>
            <p:cNvSpPr/>
            <p:nvPr/>
          </p:nvSpPr>
          <p:spPr>
            <a:xfrm>
              <a:off x="4712593" y="2632332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8F480D9-CCA3-4FC5-A204-ED584358B523}"/>
                </a:ext>
              </a:extLst>
            </p:cNvPr>
            <p:cNvSpPr/>
            <p:nvPr/>
          </p:nvSpPr>
          <p:spPr>
            <a:xfrm>
              <a:off x="4211381" y="2684552"/>
              <a:ext cx="161925" cy="161925"/>
            </a:xfrm>
            <a:custGeom>
              <a:avLst/>
              <a:gdLst>
                <a:gd name="connsiteX0" fmla="*/ 117781 w 161925"/>
                <a:gd name="connsiteY0" fmla="*/ 55897 h 161925"/>
                <a:gd name="connsiteX1" fmla="*/ 114679 w 161925"/>
                <a:gd name="connsiteY1" fmla="*/ 117781 h 161925"/>
                <a:gd name="connsiteX2" fmla="*/ 52795 w 161925"/>
                <a:gd name="connsiteY2" fmla="*/ 114679 h 161925"/>
                <a:gd name="connsiteX3" fmla="*/ 55897 w 161925"/>
                <a:gd name="connsiteY3" fmla="*/ 52794 h 161925"/>
                <a:gd name="connsiteX4" fmla="*/ 117781 w 161925"/>
                <a:gd name="connsiteY4" fmla="*/ 5589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925" h="161925">
                  <a:moveTo>
                    <a:pt x="117781" y="55897"/>
                  </a:moveTo>
                  <a:cubicBezTo>
                    <a:pt x="134013" y="73842"/>
                    <a:pt x="132624" y="101549"/>
                    <a:pt x="114679" y="117781"/>
                  </a:cubicBezTo>
                  <a:cubicBezTo>
                    <a:pt x="96733" y="134013"/>
                    <a:pt x="69027" y="132624"/>
                    <a:pt x="52795" y="114679"/>
                  </a:cubicBezTo>
                  <a:cubicBezTo>
                    <a:pt x="36562" y="96733"/>
                    <a:pt x="37951" y="69027"/>
                    <a:pt x="55897" y="52794"/>
                  </a:cubicBezTo>
                  <a:cubicBezTo>
                    <a:pt x="73842" y="36562"/>
                    <a:pt x="101549" y="37951"/>
                    <a:pt x="117781" y="55897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F1A0BBD-C671-4215-A657-A2C02FE849A0}"/>
                </a:ext>
              </a:extLst>
            </p:cNvPr>
            <p:cNvSpPr/>
            <p:nvPr/>
          </p:nvSpPr>
          <p:spPr>
            <a:xfrm>
              <a:off x="4160143" y="2632332"/>
              <a:ext cx="266700" cy="266700"/>
            </a:xfrm>
            <a:custGeom>
              <a:avLst/>
              <a:gdLst>
                <a:gd name="connsiteX0" fmla="*/ 157540 w 266700"/>
                <a:gd name="connsiteY0" fmla="*/ 48955 h 266700"/>
                <a:gd name="connsiteX1" fmla="*/ 153730 w 266700"/>
                <a:gd name="connsiteY1" fmla="*/ 16570 h 266700"/>
                <a:gd name="connsiteX2" fmla="*/ 121345 w 266700"/>
                <a:gd name="connsiteY2" fmla="*/ 16570 h 266700"/>
                <a:gd name="connsiteX3" fmla="*/ 116582 w 266700"/>
                <a:gd name="connsiteY3" fmla="*/ 48955 h 266700"/>
                <a:gd name="connsiteX4" fmla="*/ 88007 w 266700"/>
                <a:gd name="connsiteY4" fmla="*/ 60385 h 266700"/>
                <a:gd name="connsiteX5" fmla="*/ 62290 w 266700"/>
                <a:gd name="connsiteY5" fmla="*/ 40382 h 266700"/>
                <a:gd name="connsiteX6" fmla="*/ 40382 w 266700"/>
                <a:gd name="connsiteY6" fmla="*/ 63242 h 266700"/>
                <a:gd name="connsiteX7" fmla="*/ 60385 w 266700"/>
                <a:gd name="connsiteY7" fmla="*/ 89912 h 266700"/>
                <a:gd name="connsiteX8" fmla="*/ 48955 w 266700"/>
                <a:gd name="connsiteY8" fmla="*/ 117535 h 266700"/>
                <a:gd name="connsiteX9" fmla="*/ 16570 w 266700"/>
                <a:gd name="connsiteY9" fmla="*/ 121345 h 266700"/>
                <a:gd name="connsiteX10" fmla="*/ 16570 w 266700"/>
                <a:gd name="connsiteY10" fmla="*/ 153730 h 266700"/>
                <a:gd name="connsiteX11" fmla="*/ 48955 w 266700"/>
                <a:gd name="connsiteY11" fmla="*/ 158492 h 266700"/>
                <a:gd name="connsiteX12" fmla="*/ 60385 w 266700"/>
                <a:gd name="connsiteY12" fmla="*/ 187067 h 266700"/>
                <a:gd name="connsiteX13" fmla="*/ 39430 w 266700"/>
                <a:gd name="connsiteY13" fmla="*/ 210880 h 266700"/>
                <a:gd name="connsiteX14" fmla="*/ 61337 w 266700"/>
                <a:gd name="connsiteY14" fmla="*/ 232787 h 266700"/>
                <a:gd name="connsiteX15" fmla="*/ 87055 w 266700"/>
                <a:gd name="connsiteY15" fmla="*/ 212785 h 266700"/>
                <a:gd name="connsiteX16" fmla="*/ 114677 w 266700"/>
                <a:gd name="connsiteY16" fmla="*/ 225167 h 266700"/>
                <a:gd name="connsiteX17" fmla="*/ 118487 w 266700"/>
                <a:gd name="connsiteY17" fmla="*/ 257552 h 266700"/>
                <a:gd name="connsiteX18" fmla="*/ 150872 w 266700"/>
                <a:gd name="connsiteY18" fmla="*/ 257552 h 266700"/>
                <a:gd name="connsiteX19" fmla="*/ 154682 w 266700"/>
                <a:gd name="connsiteY19" fmla="*/ 226120 h 266700"/>
                <a:gd name="connsiteX20" fmla="*/ 183257 w 266700"/>
                <a:gd name="connsiteY20" fmla="*/ 214690 h 266700"/>
                <a:gd name="connsiteX21" fmla="*/ 208975 w 266700"/>
                <a:gd name="connsiteY21" fmla="*/ 233740 h 266700"/>
                <a:gd name="connsiteX22" fmla="*/ 230882 w 266700"/>
                <a:gd name="connsiteY22" fmla="*/ 211832 h 266700"/>
                <a:gd name="connsiteX23" fmla="*/ 211832 w 266700"/>
                <a:gd name="connsiteY23" fmla="*/ 186115 h 266700"/>
                <a:gd name="connsiteX24" fmla="*/ 223262 w 266700"/>
                <a:gd name="connsiteY24" fmla="*/ 158492 h 266700"/>
                <a:gd name="connsiteX25" fmla="*/ 255647 w 266700"/>
                <a:gd name="connsiteY25" fmla="*/ 154682 h 266700"/>
                <a:gd name="connsiteX26" fmla="*/ 255647 w 266700"/>
                <a:gd name="connsiteY26" fmla="*/ 122297 h 266700"/>
                <a:gd name="connsiteX27" fmla="*/ 223262 w 266700"/>
                <a:gd name="connsiteY27" fmla="*/ 117535 h 266700"/>
                <a:gd name="connsiteX28" fmla="*/ 211832 w 266700"/>
                <a:gd name="connsiteY28" fmla="*/ 89912 h 266700"/>
                <a:gd name="connsiteX29" fmla="*/ 230882 w 266700"/>
                <a:gd name="connsiteY29" fmla="*/ 64195 h 266700"/>
                <a:gd name="connsiteX30" fmla="*/ 208975 w 266700"/>
                <a:gd name="connsiteY30" fmla="*/ 42287 h 266700"/>
                <a:gd name="connsiteX31" fmla="*/ 183257 w 266700"/>
                <a:gd name="connsiteY31" fmla="*/ 61337 h 266700"/>
                <a:gd name="connsiteX32" fmla="*/ 157540 w 266700"/>
                <a:gd name="connsiteY32" fmla="*/ 4895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6700" h="266700">
                  <a:moveTo>
                    <a:pt x="157540" y="48955"/>
                  </a:moveTo>
                  <a:lnTo>
                    <a:pt x="153730" y="16570"/>
                  </a:lnTo>
                  <a:lnTo>
                    <a:pt x="121345" y="16570"/>
                  </a:lnTo>
                  <a:lnTo>
                    <a:pt x="116582" y="48955"/>
                  </a:lnTo>
                  <a:cubicBezTo>
                    <a:pt x="106105" y="50860"/>
                    <a:pt x="96580" y="55622"/>
                    <a:pt x="88007" y="60385"/>
                  </a:cubicBezTo>
                  <a:lnTo>
                    <a:pt x="62290" y="40382"/>
                  </a:lnTo>
                  <a:lnTo>
                    <a:pt x="40382" y="63242"/>
                  </a:lnTo>
                  <a:lnTo>
                    <a:pt x="60385" y="89912"/>
                  </a:lnTo>
                  <a:cubicBezTo>
                    <a:pt x="54670" y="98485"/>
                    <a:pt x="50860" y="108010"/>
                    <a:pt x="48955" y="117535"/>
                  </a:cubicBezTo>
                  <a:lnTo>
                    <a:pt x="16570" y="121345"/>
                  </a:lnTo>
                  <a:lnTo>
                    <a:pt x="16570" y="153730"/>
                  </a:lnTo>
                  <a:lnTo>
                    <a:pt x="48955" y="158492"/>
                  </a:lnTo>
                  <a:cubicBezTo>
                    <a:pt x="50860" y="168970"/>
                    <a:pt x="54670" y="178495"/>
                    <a:pt x="60385" y="187067"/>
                  </a:cubicBezTo>
                  <a:lnTo>
                    <a:pt x="39430" y="210880"/>
                  </a:lnTo>
                  <a:lnTo>
                    <a:pt x="61337" y="232787"/>
                  </a:lnTo>
                  <a:lnTo>
                    <a:pt x="87055" y="212785"/>
                  </a:lnTo>
                  <a:cubicBezTo>
                    <a:pt x="95627" y="218500"/>
                    <a:pt x="105152" y="222310"/>
                    <a:pt x="114677" y="225167"/>
                  </a:cubicBezTo>
                  <a:lnTo>
                    <a:pt x="118487" y="257552"/>
                  </a:lnTo>
                  <a:lnTo>
                    <a:pt x="150872" y="257552"/>
                  </a:lnTo>
                  <a:lnTo>
                    <a:pt x="154682" y="226120"/>
                  </a:lnTo>
                  <a:cubicBezTo>
                    <a:pt x="165160" y="224215"/>
                    <a:pt x="174685" y="220405"/>
                    <a:pt x="183257" y="214690"/>
                  </a:cubicBezTo>
                  <a:lnTo>
                    <a:pt x="208975" y="233740"/>
                  </a:lnTo>
                  <a:lnTo>
                    <a:pt x="230882" y="211832"/>
                  </a:lnTo>
                  <a:lnTo>
                    <a:pt x="211832" y="186115"/>
                  </a:lnTo>
                  <a:cubicBezTo>
                    <a:pt x="217547" y="177542"/>
                    <a:pt x="221357" y="168017"/>
                    <a:pt x="223262" y="158492"/>
                  </a:cubicBezTo>
                  <a:lnTo>
                    <a:pt x="255647" y="154682"/>
                  </a:lnTo>
                  <a:lnTo>
                    <a:pt x="255647" y="122297"/>
                  </a:lnTo>
                  <a:lnTo>
                    <a:pt x="223262" y="117535"/>
                  </a:lnTo>
                  <a:cubicBezTo>
                    <a:pt x="221357" y="107057"/>
                    <a:pt x="217547" y="98485"/>
                    <a:pt x="211832" y="89912"/>
                  </a:cubicBezTo>
                  <a:lnTo>
                    <a:pt x="230882" y="64195"/>
                  </a:lnTo>
                  <a:lnTo>
                    <a:pt x="208975" y="42287"/>
                  </a:lnTo>
                  <a:lnTo>
                    <a:pt x="183257" y="61337"/>
                  </a:lnTo>
                  <a:cubicBezTo>
                    <a:pt x="176590" y="55622"/>
                    <a:pt x="167065" y="51812"/>
                    <a:pt x="157540" y="48955"/>
                  </a:cubicBezTo>
                  <a:close/>
                </a:path>
              </a:pathLst>
            </a:custGeom>
            <a:noFill/>
            <a:ln w="2209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CFA004-7E25-43FB-BD54-478C5A112708}"/>
              </a:ext>
            </a:extLst>
          </p:cNvPr>
          <p:cNvGrpSpPr/>
          <p:nvPr/>
        </p:nvGrpSpPr>
        <p:grpSpPr>
          <a:xfrm>
            <a:off x="1587901" y="1166296"/>
            <a:ext cx="1151572" cy="1263967"/>
            <a:chOff x="1855915" y="1237241"/>
            <a:chExt cx="1151572" cy="1263967"/>
          </a:xfrm>
        </p:grpSpPr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D95E674-3FC4-41E5-B54A-85E8515DF64D}"/>
                </a:ext>
              </a:extLst>
            </p:cNvPr>
            <p:cNvSpPr/>
            <p:nvPr/>
          </p:nvSpPr>
          <p:spPr>
            <a:xfrm>
              <a:off x="1868297" y="1745876"/>
              <a:ext cx="714375" cy="752475"/>
            </a:xfrm>
            <a:custGeom>
              <a:avLst/>
              <a:gdLst>
                <a:gd name="connsiteX0" fmla="*/ 67628 w 714375"/>
                <a:gd name="connsiteY0" fmla="*/ 14288 h 752475"/>
                <a:gd name="connsiteX1" fmla="*/ 14288 w 714375"/>
                <a:gd name="connsiteY1" fmla="*/ 14288 h 752475"/>
                <a:gd name="connsiteX2" fmla="*/ 14288 w 714375"/>
                <a:gd name="connsiteY2" fmla="*/ 745807 h 752475"/>
                <a:gd name="connsiteX3" fmla="*/ 701040 w 714375"/>
                <a:gd name="connsiteY3" fmla="*/ 745807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375" h="752475">
                  <a:moveTo>
                    <a:pt x="67628" y="14288"/>
                  </a:moveTo>
                  <a:lnTo>
                    <a:pt x="14288" y="14288"/>
                  </a:lnTo>
                  <a:lnTo>
                    <a:pt x="14288" y="745807"/>
                  </a:lnTo>
                  <a:lnTo>
                    <a:pt x="701040" y="745807"/>
                  </a:lnTo>
                </a:path>
              </a:pathLst>
            </a:custGeom>
            <a:noFill/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0D13039-D237-49F8-A90F-9384AB94CB0D}"/>
                </a:ext>
              </a:extLst>
            </p:cNvPr>
            <p:cNvSpPr/>
            <p:nvPr/>
          </p:nvSpPr>
          <p:spPr>
            <a:xfrm>
              <a:off x="2459800" y="1322013"/>
              <a:ext cx="304800" cy="28575"/>
            </a:xfrm>
            <a:custGeom>
              <a:avLst/>
              <a:gdLst>
                <a:gd name="connsiteX0" fmla="*/ 297180 w 304800"/>
                <a:gd name="connsiteY0" fmla="*/ 14287 h 28575"/>
                <a:gd name="connsiteX1" fmla="*/ 14288 w 304800"/>
                <a:gd name="connsiteY1" fmla="*/ 142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4800" h="28575">
                  <a:moveTo>
                    <a:pt x="297180" y="14287"/>
                  </a:moveTo>
                  <a:lnTo>
                    <a:pt x="14288" y="14287"/>
                  </a:lnTo>
                </a:path>
              </a:pathLst>
            </a:custGeom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A85CC57-1246-46E8-8C0B-9217C824D5DB}"/>
                </a:ext>
              </a:extLst>
            </p:cNvPr>
            <p:cNvSpPr/>
            <p:nvPr/>
          </p:nvSpPr>
          <p:spPr>
            <a:xfrm>
              <a:off x="2854135" y="1322013"/>
              <a:ext cx="152400" cy="276225"/>
            </a:xfrm>
            <a:custGeom>
              <a:avLst/>
              <a:gdLst>
                <a:gd name="connsiteX0" fmla="*/ 14288 w 152400"/>
                <a:gd name="connsiteY0" fmla="*/ 14288 h 276225"/>
                <a:gd name="connsiteX1" fmla="*/ 140970 w 152400"/>
                <a:gd name="connsiteY1" fmla="*/ 14288 h 276225"/>
                <a:gd name="connsiteX2" fmla="*/ 140970 w 152400"/>
                <a:gd name="connsiteY2" fmla="*/ 26574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276225">
                  <a:moveTo>
                    <a:pt x="14288" y="14288"/>
                  </a:moveTo>
                  <a:lnTo>
                    <a:pt x="140970" y="14288"/>
                  </a:lnTo>
                  <a:lnTo>
                    <a:pt x="140970" y="265748"/>
                  </a:lnTo>
                </a:path>
              </a:pathLst>
            </a:custGeom>
            <a:noFill/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2393BB1-6B22-4814-922C-563699FF1209}"/>
                </a:ext>
              </a:extLst>
            </p:cNvPr>
            <p:cNvSpPr/>
            <p:nvPr/>
          </p:nvSpPr>
          <p:spPr>
            <a:xfrm>
              <a:off x="2074037" y="1322013"/>
              <a:ext cx="295275" cy="28575"/>
            </a:xfrm>
            <a:custGeom>
              <a:avLst/>
              <a:gdLst>
                <a:gd name="connsiteX0" fmla="*/ 288608 w 295275"/>
                <a:gd name="connsiteY0" fmla="*/ 14287 h 28575"/>
                <a:gd name="connsiteX1" fmla="*/ 14287 w 295275"/>
                <a:gd name="connsiteY1" fmla="*/ 142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275" h="28575">
                  <a:moveTo>
                    <a:pt x="288608" y="14287"/>
                  </a:moveTo>
                  <a:lnTo>
                    <a:pt x="14287" y="14287"/>
                  </a:lnTo>
                </a:path>
              </a:pathLst>
            </a:custGeom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0D64FC3-8539-4558-A866-CF2C9AE418AB}"/>
                </a:ext>
              </a:extLst>
            </p:cNvPr>
            <p:cNvSpPr/>
            <p:nvPr/>
          </p:nvSpPr>
          <p:spPr>
            <a:xfrm>
              <a:off x="1855915" y="1322013"/>
              <a:ext cx="133350" cy="190500"/>
            </a:xfrm>
            <a:custGeom>
              <a:avLst/>
              <a:gdLst>
                <a:gd name="connsiteX0" fmla="*/ 120968 w 133350"/>
                <a:gd name="connsiteY0" fmla="*/ 14288 h 190500"/>
                <a:gd name="connsiteX1" fmla="*/ 14288 w 133350"/>
                <a:gd name="connsiteY1" fmla="*/ 14288 h 190500"/>
                <a:gd name="connsiteX2" fmla="*/ 14288 w 133350"/>
                <a:gd name="connsiteY2" fmla="*/ 17716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90500">
                  <a:moveTo>
                    <a:pt x="120968" y="14288"/>
                  </a:moveTo>
                  <a:lnTo>
                    <a:pt x="14288" y="14288"/>
                  </a:lnTo>
                  <a:lnTo>
                    <a:pt x="14288" y="177165"/>
                  </a:lnTo>
                </a:path>
              </a:pathLst>
            </a:custGeom>
            <a:noFill/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C52D613-7933-456B-BD7E-5ABFED3D2EA1}"/>
                </a:ext>
              </a:extLst>
            </p:cNvPr>
            <p:cNvSpPr/>
            <p:nvPr/>
          </p:nvSpPr>
          <p:spPr>
            <a:xfrm>
              <a:off x="2855087" y="2310708"/>
              <a:ext cx="152400" cy="190500"/>
            </a:xfrm>
            <a:custGeom>
              <a:avLst/>
              <a:gdLst>
                <a:gd name="connsiteX0" fmla="*/ 14288 w 152400"/>
                <a:gd name="connsiteY0" fmla="*/ 177165 h 190500"/>
                <a:gd name="connsiteX1" fmla="*/ 138113 w 152400"/>
                <a:gd name="connsiteY1" fmla="*/ 177165 h 190500"/>
                <a:gd name="connsiteX2" fmla="*/ 138113 w 152400"/>
                <a:gd name="connsiteY2" fmla="*/ 14288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190500">
                  <a:moveTo>
                    <a:pt x="14288" y="177165"/>
                  </a:moveTo>
                  <a:lnTo>
                    <a:pt x="138113" y="177165"/>
                  </a:lnTo>
                  <a:lnTo>
                    <a:pt x="138113" y="14288"/>
                  </a:lnTo>
                </a:path>
              </a:pathLst>
            </a:custGeom>
            <a:noFill/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5A85D89-A895-47E3-9807-BB5C9D1DA4E9}"/>
                </a:ext>
              </a:extLst>
            </p:cNvPr>
            <p:cNvSpPr/>
            <p:nvPr/>
          </p:nvSpPr>
          <p:spPr>
            <a:xfrm>
              <a:off x="1996885" y="1245813"/>
              <a:ext cx="66675" cy="171450"/>
            </a:xfrm>
            <a:custGeom>
              <a:avLst/>
              <a:gdLst>
                <a:gd name="connsiteX0" fmla="*/ 14288 w 66675"/>
                <a:gd name="connsiteY0" fmla="*/ 121920 h 171450"/>
                <a:gd name="connsiteX1" fmla="*/ 14288 w 66675"/>
                <a:gd name="connsiteY1" fmla="*/ 140970 h 171450"/>
                <a:gd name="connsiteX2" fmla="*/ 35243 w 66675"/>
                <a:gd name="connsiteY2" fmla="*/ 161925 h 171450"/>
                <a:gd name="connsiteX3" fmla="*/ 56198 w 66675"/>
                <a:gd name="connsiteY3" fmla="*/ 140970 h 171450"/>
                <a:gd name="connsiteX4" fmla="*/ 56198 w 66675"/>
                <a:gd name="connsiteY4" fmla="*/ 121920 h 171450"/>
                <a:gd name="connsiteX5" fmla="*/ 56198 w 66675"/>
                <a:gd name="connsiteY5" fmla="*/ 35243 h 171450"/>
                <a:gd name="connsiteX6" fmla="*/ 35243 w 66675"/>
                <a:gd name="connsiteY6" fmla="*/ 14288 h 171450"/>
                <a:gd name="connsiteX7" fmla="*/ 14288 w 66675"/>
                <a:gd name="connsiteY7" fmla="*/ 35243 h 171450"/>
                <a:gd name="connsiteX8" fmla="*/ 14288 w 66675"/>
                <a:gd name="connsiteY8" fmla="*/ 12192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71450">
                  <a:moveTo>
                    <a:pt x="14288" y="121920"/>
                  </a:moveTo>
                  <a:lnTo>
                    <a:pt x="14288" y="140970"/>
                  </a:lnTo>
                  <a:cubicBezTo>
                    <a:pt x="14288" y="152400"/>
                    <a:pt x="23812" y="161925"/>
                    <a:pt x="35243" y="161925"/>
                  </a:cubicBezTo>
                  <a:cubicBezTo>
                    <a:pt x="46673" y="161925"/>
                    <a:pt x="56198" y="152400"/>
                    <a:pt x="56198" y="140970"/>
                  </a:cubicBezTo>
                  <a:lnTo>
                    <a:pt x="56198" y="121920"/>
                  </a:lnTo>
                  <a:lnTo>
                    <a:pt x="56198" y="35243"/>
                  </a:lnTo>
                  <a:cubicBezTo>
                    <a:pt x="56198" y="23813"/>
                    <a:pt x="46673" y="14288"/>
                    <a:pt x="35243" y="14288"/>
                  </a:cubicBezTo>
                  <a:cubicBezTo>
                    <a:pt x="23812" y="14288"/>
                    <a:pt x="14288" y="23813"/>
                    <a:pt x="14288" y="35243"/>
                  </a:cubicBezTo>
                  <a:lnTo>
                    <a:pt x="14288" y="121920"/>
                  </a:lnTo>
                  <a:close/>
                </a:path>
              </a:pathLst>
            </a:custGeom>
            <a:noFill/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1B6B232-023B-43A4-B8F1-31FF380C5004}"/>
                </a:ext>
              </a:extLst>
            </p:cNvPr>
            <p:cNvSpPr/>
            <p:nvPr/>
          </p:nvSpPr>
          <p:spPr>
            <a:xfrm>
              <a:off x="2391220" y="1237241"/>
              <a:ext cx="66675" cy="171450"/>
            </a:xfrm>
            <a:custGeom>
              <a:avLst/>
              <a:gdLst>
                <a:gd name="connsiteX0" fmla="*/ 14288 w 66675"/>
                <a:gd name="connsiteY0" fmla="*/ 121920 h 171450"/>
                <a:gd name="connsiteX1" fmla="*/ 14288 w 66675"/>
                <a:gd name="connsiteY1" fmla="*/ 140970 h 171450"/>
                <a:gd name="connsiteX2" fmla="*/ 35243 w 66675"/>
                <a:gd name="connsiteY2" fmla="*/ 161925 h 171450"/>
                <a:gd name="connsiteX3" fmla="*/ 56197 w 66675"/>
                <a:gd name="connsiteY3" fmla="*/ 140970 h 171450"/>
                <a:gd name="connsiteX4" fmla="*/ 56197 w 66675"/>
                <a:gd name="connsiteY4" fmla="*/ 121920 h 171450"/>
                <a:gd name="connsiteX5" fmla="*/ 56197 w 66675"/>
                <a:gd name="connsiteY5" fmla="*/ 35243 h 171450"/>
                <a:gd name="connsiteX6" fmla="*/ 35243 w 66675"/>
                <a:gd name="connsiteY6" fmla="*/ 14288 h 171450"/>
                <a:gd name="connsiteX7" fmla="*/ 14288 w 66675"/>
                <a:gd name="connsiteY7" fmla="*/ 35243 h 171450"/>
                <a:gd name="connsiteX8" fmla="*/ 14288 w 66675"/>
                <a:gd name="connsiteY8" fmla="*/ 12192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71450">
                  <a:moveTo>
                    <a:pt x="14288" y="121920"/>
                  </a:moveTo>
                  <a:lnTo>
                    <a:pt x="14288" y="140970"/>
                  </a:lnTo>
                  <a:cubicBezTo>
                    <a:pt x="14288" y="152400"/>
                    <a:pt x="23813" y="161925"/>
                    <a:pt x="35243" y="161925"/>
                  </a:cubicBezTo>
                  <a:cubicBezTo>
                    <a:pt x="46672" y="161925"/>
                    <a:pt x="56197" y="152400"/>
                    <a:pt x="56197" y="140970"/>
                  </a:cubicBezTo>
                  <a:lnTo>
                    <a:pt x="56197" y="121920"/>
                  </a:lnTo>
                  <a:lnTo>
                    <a:pt x="56197" y="35243"/>
                  </a:lnTo>
                  <a:cubicBezTo>
                    <a:pt x="56197" y="23813"/>
                    <a:pt x="46672" y="14288"/>
                    <a:pt x="35243" y="14288"/>
                  </a:cubicBezTo>
                  <a:cubicBezTo>
                    <a:pt x="23813" y="14288"/>
                    <a:pt x="14288" y="23813"/>
                    <a:pt x="14288" y="35243"/>
                  </a:cubicBezTo>
                  <a:lnTo>
                    <a:pt x="14288" y="121920"/>
                  </a:lnTo>
                  <a:close/>
                </a:path>
              </a:pathLst>
            </a:custGeom>
            <a:noFill/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FC5F534-EABC-4628-943D-215D20AFBC4B}"/>
                </a:ext>
              </a:extLst>
            </p:cNvPr>
            <p:cNvSpPr/>
            <p:nvPr/>
          </p:nvSpPr>
          <p:spPr>
            <a:xfrm>
              <a:off x="2776982" y="1245813"/>
              <a:ext cx="66675" cy="171450"/>
            </a:xfrm>
            <a:custGeom>
              <a:avLst/>
              <a:gdLst>
                <a:gd name="connsiteX0" fmla="*/ 14288 w 66675"/>
                <a:gd name="connsiteY0" fmla="*/ 121920 h 171450"/>
                <a:gd name="connsiteX1" fmla="*/ 14288 w 66675"/>
                <a:gd name="connsiteY1" fmla="*/ 140970 h 171450"/>
                <a:gd name="connsiteX2" fmla="*/ 35243 w 66675"/>
                <a:gd name="connsiteY2" fmla="*/ 161925 h 171450"/>
                <a:gd name="connsiteX3" fmla="*/ 56198 w 66675"/>
                <a:gd name="connsiteY3" fmla="*/ 140970 h 171450"/>
                <a:gd name="connsiteX4" fmla="*/ 56198 w 66675"/>
                <a:gd name="connsiteY4" fmla="*/ 121920 h 171450"/>
                <a:gd name="connsiteX5" fmla="*/ 56198 w 66675"/>
                <a:gd name="connsiteY5" fmla="*/ 35243 h 171450"/>
                <a:gd name="connsiteX6" fmla="*/ 35243 w 66675"/>
                <a:gd name="connsiteY6" fmla="*/ 14288 h 171450"/>
                <a:gd name="connsiteX7" fmla="*/ 14288 w 66675"/>
                <a:gd name="connsiteY7" fmla="*/ 35243 h 171450"/>
                <a:gd name="connsiteX8" fmla="*/ 14288 w 66675"/>
                <a:gd name="connsiteY8" fmla="*/ 12192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75" h="171450">
                  <a:moveTo>
                    <a:pt x="14288" y="121920"/>
                  </a:moveTo>
                  <a:lnTo>
                    <a:pt x="14288" y="140970"/>
                  </a:lnTo>
                  <a:cubicBezTo>
                    <a:pt x="14288" y="152400"/>
                    <a:pt x="23813" y="161925"/>
                    <a:pt x="35243" y="161925"/>
                  </a:cubicBezTo>
                  <a:cubicBezTo>
                    <a:pt x="46673" y="161925"/>
                    <a:pt x="56198" y="152400"/>
                    <a:pt x="56198" y="140970"/>
                  </a:cubicBezTo>
                  <a:lnTo>
                    <a:pt x="56198" y="121920"/>
                  </a:lnTo>
                  <a:lnTo>
                    <a:pt x="56198" y="35243"/>
                  </a:lnTo>
                  <a:cubicBezTo>
                    <a:pt x="56198" y="23813"/>
                    <a:pt x="46673" y="14288"/>
                    <a:pt x="35243" y="14288"/>
                  </a:cubicBezTo>
                  <a:cubicBezTo>
                    <a:pt x="23813" y="14288"/>
                    <a:pt x="14288" y="23813"/>
                    <a:pt x="14288" y="35243"/>
                  </a:cubicBezTo>
                  <a:lnTo>
                    <a:pt x="14288" y="121920"/>
                  </a:lnTo>
                  <a:close/>
                </a:path>
              </a:pathLst>
            </a:custGeom>
            <a:noFill/>
            <a:ln w="19050" cap="flat">
              <a:solidFill>
                <a:schemeClr val="tx1">
                  <a:alpha val="7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pic>
          <p:nvPicPr>
            <p:cNvPr id="146" name="Graphic 145">
              <a:extLst>
                <a:ext uri="{FF2B5EF4-FFF2-40B4-BE49-F238E27FC236}">
                  <a16:creationId xmlns:a16="http://schemas.microsoft.com/office/drawing/2014/main" id="{628502F8-A564-47FB-9F09-0651FB238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83882" y="1578168"/>
              <a:ext cx="679415" cy="726452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B169111-DC5D-F94F-B12B-0F1F3A520AB6}"/>
              </a:ext>
            </a:extLst>
          </p:cNvPr>
          <p:cNvSpPr txBox="1"/>
          <p:nvPr/>
        </p:nvSpPr>
        <p:spPr>
          <a:xfrm>
            <a:off x="1009179" y="3803656"/>
            <a:ext cx="685274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Observability tools need to be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more available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than the systems they monitor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5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2099E-6 L 5.55556E-7 -0.054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96296E-6 L 5.55556E-7 -0.05463 " pathEditMode="relative" rAng="0" ptsTypes="AA">
                                      <p:cBhvr>
                                        <p:cTn id="29" dur="4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05" grpId="0" animBg="1"/>
      <p:bldP spid="43" grpId="0"/>
      <p:bldP spid="43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5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232211" y="522370"/>
            <a:ext cx="7352495" cy="1147728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“A system is observable If the behavior of the entire system can be determined by only looking at its inputs and outputs</a:t>
            </a:r>
            <a:r>
              <a:rPr lang="en-US" sz="1800" spc="-20" dirty="0">
                <a:solidFill>
                  <a:schemeClr val="bg1"/>
                </a:solidFill>
                <a:latin typeface="Amazon Ember"/>
              </a:rPr>
              <a:t>”</a:t>
            </a:r>
          </a:p>
          <a:p>
            <a:pPr>
              <a:defRPr/>
            </a:pPr>
            <a:r>
              <a:rPr lang="en-US" sz="1800" b="0" i="1" spc="-20" dirty="0">
                <a:solidFill>
                  <a:schemeClr val="bg1"/>
                </a:solidFill>
                <a:latin typeface="Amazon Ember"/>
              </a:rPr>
              <a:t>– Kalman 1961</a:t>
            </a:r>
            <a:endParaRPr lang="en-US" sz="1800" b="0" i="1" dirty="0">
              <a:solidFill>
                <a:schemeClr val="bg1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4102965" y="2778163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j-ea"/>
                <a:cs typeface="Arial"/>
              </a:rPr>
              <a:t>Adrian Cockcroft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j-ea"/>
                <a:cs typeface="Arial"/>
              </a:rPr>
              <a:t>@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j-ea"/>
                <a:cs typeface="Arial"/>
              </a:rPr>
              <a:t>adrianco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j-ea"/>
                <a:cs typeface="Arial"/>
              </a:rPr>
              <a:t>AWS VP Cloud Architecture Strategy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4621EF5-B724-42FB-B66D-65EBD3E2E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315" y="2648857"/>
            <a:ext cx="2814451" cy="133531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65BF86-623F-41AB-88BF-2B432FD3666A}"/>
              </a:ext>
            </a:extLst>
          </p:cNvPr>
          <p:cNvGrpSpPr/>
          <p:nvPr/>
        </p:nvGrpSpPr>
        <p:grpSpPr>
          <a:xfrm>
            <a:off x="1579224" y="3204574"/>
            <a:ext cx="466485" cy="464117"/>
            <a:chOff x="4150538" y="3152811"/>
            <a:chExt cx="214217" cy="213130"/>
          </a:xfrm>
          <a:noFill/>
        </p:grpSpPr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B5CB060-1DFC-45C5-956E-16561998B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538" y="3152811"/>
              <a:ext cx="214217" cy="213130"/>
            </a:xfrm>
            <a:custGeom>
              <a:avLst/>
              <a:gdLst>
                <a:gd name="T0" fmla="*/ 152 w 394"/>
                <a:gd name="T1" fmla="*/ 0 h 392"/>
                <a:gd name="T2" fmla="*/ 248 w 394"/>
                <a:gd name="T3" fmla="*/ 0 h 392"/>
                <a:gd name="T4" fmla="*/ 257 w 394"/>
                <a:gd name="T5" fmla="*/ 56 h 392"/>
                <a:gd name="T6" fmla="*/ 296 w 394"/>
                <a:gd name="T7" fmla="*/ 22 h 392"/>
                <a:gd name="T8" fmla="*/ 369 w 394"/>
                <a:gd name="T9" fmla="*/ 96 h 392"/>
                <a:gd name="T10" fmla="*/ 336 w 394"/>
                <a:gd name="T11" fmla="*/ 140 h 392"/>
                <a:gd name="T12" fmla="*/ 394 w 394"/>
                <a:gd name="T13" fmla="*/ 149 h 392"/>
                <a:gd name="T14" fmla="*/ 394 w 394"/>
                <a:gd name="T15" fmla="*/ 245 h 392"/>
                <a:gd name="T16" fmla="*/ 336 w 394"/>
                <a:gd name="T17" fmla="*/ 252 h 392"/>
                <a:gd name="T18" fmla="*/ 376 w 394"/>
                <a:gd name="T19" fmla="*/ 302 h 392"/>
                <a:gd name="T20" fmla="*/ 306 w 394"/>
                <a:gd name="T21" fmla="*/ 372 h 392"/>
                <a:gd name="T22" fmla="*/ 255 w 394"/>
                <a:gd name="T23" fmla="*/ 330 h 392"/>
                <a:gd name="T24" fmla="*/ 246 w 394"/>
                <a:gd name="T25" fmla="*/ 392 h 392"/>
                <a:gd name="T26" fmla="*/ 152 w 394"/>
                <a:gd name="T27" fmla="*/ 392 h 392"/>
                <a:gd name="T28" fmla="*/ 141 w 394"/>
                <a:gd name="T29" fmla="*/ 328 h 392"/>
                <a:gd name="T30" fmla="*/ 92 w 394"/>
                <a:gd name="T31" fmla="*/ 366 h 392"/>
                <a:gd name="T32" fmla="*/ 24 w 394"/>
                <a:gd name="T33" fmla="*/ 298 h 392"/>
                <a:gd name="T34" fmla="*/ 64 w 394"/>
                <a:gd name="T35" fmla="*/ 248 h 392"/>
                <a:gd name="T36" fmla="*/ 0 w 394"/>
                <a:gd name="T37" fmla="*/ 237 h 392"/>
                <a:gd name="T38" fmla="*/ 0 w 394"/>
                <a:gd name="T39" fmla="*/ 144 h 392"/>
                <a:gd name="T40" fmla="*/ 62 w 394"/>
                <a:gd name="T41" fmla="*/ 134 h 392"/>
                <a:gd name="T42" fmla="*/ 24 w 394"/>
                <a:gd name="T43" fmla="*/ 86 h 392"/>
                <a:gd name="T44" fmla="*/ 92 w 394"/>
                <a:gd name="T45" fmla="*/ 21 h 392"/>
                <a:gd name="T46" fmla="*/ 142 w 394"/>
                <a:gd name="T47" fmla="*/ 58 h 392"/>
                <a:gd name="T48" fmla="*/ 152 w 394"/>
                <a:gd name="T4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" h="392">
                  <a:moveTo>
                    <a:pt x="152" y="0"/>
                  </a:moveTo>
                  <a:lnTo>
                    <a:pt x="248" y="0"/>
                  </a:lnTo>
                  <a:lnTo>
                    <a:pt x="257" y="56"/>
                  </a:lnTo>
                  <a:lnTo>
                    <a:pt x="296" y="22"/>
                  </a:lnTo>
                  <a:lnTo>
                    <a:pt x="369" y="96"/>
                  </a:lnTo>
                  <a:lnTo>
                    <a:pt x="336" y="140"/>
                  </a:lnTo>
                  <a:lnTo>
                    <a:pt x="394" y="149"/>
                  </a:lnTo>
                  <a:lnTo>
                    <a:pt x="394" y="245"/>
                  </a:lnTo>
                  <a:lnTo>
                    <a:pt x="336" y="252"/>
                  </a:lnTo>
                  <a:lnTo>
                    <a:pt x="376" y="302"/>
                  </a:lnTo>
                  <a:lnTo>
                    <a:pt x="306" y="372"/>
                  </a:lnTo>
                  <a:lnTo>
                    <a:pt x="255" y="330"/>
                  </a:lnTo>
                  <a:lnTo>
                    <a:pt x="246" y="392"/>
                  </a:lnTo>
                  <a:lnTo>
                    <a:pt x="152" y="392"/>
                  </a:lnTo>
                  <a:lnTo>
                    <a:pt x="141" y="328"/>
                  </a:lnTo>
                  <a:lnTo>
                    <a:pt x="92" y="366"/>
                  </a:lnTo>
                  <a:lnTo>
                    <a:pt x="24" y="298"/>
                  </a:lnTo>
                  <a:lnTo>
                    <a:pt x="64" y="248"/>
                  </a:lnTo>
                  <a:lnTo>
                    <a:pt x="0" y="237"/>
                  </a:lnTo>
                  <a:lnTo>
                    <a:pt x="0" y="144"/>
                  </a:lnTo>
                  <a:lnTo>
                    <a:pt x="62" y="134"/>
                  </a:lnTo>
                  <a:lnTo>
                    <a:pt x="24" y="86"/>
                  </a:lnTo>
                  <a:lnTo>
                    <a:pt x="92" y="21"/>
                  </a:lnTo>
                  <a:lnTo>
                    <a:pt x="142" y="58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19050" cap="rnd">
              <a:solidFill>
                <a:schemeClr val="tx1"/>
              </a:solidFill>
              <a:prstDash val="solid"/>
              <a:rou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8EE6EDE0-FF89-4E6E-B6FA-6C955E251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56" y="3219689"/>
              <a:ext cx="79380" cy="79380"/>
            </a:xfrm>
            <a:prstGeom prst="ellipse">
              <a:avLst/>
            </a:prstGeom>
            <a:grp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E925FF-9271-4590-9740-EE3D76E70FAC}"/>
              </a:ext>
            </a:extLst>
          </p:cNvPr>
          <p:cNvGrpSpPr/>
          <p:nvPr/>
        </p:nvGrpSpPr>
        <p:grpSpPr>
          <a:xfrm>
            <a:off x="2093568" y="3458647"/>
            <a:ext cx="314266" cy="312672"/>
            <a:chOff x="4150538" y="3152811"/>
            <a:chExt cx="214217" cy="213130"/>
          </a:xfrm>
          <a:noFill/>
        </p:grpSpPr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5443A864-ABDC-4D9F-9AB6-379FD44C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0538" y="3152811"/>
              <a:ext cx="214217" cy="213130"/>
            </a:xfrm>
            <a:custGeom>
              <a:avLst/>
              <a:gdLst>
                <a:gd name="T0" fmla="*/ 152 w 394"/>
                <a:gd name="T1" fmla="*/ 0 h 392"/>
                <a:gd name="T2" fmla="*/ 248 w 394"/>
                <a:gd name="T3" fmla="*/ 0 h 392"/>
                <a:gd name="T4" fmla="*/ 257 w 394"/>
                <a:gd name="T5" fmla="*/ 56 h 392"/>
                <a:gd name="T6" fmla="*/ 296 w 394"/>
                <a:gd name="T7" fmla="*/ 22 h 392"/>
                <a:gd name="T8" fmla="*/ 369 w 394"/>
                <a:gd name="T9" fmla="*/ 96 h 392"/>
                <a:gd name="T10" fmla="*/ 336 w 394"/>
                <a:gd name="T11" fmla="*/ 140 h 392"/>
                <a:gd name="T12" fmla="*/ 394 w 394"/>
                <a:gd name="T13" fmla="*/ 149 h 392"/>
                <a:gd name="T14" fmla="*/ 394 w 394"/>
                <a:gd name="T15" fmla="*/ 245 h 392"/>
                <a:gd name="T16" fmla="*/ 336 w 394"/>
                <a:gd name="T17" fmla="*/ 252 h 392"/>
                <a:gd name="T18" fmla="*/ 376 w 394"/>
                <a:gd name="T19" fmla="*/ 302 h 392"/>
                <a:gd name="T20" fmla="*/ 306 w 394"/>
                <a:gd name="T21" fmla="*/ 372 h 392"/>
                <a:gd name="T22" fmla="*/ 255 w 394"/>
                <a:gd name="T23" fmla="*/ 330 h 392"/>
                <a:gd name="T24" fmla="*/ 246 w 394"/>
                <a:gd name="T25" fmla="*/ 392 h 392"/>
                <a:gd name="T26" fmla="*/ 152 w 394"/>
                <a:gd name="T27" fmla="*/ 392 h 392"/>
                <a:gd name="T28" fmla="*/ 141 w 394"/>
                <a:gd name="T29" fmla="*/ 328 h 392"/>
                <a:gd name="T30" fmla="*/ 92 w 394"/>
                <a:gd name="T31" fmla="*/ 366 h 392"/>
                <a:gd name="T32" fmla="*/ 24 w 394"/>
                <a:gd name="T33" fmla="*/ 298 h 392"/>
                <a:gd name="T34" fmla="*/ 64 w 394"/>
                <a:gd name="T35" fmla="*/ 248 h 392"/>
                <a:gd name="T36" fmla="*/ 0 w 394"/>
                <a:gd name="T37" fmla="*/ 237 h 392"/>
                <a:gd name="T38" fmla="*/ 0 w 394"/>
                <a:gd name="T39" fmla="*/ 144 h 392"/>
                <a:gd name="T40" fmla="*/ 62 w 394"/>
                <a:gd name="T41" fmla="*/ 134 h 392"/>
                <a:gd name="T42" fmla="*/ 24 w 394"/>
                <a:gd name="T43" fmla="*/ 86 h 392"/>
                <a:gd name="T44" fmla="*/ 92 w 394"/>
                <a:gd name="T45" fmla="*/ 21 h 392"/>
                <a:gd name="T46" fmla="*/ 142 w 394"/>
                <a:gd name="T47" fmla="*/ 58 h 392"/>
                <a:gd name="T48" fmla="*/ 152 w 394"/>
                <a:gd name="T49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94" h="392">
                  <a:moveTo>
                    <a:pt x="152" y="0"/>
                  </a:moveTo>
                  <a:lnTo>
                    <a:pt x="248" y="0"/>
                  </a:lnTo>
                  <a:lnTo>
                    <a:pt x="257" y="56"/>
                  </a:lnTo>
                  <a:lnTo>
                    <a:pt x="296" y="22"/>
                  </a:lnTo>
                  <a:lnTo>
                    <a:pt x="369" y="96"/>
                  </a:lnTo>
                  <a:lnTo>
                    <a:pt x="336" y="140"/>
                  </a:lnTo>
                  <a:lnTo>
                    <a:pt x="394" y="149"/>
                  </a:lnTo>
                  <a:lnTo>
                    <a:pt x="394" y="245"/>
                  </a:lnTo>
                  <a:lnTo>
                    <a:pt x="336" y="252"/>
                  </a:lnTo>
                  <a:lnTo>
                    <a:pt x="376" y="302"/>
                  </a:lnTo>
                  <a:lnTo>
                    <a:pt x="306" y="372"/>
                  </a:lnTo>
                  <a:lnTo>
                    <a:pt x="255" y="330"/>
                  </a:lnTo>
                  <a:lnTo>
                    <a:pt x="246" y="392"/>
                  </a:lnTo>
                  <a:lnTo>
                    <a:pt x="152" y="392"/>
                  </a:lnTo>
                  <a:lnTo>
                    <a:pt x="141" y="328"/>
                  </a:lnTo>
                  <a:lnTo>
                    <a:pt x="92" y="366"/>
                  </a:lnTo>
                  <a:lnTo>
                    <a:pt x="24" y="298"/>
                  </a:lnTo>
                  <a:lnTo>
                    <a:pt x="64" y="248"/>
                  </a:lnTo>
                  <a:lnTo>
                    <a:pt x="0" y="237"/>
                  </a:lnTo>
                  <a:lnTo>
                    <a:pt x="0" y="144"/>
                  </a:lnTo>
                  <a:lnTo>
                    <a:pt x="62" y="134"/>
                  </a:lnTo>
                  <a:lnTo>
                    <a:pt x="24" y="86"/>
                  </a:lnTo>
                  <a:lnTo>
                    <a:pt x="92" y="21"/>
                  </a:lnTo>
                  <a:lnTo>
                    <a:pt x="142" y="58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19050" cap="rnd">
              <a:solidFill>
                <a:schemeClr val="tx1"/>
              </a:solidFill>
              <a:prstDash val="solid"/>
              <a:rou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9E0106BF-FB85-4DA9-9E9D-4D7276D2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57" y="3219686"/>
              <a:ext cx="79380" cy="79380"/>
            </a:xfrm>
            <a:prstGeom prst="ellipse">
              <a:avLst/>
            </a:prstGeom>
            <a:grpFill/>
            <a:ln w="19050" cap="rnd">
              <a:solidFill>
                <a:schemeClr val="tx1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162366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681E-6 4.44444E-6 L 3.33681E-6 0.04351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3457E-7 L 0.02431 0.02253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" y="111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0224 -0.01204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" y="-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436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 fairy tale…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040212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119329"/>
            <a:ext cx="5576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Once upon a time, in theory, if everything works perfectly, we have a plan to survive the disasters we thought of in advance.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FAF3A6-C383-41CF-85C5-CB91CFB21172}"/>
              </a:ext>
            </a:extLst>
          </p:cNvPr>
          <p:cNvSpPr txBox="1"/>
          <p:nvPr/>
        </p:nvSpPr>
        <p:spPr>
          <a:xfrm>
            <a:off x="2979303" y="2661253"/>
            <a:ext cx="46406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How did that work out?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D8F80-9EBC-4428-B1A1-8DE0ADBBABB2}"/>
              </a:ext>
            </a:extLst>
          </p:cNvPr>
          <p:cNvGrpSpPr/>
          <p:nvPr/>
        </p:nvGrpSpPr>
        <p:grpSpPr>
          <a:xfrm rot="1679193">
            <a:off x="818166" y="2253116"/>
            <a:ext cx="712099" cy="1425646"/>
            <a:chOff x="1602223" y="1780248"/>
            <a:chExt cx="712099" cy="1425646"/>
          </a:xfrm>
        </p:grpSpPr>
        <p:sp useBgFill="1">
          <p:nvSpPr>
            <p:cNvPr id="2" name="Star: 5 Points 1">
              <a:extLst>
                <a:ext uri="{FF2B5EF4-FFF2-40B4-BE49-F238E27FC236}">
                  <a16:creationId xmlns:a16="http://schemas.microsoft.com/office/drawing/2014/main" id="{A8AC70DC-964E-4866-83BD-6BDA0EBC77E5}"/>
                </a:ext>
              </a:extLst>
            </p:cNvPr>
            <p:cNvSpPr/>
            <p:nvPr/>
          </p:nvSpPr>
          <p:spPr>
            <a:xfrm>
              <a:off x="1602223" y="1780248"/>
              <a:ext cx="712099" cy="712099"/>
            </a:xfrm>
            <a:prstGeom prst="star5">
              <a:avLst>
                <a:gd name="adj" fmla="val 27321"/>
                <a:gd name="hf" fmla="val 105146"/>
                <a:gd name="vf" fmla="val 110557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32DA62-FD9A-4938-8256-CA0839203B0B}"/>
                </a:ext>
              </a:extLst>
            </p:cNvPr>
            <p:cNvSpPr/>
            <p:nvPr/>
          </p:nvSpPr>
          <p:spPr>
            <a:xfrm>
              <a:off x="1944556" y="2389996"/>
              <a:ext cx="27432" cy="81589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66002" t="-15501" r="-181734" b="-42660"/>
            </a:gra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2D3D207E-5D41-46F5-B015-08A118D45B3C}"/>
              </a:ext>
            </a:extLst>
          </p:cNvPr>
          <p:cNvSpPr/>
          <p:nvPr/>
        </p:nvSpPr>
        <p:spPr>
          <a:xfrm rot="1679193">
            <a:off x="970973" y="1911693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948138F3-2ECD-4CC1-845B-9608979D345D}"/>
              </a:ext>
            </a:extLst>
          </p:cNvPr>
          <p:cNvSpPr/>
          <p:nvPr/>
        </p:nvSpPr>
        <p:spPr>
          <a:xfrm rot="1679193">
            <a:off x="1314121" y="1726426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F9FBD5B-4562-486F-9536-CE5C047F2BFD}"/>
              </a:ext>
            </a:extLst>
          </p:cNvPr>
          <p:cNvSpPr/>
          <p:nvPr/>
        </p:nvSpPr>
        <p:spPr>
          <a:xfrm rot="551140">
            <a:off x="1952243" y="1761961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17CB86D5-D752-44E3-84ED-8B75A9A150F4}"/>
              </a:ext>
            </a:extLst>
          </p:cNvPr>
          <p:cNvSpPr/>
          <p:nvPr/>
        </p:nvSpPr>
        <p:spPr>
          <a:xfrm rot="2851242">
            <a:off x="1829974" y="2469731"/>
            <a:ext cx="112120" cy="112120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B02BA05C-6F34-4BA4-9F0D-BD92203F92DF}"/>
              </a:ext>
            </a:extLst>
          </p:cNvPr>
          <p:cNvSpPr/>
          <p:nvPr/>
        </p:nvSpPr>
        <p:spPr>
          <a:xfrm rot="1679193">
            <a:off x="1739237" y="1566022"/>
            <a:ext cx="71329" cy="71329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4DC5CBE9-F8E0-482A-9985-114BFCD23AD2}"/>
              </a:ext>
            </a:extLst>
          </p:cNvPr>
          <p:cNvSpPr/>
          <p:nvPr/>
        </p:nvSpPr>
        <p:spPr>
          <a:xfrm rot="452234">
            <a:off x="1672600" y="2012418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D0F0CCEB-6BF6-4782-804F-938A771B247B}"/>
              </a:ext>
            </a:extLst>
          </p:cNvPr>
          <p:cNvSpPr/>
          <p:nvPr/>
        </p:nvSpPr>
        <p:spPr>
          <a:xfrm rot="20064500">
            <a:off x="2129764" y="2256330"/>
            <a:ext cx="123102" cy="12310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C2D38B6-5AC0-4991-9411-D70AA575D9F1}"/>
              </a:ext>
            </a:extLst>
          </p:cNvPr>
          <p:cNvSpPr/>
          <p:nvPr/>
        </p:nvSpPr>
        <p:spPr>
          <a:xfrm rot="1679193">
            <a:off x="2104599" y="2768805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47D2F146-BE98-42D7-A58F-98E2F4F67372}"/>
              </a:ext>
            </a:extLst>
          </p:cNvPr>
          <p:cNvSpPr/>
          <p:nvPr/>
        </p:nvSpPr>
        <p:spPr>
          <a:xfrm rot="551140">
            <a:off x="1689952" y="2980380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A5670927-A056-47BD-BE0B-18C54E3122F4}"/>
              </a:ext>
            </a:extLst>
          </p:cNvPr>
          <p:cNvSpPr/>
          <p:nvPr/>
        </p:nvSpPr>
        <p:spPr>
          <a:xfrm rot="551140">
            <a:off x="625272" y="2331485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1599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0.02963 " pathEditMode="relative" rAng="0" ptsTypes="AA">
                                      <p:cBhvr>
                                        <p:cTn id="55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0.02963 " pathEditMode="relative" rAng="0" ptsTypes="AA">
                                      <p:cBhvr>
                                        <p:cTn id="60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-0.11728 " pathEditMode="relative" rAng="0" ptsTypes="AA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6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-0.10864 " pathEditMode="relative" rAng="0" ptsTypes="AA">
                                      <p:cBhvr>
                                        <p:cTn id="6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8.64198E-7 L -3.88889E-6 0.02963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8" grpId="0"/>
      <p:bldP spid="48" grpId="1"/>
      <p:bldP spid="48" grpId="2"/>
      <p:bldP spid="49" grpId="0"/>
      <p:bldP spid="49" grpId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1FD996-72E1-4A17-8590-224E1BCC90E9}"/>
              </a:ext>
            </a:extLst>
          </p:cNvPr>
          <p:cNvGrpSpPr/>
          <p:nvPr/>
        </p:nvGrpSpPr>
        <p:grpSpPr>
          <a:xfrm>
            <a:off x="259927" y="2617841"/>
            <a:ext cx="8600707" cy="844284"/>
            <a:chOff x="259927" y="2617841"/>
            <a:chExt cx="8600707" cy="8442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77D13E-2B61-4B17-9F9C-A0BA54FF3621}"/>
                </a:ext>
              </a:extLst>
            </p:cNvPr>
            <p:cNvSpPr txBox="1"/>
            <p:nvPr/>
          </p:nvSpPr>
          <p:spPr>
            <a:xfrm>
              <a:off x="259927" y="2624867"/>
              <a:ext cx="5952457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Datacenter flooded in hurricane Sandy…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33CDF9-4032-45B3-94BC-1DA0E98CA0A2}"/>
                </a:ext>
              </a:extLst>
            </p:cNvPr>
            <p:cNvSpPr txBox="1"/>
            <p:nvPr/>
          </p:nvSpPr>
          <p:spPr>
            <a:xfrm>
              <a:off x="4017166" y="2617841"/>
              <a:ext cx="4843468" cy="84428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Finance company, Jersey City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5F7355-9322-4ED6-AC0A-A77D0F2D83C8}"/>
              </a:ext>
            </a:extLst>
          </p:cNvPr>
          <p:cNvGrpSpPr/>
          <p:nvPr/>
        </p:nvGrpSpPr>
        <p:grpSpPr>
          <a:xfrm>
            <a:off x="259927" y="1808725"/>
            <a:ext cx="8600707" cy="808126"/>
            <a:chOff x="259927" y="1808725"/>
            <a:chExt cx="8600707" cy="8081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112DE9-2D74-437E-ACD4-664548EE2022}"/>
                </a:ext>
              </a:extLst>
            </p:cNvPr>
            <p:cNvSpPr txBox="1"/>
            <p:nvPr/>
          </p:nvSpPr>
          <p:spPr>
            <a:xfrm>
              <a:off x="259927" y="1818786"/>
              <a:ext cx="7319224" cy="7980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Didn’t update security certificate and it expired…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D8D72B-3D71-4402-A05C-E425E91C383E}"/>
                </a:ext>
              </a:extLst>
            </p:cNvPr>
            <p:cNvSpPr txBox="1"/>
            <p:nvPr/>
          </p:nvSpPr>
          <p:spPr>
            <a:xfrm>
              <a:off x="4017166" y="1808725"/>
              <a:ext cx="4843468" cy="80110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Entertainment site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8475D-4178-4A90-A848-A85164D404B0}"/>
              </a:ext>
            </a:extLst>
          </p:cNvPr>
          <p:cNvGrpSpPr/>
          <p:nvPr/>
        </p:nvGrpSpPr>
        <p:grpSpPr>
          <a:xfrm>
            <a:off x="259928" y="973513"/>
            <a:ext cx="8600706" cy="853287"/>
            <a:chOff x="259928" y="973513"/>
            <a:chExt cx="8600706" cy="853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6D0806-1C1A-4F91-964C-876A2F5ED355}"/>
                </a:ext>
              </a:extLst>
            </p:cNvPr>
            <p:cNvSpPr txBox="1"/>
            <p:nvPr/>
          </p:nvSpPr>
          <p:spPr>
            <a:xfrm>
              <a:off x="259928" y="973513"/>
              <a:ext cx="4843468" cy="85328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Forgot to renew domain name…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075254-7ACF-4AD0-9CDE-62DB2AF1DDDD}"/>
                </a:ext>
              </a:extLst>
            </p:cNvPr>
            <p:cNvSpPr txBox="1"/>
            <p:nvPr/>
          </p:nvSpPr>
          <p:spPr>
            <a:xfrm>
              <a:off x="4017166" y="1003634"/>
              <a:ext cx="4843468" cy="81515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SaaS vendor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C938C9-F04D-4364-B3CB-FB388BB9DB94}"/>
                </a:ext>
              </a:extLst>
            </p:cNvPr>
            <p:cNvCxnSpPr/>
            <p:nvPr/>
          </p:nvCxnSpPr>
          <p:spPr>
            <a:xfrm>
              <a:off x="346075" y="1003634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8D2B24-7247-4217-8963-A163D53C3B6B}"/>
              </a:ext>
            </a:extLst>
          </p:cNvPr>
          <p:cNvCxnSpPr/>
          <p:nvPr/>
        </p:nvCxnSpPr>
        <p:spPr>
          <a:xfrm>
            <a:off x="346075" y="1819776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B00CFD-7806-474A-BD18-62FB998A30AB}"/>
              </a:ext>
            </a:extLst>
          </p:cNvPr>
          <p:cNvCxnSpPr/>
          <p:nvPr/>
        </p:nvCxnSpPr>
        <p:spPr>
          <a:xfrm>
            <a:off x="346075" y="2635918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8F82EB-E96B-4D37-B6F1-11AA2738AB34}"/>
              </a:ext>
            </a:extLst>
          </p:cNvPr>
          <p:cNvCxnSpPr/>
          <p:nvPr/>
        </p:nvCxnSpPr>
        <p:spPr>
          <a:xfrm>
            <a:off x="346075" y="3452060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2A467-771B-4AA7-B21F-44F55153CAFA}"/>
              </a:ext>
            </a:extLst>
          </p:cNvPr>
          <p:cNvGrpSpPr/>
          <p:nvPr/>
        </p:nvGrpSpPr>
        <p:grpSpPr>
          <a:xfrm>
            <a:off x="308054" y="3430945"/>
            <a:ext cx="8552580" cy="847321"/>
            <a:chOff x="308054" y="3430945"/>
            <a:chExt cx="8552580" cy="847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9C74F-2F9B-4103-89FD-822DC7A09CBA}"/>
                </a:ext>
              </a:extLst>
            </p:cNvPr>
            <p:cNvSpPr txBox="1"/>
            <p:nvPr/>
          </p:nvSpPr>
          <p:spPr>
            <a:xfrm>
              <a:off x="308054" y="3430945"/>
              <a:ext cx="4843468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Whoops!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B36F6D-7F63-4662-8198-A691FDA6B12A}"/>
                </a:ext>
              </a:extLst>
            </p:cNvPr>
            <p:cNvSpPr txBox="1"/>
            <p:nvPr/>
          </p:nvSpPr>
          <p:spPr>
            <a:xfrm>
              <a:off x="4017166" y="3452060"/>
              <a:ext cx="4843468" cy="826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mazon Ember"/>
                  <a:ea typeface="+mn-ea"/>
                  <a:cs typeface="+mn-cs"/>
                </a:rPr>
                <a:t>YOU, tomorrow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3543FC-EDD9-401B-B9AC-6F40D298DD16}"/>
                </a:ext>
              </a:extLst>
            </p:cNvPr>
            <p:cNvCxnSpPr/>
            <p:nvPr/>
          </p:nvCxnSpPr>
          <p:spPr>
            <a:xfrm>
              <a:off x="346075" y="4268203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7764D-F6B1-4449-B14C-28A73E605F4B}"/>
              </a:ext>
            </a:extLst>
          </p:cNvPr>
          <p:cNvSpPr/>
          <p:nvPr/>
        </p:nvSpPr>
        <p:spPr>
          <a:xfrm>
            <a:off x="101019" y="694861"/>
            <a:ext cx="8783053" cy="2579771"/>
          </a:xfrm>
          <a:prstGeom prst="rect">
            <a:avLst/>
          </a:prstGeom>
          <a:gradFill rotWithShape="0">
            <a:gsLst>
              <a:gs pos="100000">
                <a:schemeClr val="accent4">
                  <a:alpha val="87000"/>
                </a:schemeClr>
              </a:gs>
              <a:gs pos="0">
                <a:schemeClr val="accent4">
                  <a:lumMod val="75000"/>
                  <a:alpha val="81000"/>
                </a:schemeClr>
              </a:gs>
            </a:gsLst>
            <a:lin ang="5400000" scaled="0"/>
            <a:tileRect l="-2100" t="-26935" r="-2009" b="-72443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7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02106" y="1341660"/>
            <a:ext cx="7443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“You can’t legislate against failure, focus on fast detection and response.”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5BA03-B6B3-43D4-A527-DAC1E176B2D0}"/>
              </a:ext>
            </a:extLst>
          </p:cNvPr>
          <p:cNvSpPr txBox="1"/>
          <p:nvPr/>
        </p:nvSpPr>
        <p:spPr>
          <a:xfrm>
            <a:off x="3111708" y="3272449"/>
            <a:ext cx="2824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—Chris Pinkham</a:t>
            </a:r>
          </a:p>
        </p:txBody>
      </p:sp>
    </p:spTree>
    <p:extLst>
      <p:ext uri="{BB962C8B-B14F-4D97-AF65-F5344CB8AC3E}">
        <p14:creationId xmlns:p14="http://schemas.microsoft.com/office/powerpoint/2010/main" val="19499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02106" y="1341660"/>
            <a:ext cx="7443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prstClr val="white"/>
                </a:solidFill>
                <a:latin typeface="Amazon Ember"/>
              </a:rPr>
              <a:t>F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ast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detection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5BA03-B6B3-43D4-A527-DAC1E176B2D0}"/>
              </a:ext>
            </a:extLst>
          </p:cNvPr>
          <p:cNvSpPr txBox="1"/>
          <p:nvPr/>
        </p:nvSpPr>
        <p:spPr>
          <a:xfrm>
            <a:off x="1690608" y="2586649"/>
            <a:ext cx="56665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This implies that the last thing to fail, should be the monitoring system that makes it observable.</a:t>
            </a:r>
          </a:p>
        </p:txBody>
      </p:sp>
    </p:spTree>
    <p:extLst>
      <p:ext uri="{BB962C8B-B14F-4D97-AF65-F5344CB8AC3E}">
        <p14:creationId xmlns:p14="http://schemas.microsoft.com/office/powerpoint/2010/main" val="374623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20988E-6 L 1.94444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94444E-6 -3.82716E-6 L 1.94444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5069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The Network Is Reliable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ACM Queue 2014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481279"/>
            <a:ext cx="557665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Bailis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&amp; Kingsbury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@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bailis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mazon Ember"/>
                <a:ea typeface="+mn-ea"/>
                <a:cs typeface="+mn-cs"/>
              </a:rPr>
              <a:t>aphyr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prstClr val="white"/>
                </a:solidFill>
                <a:latin typeface="Amazon Ember"/>
              </a:rPr>
              <a:t>(Spoiler – it isn’t…)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CA5E7-4DDD-4C59-ACDF-FB136985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3" y="3267758"/>
            <a:ext cx="1665233" cy="5320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F386754-FA15-4206-9CA3-9E0B65C6060E}"/>
              </a:ext>
            </a:extLst>
          </p:cNvPr>
          <p:cNvGrpSpPr/>
          <p:nvPr/>
        </p:nvGrpSpPr>
        <p:grpSpPr>
          <a:xfrm>
            <a:off x="835975" y="1358878"/>
            <a:ext cx="1564894" cy="1689805"/>
            <a:chOff x="1182065" y="1233791"/>
            <a:chExt cx="614065" cy="663080"/>
          </a:xfrm>
        </p:grpSpPr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EF0C94C7-1FD5-4386-A726-79FFB08D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904" y="1240691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421FAC-3CD1-4377-A03D-870C5BA8C7CC}"/>
                </a:ext>
              </a:extLst>
            </p:cNvPr>
            <p:cNvCxnSpPr>
              <a:cxnSpLocks/>
            </p:cNvCxnSpPr>
            <p:nvPr/>
          </p:nvCxnSpPr>
          <p:spPr>
            <a:xfrm>
              <a:off x="1226214" y="1302147"/>
              <a:ext cx="15401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B9B6B539-DD29-461D-BD66-F5C151F1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065" y="1233791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B3227A2-0A41-4688-9872-0288E88F791F}"/>
                </a:ext>
              </a:extLst>
            </p:cNvPr>
            <p:cNvGrpSpPr/>
            <p:nvPr/>
          </p:nvGrpSpPr>
          <p:grpSpPr>
            <a:xfrm>
              <a:off x="1226214" y="1412458"/>
              <a:ext cx="297475" cy="254663"/>
              <a:chOff x="6250921" y="1352297"/>
              <a:chExt cx="229201" cy="28851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0EB1BD1-F8A8-49AF-AA06-A2F66D6099C7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45134C4-1619-4D25-B511-C1B242A5B495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7FA4F49-881E-47B8-B208-4397E9B84E42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8ADFC61-87D0-4E72-9C84-8145CE42B424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29" name="Oval 44">
              <a:extLst>
                <a:ext uri="{FF2B5EF4-FFF2-40B4-BE49-F238E27FC236}">
                  <a16:creationId xmlns:a16="http://schemas.microsoft.com/office/drawing/2014/main" id="{E8DFB59C-8BF9-4D09-A88E-60C84E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280" y="1397024"/>
              <a:ext cx="401707" cy="401704"/>
            </a:xfrm>
            <a:prstGeom prst="ellipse">
              <a:avLst/>
            </a:prstGeom>
            <a:solidFill>
              <a:srgbClr val="AACC87"/>
            </a:solidFill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C43C505-1DA7-4FB3-8E75-0A67BD1A2BE9}"/>
                </a:ext>
              </a:extLst>
            </p:cNvPr>
            <p:cNvSpPr/>
            <p:nvPr/>
          </p:nvSpPr>
          <p:spPr>
            <a:xfrm>
              <a:off x="1294494" y="1406101"/>
              <a:ext cx="400665" cy="400663"/>
            </a:xfrm>
            <a:prstGeom prst="ellipse">
              <a:avLst/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046D7F10-4073-4BAF-8B36-E817FEE99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536" y="1714277"/>
              <a:ext cx="182594" cy="182594"/>
            </a:xfrm>
            <a:custGeom>
              <a:avLst/>
              <a:gdLst>
                <a:gd name="T0" fmla="*/ 0 w 47"/>
                <a:gd name="T1" fmla="*/ 12 h 47"/>
                <a:gd name="T2" fmla="*/ 32 w 47"/>
                <a:gd name="T3" fmla="*/ 44 h 47"/>
                <a:gd name="T4" fmla="*/ 44 w 47"/>
                <a:gd name="T5" fmla="*/ 44 h 47"/>
                <a:gd name="T6" fmla="*/ 44 w 47"/>
                <a:gd name="T7" fmla="*/ 32 h 47"/>
                <a:gd name="T8" fmla="*/ 12 w 4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0" y="12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5" y="47"/>
                    <a:pt x="40" y="47"/>
                    <a:pt x="44" y="44"/>
                  </a:cubicBezTo>
                  <a:cubicBezTo>
                    <a:pt x="47" y="40"/>
                    <a:pt x="47" y="35"/>
                    <a:pt x="44" y="3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8655FB9-7E72-44A8-B68D-0FAC1EB67F22}"/>
              </a:ext>
            </a:extLst>
          </p:cNvPr>
          <p:cNvGrpSpPr/>
          <p:nvPr/>
        </p:nvGrpSpPr>
        <p:grpSpPr>
          <a:xfrm>
            <a:off x="1411435" y="2085293"/>
            <a:ext cx="500838" cy="428540"/>
            <a:chOff x="2952751" y="1268413"/>
            <a:chExt cx="1363663" cy="1166812"/>
          </a:xfrm>
          <a:solidFill>
            <a:schemeClr val="tx1"/>
          </a:solidFill>
        </p:grpSpPr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61358E59-9FA9-4362-9DE2-AF3E4C859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5777BA8C-6581-41DA-955F-803496DC2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27046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02963 " pathEditMode="relative" rAng="0" ptsTypes="AA">
                                      <p:cBhvr>
                                        <p:cTn id="12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23457E-6 L 1.11111E-6 0.02963 " pathEditMode="relative" rAng="0" ptsTypes="AA">
                                      <p:cBhvr>
                                        <p:cTn id="17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8" grpId="0"/>
      <p:bldP spid="48" grpId="1"/>
    </p:bldLst>
  </p:timing>
</p:sld>
</file>

<file path=ppt/theme/theme1.xml><?xml version="1.0" encoding="utf-8"?>
<a:theme xmlns:a="http://schemas.openxmlformats.org/drawingml/2006/main" name="DeckTemplate-AWS-Dark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Custom 1">
      <a:majorFont>
        <a:latin typeface="Amazon Ember"/>
        <a:ea typeface=""/>
        <a:cs typeface=""/>
      </a:majorFont>
      <a:minorFont>
        <a:latin typeface="Amazon Emb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-Webinars-Dark [Read-Only]" id="{402BD02A-2650-4F64-B1CF-00558CFDD50D}" vid="{05405E5B-0C33-4055-B08D-7CE42BB48B2C}"/>
    </a:ext>
  </a:extLst>
</a:theme>
</file>

<file path=ppt/theme/theme2.xml><?xml version="1.0" encoding="utf-8"?>
<a:theme xmlns:a="http://schemas.openxmlformats.org/drawingml/2006/main" name="1_DeckTemplate-AWS-Dark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-Webinars-Dark [Read-Only]" id="{402BD02A-2650-4F64-B1CF-00558CFDD50D}" vid="{05405E5B-0C33-4055-B08D-7CE42BB48B2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Culture Migration Evolution_v06</Template>
  <TotalTime>7455</TotalTime>
  <Words>1012</Words>
  <Application>Microsoft Macintosh PowerPoint</Application>
  <PresentationFormat>On-screen Show (16:9)</PresentationFormat>
  <Paragraphs>298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Amazon Ember</vt:lpstr>
      <vt:lpstr>Amazon Ember Light</vt:lpstr>
      <vt:lpstr>Arial</vt:lpstr>
      <vt:lpstr>Calibri</vt:lpstr>
      <vt:lpstr>Consolas</vt:lpstr>
      <vt:lpstr>Helvetica Light</vt:lpstr>
      <vt:lpstr>Lucida Console</vt:lpstr>
      <vt:lpstr>Segoe UI Semilight</vt:lpstr>
      <vt:lpstr>Times New Roman</vt:lpstr>
      <vt:lpstr>Verdana</vt:lpstr>
      <vt:lpstr>Wingdings</vt:lpstr>
      <vt:lpstr>DeckTemplate-AWS-Dark</vt:lpstr>
      <vt:lpstr>1_DeckTemplate-AWS-Dark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Stluka</dc:creator>
  <cp:lastModifiedBy>Adrian Cockcroft</cp:lastModifiedBy>
  <cp:revision>267</cp:revision>
  <cp:lastPrinted>2018-02-23T04:50:34Z</cp:lastPrinted>
  <dcterms:created xsi:type="dcterms:W3CDTF">2017-09-06T17:22:56Z</dcterms:created>
  <dcterms:modified xsi:type="dcterms:W3CDTF">2018-12-10T08:28:59Z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