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>
      <p:cViewPr varScale="1">
        <p:scale>
          <a:sx n="124" d="100"/>
          <a:sy n="124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E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725" y="857377"/>
            <a:ext cx="1764664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0725" y="1337945"/>
            <a:ext cx="735901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954411" cy="50789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2088" y="0"/>
            <a:ext cx="3721911" cy="50789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7425" y="1076678"/>
            <a:ext cx="24288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90" dirty="0">
                <a:solidFill>
                  <a:srgbClr val="011446"/>
                </a:solidFill>
              </a:rPr>
              <a:t>Exposición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2714975" y="1594075"/>
            <a:ext cx="2473960" cy="275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sz="2800" b="1" spc="135" dirty="0">
                <a:solidFill>
                  <a:srgbClr val="011446"/>
                </a:solidFill>
                <a:latin typeface="Cambria"/>
                <a:cs typeface="Cambria"/>
              </a:rPr>
              <a:t>Grupo</a:t>
            </a:r>
            <a:r>
              <a:rPr sz="2800" b="1" spc="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2800" b="1" spc="140" dirty="0">
                <a:solidFill>
                  <a:srgbClr val="011446"/>
                </a:solidFill>
                <a:latin typeface="Cambria"/>
                <a:cs typeface="Cambria"/>
              </a:rPr>
              <a:t>#3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sz="1800" spc="-210" dirty="0">
                <a:solidFill>
                  <a:srgbClr val="011446"/>
                </a:solidFill>
                <a:latin typeface="Verdana"/>
                <a:cs typeface="Verdana"/>
              </a:rPr>
              <a:t>*</a:t>
            </a:r>
            <a:r>
              <a:rPr sz="1800" spc="-200" dirty="0">
                <a:solidFill>
                  <a:srgbClr val="011446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011446"/>
                </a:solidFill>
                <a:latin typeface="Verdana"/>
                <a:cs typeface="Verdana"/>
              </a:rPr>
              <a:t>e</a:t>
            </a:r>
            <a:r>
              <a:rPr sz="1800" spc="45" dirty="0">
                <a:solidFill>
                  <a:srgbClr val="011446"/>
                </a:solidFill>
                <a:latin typeface="Verdana"/>
                <a:cs typeface="Verdana"/>
              </a:rPr>
              <a:t>ann</a:t>
            </a:r>
            <a:r>
              <a:rPr sz="1800" spc="10" dirty="0">
                <a:solidFill>
                  <a:srgbClr val="011446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11446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011446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011446"/>
                </a:solidFill>
                <a:latin typeface="Verdana"/>
                <a:cs typeface="Verdana"/>
              </a:rPr>
              <a:t>b</a:t>
            </a:r>
            <a:r>
              <a:rPr sz="1800" spc="-20" dirty="0">
                <a:solidFill>
                  <a:srgbClr val="011446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011446"/>
                </a:solidFill>
                <a:latin typeface="Verdana"/>
                <a:cs typeface="Verdana"/>
              </a:rPr>
              <a:t>#7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615" dirty="0">
                <a:solidFill>
                  <a:srgbClr val="011446"/>
                </a:solidFill>
                <a:latin typeface="Verdana"/>
                <a:cs typeface="Verdana"/>
              </a:rPr>
              <a:t>*</a:t>
            </a:r>
            <a:r>
              <a:rPr sz="1800" spc="50" dirty="0">
                <a:solidFill>
                  <a:srgbClr val="011446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011446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011446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011446"/>
                </a:solidFill>
                <a:latin typeface="Verdana"/>
                <a:cs typeface="Verdana"/>
              </a:rPr>
              <a:t>ian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11446"/>
                </a:solidFill>
                <a:latin typeface="Verdana"/>
                <a:cs typeface="Verdana"/>
              </a:rPr>
              <a:t>Co</a:t>
            </a:r>
            <a:r>
              <a:rPr sz="1800" spc="-30" dirty="0">
                <a:solidFill>
                  <a:srgbClr val="011446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011446"/>
                </a:solidFill>
                <a:latin typeface="Verdana"/>
                <a:cs typeface="Verdana"/>
              </a:rPr>
              <a:t>de</a:t>
            </a:r>
            <a:r>
              <a:rPr sz="1800" spc="-10" dirty="0">
                <a:solidFill>
                  <a:srgbClr val="011446"/>
                </a:solidFill>
                <a:latin typeface="Verdana"/>
                <a:cs typeface="Verdana"/>
              </a:rPr>
              <a:t>r</a:t>
            </a:r>
            <a:r>
              <a:rPr sz="1800" spc="35" dirty="0">
                <a:solidFill>
                  <a:srgbClr val="011446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011446"/>
                </a:solidFill>
                <a:latin typeface="Verdana"/>
                <a:cs typeface="Verdana"/>
              </a:rPr>
              <a:t>#12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40" dirty="0">
                <a:solidFill>
                  <a:srgbClr val="011446"/>
                </a:solidFill>
                <a:latin typeface="Verdana"/>
                <a:cs typeface="Verdana"/>
              </a:rPr>
              <a:t>*Elianna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11446"/>
                </a:solidFill>
                <a:latin typeface="Verdana"/>
                <a:cs typeface="Verdana"/>
              </a:rPr>
              <a:t>Jim</a:t>
            </a:r>
            <a:r>
              <a:rPr sz="1800" spc="45" dirty="0">
                <a:solidFill>
                  <a:srgbClr val="011446"/>
                </a:solidFill>
                <a:latin typeface="Verdana"/>
                <a:cs typeface="Verdana"/>
              </a:rPr>
              <a:t>en</a:t>
            </a:r>
            <a:r>
              <a:rPr sz="1800" dirty="0">
                <a:solidFill>
                  <a:srgbClr val="011446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011446"/>
                </a:solidFill>
                <a:latin typeface="Verdana"/>
                <a:cs typeface="Verdana"/>
              </a:rPr>
              <a:t>z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011446"/>
                </a:solidFill>
                <a:latin typeface="Verdana"/>
                <a:cs typeface="Verdana"/>
              </a:rPr>
              <a:t>#22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434" dirty="0">
                <a:solidFill>
                  <a:srgbClr val="011446"/>
                </a:solidFill>
                <a:latin typeface="Verdana"/>
                <a:cs typeface="Verdana"/>
              </a:rPr>
              <a:t>*</a:t>
            </a:r>
            <a:r>
              <a:rPr sz="1800" spc="-95" dirty="0">
                <a:solidFill>
                  <a:srgbClr val="011446"/>
                </a:solidFill>
                <a:latin typeface="Verdana"/>
                <a:cs typeface="Verdana"/>
              </a:rPr>
              <a:t>Z</a:t>
            </a:r>
            <a:r>
              <a:rPr sz="1800" spc="15" dirty="0">
                <a:solidFill>
                  <a:srgbClr val="011446"/>
                </a:solidFill>
                <a:latin typeface="Verdana"/>
                <a:cs typeface="Verdana"/>
              </a:rPr>
              <a:t>oilibel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11446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011446"/>
                </a:solidFill>
                <a:latin typeface="Verdana"/>
                <a:cs typeface="Verdana"/>
              </a:rPr>
              <a:t>o</a:t>
            </a:r>
            <a:r>
              <a:rPr sz="1800" spc="-120" dirty="0">
                <a:solidFill>
                  <a:srgbClr val="011446"/>
                </a:solidFill>
                <a:latin typeface="Verdana"/>
                <a:cs typeface="Verdana"/>
              </a:rPr>
              <a:t>v</a:t>
            </a:r>
            <a:r>
              <a:rPr sz="1800" spc="-40" dirty="0">
                <a:solidFill>
                  <a:srgbClr val="011446"/>
                </a:solidFill>
                <a:latin typeface="Verdana"/>
                <a:cs typeface="Verdana"/>
              </a:rPr>
              <a:t>as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011446"/>
                </a:solidFill>
                <a:latin typeface="Verdana"/>
                <a:cs typeface="Verdana"/>
              </a:rPr>
              <a:t>#</a:t>
            </a:r>
            <a:r>
              <a:rPr sz="1800" spc="-160" dirty="0">
                <a:solidFill>
                  <a:srgbClr val="011446"/>
                </a:solidFill>
                <a:latin typeface="Verdana"/>
                <a:cs typeface="Verdana"/>
              </a:rPr>
              <a:t>2</a:t>
            </a:r>
            <a:r>
              <a:rPr sz="1800" spc="-85" dirty="0">
                <a:solidFill>
                  <a:srgbClr val="011446"/>
                </a:solidFill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55" dirty="0">
                <a:solidFill>
                  <a:srgbClr val="011446"/>
                </a:solidFill>
                <a:latin typeface="Verdana"/>
                <a:cs typeface="Verdana"/>
              </a:rPr>
              <a:t>*Isaa</a:t>
            </a:r>
            <a:r>
              <a:rPr sz="1800" spc="75" dirty="0">
                <a:solidFill>
                  <a:srgbClr val="011446"/>
                </a:solidFill>
                <a:latin typeface="Verdana"/>
                <a:cs typeface="Verdana"/>
              </a:rPr>
              <a:t>c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180" dirty="0">
                <a:solidFill>
                  <a:srgbClr val="011446"/>
                </a:solidFill>
                <a:latin typeface="Verdana"/>
                <a:cs typeface="Verdana"/>
              </a:rPr>
              <a:t>P</a:t>
            </a:r>
            <a:r>
              <a:rPr sz="1800" spc="-20" dirty="0">
                <a:solidFill>
                  <a:srgbClr val="011446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011446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11446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011446"/>
                </a:solidFill>
                <a:latin typeface="Verdana"/>
                <a:cs typeface="Verdana"/>
              </a:rPr>
              <a:t>z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011446"/>
                </a:solidFill>
                <a:latin typeface="Verdana"/>
                <a:cs typeface="Verdana"/>
              </a:rPr>
              <a:t>#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3</a:t>
            </a:r>
            <a:r>
              <a:rPr sz="1800" spc="-130" dirty="0">
                <a:solidFill>
                  <a:srgbClr val="0114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00" dirty="0">
                <a:solidFill>
                  <a:srgbClr val="011446"/>
                </a:solidFill>
                <a:latin typeface="Verdana"/>
                <a:cs typeface="Verdana"/>
              </a:rPr>
              <a:t>*</a:t>
            </a:r>
            <a:r>
              <a:rPr sz="1800" spc="-265" dirty="0">
                <a:solidFill>
                  <a:srgbClr val="011446"/>
                </a:solidFill>
                <a:latin typeface="Verdana"/>
                <a:cs typeface="Verdana"/>
              </a:rPr>
              <a:t>K</a:t>
            </a:r>
            <a:r>
              <a:rPr sz="1800" spc="-10" dirty="0">
                <a:solidFill>
                  <a:srgbClr val="011446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011446"/>
                </a:solidFill>
                <a:latin typeface="Verdana"/>
                <a:cs typeface="Verdana"/>
              </a:rPr>
              <a:t>y</a:t>
            </a:r>
            <a:r>
              <a:rPr sz="1800" spc="-120" dirty="0">
                <a:solidFill>
                  <a:srgbClr val="011446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011446"/>
                </a:solidFill>
                <a:latin typeface="Verdana"/>
                <a:cs typeface="Verdana"/>
              </a:rPr>
              <a:t>er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11446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011446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011446"/>
                </a:solidFill>
                <a:latin typeface="Verdana"/>
                <a:cs typeface="Verdana"/>
              </a:rPr>
              <a:t>y</a:t>
            </a:r>
            <a:r>
              <a:rPr sz="1800" spc="-25" dirty="0">
                <a:solidFill>
                  <a:srgbClr val="011446"/>
                </a:solidFill>
                <a:latin typeface="Verdana"/>
                <a:cs typeface="Verdana"/>
              </a:rPr>
              <a:t>es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11446"/>
                </a:solidFill>
                <a:latin typeface="Verdana"/>
                <a:cs typeface="Verdana"/>
              </a:rPr>
              <a:t>#34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470" dirty="0">
                <a:solidFill>
                  <a:srgbClr val="011446"/>
                </a:solidFill>
                <a:latin typeface="Verdana"/>
                <a:cs typeface="Verdana"/>
              </a:rPr>
              <a:t>*</a:t>
            </a:r>
            <a:r>
              <a:rPr sz="1800" spc="15" dirty="0">
                <a:solidFill>
                  <a:srgbClr val="011446"/>
                </a:solidFill>
                <a:latin typeface="Verdana"/>
                <a:cs typeface="Verdana"/>
              </a:rPr>
              <a:t>Jose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11446"/>
                </a:solidFill>
                <a:latin typeface="Verdana"/>
                <a:cs typeface="Verdana"/>
              </a:rPr>
              <a:t>Rosa</a:t>
            </a:r>
            <a:r>
              <a:rPr sz="1800" spc="65" dirty="0">
                <a:solidFill>
                  <a:srgbClr val="011446"/>
                </a:solidFill>
                <a:latin typeface="Verdana"/>
                <a:cs typeface="Verdana"/>
              </a:rPr>
              <a:t>do</a:t>
            </a:r>
            <a:r>
              <a:rPr sz="1800" spc="-165" dirty="0">
                <a:solidFill>
                  <a:srgbClr val="011446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011446"/>
                </a:solidFill>
                <a:latin typeface="Verdana"/>
                <a:cs typeface="Verdana"/>
              </a:rPr>
              <a:t>#</a:t>
            </a:r>
            <a:r>
              <a:rPr sz="1800" spc="-175" dirty="0">
                <a:solidFill>
                  <a:srgbClr val="011446"/>
                </a:solidFill>
                <a:latin typeface="Verdana"/>
                <a:cs typeface="Verdana"/>
              </a:rPr>
              <a:t>3</a:t>
            </a:r>
            <a:r>
              <a:rPr sz="1800" spc="-130" dirty="0">
                <a:solidFill>
                  <a:srgbClr val="011446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71" y="1048672"/>
            <a:ext cx="841248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5" dirty="0">
                <a:latin typeface="Calibri"/>
                <a:cs typeface="Calibri"/>
              </a:rPr>
              <a:t>Descripción</a:t>
            </a:r>
            <a:endParaRPr sz="1600">
              <a:latin typeface="Calibri"/>
              <a:cs typeface="Calibri"/>
            </a:endParaRPr>
          </a:p>
          <a:p>
            <a:pPr marL="135255" marR="5080">
              <a:lnSpc>
                <a:spcPct val="120000"/>
              </a:lnSpc>
              <a:spcBef>
                <a:spcPts val="1475"/>
              </a:spcBef>
            </a:pP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Las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cadenas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son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útiles para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almacenar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datos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que se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pueden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representar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forma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texto.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Algunas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las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operaciones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011446"/>
                </a:solidFill>
                <a:latin typeface="Cambria"/>
                <a:cs typeface="Cambria"/>
              </a:rPr>
              <a:t>más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utilizadas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cadenas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son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veriﬁcar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su</a:t>
            </a:r>
            <a:r>
              <a:rPr sz="140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length,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para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construirlas </a:t>
            </a:r>
            <a:r>
              <a:rPr sz="1400" spc="-29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concatenarlas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usando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operadores de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cadena </a:t>
            </a:r>
            <a:r>
              <a:rPr sz="1400" spc="150" dirty="0">
                <a:solidFill>
                  <a:srgbClr val="011446"/>
                </a:solidFill>
                <a:latin typeface="Cambria"/>
                <a:cs typeface="Cambria"/>
              </a:rPr>
              <a:t>+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 </a:t>
            </a:r>
            <a:r>
              <a:rPr sz="1400" spc="150" dirty="0">
                <a:solidFill>
                  <a:srgbClr val="011446"/>
                </a:solidFill>
                <a:latin typeface="Cambria"/>
                <a:cs typeface="Cambria"/>
              </a:rPr>
              <a:t>+=,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veriﬁcando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la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existencia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o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ubicación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subcadenas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con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indexOf()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extraer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subcadenas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con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método</a:t>
            </a:r>
            <a:r>
              <a:rPr sz="1400" spc="1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substring().</a:t>
            </a:r>
            <a:endParaRPr sz="1400">
              <a:latin typeface="Cambria"/>
              <a:cs typeface="Cambria"/>
            </a:endParaRPr>
          </a:p>
          <a:p>
            <a:pPr marL="363855" indent="-351790">
              <a:lnSpc>
                <a:spcPct val="100000"/>
              </a:lnSpc>
              <a:spcBef>
                <a:spcPts val="330"/>
              </a:spcBef>
              <a:buClr>
                <a:srgbClr val="212121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-10" dirty="0">
                <a:latin typeface="Calibri"/>
                <a:cs typeface="Calibri"/>
              </a:rPr>
              <a:t>Crear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cadenas</a:t>
            </a:r>
            <a:endParaRPr sz="1600">
              <a:latin typeface="Calibri"/>
              <a:cs typeface="Calibri"/>
            </a:endParaRPr>
          </a:p>
          <a:p>
            <a:pPr marL="135255" marR="499109">
              <a:lnSpc>
                <a:spcPct val="120000"/>
              </a:lnSpc>
              <a:spcBef>
                <a:spcPts val="1240"/>
              </a:spcBef>
            </a:pP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Las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cadenas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pueden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crear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como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primitivas,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partir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cadena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literales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como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objetos,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usando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constructor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String():</a:t>
            </a:r>
            <a:endParaRPr sz="1400">
              <a:latin typeface="Cambria"/>
              <a:cs typeface="Cambria"/>
            </a:endParaRPr>
          </a:p>
          <a:p>
            <a:pPr marL="135255">
              <a:lnSpc>
                <a:spcPct val="100000"/>
              </a:lnSpc>
              <a:spcBef>
                <a:spcPts val="335"/>
              </a:spcBef>
            </a:pP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Aquí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podemos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011446"/>
                </a:solidFill>
                <a:latin typeface="Cambria"/>
                <a:cs typeface="Cambria"/>
              </a:rPr>
              <a:t>ver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011446"/>
                </a:solidFill>
                <a:latin typeface="Cambria"/>
                <a:cs typeface="Cambria"/>
              </a:rPr>
              <a:t>3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ejemplos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cadenas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String().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750" y="390543"/>
            <a:ext cx="52114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65" dirty="0">
                <a:solidFill>
                  <a:srgbClr val="011446"/>
                </a:solidFill>
              </a:rPr>
              <a:t>Función</a:t>
            </a:r>
            <a:r>
              <a:rPr sz="2900" spc="30" dirty="0">
                <a:solidFill>
                  <a:srgbClr val="011446"/>
                </a:solidFill>
              </a:rPr>
              <a:t> </a:t>
            </a:r>
            <a:r>
              <a:rPr sz="2900" spc="65" dirty="0">
                <a:solidFill>
                  <a:srgbClr val="011446"/>
                </a:solidFill>
              </a:rPr>
              <a:t>de</a:t>
            </a:r>
            <a:r>
              <a:rPr sz="2900" spc="35" dirty="0">
                <a:solidFill>
                  <a:srgbClr val="011446"/>
                </a:solidFill>
              </a:rPr>
              <a:t> </a:t>
            </a:r>
            <a:r>
              <a:rPr sz="2900" spc="120" dirty="0">
                <a:solidFill>
                  <a:srgbClr val="011446"/>
                </a:solidFill>
              </a:rPr>
              <a:t>JavaScript</a:t>
            </a:r>
            <a:r>
              <a:rPr sz="2900" spc="35" dirty="0">
                <a:solidFill>
                  <a:srgbClr val="011446"/>
                </a:solidFill>
              </a:rPr>
              <a:t> </a:t>
            </a:r>
            <a:r>
              <a:rPr sz="2900" spc="100" dirty="0">
                <a:solidFill>
                  <a:srgbClr val="011446"/>
                </a:solidFill>
              </a:rPr>
              <a:t>(POO)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629075" y="1135340"/>
            <a:ext cx="7190740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910">
              <a:lnSpc>
                <a:spcPct val="120000"/>
              </a:lnSpc>
              <a:spcBef>
                <a:spcPts val="100"/>
              </a:spcBef>
            </a:pPr>
            <a:r>
              <a:rPr sz="1400" spc="135" dirty="0">
                <a:solidFill>
                  <a:srgbClr val="0A0A23"/>
                </a:solidFill>
                <a:latin typeface="Cambria"/>
                <a:cs typeface="Cambria"/>
              </a:rPr>
              <a:t>Un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estilo </a:t>
            </a:r>
            <a:r>
              <a:rPr sz="1400" spc="85" dirty="0">
                <a:solidFill>
                  <a:srgbClr val="0A0A23"/>
                </a:solidFill>
                <a:latin typeface="Cambria"/>
                <a:cs typeface="Cambria"/>
              </a:rPr>
              <a:t>de </a:t>
            </a:r>
            <a:r>
              <a:rPr sz="1400" spc="110" dirty="0">
                <a:solidFill>
                  <a:srgbClr val="0A0A23"/>
                </a:solidFill>
                <a:latin typeface="Cambria"/>
                <a:cs typeface="Cambria"/>
              </a:rPr>
              <a:t>programación </a:t>
            </a:r>
            <a:r>
              <a:rPr sz="1400" spc="95" dirty="0">
                <a:solidFill>
                  <a:srgbClr val="0A0A23"/>
                </a:solidFill>
                <a:latin typeface="Cambria"/>
                <a:cs typeface="Cambria"/>
              </a:rPr>
              <a:t>orientada </a:t>
            </a:r>
            <a:r>
              <a:rPr sz="1400" spc="100" dirty="0">
                <a:solidFill>
                  <a:srgbClr val="0A0A23"/>
                </a:solidFill>
                <a:latin typeface="Cambria"/>
                <a:cs typeface="Cambria"/>
              </a:rPr>
              <a:t>a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objetos </a:t>
            </a:r>
            <a:r>
              <a:rPr sz="1400" spc="100" dirty="0">
                <a:solidFill>
                  <a:srgbClr val="0A0A23"/>
                </a:solidFill>
                <a:latin typeface="Cambria"/>
                <a:cs typeface="Cambria"/>
              </a:rPr>
              <a:t>(POO), </a:t>
            </a:r>
            <a:r>
              <a:rPr sz="1400" spc="110" dirty="0">
                <a:solidFill>
                  <a:srgbClr val="0A0A23"/>
                </a:solidFill>
                <a:latin typeface="Cambria"/>
                <a:cs typeface="Cambria"/>
              </a:rPr>
              <a:t>en </a:t>
            </a:r>
            <a:r>
              <a:rPr sz="1400" spc="80" dirty="0">
                <a:solidFill>
                  <a:srgbClr val="0A0A23"/>
                </a:solidFill>
                <a:latin typeface="Cambria"/>
                <a:cs typeface="Cambria"/>
              </a:rPr>
              <a:t>el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que la </a:t>
            </a:r>
            <a:r>
              <a:rPr sz="1400" spc="95" dirty="0">
                <a:solidFill>
                  <a:srgbClr val="0A0A23"/>
                </a:solidFill>
                <a:latin typeface="Cambria"/>
                <a:cs typeface="Cambria"/>
              </a:rPr>
              <a:t>herencia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se </a:t>
            </a:r>
            <a:r>
              <a:rPr sz="1400" spc="9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produce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A0A23"/>
                </a:solidFill>
                <a:latin typeface="Cambria"/>
                <a:cs typeface="Cambria"/>
              </a:rPr>
              <a:t>mediante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la</a:t>
            </a:r>
            <a:r>
              <a:rPr sz="1400" spc="3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A0A23"/>
                </a:solidFill>
                <a:latin typeface="Cambria"/>
                <a:cs typeface="Cambria"/>
              </a:rPr>
              <a:t>deﬁnición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A0A23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A0A23"/>
                </a:solidFill>
                <a:latin typeface="Cambria"/>
                <a:cs typeface="Cambria"/>
              </a:rPr>
              <a:t>clases</a:t>
            </a:r>
            <a:r>
              <a:rPr sz="1400" spc="3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A0A23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A0A23"/>
                </a:solidFill>
                <a:latin typeface="Cambria"/>
                <a:cs typeface="Cambria"/>
              </a:rPr>
              <a:t>objetos,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A0A23"/>
                </a:solidFill>
                <a:latin typeface="Cambria"/>
                <a:cs typeface="Cambria"/>
              </a:rPr>
              <a:t>en</a:t>
            </a:r>
            <a:r>
              <a:rPr sz="1400" spc="3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A0A23"/>
                </a:solidFill>
                <a:latin typeface="Cambria"/>
                <a:cs typeface="Cambria"/>
              </a:rPr>
              <a:t>lugar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A0A23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que</a:t>
            </a:r>
            <a:r>
              <a:rPr sz="1400" spc="3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la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A0A23"/>
                </a:solidFill>
                <a:latin typeface="Cambria"/>
                <a:cs typeface="Cambria"/>
              </a:rPr>
              <a:t>herencia</a:t>
            </a:r>
            <a:r>
              <a:rPr sz="1400" spc="2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se </a:t>
            </a:r>
            <a:r>
              <a:rPr sz="1400" spc="-29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A0A23"/>
                </a:solidFill>
                <a:latin typeface="Cambria"/>
                <a:cs typeface="Cambria"/>
              </a:rPr>
              <a:t>produzca</a:t>
            </a:r>
            <a:r>
              <a:rPr sz="1400" spc="15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A0A23"/>
                </a:solidFill>
                <a:latin typeface="Cambria"/>
                <a:cs typeface="Cambria"/>
              </a:rPr>
              <a:t>únicamente</a:t>
            </a:r>
            <a:r>
              <a:rPr sz="1400" spc="2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A0A23"/>
                </a:solidFill>
                <a:latin typeface="Cambria"/>
                <a:cs typeface="Cambria"/>
              </a:rPr>
              <a:t>a</a:t>
            </a:r>
            <a:r>
              <a:rPr sz="1400" spc="2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A0A23"/>
                </a:solidFill>
                <a:latin typeface="Cambria"/>
                <a:cs typeface="Cambria"/>
              </a:rPr>
              <a:t>través</a:t>
            </a:r>
            <a:r>
              <a:rPr sz="1400" spc="2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A0A23"/>
                </a:solidFill>
                <a:latin typeface="Cambria"/>
                <a:cs typeface="Cambria"/>
              </a:rPr>
              <a:t>de</a:t>
            </a:r>
            <a:r>
              <a:rPr sz="1400" spc="2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A0A23"/>
                </a:solidFill>
                <a:latin typeface="Cambria"/>
                <a:cs typeface="Cambria"/>
              </a:rPr>
              <a:t>los</a:t>
            </a:r>
            <a:r>
              <a:rPr sz="1400" spc="20" dirty="0">
                <a:solidFill>
                  <a:srgbClr val="0A0A23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A0A23"/>
                </a:solidFill>
                <a:latin typeface="Cambria"/>
                <a:cs typeface="Cambria"/>
              </a:rPr>
              <a:t>objetos.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50">
              <a:latin typeface="Cambria"/>
              <a:cs typeface="Cambria"/>
            </a:endParaRPr>
          </a:p>
          <a:p>
            <a:pPr marL="12700" marR="617855">
              <a:lnSpc>
                <a:spcPct val="120000"/>
              </a:lnSpc>
            </a:pP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modelo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011446"/>
                </a:solidFill>
                <a:latin typeface="Cambria"/>
                <a:cs typeface="Cambria"/>
              </a:rPr>
              <a:t>más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popular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POO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está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basado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clases,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pero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como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mencioné,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JavaScript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no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es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lenguaje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basado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clases,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es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lenguaje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basado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prototipos.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Según</a:t>
            </a:r>
            <a:r>
              <a:rPr sz="1400" spc="1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la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documentación</a:t>
            </a:r>
            <a:r>
              <a:rPr sz="1400" spc="1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Mozilla:</a:t>
            </a:r>
            <a:endParaRPr sz="1400">
              <a:latin typeface="Cambria"/>
              <a:cs typeface="Cambria"/>
            </a:endParaRPr>
          </a:p>
          <a:p>
            <a:pPr marL="12700" marR="5080" algn="just">
              <a:lnSpc>
                <a:spcPct val="120000"/>
              </a:lnSpc>
              <a:spcBef>
                <a:spcPts val="1010"/>
              </a:spcBef>
            </a:pP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Un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lenguaje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basado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prototipos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toma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concepto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i="1" spc="70" dirty="0">
                <a:solidFill>
                  <a:srgbClr val="011446"/>
                </a:solidFill>
                <a:latin typeface="Cambria"/>
                <a:cs typeface="Cambria"/>
              </a:rPr>
              <a:t>objeto</a:t>
            </a:r>
            <a:r>
              <a:rPr sz="1400" i="1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i="1" spc="45" dirty="0">
                <a:solidFill>
                  <a:srgbClr val="011446"/>
                </a:solidFill>
                <a:latin typeface="Cambria"/>
                <a:cs typeface="Cambria"/>
              </a:rPr>
              <a:t>prototťpico</a:t>
            </a:r>
            <a:r>
              <a:rPr sz="1400" spc="45" dirty="0">
                <a:solidFill>
                  <a:srgbClr val="011446"/>
                </a:solidFill>
                <a:latin typeface="Cambria"/>
                <a:cs typeface="Cambria"/>
              </a:rPr>
              <a:t>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utiliza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como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una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plantilla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partir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la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cual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obtiene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conjunto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inicial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-30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propiedades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nuevo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objeto.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24" y="578475"/>
            <a:ext cx="74504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95" dirty="0"/>
              <a:t>Características</a:t>
            </a:r>
            <a:r>
              <a:rPr sz="2500" spc="40" dirty="0"/>
              <a:t> </a:t>
            </a:r>
            <a:r>
              <a:rPr sz="2500" spc="60" dirty="0"/>
              <a:t>de</a:t>
            </a:r>
            <a:r>
              <a:rPr sz="2500" spc="45" dirty="0"/>
              <a:t> </a:t>
            </a:r>
            <a:r>
              <a:rPr sz="2500" spc="75" dirty="0"/>
              <a:t>la</a:t>
            </a:r>
            <a:r>
              <a:rPr sz="2500" spc="40" dirty="0"/>
              <a:t> </a:t>
            </a:r>
            <a:r>
              <a:rPr sz="2500" spc="130" dirty="0"/>
              <a:t>Programación</a:t>
            </a:r>
            <a:r>
              <a:rPr sz="2500" spc="45" dirty="0"/>
              <a:t> </a:t>
            </a:r>
            <a:r>
              <a:rPr sz="2500" spc="80" dirty="0"/>
              <a:t>Orientada</a:t>
            </a:r>
            <a:r>
              <a:rPr sz="2500" spc="40" dirty="0"/>
              <a:t> </a:t>
            </a:r>
            <a:r>
              <a:rPr sz="2500" spc="75" dirty="0"/>
              <a:t>a </a:t>
            </a:r>
            <a:r>
              <a:rPr sz="2500" spc="-535" dirty="0"/>
              <a:t> </a:t>
            </a:r>
            <a:r>
              <a:rPr sz="2500" spc="95" dirty="0"/>
              <a:t>Objeto: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7424" y="1346063"/>
            <a:ext cx="7821295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80" dirty="0">
                <a:latin typeface="Cambria"/>
                <a:cs typeface="Cambria"/>
              </a:rPr>
              <a:t>La</a:t>
            </a:r>
            <a:r>
              <a:rPr sz="1400" b="1" dirty="0">
                <a:latin typeface="Cambria"/>
                <a:cs typeface="Cambria"/>
              </a:rPr>
              <a:t> </a:t>
            </a:r>
            <a:r>
              <a:rPr sz="1400" b="1" spc="55" dirty="0">
                <a:latin typeface="Cambria"/>
                <a:cs typeface="Cambria"/>
              </a:rPr>
              <a:t>abstracción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Abstracción </a:t>
            </a:r>
            <a:r>
              <a:rPr sz="1400" spc="100" dirty="0">
                <a:latin typeface="Cambria"/>
                <a:cs typeface="Cambria"/>
              </a:rPr>
              <a:t>denota </a:t>
            </a:r>
            <a:r>
              <a:rPr sz="1400" spc="95" dirty="0">
                <a:latin typeface="Cambria"/>
                <a:cs typeface="Cambria"/>
              </a:rPr>
              <a:t>las </a:t>
            </a:r>
            <a:r>
              <a:rPr sz="1400" spc="90" dirty="0">
                <a:latin typeface="Cambria"/>
                <a:cs typeface="Cambria"/>
              </a:rPr>
              <a:t>características </a:t>
            </a:r>
            <a:r>
              <a:rPr sz="1400" spc="95" dirty="0">
                <a:latin typeface="Cambria"/>
                <a:cs typeface="Cambria"/>
              </a:rPr>
              <a:t>esenciales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130" dirty="0">
                <a:latin typeface="Cambria"/>
                <a:cs typeface="Cambria"/>
              </a:rPr>
              <a:t>un </a:t>
            </a:r>
            <a:r>
              <a:rPr sz="1400" spc="100" dirty="0">
                <a:latin typeface="Cambria"/>
                <a:cs typeface="Cambria"/>
              </a:rPr>
              <a:t>objeto, donde </a:t>
            </a:r>
            <a:r>
              <a:rPr sz="1400" spc="90" dirty="0">
                <a:latin typeface="Cambria"/>
                <a:cs typeface="Cambria"/>
              </a:rPr>
              <a:t>se </a:t>
            </a:r>
            <a:r>
              <a:rPr sz="1400" spc="100" dirty="0">
                <a:latin typeface="Cambria"/>
                <a:cs typeface="Cambria"/>
              </a:rPr>
              <a:t>capturan </a:t>
            </a:r>
            <a:r>
              <a:rPr sz="1400" spc="105" dirty="0">
                <a:latin typeface="Cambria"/>
                <a:cs typeface="Cambria"/>
              </a:rPr>
              <a:t>sus </a:t>
            </a:r>
            <a:r>
              <a:rPr sz="1400" spc="110" dirty="0">
                <a:latin typeface="Cambria"/>
                <a:cs typeface="Cambria"/>
              </a:rPr>
              <a:t> comportamientos.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Cada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objeto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el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sistema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sirve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35" dirty="0">
                <a:latin typeface="Cambria"/>
                <a:cs typeface="Cambria"/>
              </a:rPr>
              <a:t>como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modelo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un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55" dirty="0">
                <a:latin typeface="Cambria"/>
                <a:cs typeface="Cambria"/>
              </a:rPr>
              <a:t>"agente"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abstracto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 puede </a:t>
            </a:r>
            <a:r>
              <a:rPr sz="1400" spc="85" dirty="0">
                <a:latin typeface="Cambria"/>
                <a:cs typeface="Cambria"/>
              </a:rPr>
              <a:t>realizar </a:t>
            </a:r>
            <a:r>
              <a:rPr sz="1400" spc="100" dirty="0">
                <a:latin typeface="Cambria"/>
                <a:cs typeface="Cambria"/>
              </a:rPr>
              <a:t>trabajo, </a:t>
            </a:r>
            <a:r>
              <a:rPr sz="1400" spc="114" dirty="0">
                <a:latin typeface="Cambria"/>
                <a:cs typeface="Cambria"/>
              </a:rPr>
              <a:t>informar </a:t>
            </a:r>
            <a:r>
              <a:rPr sz="1400" spc="95" dirty="0">
                <a:latin typeface="Cambria"/>
                <a:cs typeface="Cambria"/>
              </a:rPr>
              <a:t>y </a:t>
            </a:r>
            <a:r>
              <a:rPr sz="1400" spc="105" dirty="0">
                <a:latin typeface="Cambria"/>
                <a:cs typeface="Cambria"/>
              </a:rPr>
              <a:t>cambiar su estado, </a:t>
            </a:r>
            <a:r>
              <a:rPr sz="1400" spc="95" dirty="0">
                <a:latin typeface="Cambria"/>
                <a:cs typeface="Cambria"/>
              </a:rPr>
              <a:t>y </a:t>
            </a:r>
            <a:r>
              <a:rPr sz="1400" spc="140" dirty="0">
                <a:latin typeface="Cambria"/>
                <a:cs typeface="Cambria"/>
              </a:rPr>
              <a:t>"comunicarse" </a:t>
            </a:r>
            <a:r>
              <a:rPr sz="1400" spc="114" dirty="0">
                <a:latin typeface="Cambria"/>
                <a:cs typeface="Cambria"/>
              </a:rPr>
              <a:t>con </a:t>
            </a:r>
            <a:r>
              <a:rPr sz="1400" spc="95" dirty="0">
                <a:latin typeface="Cambria"/>
                <a:cs typeface="Cambria"/>
              </a:rPr>
              <a:t>otros 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objetos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el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sistema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sin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revelar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35" dirty="0">
                <a:latin typeface="Cambria"/>
                <a:cs typeface="Cambria"/>
              </a:rPr>
              <a:t>cómo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20" dirty="0">
                <a:latin typeface="Cambria"/>
                <a:cs typeface="Cambria"/>
              </a:rPr>
              <a:t>implementan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estas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características.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70" dirty="0">
                <a:latin typeface="Cambria"/>
                <a:cs typeface="Cambria"/>
              </a:rPr>
              <a:t>Encapsulación</a:t>
            </a:r>
            <a:endParaRPr sz="1400">
              <a:latin typeface="Cambria"/>
              <a:cs typeface="Cambria"/>
            </a:endParaRPr>
          </a:p>
          <a:p>
            <a:pPr marL="12700" marR="902335">
              <a:lnSpc>
                <a:spcPct val="100000"/>
              </a:lnSpc>
            </a:pPr>
            <a:r>
              <a:rPr sz="1400" spc="114" dirty="0">
                <a:latin typeface="Cambria"/>
                <a:cs typeface="Cambria"/>
              </a:rPr>
              <a:t>La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encapsulación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20" dirty="0">
                <a:latin typeface="Cambria"/>
                <a:cs typeface="Cambria"/>
              </a:rPr>
              <a:t>signiﬁca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reunir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todos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elementos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pueden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considerarse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pertenecientes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20" dirty="0">
                <a:latin typeface="Cambria"/>
                <a:cs typeface="Cambria"/>
              </a:rPr>
              <a:t>una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45" dirty="0">
                <a:latin typeface="Cambria"/>
                <a:cs typeface="Cambria"/>
              </a:rPr>
              <a:t>misma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entidad,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al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45" dirty="0">
                <a:latin typeface="Cambria"/>
                <a:cs typeface="Cambria"/>
              </a:rPr>
              <a:t>mismo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nivel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abstracción.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400" b="1" spc="60" dirty="0">
                <a:latin typeface="Cambria"/>
                <a:cs typeface="Cambria"/>
              </a:rPr>
              <a:t>Herencia</a:t>
            </a:r>
            <a:endParaRPr sz="1400">
              <a:latin typeface="Cambria"/>
              <a:cs typeface="Cambria"/>
            </a:endParaRPr>
          </a:p>
          <a:p>
            <a:pPr marL="12700" marR="249554">
              <a:lnSpc>
                <a:spcPct val="100000"/>
              </a:lnSpc>
            </a:pPr>
            <a:r>
              <a:rPr sz="1400" spc="110" dirty="0">
                <a:latin typeface="Cambria"/>
                <a:cs typeface="Cambria"/>
              </a:rPr>
              <a:t>Herencia, </a:t>
            </a:r>
            <a:r>
              <a:rPr sz="1400" spc="95" dirty="0">
                <a:latin typeface="Cambria"/>
                <a:cs typeface="Cambria"/>
              </a:rPr>
              <a:t>las clases </a:t>
            </a:r>
            <a:r>
              <a:rPr sz="1400" spc="125" dirty="0">
                <a:latin typeface="Cambria"/>
                <a:cs typeface="Cambria"/>
              </a:rPr>
              <a:t>no </a:t>
            </a:r>
            <a:r>
              <a:rPr sz="1400" spc="105" dirty="0">
                <a:latin typeface="Cambria"/>
                <a:cs typeface="Cambria"/>
              </a:rPr>
              <a:t>están aisladas, sino </a:t>
            </a:r>
            <a:r>
              <a:rPr sz="1400" spc="90" dirty="0">
                <a:latin typeface="Cambria"/>
                <a:cs typeface="Cambria"/>
              </a:rPr>
              <a:t>que se </a:t>
            </a:r>
            <a:r>
              <a:rPr sz="1400" spc="100" dirty="0">
                <a:latin typeface="Cambria"/>
                <a:cs typeface="Cambria"/>
              </a:rPr>
              <a:t>relacionan </a:t>
            </a:r>
            <a:r>
              <a:rPr sz="1400" spc="90" dirty="0">
                <a:latin typeface="Cambria"/>
                <a:cs typeface="Cambria"/>
              </a:rPr>
              <a:t>entre </a:t>
            </a:r>
            <a:r>
              <a:rPr sz="1400" spc="120" dirty="0">
                <a:latin typeface="Cambria"/>
                <a:cs typeface="Cambria"/>
              </a:rPr>
              <a:t>sí, formando una 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jerarquía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clasiﬁcación.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Los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objetos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heredan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las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propiedades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y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el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comportamiento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todas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las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clases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las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pertenecen.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550" y="1126471"/>
            <a:ext cx="721169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70" dirty="0">
                <a:latin typeface="Cambria"/>
                <a:cs typeface="Cambria"/>
              </a:rPr>
              <a:t>Modularidad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600" spc="120" dirty="0">
                <a:latin typeface="Cambria"/>
                <a:cs typeface="Cambria"/>
              </a:rPr>
              <a:t>Modularidad </a:t>
            </a:r>
            <a:r>
              <a:rPr sz="1600" spc="105" dirty="0">
                <a:latin typeface="Cambria"/>
                <a:cs typeface="Cambria"/>
              </a:rPr>
              <a:t>se </a:t>
            </a:r>
            <a:r>
              <a:rPr sz="1600" spc="140" dirty="0">
                <a:latin typeface="Cambria"/>
                <a:cs typeface="Cambria"/>
              </a:rPr>
              <a:t>denomina </a:t>
            </a:r>
            <a:r>
              <a:rPr sz="1600" spc="120" dirty="0">
                <a:latin typeface="Cambria"/>
                <a:cs typeface="Cambria"/>
              </a:rPr>
              <a:t>modularidad </a:t>
            </a:r>
            <a:r>
              <a:rPr sz="1600" spc="114" dirty="0">
                <a:latin typeface="Cambria"/>
                <a:cs typeface="Cambria"/>
              </a:rPr>
              <a:t>a </a:t>
            </a:r>
            <a:r>
              <a:rPr sz="1600" spc="105" dirty="0">
                <a:latin typeface="Cambria"/>
                <a:cs typeface="Cambria"/>
              </a:rPr>
              <a:t>la </a:t>
            </a:r>
            <a:r>
              <a:rPr sz="1600" spc="100" dirty="0">
                <a:latin typeface="Cambria"/>
                <a:cs typeface="Cambria"/>
              </a:rPr>
              <a:t>propiedad </a:t>
            </a:r>
            <a:r>
              <a:rPr sz="1600" spc="105" dirty="0">
                <a:latin typeface="Cambria"/>
                <a:cs typeface="Cambria"/>
              </a:rPr>
              <a:t>que </a:t>
            </a:r>
            <a:r>
              <a:rPr sz="1600" spc="114" dirty="0">
                <a:latin typeface="Cambria"/>
                <a:cs typeface="Cambria"/>
              </a:rPr>
              <a:t>permite 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subdividir </a:t>
            </a:r>
            <a:r>
              <a:rPr sz="1600" spc="135" dirty="0">
                <a:latin typeface="Cambria"/>
                <a:cs typeface="Cambria"/>
              </a:rPr>
              <a:t>una </a:t>
            </a:r>
            <a:r>
              <a:rPr sz="1600" spc="110" dirty="0">
                <a:latin typeface="Cambria"/>
                <a:cs typeface="Cambria"/>
              </a:rPr>
              <a:t>aplicación </a:t>
            </a:r>
            <a:r>
              <a:rPr sz="1600" spc="125" dirty="0">
                <a:latin typeface="Cambria"/>
                <a:cs typeface="Cambria"/>
              </a:rPr>
              <a:t>en </a:t>
            </a:r>
            <a:r>
              <a:rPr sz="1600" spc="100" dirty="0">
                <a:latin typeface="Cambria"/>
                <a:cs typeface="Cambria"/>
              </a:rPr>
              <a:t>partes </a:t>
            </a:r>
            <a:r>
              <a:rPr sz="1600" spc="165" dirty="0">
                <a:latin typeface="Cambria"/>
                <a:cs typeface="Cambria"/>
              </a:rPr>
              <a:t>más </a:t>
            </a:r>
            <a:r>
              <a:rPr sz="1600" spc="114" dirty="0">
                <a:latin typeface="Cambria"/>
                <a:cs typeface="Cambria"/>
              </a:rPr>
              <a:t>pequeñas </a:t>
            </a:r>
            <a:r>
              <a:rPr sz="1600" spc="120" dirty="0">
                <a:latin typeface="Cambria"/>
                <a:cs typeface="Cambria"/>
              </a:rPr>
              <a:t>(llamadas </a:t>
            </a:r>
            <a:r>
              <a:rPr sz="1600" spc="135" dirty="0">
                <a:latin typeface="Cambria"/>
                <a:cs typeface="Cambria"/>
              </a:rPr>
              <a:t>módulos),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cada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35" dirty="0">
                <a:latin typeface="Cambria"/>
                <a:cs typeface="Cambria"/>
              </a:rPr>
              <a:t>una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de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las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cuales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debe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ser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tan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independiente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55" dirty="0">
                <a:latin typeface="Cambria"/>
                <a:cs typeface="Cambria"/>
              </a:rPr>
              <a:t>como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sea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posible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de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la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aplicación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25" dirty="0">
                <a:latin typeface="Cambria"/>
                <a:cs typeface="Cambria"/>
              </a:rPr>
              <a:t>en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sí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y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de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las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restantes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partes.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100" dirty="0">
                <a:latin typeface="Cambria"/>
                <a:cs typeface="Cambria"/>
              </a:rPr>
              <a:t>Polimorﬁsmo</a:t>
            </a:r>
            <a:endParaRPr sz="1600">
              <a:latin typeface="Cambria"/>
              <a:cs typeface="Cambria"/>
            </a:endParaRPr>
          </a:p>
          <a:p>
            <a:pPr marL="12700" marR="6350">
              <a:lnSpc>
                <a:spcPct val="100000"/>
              </a:lnSpc>
            </a:pPr>
            <a:r>
              <a:rPr sz="1600" spc="145" dirty="0">
                <a:latin typeface="Cambria"/>
                <a:cs typeface="Cambria"/>
              </a:rPr>
              <a:t>Polimorﬁsmo </a:t>
            </a:r>
            <a:r>
              <a:rPr sz="1600" spc="130" dirty="0">
                <a:latin typeface="Cambria"/>
                <a:cs typeface="Cambria"/>
              </a:rPr>
              <a:t>comportamientos </a:t>
            </a:r>
            <a:r>
              <a:rPr sz="1600" spc="114" dirty="0">
                <a:latin typeface="Cambria"/>
                <a:cs typeface="Cambria"/>
              </a:rPr>
              <a:t>diferentes, </a:t>
            </a:r>
            <a:r>
              <a:rPr sz="1600" spc="110" dirty="0">
                <a:latin typeface="Cambria"/>
                <a:cs typeface="Cambria"/>
              </a:rPr>
              <a:t>asociados </a:t>
            </a:r>
            <a:r>
              <a:rPr sz="1600" spc="114" dirty="0">
                <a:latin typeface="Cambria"/>
                <a:cs typeface="Cambria"/>
              </a:rPr>
              <a:t>a </a:t>
            </a:r>
            <a:r>
              <a:rPr sz="1600" spc="105" dirty="0">
                <a:latin typeface="Cambria"/>
                <a:cs typeface="Cambria"/>
              </a:rPr>
              <a:t>objetos 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distintos, </a:t>
            </a:r>
            <a:r>
              <a:rPr sz="1600" spc="114" dirty="0">
                <a:latin typeface="Cambria"/>
                <a:cs typeface="Cambria"/>
              </a:rPr>
              <a:t>pueden compartir </a:t>
            </a:r>
            <a:r>
              <a:rPr sz="1600" spc="90" dirty="0">
                <a:latin typeface="Cambria"/>
                <a:cs typeface="Cambria"/>
              </a:rPr>
              <a:t>el </a:t>
            </a:r>
            <a:r>
              <a:rPr sz="1600" spc="170" dirty="0">
                <a:latin typeface="Cambria"/>
                <a:cs typeface="Cambria"/>
              </a:rPr>
              <a:t>mismo </a:t>
            </a:r>
            <a:r>
              <a:rPr sz="1600" spc="130" dirty="0">
                <a:latin typeface="Cambria"/>
                <a:cs typeface="Cambria"/>
              </a:rPr>
              <a:t>nombre; </a:t>
            </a:r>
            <a:r>
              <a:rPr sz="1600" spc="105" dirty="0">
                <a:latin typeface="Cambria"/>
                <a:cs typeface="Cambria"/>
              </a:rPr>
              <a:t>al </a:t>
            </a:r>
            <a:r>
              <a:rPr sz="1600" spc="120" dirty="0">
                <a:latin typeface="Cambria"/>
                <a:cs typeface="Cambria"/>
              </a:rPr>
              <a:t>llamarlos </a:t>
            </a:r>
            <a:r>
              <a:rPr sz="1600" spc="100" dirty="0">
                <a:latin typeface="Cambria"/>
                <a:cs typeface="Cambria"/>
              </a:rPr>
              <a:t>por ese 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35" dirty="0">
                <a:latin typeface="Cambria"/>
                <a:cs typeface="Cambria"/>
              </a:rPr>
              <a:t>nombre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se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utilizará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el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comportamiento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10" dirty="0">
                <a:latin typeface="Cambria"/>
                <a:cs typeface="Cambria"/>
              </a:rPr>
              <a:t>correspondiente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al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objeto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que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se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100" dirty="0">
                <a:latin typeface="Cambria"/>
                <a:cs typeface="Cambria"/>
              </a:rPr>
              <a:t>esté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120" dirty="0">
                <a:latin typeface="Cambria"/>
                <a:cs typeface="Cambria"/>
              </a:rPr>
              <a:t>usando.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100" y="703326"/>
            <a:ext cx="4144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/>
              <a:t>Ventajas</a:t>
            </a:r>
            <a:r>
              <a:rPr sz="2800" spc="20" dirty="0"/>
              <a:t> </a:t>
            </a:r>
            <a:r>
              <a:rPr sz="2800" spc="114" dirty="0"/>
              <a:t>y</a:t>
            </a:r>
            <a:r>
              <a:rPr sz="2800" spc="25" dirty="0"/>
              <a:t> </a:t>
            </a:r>
            <a:r>
              <a:rPr sz="2800" spc="114" dirty="0"/>
              <a:t>desventajas: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8100" y="1160526"/>
            <a:ext cx="6950709" cy="337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*Ventajas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spc="100" dirty="0">
                <a:latin typeface="Cambria"/>
                <a:cs typeface="Cambria"/>
              </a:rPr>
              <a:t>Es</a:t>
            </a:r>
            <a:r>
              <a:rPr sz="1500" b="1" spc="15" dirty="0">
                <a:latin typeface="Cambria"/>
                <a:cs typeface="Cambria"/>
              </a:rPr>
              <a:t> </a:t>
            </a:r>
            <a:r>
              <a:rPr sz="1500" b="1" spc="35" dirty="0">
                <a:latin typeface="Cambria"/>
                <a:cs typeface="Cambria"/>
              </a:rPr>
              <a:t>de</a:t>
            </a:r>
            <a:r>
              <a:rPr sz="1500" b="1" spc="15" dirty="0">
                <a:latin typeface="Cambria"/>
                <a:cs typeface="Cambria"/>
              </a:rPr>
              <a:t> </a:t>
            </a:r>
            <a:r>
              <a:rPr sz="1500" b="1" spc="65" dirty="0">
                <a:latin typeface="Cambria"/>
                <a:cs typeface="Cambria"/>
              </a:rPr>
              <a:t>fácil</a:t>
            </a:r>
            <a:r>
              <a:rPr sz="1500" b="1" spc="20" dirty="0">
                <a:latin typeface="Cambria"/>
                <a:cs typeface="Cambria"/>
              </a:rPr>
              <a:t> </a:t>
            </a:r>
            <a:r>
              <a:rPr sz="1500" b="1" spc="50" dirty="0">
                <a:latin typeface="Cambria"/>
                <a:cs typeface="Cambria"/>
              </a:rPr>
              <a:t>aprendizaje</a:t>
            </a:r>
            <a:endParaRPr sz="1500">
              <a:latin typeface="Cambria"/>
              <a:cs typeface="Cambria"/>
            </a:endParaRPr>
          </a:p>
          <a:p>
            <a:pPr marL="12700" marR="429895">
              <a:lnSpc>
                <a:spcPct val="100000"/>
              </a:lnSpc>
              <a:spcBef>
                <a:spcPts val="900"/>
              </a:spcBef>
            </a:pPr>
            <a:r>
              <a:rPr sz="1500" spc="100" dirty="0">
                <a:latin typeface="Cambria"/>
                <a:cs typeface="Cambria"/>
              </a:rPr>
              <a:t>JavaScript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es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35" dirty="0">
                <a:latin typeface="Cambria"/>
                <a:cs typeface="Cambria"/>
              </a:rPr>
              <a:t>un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lenguaje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55" dirty="0">
                <a:latin typeface="Cambria"/>
                <a:cs typeface="Cambria"/>
              </a:rPr>
              <a:t>muy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sencillo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30" dirty="0">
                <a:latin typeface="Cambria"/>
                <a:cs typeface="Cambria"/>
              </a:rPr>
              <a:t>dominar,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ya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que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su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curva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aprendizaje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es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baja.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b="1" spc="100" dirty="0">
                <a:latin typeface="Cambria"/>
                <a:cs typeface="Cambria"/>
              </a:rPr>
              <a:t>Es</a:t>
            </a:r>
            <a:r>
              <a:rPr sz="1500" b="1" dirty="0">
                <a:latin typeface="Cambria"/>
                <a:cs typeface="Cambria"/>
              </a:rPr>
              <a:t> </a:t>
            </a:r>
            <a:r>
              <a:rPr sz="1500" b="1" spc="100" dirty="0">
                <a:latin typeface="Cambria"/>
                <a:cs typeface="Cambria"/>
              </a:rPr>
              <a:t>muy</a:t>
            </a:r>
            <a:r>
              <a:rPr sz="1500" b="1" dirty="0">
                <a:latin typeface="Cambria"/>
                <a:cs typeface="Cambria"/>
              </a:rPr>
              <a:t> </a:t>
            </a:r>
            <a:r>
              <a:rPr sz="1500" b="1" spc="50" dirty="0">
                <a:latin typeface="Cambria"/>
                <a:cs typeface="Cambria"/>
              </a:rPr>
              <a:t>versátil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500" spc="100" dirty="0">
                <a:latin typeface="Cambria"/>
                <a:cs typeface="Cambria"/>
              </a:rPr>
              <a:t>JavaScript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es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35" dirty="0">
                <a:latin typeface="Cambria"/>
                <a:cs typeface="Cambria"/>
              </a:rPr>
              <a:t>un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lenguaje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estándar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en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la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industria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web,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por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30" dirty="0">
                <a:latin typeface="Cambria"/>
                <a:cs typeface="Cambria"/>
              </a:rPr>
              <a:t>tanto,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se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puede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integrar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con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otras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tecnologías.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b="1" spc="75" dirty="0">
                <a:latin typeface="Cambria"/>
                <a:cs typeface="Cambria"/>
              </a:rPr>
              <a:t>Carga</a:t>
            </a:r>
            <a:r>
              <a:rPr sz="1500" b="1" spc="5" dirty="0">
                <a:latin typeface="Cambria"/>
                <a:cs typeface="Cambria"/>
              </a:rPr>
              <a:t> </a:t>
            </a:r>
            <a:r>
              <a:rPr sz="1500" b="1" spc="40" dirty="0">
                <a:latin typeface="Cambria"/>
                <a:cs typeface="Cambria"/>
              </a:rPr>
              <a:t>del</a:t>
            </a:r>
            <a:r>
              <a:rPr sz="1500" b="1" spc="10" dirty="0">
                <a:latin typeface="Cambria"/>
                <a:cs typeface="Cambria"/>
              </a:rPr>
              <a:t> </a:t>
            </a:r>
            <a:r>
              <a:rPr sz="1500" b="1" spc="45" dirty="0">
                <a:latin typeface="Cambria"/>
                <a:cs typeface="Cambria"/>
              </a:rPr>
              <a:t>servidor</a:t>
            </a:r>
            <a:endParaRPr sz="1500">
              <a:latin typeface="Cambria"/>
              <a:cs typeface="Cambria"/>
            </a:endParaRPr>
          </a:p>
          <a:p>
            <a:pPr marL="12700" marR="262255">
              <a:lnSpc>
                <a:spcPct val="100000"/>
              </a:lnSpc>
              <a:spcBef>
                <a:spcPts val="900"/>
              </a:spcBef>
            </a:pPr>
            <a:r>
              <a:rPr sz="1500" spc="150" dirty="0">
                <a:latin typeface="Cambria"/>
                <a:cs typeface="Cambria"/>
              </a:rPr>
              <a:t>Como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el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programa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se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ejecuta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del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lado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del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cliente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se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reduce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la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carga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en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el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servidor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la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página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web.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250" y="278731"/>
            <a:ext cx="297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/>
              <a:t>Crea</a:t>
            </a:r>
            <a:r>
              <a:rPr sz="1800" dirty="0"/>
              <a:t> </a:t>
            </a:r>
            <a:r>
              <a:rPr sz="1800" spc="75" dirty="0"/>
              <a:t>interfaces</a:t>
            </a:r>
            <a:r>
              <a:rPr sz="1800" spc="5" dirty="0"/>
              <a:t> </a:t>
            </a:r>
            <a:r>
              <a:rPr sz="1800" spc="90" dirty="0"/>
              <a:t>dinámicas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14250" y="692243"/>
            <a:ext cx="8442325" cy="389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4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latin typeface="Cambria"/>
                <a:cs typeface="Cambria"/>
              </a:rPr>
              <a:t>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otra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ventaja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notable,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con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JavaScript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puedes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desarrollar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elementos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35" dirty="0">
                <a:latin typeface="Cambria"/>
                <a:cs typeface="Cambria"/>
              </a:rPr>
              <a:t>como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menús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desplegables,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botones, </a:t>
            </a:r>
            <a:r>
              <a:rPr sz="1400" spc="105" dirty="0">
                <a:latin typeface="Cambria"/>
                <a:cs typeface="Cambria"/>
              </a:rPr>
              <a:t>formularios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100" dirty="0">
                <a:latin typeface="Cambria"/>
                <a:cs typeface="Cambria"/>
              </a:rPr>
              <a:t>registros, </a:t>
            </a:r>
            <a:r>
              <a:rPr sz="1400" spc="110" dirty="0">
                <a:latin typeface="Cambria"/>
                <a:cs typeface="Cambria"/>
              </a:rPr>
              <a:t>encuestas, </a:t>
            </a:r>
            <a:r>
              <a:rPr sz="1400" spc="100" dirty="0">
                <a:latin typeface="Cambria"/>
                <a:cs typeface="Cambria"/>
              </a:rPr>
              <a:t>agregar efectos </a:t>
            </a:r>
            <a:r>
              <a:rPr sz="1400" spc="90" dirty="0">
                <a:latin typeface="Cambria"/>
                <a:cs typeface="Cambria"/>
              </a:rPr>
              <a:t>al </a:t>
            </a:r>
            <a:r>
              <a:rPr sz="1400" spc="114" dirty="0">
                <a:latin typeface="Cambria"/>
                <a:cs typeface="Cambria"/>
              </a:rPr>
              <a:t>texto, </a:t>
            </a:r>
            <a:r>
              <a:rPr sz="1400" spc="105" dirty="0">
                <a:latin typeface="Cambria"/>
                <a:cs typeface="Cambria"/>
              </a:rPr>
              <a:t>cambiar </a:t>
            </a:r>
            <a:r>
              <a:rPr sz="1400" spc="80" dirty="0">
                <a:latin typeface="Cambria"/>
                <a:cs typeface="Cambria"/>
              </a:rPr>
              <a:t>el </a:t>
            </a:r>
            <a:r>
              <a:rPr sz="1400" spc="90" dirty="0">
                <a:latin typeface="Cambria"/>
                <a:cs typeface="Cambria"/>
              </a:rPr>
              <a:t>color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90" dirty="0">
                <a:latin typeface="Cambria"/>
                <a:cs typeface="Cambria"/>
              </a:rPr>
              <a:t>la 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fuente,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etc.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120" dirty="0">
                <a:latin typeface="Cambria"/>
                <a:cs typeface="Cambria"/>
              </a:rPr>
              <a:t>Es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multiplataforma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095"/>
              </a:spcBef>
            </a:pPr>
            <a:r>
              <a:rPr sz="1400" spc="95" dirty="0">
                <a:latin typeface="Cambria"/>
                <a:cs typeface="Cambria"/>
              </a:rPr>
              <a:t>JavaScript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un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lenguaje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programación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web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multiplataforma,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decir,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se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ejecuta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distintos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sistemas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operativos,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35" dirty="0">
                <a:latin typeface="Cambria"/>
                <a:cs typeface="Cambria"/>
              </a:rPr>
              <a:t>como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55" dirty="0">
                <a:latin typeface="Cambria"/>
                <a:cs typeface="Cambria"/>
              </a:rPr>
              <a:t>Mac,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25" dirty="0">
                <a:latin typeface="Cambria"/>
                <a:cs typeface="Cambria"/>
              </a:rPr>
              <a:t>Linux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Windows.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20" dirty="0">
                <a:latin typeface="Cambria"/>
                <a:cs typeface="Cambria"/>
              </a:rPr>
              <a:t>Es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80" dirty="0">
                <a:latin typeface="Cambria"/>
                <a:cs typeface="Cambria"/>
              </a:rPr>
              <a:t>compatible</a:t>
            </a:r>
            <a:r>
              <a:rPr sz="1800" b="1" spc="25" dirty="0">
                <a:latin typeface="Cambria"/>
                <a:cs typeface="Cambria"/>
              </a:rPr>
              <a:t> </a:t>
            </a:r>
            <a:r>
              <a:rPr sz="1800" b="1" spc="110" dirty="0">
                <a:latin typeface="Cambria"/>
                <a:cs typeface="Cambria"/>
              </a:rPr>
              <a:t>con</a:t>
            </a:r>
            <a:r>
              <a:rPr sz="1800" b="1" spc="25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los</a:t>
            </a:r>
            <a:r>
              <a:rPr sz="1800" b="1" spc="25" dirty="0">
                <a:latin typeface="Cambria"/>
                <a:cs typeface="Cambria"/>
              </a:rPr>
              <a:t> </a:t>
            </a:r>
            <a:r>
              <a:rPr sz="1800" b="1" spc="85" dirty="0">
                <a:latin typeface="Cambria"/>
                <a:cs typeface="Cambria"/>
              </a:rPr>
              <a:t>distintos</a:t>
            </a:r>
            <a:r>
              <a:rPr sz="1800" b="1" spc="25" dirty="0">
                <a:latin typeface="Cambria"/>
                <a:cs typeface="Cambria"/>
              </a:rPr>
              <a:t> </a:t>
            </a:r>
            <a:r>
              <a:rPr sz="1800" b="1" spc="204" dirty="0">
                <a:latin typeface="Cambria"/>
                <a:cs typeface="Cambria"/>
              </a:rPr>
              <a:t>CMS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spc="95" dirty="0">
                <a:latin typeface="Cambria"/>
                <a:cs typeface="Cambria"/>
              </a:rPr>
              <a:t>JavaScript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un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lenguaje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45" dirty="0">
                <a:latin typeface="Cambria"/>
                <a:cs typeface="Cambria"/>
              </a:rPr>
              <a:t>muy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sencillo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25" dirty="0">
                <a:latin typeface="Cambria"/>
                <a:cs typeface="Cambria"/>
              </a:rPr>
              <a:t>dominar,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ya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su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curva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aprendizaje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baja.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95" dirty="0">
                <a:latin typeface="Cambria"/>
                <a:cs typeface="Cambria"/>
              </a:rPr>
              <a:t>Se</a:t>
            </a:r>
            <a:r>
              <a:rPr sz="1800" b="1" spc="25" dirty="0">
                <a:latin typeface="Cambria"/>
                <a:cs typeface="Cambria"/>
              </a:rPr>
              <a:t> </a:t>
            </a:r>
            <a:r>
              <a:rPr sz="1800" b="1" spc="70" dirty="0">
                <a:latin typeface="Cambria"/>
                <a:cs typeface="Cambria"/>
              </a:rPr>
              <a:t>actualiza</a:t>
            </a:r>
            <a:r>
              <a:rPr sz="1800" b="1" spc="30" dirty="0">
                <a:latin typeface="Cambria"/>
                <a:cs typeface="Cambria"/>
              </a:rPr>
              <a:t> </a:t>
            </a:r>
            <a:r>
              <a:rPr sz="1800" b="1" spc="110" dirty="0">
                <a:latin typeface="Cambria"/>
                <a:cs typeface="Cambria"/>
              </a:rPr>
              <a:t>con</a:t>
            </a:r>
            <a:r>
              <a:rPr sz="1800" b="1" spc="30" dirty="0">
                <a:latin typeface="Cambria"/>
                <a:cs typeface="Cambria"/>
              </a:rPr>
              <a:t> </a:t>
            </a:r>
            <a:r>
              <a:rPr sz="1800" b="1" spc="70" dirty="0">
                <a:latin typeface="Cambria"/>
                <a:cs typeface="Cambria"/>
              </a:rPr>
              <a:t>frecuencia</a:t>
            </a:r>
            <a:endParaRPr sz="1800">
              <a:latin typeface="Cambria"/>
              <a:cs typeface="Cambria"/>
            </a:endParaRPr>
          </a:p>
          <a:p>
            <a:pPr marL="12700" marR="233045">
              <a:lnSpc>
                <a:spcPct val="100000"/>
              </a:lnSpc>
              <a:spcBef>
                <a:spcPts val="1095"/>
              </a:spcBef>
            </a:pPr>
            <a:r>
              <a:rPr sz="1400" spc="95" dirty="0">
                <a:latin typeface="Cambria"/>
                <a:cs typeface="Cambria"/>
              </a:rPr>
              <a:t>Debido </a:t>
            </a:r>
            <a:r>
              <a:rPr sz="1400" spc="100" dirty="0">
                <a:latin typeface="Cambria"/>
                <a:cs typeface="Cambria"/>
              </a:rPr>
              <a:t>a </a:t>
            </a:r>
            <a:r>
              <a:rPr sz="1400" spc="90" dirty="0">
                <a:latin typeface="Cambria"/>
                <a:cs typeface="Cambria"/>
              </a:rPr>
              <a:t>la </a:t>
            </a:r>
            <a:r>
              <a:rPr sz="1400" spc="100" dirty="0">
                <a:latin typeface="Cambria"/>
                <a:cs typeface="Cambria"/>
              </a:rPr>
              <a:t>ﬂexibilidad </a:t>
            </a:r>
            <a:r>
              <a:rPr sz="1400" spc="85" dirty="0">
                <a:latin typeface="Cambria"/>
                <a:cs typeface="Cambria"/>
              </a:rPr>
              <a:t>del </a:t>
            </a:r>
            <a:r>
              <a:rPr sz="1400" spc="110" dirty="0">
                <a:latin typeface="Cambria"/>
                <a:cs typeface="Cambria"/>
              </a:rPr>
              <a:t>lenguaje, </a:t>
            </a:r>
            <a:r>
              <a:rPr sz="1400" spc="105" dirty="0">
                <a:latin typeface="Cambria"/>
                <a:cs typeface="Cambria"/>
              </a:rPr>
              <a:t>empresas </a:t>
            </a:r>
            <a:r>
              <a:rPr sz="1400" spc="135" dirty="0">
                <a:latin typeface="Cambria"/>
                <a:cs typeface="Cambria"/>
              </a:rPr>
              <a:t>como </a:t>
            </a:r>
            <a:r>
              <a:rPr sz="1400" spc="125" dirty="0">
                <a:latin typeface="Cambria"/>
                <a:cs typeface="Cambria"/>
              </a:rPr>
              <a:t>Google, </a:t>
            </a:r>
            <a:r>
              <a:rPr sz="1400" spc="114" dirty="0">
                <a:latin typeface="Cambria"/>
                <a:cs typeface="Cambria"/>
              </a:rPr>
              <a:t>Microsoft </a:t>
            </a:r>
            <a:r>
              <a:rPr sz="1400" spc="130" dirty="0">
                <a:latin typeface="Cambria"/>
                <a:cs typeface="Cambria"/>
              </a:rPr>
              <a:t>han </a:t>
            </a:r>
            <a:r>
              <a:rPr sz="1400" spc="90" dirty="0">
                <a:latin typeface="Cambria"/>
                <a:cs typeface="Cambria"/>
              </a:rPr>
              <a:t>desarrollado 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frameworks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agregando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el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modelo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vista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controlador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(MVC),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esto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facilita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construir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aplicaciones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web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poco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tiempo.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500" y="986430"/>
            <a:ext cx="736282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/>
              <a:t>Desventajas</a:t>
            </a:r>
            <a:r>
              <a:rPr sz="1800" spc="25" dirty="0"/>
              <a:t> </a:t>
            </a:r>
            <a:r>
              <a:rPr sz="1800" spc="40" dirty="0"/>
              <a:t>de</a:t>
            </a:r>
            <a:r>
              <a:rPr sz="1800" spc="25" dirty="0"/>
              <a:t> </a:t>
            </a:r>
            <a:r>
              <a:rPr sz="1800" spc="60" dirty="0"/>
              <a:t>usar</a:t>
            </a:r>
            <a:r>
              <a:rPr sz="1800" spc="25" dirty="0"/>
              <a:t> </a:t>
            </a:r>
            <a:r>
              <a:rPr sz="1800" spc="70" dirty="0"/>
              <a:t>JavaScript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b="0" spc="95" dirty="0">
                <a:latin typeface="Cambria"/>
                <a:cs typeface="Cambria"/>
              </a:rPr>
              <a:t>A</a:t>
            </a:r>
            <a:r>
              <a:rPr sz="1400" b="0" spc="20" dirty="0">
                <a:latin typeface="Cambria"/>
                <a:cs typeface="Cambria"/>
              </a:rPr>
              <a:t> </a:t>
            </a:r>
            <a:r>
              <a:rPr sz="1400" b="0" spc="114" dirty="0">
                <a:latin typeface="Cambria"/>
                <a:cs typeface="Cambria"/>
              </a:rPr>
              <a:t>continuación,</a:t>
            </a:r>
            <a:r>
              <a:rPr sz="1400" b="0" spc="25" dirty="0">
                <a:latin typeface="Cambria"/>
                <a:cs typeface="Cambria"/>
              </a:rPr>
              <a:t> </a:t>
            </a:r>
            <a:r>
              <a:rPr sz="1400" b="0" spc="85" dirty="0">
                <a:latin typeface="Cambria"/>
                <a:cs typeface="Cambria"/>
              </a:rPr>
              <a:t>te</a:t>
            </a:r>
            <a:r>
              <a:rPr sz="1400" b="0" spc="25" dirty="0">
                <a:latin typeface="Cambria"/>
                <a:cs typeface="Cambria"/>
              </a:rPr>
              <a:t> </a:t>
            </a:r>
            <a:r>
              <a:rPr sz="1400" b="0" spc="100" dirty="0">
                <a:latin typeface="Cambria"/>
                <a:cs typeface="Cambria"/>
              </a:rPr>
              <a:t>indico</a:t>
            </a:r>
            <a:r>
              <a:rPr sz="1400" b="0" spc="25" dirty="0">
                <a:latin typeface="Cambria"/>
                <a:cs typeface="Cambria"/>
              </a:rPr>
              <a:t> </a:t>
            </a:r>
            <a:r>
              <a:rPr sz="1400" b="0" spc="95" dirty="0">
                <a:latin typeface="Cambria"/>
                <a:cs typeface="Cambria"/>
              </a:rPr>
              <a:t>las</a:t>
            </a:r>
            <a:r>
              <a:rPr sz="1400" b="0" spc="25" dirty="0">
                <a:latin typeface="Cambria"/>
                <a:cs typeface="Cambria"/>
              </a:rPr>
              <a:t> </a:t>
            </a:r>
            <a:r>
              <a:rPr sz="1400" b="0" spc="95" dirty="0">
                <a:latin typeface="Cambria"/>
                <a:cs typeface="Cambria"/>
              </a:rPr>
              <a:t>desventajas</a:t>
            </a:r>
            <a:r>
              <a:rPr sz="1400" b="0" spc="20" dirty="0">
                <a:latin typeface="Cambria"/>
                <a:cs typeface="Cambria"/>
              </a:rPr>
              <a:t> </a:t>
            </a:r>
            <a:r>
              <a:rPr sz="1400" b="0" spc="85" dirty="0">
                <a:latin typeface="Cambria"/>
                <a:cs typeface="Cambria"/>
              </a:rPr>
              <a:t>de</a:t>
            </a:r>
            <a:r>
              <a:rPr sz="1400" b="0" spc="25" dirty="0">
                <a:latin typeface="Cambria"/>
                <a:cs typeface="Cambria"/>
              </a:rPr>
              <a:t> </a:t>
            </a:r>
            <a:r>
              <a:rPr sz="1400" b="0" spc="95" dirty="0">
                <a:latin typeface="Cambria"/>
                <a:cs typeface="Cambria"/>
              </a:rPr>
              <a:t>usar</a:t>
            </a:r>
            <a:r>
              <a:rPr sz="1400" b="0" spc="25" dirty="0">
                <a:latin typeface="Cambria"/>
                <a:cs typeface="Cambria"/>
              </a:rPr>
              <a:t> </a:t>
            </a:r>
            <a:r>
              <a:rPr sz="1400" b="0" spc="95" dirty="0">
                <a:latin typeface="Cambria"/>
                <a:cs typeface="Cambria"/>
              </a:rPr>
              <a:t>JavaScript</a:t>
            </a:r>
            <a:r>
              <a:rPr sz="1400" b="0" spc="25" dirty="0">
                <a:latin typeface="Cambria"/>
                <a:cs typeface="Cambria"/>
              </a:rPr>
              <a:t> </a:t>
            </a:r>
            <a:r>
              <a:rPr sz="1400" b="0" spc="110" dirty="0">
                <a:latin typeface="Cambria"/>
                <a:cs typeface="Cambria"/>
              </a:rPr>
              <a:t>en</a:t>
            </a:r>
            <a:r>
              <a:rPr sz="1400" b="0" spc="25" dirty="0">
                <a:latin typeface="Cambria"/>
                <a:cs typeface="Cambria"/>
              </a:rPr>
              <a:t> </a:t>
            </a:r>
            <a:r>
              <a:rPr sz="1400" b="0" spc="90" dirty="0">
                <a:latin typeface="Cambria"/>
                <a:cs typeface="Cambria"/>
              </a:rPr>
              <a:t>la</a:t>
            </a:r>
            <a:r>
              <a:rPr sz="1400" b="0" spc="25" dirty="0">
                <a:latin typeface="Cambria"/>
                <a:cs typeface="Cambria"/>
              </a:rPr>
              <a:t> </a:t>
            </a:r>
            <a:r>
              <a:rPr sz="1400" b="0" spc="110" dirty="0">
                <a:latin typeface="Cambria"/>
                <a:cs typeface="Cambria"/>
              </a:rPr>
              <a:t>programación</a:t>
            </a:r>
            <a:r>
              <a:rPr sz="1400" b="0" spc="20" dirty="0">
                <a:latin typeface="Cambria"/>
                <a:cs typeface="Cambria"/>
              </a:rPr>
              <a:t> </a:t>
            </a:r>
            <a:r>
              <a:rPr sz="1400" b="0" spc="80" dirty="0">
                <a:latin typeface="Cambria"/>
                <a:cs typeface="Cambria"/>
              </a:rPr>
              <a:t>web.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500" y="1712871"/>
            <a:ext cx="7694295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4" dirty="0">
                <a:latin typeface="Cambria"/>
                <a:cs typeface="Cambria"/>
              </a:rPr>
              <a:t>Sus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75" dirty="0">
                <a:latin typeface="Cambria"/>
                <a:cs typeface="Cambria"/>
              </a:rPr>
              <a:t>scripts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80" dirty="0">
                <a:latin typeface="Cambria"/>
                <a:cs typeface="Cambria"/>
              </a:rPr>
              <a:t>lo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hacen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55" dirty="0">
                <a:latin typeface="Cambria"/>
                <a:cs typeface="Cambria"/>
              </a:rPr>
              <a:t>vulnerable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095"/>
              </a:spcBef>
            </a:pPr>
            <a:r>
              <a:rPr sz="1400" spc="140" dirty="0">
                <a:latin typeface="Cambria"/>
                <a:cs typeface="Cambria"/>
              </a:rPr>
              <a:t>Como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un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programa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se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ejecuta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el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lado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del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cliente,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sus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códigos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pueden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ser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leídos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por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otros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usuarios.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120" dirty="0">
                <a:latin typeface="Cambria"/>
                <a:cs typeface="Cambria"/>
              </a:rPr>
              <a:t>Es</a:t>
            </a:r>
            <a:r>
              <a:rPr sz="1800" b="1" spc="30" dirty="0">
                <a:latin typeface="Cambria"/>
                <a:cs typeface="Cambria"/>
              </a:rPr>
              <a:t> </a:t>
            </a:r>
            <a:r>
              <a:rPr sz="1800" b="1" spc="65" dirty="0">
                <a:latin typeface="Cambria"/>
                <a:cs typeface="Cambria"/>
              </a:rPr>
              <a:t>posible</a:t>
            </a:r>
            <a:r>
              <a:rPr sz="1800" b="1" spc="30" dirty="0">
                <a:latin typeface="Cambria"/>
                <a:cs typeface="Cambria"/>
              </a:rPr>
              <a:t> </a:t>
            </a:r>
            <a:r>
              <a:rPr sz="1800" b="1" spc="60" dirty="0">
                <a:latin typeface="Cambria"/>
                <a:cs typeface="Cambria"/>
              </a:rPr>
              <a:t>desactivar</a:t>
            </a:r>
            <a:r>
              <a:rPr sz="1800" b="1" spc="30" dirty="0">
                <a:latin typeface="Cambria"/>
                <a:cs typeface="Cambria"/>
              </a:rPr>
              <a:t> </a:t>
            </a:r>
            <a:r>
              <a:rPr sz="1800" b="1" spc="45" dirty="0">
                <a:latin typeface="Cambria"/>
                <a:cs typeface="Cambria"/>
              </a:rPr>
              <a:t>el</a:t>
            </a:r>
            <a:r>
              <a:rPr sz="1800" b="1" spc="30" dirty="0">
                <a:latin typeface="Cambria"/>
                <a:cs typeface="Cambria"/>
              </a:rPr>
              <a:t> </a:t>
            </a:r>
            <a:r>
              <a:rPr sz="1800" b="1" spc="70" dirty="0">
                <a:latin typeface="Cambria"/>
                <a:cs typeface="Cambria"/>
              </a:rPr>
              <a:t>JavaScript</a:t>
            </a:r>
            <a:endParaRPr sz="1800">
              <a:latin typeface="Cambria"/>
              <a:cs typeface="Cambria"/>
            </a:endParaRPr>
          </a:p>
          <a:p>
            <a:pPr marL="12700" marR="183515">
              <a:lnSpc>
                <a:spcPct val="100000"/>
              </a:lnSpc>
              <a:spcBef>
                <a:spcPts val="1095"/>
              </a:spcBef>
            </a:pPr>
            <a:r>
              <a:rPr sz="1400" spc="95" dirty="0">
                <a:latin typeface="Cambria"/>
                <a:cs typeface="Cambria"/>
              </a:rPr>
              <a:t>A </a:t>
            </a:r>
            <a:r>
              <a:rPr sz="1400" spc="90" dirty="0">
                <a:latin typeface="Cambria"/>
                <a:cs typeface="Cambria"/>
              </a:rPr>
              <a:t>veces </a:t>
            </a:r>
            <a:r>
              <a:rPr sz="1400" spc="95" dirty="0">
                <a:latin typeface="Cambria"/>
                <a:cs typeface="Cambria"/>
              </a:rPr>
              <a:t>los usuarios </a:t>
            </a:r>
            <a:r>
              <a:rPr sz="1400" spc="90" dirty="0">
                <a:latin typeface="Cambria"/>
                <a:cs typeface="Cambria"/>
              </a:rPr>
              <a:t>por </a:t>
            </a:r>
            <a:r>
              <a:rPr sz="1400" spc="110" dirty="0">
                <a:latin typeface="Cambria"/>
                <a:cs typeface="Cambria"/>
              </a:rPr>
              <a:t>desconocimiento </a:t>
            </a:r>
            <a:r>
              <a:rPr sz="1400" spc="100" dirty="0">
                <a:latin typeface="Cambria"/>
                <a:cs typeface="Cambria"/>
              </a:rPr>
              <a:t>pueden </a:t>
            </a:r>
            <a:r>
              <a:rPr sz="1400" spc="90" dirty="0">
                <a:latin typeface="Cambria"/>
                <a:cs typeface="Cambria"/>
              </a:rPr>
              <a:t>desactivar la </a:t>
            </a:r>
            <a:r>
              <a:rPr sz="1400" spc="105" dirty="0">
                <a:latin typeface="Cambria"/>
                <a:cs typeface="Cambria"/>
              </a:rPr>
              <a:t>funcionalidad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JavaScript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el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navegador,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esto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genera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25" dirty="0">
                <a:latin typeface="Cambria"/>
                <a:cs typeface="Cambria"/>
              </a:rPr>
              <a:t>no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ejecuten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códigos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dinámicos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la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página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web.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Sintaxis: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80725" y="1337945"/>
            <a:ext cx="7359015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b="1" spc="105" dirty="0"/>
              <a:t>Clases</a:t>
            </a:r>
          </a:p>
          <a:p>
            <a:pPr marL="12700" marR="36195">
              <a:lnSpc>
                <a:spcPct val="100000"/>
              </a:lnSpc>
            </a:pPr>
            <a:r>
              <a:rPr spc="120" dirty="0"/>
              <a:t>Las </a:t>
            </a:r>
            <a:r>
              <a:rPr spc="100" dirty="0"/>
              <a:t>clases </a:t>
            </a:r>
            <a:r>
              <a:rPr spc="90" dirty="0"/>
              <a:t>de </a:t>
            </a:r>
            <a:r>
              <a:rPr spc="110" dirty="0"/>
              <a:t>JavaScript, </a:t>
            </a:r>
            <a:r>
              <a:rPr spc="100" dirty="0"/>
              <a:t>introducidas </a:t>
            </a:r>
            <a:r>
              <a:rPr spc="120" dirty="0"/>
              <a:t>en ECMAScript </a:t>
            </a:r>
            <a:r>
              <a:rPr spc="55" dirty="0"/>
              <a:t>2015, </a:t>
            </a:r>
            <a:r>
              <a:rPr spc="125" dirty="0"/>
              <a:t>son una </a:t>
            </a:r>
            <a:r>
              <a:rPr spc="114" dirty="0"/>
              <a:t>mejora </a:t>
            </a:r>
            <a:r>
              <a:rPr spc="120" dirty="0"/>
              <a:t> </a:t>
            </a:r>
            <a:r>
              <a:rPr spc="105" dirty="0"/>
              <a:t>sintáctica </a:t>
            </a:r>
            <a:r>
              <a:rPr spc="90" dirty="0"/>
              <a:t>sobre </a:t>
            </a:r>
            <a:r>
              <a:rPr spc="100" dirty="0"/>
              <a:t>la </a:t>
            </a:r>
            <a:r>
              <a:rPr spc="105" dirty="0"/>
              <a:t>herencia </a:t>
            </a:r>
            <a:r>
              <a:rPr spc="100" dirty="0"/>
              <a:t>basada </a:t>
            </a:r>
            <a:r>
              <a:rPr spc="120" dirty="0"/>
              <a:t>en </a:t>
            </a:r>
            <a:r>
              <a:rPr spc="100" dirty="0"/>
              <a:t>prototipos </a:t>
            </a:r>
            <a:r>
              <a:rPr spc="90" dirty="0"/>
              <a:t>de </a:t>
            </a:r>
            <a:r>
              <a:rPr spc="100" dirty="0"/>
              <a:t>JavaScript. </a:t>
            </a:r>
            <a:r>
              <a:rPr spc="120" dirty="0"/>
              <a:t>Las </a:t>
            </a:r>
            <a:r>
              <a:rPr spc="100" dirty="0"/>
              <a:t>clases </a:t>
            </a:r>
            <a:r>
              <a:rPr spc="90" dirty="0"/>
              <a:t>de </a:t>
            </a:r>
            <a:r>
              <a:rPr spc="95" dirty="0"/>
              <a:t> </a:t>
            </a:r>
            <a:r>
              <a:rPr spc="100" dirty="0"/>
              <a:t>JavaScript</a:t>
            </a:r>
            <a:r>
              <a:rPr spc="30" dirty="0"/>
              <a:t> </a:t>
            </a:r>
            <a:r>
              <a:rPr spc="100" dirty="0"/>
              <a:t>proveen</a:t>
            </a:r>
            <a:r>
              <a:rPr spc="30" dirty="0"/>
              <a:t> </a:t>
            </a:r>
            <a:r>
              <a:rPr spc="125" dirty="0"/>
              <a:t>una</a:t>
            </a:r>
            <a:r>
              <a:rPr spc="30" dirty="0"/>
              <a:t> </a:t>
            </a:r>
            <a:r>
              <a:rPr spc="114" dirty="0"/>
              <a:t>sintaxis</a:t>
            </a:r>
            <a:r>
              <a:rPr spc="35" dirty="0"/>
              <a:t> </a:t>
            </a:r>
            <a:r>
              <a:rPr spc="145" dirty="0"/>
              <a:t>mucho</a:t>
            </a:r>
            <a:r>
              <a:rPr spc="30" dirty="0"/>
              <a:t> </a:t>
            </a:r>
            <a:r>
              <a:rPr spc="155" dirty="0"/>
              <a:t>más</a:t>
            </a:r>
            <a:r>
              <a:rPr spc="30" dirty="0"/>
              <a:t> </a:t>
            </a:r>
            <a:r>
              <a:rPr spc="95" dirty="0"/>
              <a:t>clara</a:t>
            </a:r>
            <a:r>
              <a:rPr spc="30" dirty="0"/>
              <a:t> </a:t>
            </a:r>
            <a:r>
              <a:rPr spc="100" dirty="0"/>
              <a:t>y</a:t>
            </a:r>
            <a:r>
              <a:rPr spc="35" dirty="0"/>
              <a:t> </a:t>
            </a:r>
            <a:r>
              <a:rPr spc="120" dirty="0"/>
              <a:t>simple</a:t>
            </a:r>
            <a:r>
              <a:rPr spc="30" dirty="0"/>
              <a:t> </a:t>
            </a:r>
            <a:r>
              <a:rPr spc="95" dirty="0"/>
              <a:t>para</a:t>
            </a:r>
            <a:r>
              <a:rPr spc="30" dirty="0"/>
              <a:t> </a:t>
            </a:r>
            <a:r>
              <a:rPr spc="85" dirty="0"/>
              <a:t>crear</a:t>
            </a:r>
            <a:r>
              <a:rPr spc="35" dirty="0"/>
              <a:t> </a:t>
            </a:r>
            <a:r>
              <a:rPr spc="95" dirty="0"/>
              <a:t>objetos</a:t>
            </a:r>
            <a:r>
              <a:rPr spc="30" dirty="0"/>
              <a:t> </a:t>
            </a:r>
            <a:r>
              <a:rPr spc="100" dirty="0"/>
              <a:t>y </a:t>
            </a:r>
            <a:r>
              <a:rPr spc="40" dirty="0"/>
              <a:t> </a:t>
            </a:r>
            <a:r>
              <a:rPr spc="85" dirty="0"/>
              <a:t>lidiar</a:t>
            </a:r>
            <a:r>
              <a:rPr spc="20" dirty="0"/>
              <a:t> </a:t>
            </a:r>
            <a:r>
              <a:rPr spc="125" dirty="0"/>
              <a:t>con</a:t>
            </a:r>
            <a:r>
              <a:rPr spc="25" dirty="0"/>
              <a:t> </a:t>
            </a:r>
            <a:r>
              <a:rPr spc="100" dirty="0"/>
              <a:t>la</a:t>
            </a:r>
            <a:r>
              <a:rPr spc="25" dirty="0"/>
              <a:t> </a:t>
            </a:r>
            <a:r>
              <a:rPr spc="105" dirty="0" err="1"/>
              <a:t>herencia</a:t>
            </a:r>
            <a:r>
              <a:rPr spc="105" dirty="0"/>
              <a:t>.</a:t>
            </a:r>
            <a:endParaRPr lang="en-US" spc="105" dirty="0"/>
          </a:p>
          <a:p>
            <a:pPr marL="12700" marR="36195">
              <a:lnSpc>
                <a:spcPct val="100000"/>
              </a:lnSpc>
            </a:pPr>
            <a:endParaRPr spc="105" dirty="0"/>
          </a:p>
          <a:p>
            <a:pPr marL="469900" indent="-457200">
              <a:lnSpc>
                <a:spcPct val="100000"/>
              </a:lnSpc>
              <a:buChar char="o"/>
              <a:tabLst>
                <a:tab pos="469265" algn="l"/>
                <a:tab pos="469900" algn="l"/>
              </a:tabLst>
            </a:pPr>
            <a:r>
              <a:rPr b="1" spc="105" dirty="0"/>
              <a:t>Constructor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Cambria"/>
              <a:buChar char="o"/>
            </a:pPr>
            <a:endParaRPr spc="105" dirty="0"/>
          </a:p>
          <a:p>
            <a:pPr marL="12700" marR="5080">
              <a:lnSpc>
                <a:spcPct val="100000"/>
              </a:lnSpc>
            </a:pPr>
            <a:r>
              <a:rPr spc="100" dirty="0"/>
              <a:t>El</a:t>
            </a:r>
            <a:r>
              <a:rPr spc="25" dirty="0"/>
              <a:t> </a:t>
            </a:r>
            <a:r>
              <a:rPr spc="125" dirty="0"/>
              <a:t>método</a:t>
            </a:r>
            <a:r>
              <a:rPr spc="30" dirty="0"/>
              <a:t> </a:t>
            </a:r>
            <a:r>
              <a:rPr spc="105" dirty="0"/>
              <a:t>constructor</a:t>
            </a:r>
            <a:r>
              <a:rPr spc="30" dirty="0"/>
              <a:t> </a:t>
            </a:r>
            <a:r>
              <a:rPr spc="95" dirty="0"/>
              <a:t>es</a:t>
            </a:r>
            <a:r>
              <a:rPr spc="30" dirty="0"/>
              <a:t> </a:t>
            </a:r>
            <a:r>
              <a:rPr spc="135" dirty="0"/>
              <a:t>un</a:t>
            </a:r>
            <a:r>
              <a:rPr spc="30" dirty="0"/>
              <a:t> </a:t>
            </a:r>
            <a:r>
              <a:rPr spc="125" dirty="0"/>
              <a:t>método</a:t>
            </a:r>
            <a:r>
              <a:rPr spc="30" dirty="0"/>
              <a:t> </a:t>
            </a:r>
            <a:r>
              <a:rPr spc="95" dirty="0"/>
              <a:t>especial</a:t>
            </a:r>
            <a:r>
              <a:rPr spc="30" dirty="0"/>
              <a:t> </a:t>
            </a:r>
            <a:r>
              <a:rPr spc="95" dirty="0"/>
              <a:t>para</a:t>
            </a:r>
            <a:r>
              <a:rPr spc="30" dirty="0"/>
              <a:t> </a:t>
            </a:r>
            <a:r>
              <a:rPr spc="85" dirty="0"/>
              <a:t>crear</a:t>
            </a:r>
            <a:r>
              <a:rPr spc="30" dirty="0"/>
              <a:t> </a:t>
            </a:r>
            <a:r>
              <a:rPr spc="80" dirty="0"/>
              <a:t>e</a:t>
            </a:r>
            <a:r>
              <a:rPr spc="30" dirty="0"/>
              <a:t> </a:t>
            </a:r>
            <a:r>
              <a:rPr spc="100" dirty="0"/>
              <a:t>inicializar</a:t>
            </a:r>
            <a:r>
              <a:rPr spc="30" dirty="0"/>
              <a:t> </a:t>
            </a:r>
            <a:r>
              <a:rPr spc="135" dirty="0"/>
              <a:t>un</a:t>
            </a:r>
            <a:r>
              <a:rPr spc="30" dirty="0"/>
              <a:t> </a:t>
            </a:r>
            <a:r>
              <a:rPr spc="95" dirty="0"/>
              <a:t>objeto </a:t>
            </a:r>
            <a:r>
              <a:rPr spc="100" dirty="0"/>
              <a:t> </a:t>
            </a:r>
            <a:r>
              <a:rPr spc="95" dirty="0"/>
              <a:t>creado </a:t>
            </a:r>
            <a:r>
              <a:rPr spc="125" dirty="0"/>
              <a:t>con una </a:t>
            </a:r>
            <a:r>
              <a:rPr spc="95" dirty="0"/>
              <a:t>clase. </a:t>
            </a:r>
            <a:r>
              <a:rPr spc="114" dirty="0"/>
              <a:t>Solo </a:t>
            </a:r>
            <a:r>
              <a:rPr spc="95" dirty="0"/>
              <a:t>puede </a:t>
            </a:r>
            <a:r>
              <a:rPr spc="100" dirty="0"/>
              <a:t>haber </a:t>
            </a:r>
            <a:r>
              <a:rPr spc="135" dirty="0"/>
              <a:t>un </a:t>
            </a:r>
            <a:r>
              <a:rPr spc="125" dirty="0"/>
              <a:t>método </a:t>
            </a:r>
            <a:r>
              <a:rPr spc="95" dirty="0"/>
              <a:t>especial </a:t>
            </a:r>
            <a:r>
              <a:rPr spc="125" dirty="0"/>
              <a:t>con </a:t>
            </a:r>
            <a:r>
              <a:rPr spc="85" dirty="0"/>
              <a:t>el </a:t>
            </a:r>
            <a:r>
              <a:rPr spc="125" dirty="0"/>
              <a:t>nombre </a:t>
            </a:r>
            <a:r>
              <a:rPr spc="130" dirty="0"/>
              <a:t> </a:t>
            </a:r>
            <a:r>
              <a:rPr spc="140" dirty="0"/>
              <a:t>"constructor"</a:t>
            </a:r>
            <a:r>
              <a:rPr spc="25" dirty="0"/>
              <a:t> </a:t>
            </a:r>
            <a:r>
              <a:rPr spc="120" dirty="0"/>
              <a:t>en</a:t>
            </a:r>
            <a:r>
              <a:rPr spc="30" dirty="0"/>
              <a:t> </a:t>
            </a:r>
            <a:r>
              <a:rPr spc="125" dirty="0"/>
              <a:t>una</a:t>
            </a:r>
            <a:r>
              <a:rPr spc="30" dirty="0"/>
              <a:t> </a:t>
            </a:r>
            <a:r>
              <a:rPr spc="95" dirty="0"/>
              <a:t>clase.</a:t>
            </a:r>
            <a:r>
              <a:rPr spc="30" dirty="0"/>
              <a:t> </a:t>
            </a:r>
            <a:r>
              <a:rPr spc="110" dirty="0"/>
              <a:t>Si</a:t>
            </a:r>
            <a:r>
              <a:rPr spc="30" dirty="0"/>
              <a:t> </a:t>
            </a:r>
            <a:r>
              <a:rPr spc="100" dirty="0"/>
              <a:t>esta</a:t>
            </a:r>
            <a:r>
              <a:rPr spc="25" dirty="0"/>
              <a:t> </a:t>
            </a:r>
            <a:r>
              <a:rPr spc="110" dirty="0"/>
              <a:t>contiene</a:t>
            </a:r>
            <a:r>
              <a:rPr spc="30" dirty="0"/>
              <a:t> </a:t>
            </a:r>
            <a:r>
              <a:rPr spc="155" dirty="0"/>
              <a:t>más</a:t>
            </a:r>
            <a:r>
              <a:rPr spc="30" dirty="0"/>
              <a:t> </a:t>
            </a:r>
            <a:r>
              <a:rPr spc="90" dirty="0"/>
              <a:t>de</a:t>
            </a:r>
            <a:r>
              <a:rPr spc="30" dirty="0"/>
              <a:t> </a:t>
            </a:r>
            <a:r>
              <a:rPr spc="125" dirty="0"/>
              <a:t>una</a:t>
            </a:r>
            <a:r>
              <a:rPr spc="30" dirty="0"/>
              <a:t> </a:t>
            </a:r>
            <a:r>
              <a:rPr spc="100" dirty="0"/>
              <a:t>ocurrencia</a:t>
            </a:r>
            <a:r>
              <a:rPr spc="30" dirty="0"/>
              <a:t> </a:t>
            </a:r>
            <a:r>
              <a:rPr spc="90" dirty="0"/>
              <a:t>del</a:t>
            </a:r>
            <a:r>
              <a:rPr spc="25" dirty="0"/>
              <a:t> </a:t>
            </a:r>
            <a:r>
              <a:rPr spc="125" dirty="0"/>
              <a:t>método </a:t>
            </a:r>
            <a:r>
              <a:rPr spc="-320" dirty="0"/>
              <a:t> </a:t>
            </a:r>
            <a:r>
              <a:rPr spc="110" dirty="0"/>
              <a:t>constructor,</a:t>
            </a:r>
            <a:r>
              <a:rPr spc="25" dirty="0"/>
              <a:t> </a:t>
            </a:r>
            <a:r>
              <a:rPr spc="95" dirty="0"/>
              <a:t>se</a:t>
            </a:r>
            <a:r>
              <a:rPr spc="25" dirty="0"/>
              <a:t> </a:t>
            </a:r>
            <a:r>
              <a:rPr spc="85" dirty="0"/>
              <a:t>arrojará</a:t>
            </a:r>
            <a:r>
              <a:rPr spc="25" dirty="0"/>
              <a:t> </a:t>
            </a:r>
            <a:r>
              <a:rPr spc="135" dirty="0"/>
              <a:t>un</a:t>
            </a:r>
            <a:r>
              <a:rPr spc="25" dirty="0"/>
              <a:t> </a:t>
            </a:r>
            <a:r>
              <a:rPr spc="85" dirty="0"/>
              <a:t>Error</a:t>
            </a:r>
            <a:r>
              <a:rPr spc="25" dirty="0"/>
              <a:t> </a:t>
            </a:r>
            <a:r>
              <a:rPr spc="110" dirty="0"/>
              <a:t>SyntaxError</a:t>
            </a:r>
            <a:r>
              <a:rPr lang="en-US" spc="11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650" y="866013"/>
            <a:ext cx="7280909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s-US" sz="1400" b="1" spc="105" dirty="0"/>
              <a:t>this.</a:t>
            </a:r>
            <a:endParaRPr lang="en-US" sz="1400" b="1" spc="114" dirty="0">
              <a:latin typeface="Cambria"/>
            </a:endParaRPr>
          </a:p>
          <a:p>
            <a:pPr marL="12700" marR="5080">
              <a:spcBef>
                <a:spcPts val="100"/>
              </a:spcBef>
            </a:pPr>
            <a:endParaRPr lang="es-US" sz="1400" spc="114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14" dirty="0">
                <a:latin typeface="Cambria"/>
                <a:cs typeface="Cambria"/>
              </a:rPr>
              <a:t>La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palabra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clave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this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20" dirty="0">
                <a:latin typeface="Cambria"/>
                <a:cs typeface="Cambria"/>
              </a:rPr>
              <a:t>una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función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comporta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un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poco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diferente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Javascript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comparación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con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otros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lenguajes.</a:t>
            </a:r>
            <a:endParaRPr sz="1400" dirty="0">
              <a:latin typeface="Cambria"/>
              <a:cs typeface="Cambria"/>
            </a:endParaRPr>
          </a:p>
          <a:p>
            <a:pPr marL="12700" marR="30480">
              <a:lnSpc>
                <a:spcPct val="100000"/>
              </a:lnSpc>
            </a:pPr>
            <a:r>
              <a:rPr sz="1400" spc="125" dirty="0">
                <a:latin typeface="Cambria"/>
                <a:cs typeface="Cambria"/>
              </a:rPr>
              <a:t>En </a:t>
            </a:r>
            <a:r>
              <a:rPr sz="1400" spc="110" dirty="0">
                <a:latin typeface="Cambria"/>
                <a:cs typeface="Cambria"/>
              </a:rPr>
              <a:t>general, </a:t>
            </a:r>
            <a:r>
              <a:rPr sz="1400" spc="80" dirty="0">
                <a:latin typeface="Cambria"/>
                <a:cs typeface="Cambria"/>
              </a:rPr>
              <a:t>el </a:t>
            </a:r>
            <a:r>
              <a:rPr sz="1400" spc="85" dirty="0">
                <a:latin typeface="Cambria"/>
                <a:cs typeface="Cambria"/>
              </a:rPr>
              <a:t>valor de </a:t>
            </a:r>
            <a:r>
              <a:rPr sz="1400" spc="105" dirty="0">
                <a:latin typeface="Cambria"/>
                <a:cs typeface="Cambria"/>
              </a:rPr>
              <a:t>this </a:t>
            </a:r>
            <a:r>
              <a:rPr sz="1400" spc="95" dirty="0">
                <a:latin typeface="Cambria"/>
                <a:cs typeface="Cambria"/>
              </a:rPr>
              <a:t>está </a:t>
            </a:r>
            <a:r>
              <a:rPr sz="1400" spc="105" dirty="0">
                <a:latin typeface="Cambria"/>
                <a:cs typeface="Cambria"/>
              </a:rPr>
              <a:t>determinado </a:t>
            </a:r>
            <a:r>
              <a:rPr sz="1400" spc="90" dirty="0">
                <a:latin typeface="Cambria"/>
                <a:cs typeface="Cambria"/>
              </a:rPr>
              <a:t>por </a:t>
            </a:r>
            <a:r>
              <a:rPr sz="1400" spc="135" dirty="0">
                <a:latin typeface="Cambria"/>
                <a:cs typeface="Cambria"/>
              </a:rPr>
              <a:t>cómo </a:t>
            </a:r>
            <a:r>
              <a:rPr sz="1400" spc="90" dirty="0">
                <a:latin typeface="Cambria"/>
                <a:cs typeface="Cambria"/>
              </a:rPr>
              <a:t>se </a:t>
            </a:r>
            <a:r>
              <a:rPr sz="1400" spc="100" dirty="0">
                <a:latin typeface="Cambria"/>
                <a:cs typeface="Cambria"/>
              </a:rPr>
              <a:t>invoca a </a:t>
            </a:r>
            <a:r>
              <a:rPr sz="1400" spc="90" dirty="0">
                <a:latin typeface="Cambria"/>
                <a:cs typeface="Cambria"/>
              </a:rPr>
              <a:t>la </a:t>
            </a:r>
            <a:r>
              <a:rPr sz="1400" spc="110" dirty="0">
                <a:latin typeface="Cambria"/>
                <a:cs typeface="Cambria"/>
              </a:rPr>
              <a:t>función. </a:t>
            </a:r>
            <a:r>
              <a:rPr sz="1400" spc="135" dirty="0">
                <a:latin typeface="Cambria"/>
                <a:cs typeface="Cambria"/>
              </a:rPr>
              <a:t>No 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puede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ser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establecida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mediante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20" dirty="0">
                <a:latin typeface="Cambria"/>
                <a:cs typeface="Cambria"/>
              </a:rPr>
              <a:t>una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asignación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tiempo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ejecución,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y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puede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ser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diferente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cada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vez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la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función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 err="1">
                <a:latin typeface="Cambria"/>
                <a:cs typeface="Cambria"/>
              </a:rPr>
              <a:t>invocada</a:t>
            </a:r>
            <a:r>
              <a:rPr sz="1400" spc="100" dirty="0">
                <a:latin typeface="Cambria"/>
                <a:cs typeface="Cambria"/>
              </a:rPr>
              <a:t>.</a:t>
            </a:r>
            <a:endParaRPr lang="en-US" sz="1400" spc="100" dirty="0">
              <a:latin typeface="Cambria"/>
              <a:cs typeface="Cambria"/>
            </a:endParaRPr>
          </a:p>
          <a:p>
            <a:pPr marL="12700" marR="30480">
              <a:lnSpc>
                <a:spcPct val="100000"/>
              </a:lnSpc>
            </a:pPr>
            <a:endParaRPr sz="1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400" b="1" spc="105" dirty="0">
                <a:latin typeface="Cambria"/>
                <a:cs typeface="Cambria"/>
              </a:rPr>
              <a:t>o	</a:t>
            </a:r>
            <a:r>
              <a:rPr sz="1400" b="1" spc="100" dirty="0">
                <a:latin typeface="Cambria"/>
                <a:cs typeface="Cambria"/>
              </a:rPr>
              <a:t>Subclases</a:t>
            </a:r>
            <a:r>
              <a:rPr sz="1400" b="1" dirty="0">
                <a:latin typeface="Cambria"/>
                <a:cs typeface="Cambria"/>
              </a:rPr>
              <a:t> </a:t>
            </a:r>
            <a:r>
              <a:rPr sz="1400" b="1" spc="114" dirty="0">
                <a:latin typeface="Cambria"/>
                <a:cs typeface="Cambria"/>
              </a:rPr>
              <a:t>con</a:t>
            </a:r>
            <a:r>
              <a:rPr sz="1400" b="1" spc="5" dirty="0">
                <a:latin typeface="Cambria"/>
                <a:cs typeface="Cambria"/>
              </a:rPr>
              <a:t> </a:t>
            </a:r>
            <a:r>
              <a:rPr sz="1400" b="1" spc="105" dirty="0">
                <a:latin typeface="Cambria"/>
                <a:cs typeface="Cambria"/>
              </a:rPr>
              <a:t>extends</a:t>
            </a:r>
            <a:endParaRPr sz="1400" b="1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Cambria"/>
              <a:cs typeface="Cambria"/>
            </a:endParaRPr>
          </a:p>
          <a:p>
            <a:pPr marL="12700" marR="138430">
              <a:lnSpc>
                <a:spcPct val="100000"/>
              </a:lnSpc>
            </a:pPr>
            <a:r>
              <a:rPr sz="1400" spc="114" dirty="0">
                <a:latin typeface="Cambria"/>
                <a:cs typeface="Cambria"/>
              </a:rPr>
              <a:t>La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palabra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clave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extends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usada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declaraciones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clase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expresiones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clase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para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crear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20" dirty="0">
                <a:latin typeface="Cambria"/>
                <a:cs typeface="Cambria"/>
              </a:rPr>
              <a:t>una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clase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hija.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225" y="1846722"/>
            <a:ext cx="670814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i="1" spc="30" dirty="0">
                <a:solidFill>
                  <a:srgbClr val="202124"/>
                </a:solidFill>
                <a:latin typeface="Sitka Display"/>
                <a:cs typeface="Sitka Display"/>
              </a:rPr>
              <a:t>¡</a:t>
            </a:r>
            <a:r>
              <a:rPr sz="4000" i="1" spc="-265" dirty="0">
                <a:latin typeface="Verdana"/>
                <a:cs typeface="Verdana"/>
              </a:rPr>
              <a:t>G</a:t>
            </a:r>
            <a:r>
              <a:rPr sz="4000" i="1" spc="-200" dirty="0">
                <a:latin typeface="Verdana"/>
                <a:cs typeface="Verdana"/>
              </a:rPr>
              <a:t>r</a:t>
            </a:r>
            <a:r>
              <a:rPr sz="4000" i="1" spc="-50" dirty="0">
                <a:latin typeface="Verdana"/>
                <a:cs typeface="Verdana"/>
              </a:rPr>
              <a:t>acias</a:t>
            </a:r>
            <a:r>
              <a:rPr sz="4000" i="1" spc="-240" dirty="0">
                <a:latin typeface="Verdana"/>
                <a:cs typeface="Verdana"/>
              </a:rPr>
              <a:t> </a:t>
            </a:r>
            <a:r>
              <a:rPr sz="4000" i="1" spc="-145" dirty="0">
                <a:latin typeface="Verdana"/>
                <a:cs typeface="Verdana"/>
              </a:rPr>
              <a:t>por</a:t>
            </a:r>
            <a:r>
              <a:rPr sz="4000" i="1" spc="-240" dirty="0">
                <a:latin typeface="Verdana"/>
                <a:cs typeface="Verdana"/>
              </a:rPr>
              <a:t> </a:t>
            </a:r>
            <a:r>
              <a:rPr sz="4000" i="1" spc="-180" dirty="0">
                <a:latin typeface="Verdana"/>
                <a:cs typeface="Verdana"/>
              </a:rPr>
              <a:t>su</a:t>
            </a:r>
            <a:r>
              <a:rPr sz="4000" i="1" spc="-240" dirty="0">
                <a:latin typeface="Verdana"/>
                <a:cs typeface="Verdana"/>
              </a:rPr>
              <a:t> </a:t>
            </a:r>
            <a:r>
              <a:rPr sz="4000" i="1" dirty="0">
                <a:latin typeface="Verdana"/>
                <a:cs typeface="Verdana"/>
              </a:rPr>
              <a:t>a</a:t>
            </a:r>
            <a:r>
              <a:rPr sz="4000" i="1" spc="-70" dirty="0">
                <a:latin typeface="Verdana"/>
                <a:cs typeface="Verdana"/>
              </a:rPr>
              <a:t>t</a:t>
            </a:r>
            <a:r>
              <a:rPr sz="4000" i="1" spc="-114" dirty="0">
                <a:latin typeface="Verdana"/>
                <a:cs typeface="Verdana"/>
              </a:rPr>
              <a:t>e</a:t>
            </a:r>
            <a:r>
              <a:rPr sz="4000" i="1" spc="-100" dirty="0">
                <a:latin typeface="Verdana"/>
                <a:cs typeface="Verdana"/>
              </a:rPr>
              <a:t>n</a:t>
            </a:r>
            <a:r>
              <a:rPr sz="4000" i="1" spc="-90" dirty="0">
                <a:latin typeface="Verdana"/>
                <a:cs typeface="Verdana"/>
              </a:rPr>
              <a:t>cio</a:t>
            </a:r>
            <a:r>
              <a:rPr sz="4000" i="1" spc="-125" dirty="0">
                <a:latin typeface="Verdana"/>
                <a:cs typeface="Verdana"/>
              </a:rPr>
              <a:t>n</a:t>
            </a:r>
            <a:r>
              <a:rPr sz="4100" i="1" spc="-465" dirty="0">
                <a:latin typeface="Verdana"/>
                <a:cs typeface="Verdana"/>
              </a:rPr>
              <a:t>!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0125" y="4741838"/>
            <a:ext cx="1038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" dirty="0">
                <a:latin typeface="Verdana"/>
                <a:cs typeface="Verdana"/>
              </a:rPr>
              <a:t>B</a:t>
            </a:r>
            <a:r>
              <a:rPr sz="1400" i="1" spc="20" dirty="0">
                <a:latin typeface="Verdana"/>
                <a:cs typeface="Verdana"/>
              </a:rPr>
              <a:t>y</a:t>
            </a:r>
            <a:r>
              <a:rPr sz="1400" i="1" spc="-340" dirty="0">
                <a:latin typeface="Verdana"/>
                <a:cs typeface="Verdana"/>
              </a:rPr>
              <a:t>: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i="1" spc="40" dirty="0">
                <a:latin typeface="Verdana"/>
                <a:cs typeface="Verdana"/>
              </a:rPr>
              <a:t>Eliann</a:t>
            </a:r>
            <a:r>
              <a:rPr sz="1400" i="1" spc="105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76950" cy="5143500"/>
            <a:chOff x="0" y="0"/>
            <a:chExt cx="607695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07642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0250" y="0"/>
              <a:ext cx="19050" cy="640080"/>
            </a:xfrm>
            <a:custGeom>
              <a:avLst/>
              <a:gdLst/>
              <a:ahLst/>
              <a:cxnLst/>
              <a:rect l="l" t="t" r="r" b="b"/>
              <a:pathLst>
                <a:path w="19050" h="640080">
                  <a:moveTo>
                    <a:pt x="19049" y="639888"/>
                  </a:moveTo>
                  <a:lnTo>
                    <a:pt x="0" y="639888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639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434" y="366373"/>
              <a:ext cx="116774" cy="1167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10800000">
            <a:off x="561575" y="344164"/>
            <a:ext cx="28218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237" y="625601"/>
            <a:ext cx="117074" cy="1170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2639" y="574855"/>
            <a:ext cx="262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57525" y="1923712"/>
            <a:ext cx="395859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50" dirty="0">
                <a:solidFill>
                  <a:srgbClr val="011446"/>
                </a:solidFill>
              </a:rPr>
              <a:t>JavaScript</a:t>
            </a:r>
            <a:endParaRPr sz="6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620178"/>
            <a:ext cx="535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95" dirty="0">
                <a:solidFill>
                  <a:srgbClr val="011446"/>
                </a:solidFill>
              </a:rPr>
              <a:t>Deﬁnicion</a:t>
            </a:r>
            <a:r>
              <a:rPr sz="3400" spc="25" dirty="0">
                <a:solidFill>
                  <a:srgbClr val="011446"/>
                </a:solidFill>
              </a:rPr>
              <a:t> </a:t>
            </a:r>
            <a:r>
              <a:rPr sz="3400" spc="80" dirty="0">
                <a:solidFill>
                  <a:srgbClr val="011446"/>
                </a:solidFill>
              </a:rPr>
              <a:t>de</a:t>
            </a:r>
            <a:r>
              <a:rPr sz="3400" spc="25" dirty="0">
                <a:solidFill>
                  <a:srgbClr val="011446"/>
                </a:solidFill>
              </a:rPr>
              <a:t> </a:t>
            </a:r>
            <a:r>
              <a:rPr sz="3400" spc="145" dirty="0">
                <a:solidFill>
                  <a:srgbClr val="011446"/>
                </a:solidFill>
              </a:rPr>
              <a:t>JavaScript: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403824" y="1400047"/>
            <a:ext cx="458660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2560">
              <a:lnSpc>
                <a:spcPct val="100000"/>
              </a:lnSpc>
              <a:spcBef>
                <a:spcPts val="100"/>
              </a:spcBef>
            </a:pPr>
            <a:r>
              <a:rPr sz="1900" spc="130" dirty="0">
                <a:solidFill>
                  <a:srgbClr val="011446"/>
                </a:solidFill>
                <a:latin typeface="Cambria"/>
                <a:cs typeface="Cambria"/>
              </a:rPr>
              <a:t>JavaScript </a:t>
            </a:r>
            <a:r>
              <a:rPr sz="1900" spc="120" dirty="0">
                <a:solidFill>
                  <a:srgbClr val="011446"/>
                </a:solidFill>
                <a:latin typeface="Cambria"/>
                <a:cs typeface="Cambria"/>
              </a:rPr>
              <a:t>es </a:t>
            </a:r>
            <a:r>
              <a:rPr sz="1900" spc="175" dirty="0">
                <a:solidFill>
                  <a:srgbClr val="011446"/>
                </a:solidFill>
                <a:latin typeface="Cambria"/>
                <a:cs typeface="Cambria"/>
              </a:rPr>
              <a:t>un </a:t>
            </a:r>
            <a:r>
              <a:rPr sz="1900" spc="140" dirty="0">
                <a:solidFill>
                  <a:srgbClr val="011446"/>
                </a:solidFill>
                <a:latin typeface="Cambria"/>
                <a:cs typeface="Cambria"/>
              </a:rPr>
              <a:t>lenguaje </a:t>
            </a:r>
            <a:r>
              <a:rPr sz="1900" spc="114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900" spc="1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50" dirty="0">
                <a:solidFill>
                  <a:srgbClr val="011446"/>
                </a:solidFill>
                <a:latin typeface="Cambria"/>
                <a:cs typeface="Cambria"/>
              </a:rPr>
              <a:t>programación </a:t>
            </a:r>
            <a:r>
              <a:rPr sz="1900" spc="145" dirty="0">
                <a:solidFill>
                  <a:srgbClr val="011446"/>
                </a:solidFill>
                <a:latin typeface="Cambria"/>
                <a:cs typeface="Cambria"/>
              </a:rPr>
              <a:t>o </a:t>
            </a:r>
            <a:r>
              <a:rPr sz="1900" spc="114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900" spc="135" dirty="0">
                <a:solidFill>
                  <a:srgbClr val="011446"/>
                </a:solidFill>
                <a:latin typeface="Cambria"/>
                <a:cs typeface="Cambria"/>
              </a:rPr>
              <a:t>secuencias </a:t>
            </a:r>
            <a:r>
              <a:rPr sz="1900" spc="114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900" spc="1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65" dirty="0">
                <a:solidFill>
                  <a:srgbClr val="011446"/>
                </a:solidFill>
                <a:latin typeface="Cambria"/>
                <a:cs typeface="Cambria"/>
              </a:rPr>
              <a:t>comandos </a:t>
            </a:r>
            <a:r>
              <a:rPr sz="1900" spc="125" dirty="0">
                <a:solidFill>
                  <a:srgbClr val="011446"/>
                </a:solidFill>
                <a:latin typeface="Cambria"/>
                <a:cs typeface="Cambria"/>
              </a:rPr>
              <a:t>que </a:t>
            </a:r>
            <a:r>
              <a:rPr sz="1900" spc="114" dirty="0">
                <a:solidFill>
                  <a:srgbClr val="011446"/>
                </a:solidFill>
                <a:latin typeface="Cambria"/>
                <a:cs typeface="Cambria"/>
              </a:rPr>
              <a:t>te </a:t>
            </a:r>
            <a:r>
              <a:rPr sz="1900" spc="135" dirty="0">
                <a:solidFill>
                  <a:srgbClr val="011446"/>
                </a:solidFill>
                <a:latin typeface="Cambria"/>
                <a:cs typeface="Cambria"/>
              </a:rPr>
              <a:t>permite </a:t>
            </a:r>
            <a:r>
              <a:rPr sz="1900" spc="14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55" dirty="0">
                <a:solidFill>
                  <a:srgbClr val="011446"/>
                </a:solidFill>
                <a:latin typeface="Cambria"/>
                <a:cs typeface="Cambria"/>
              </a:rPr>
              <a:t>implementar</a:t>
            </a:r>
            <a:r>
              <a:rPr sz="19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50" dirty="0">
                <a:solidFill>
                  <a:srgbClr val="011446"/>
                </a:solidFill>
                <a:latin typeface="Cambria"/>
                <a:cs typeface="Cambria"/>
              </a:rPr>
              <a:t>funciones</a:t>
            </a:r>
            <a:r>
              <a:rPr sz="19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45" dirty="0">
                <a:solidFill>
                  <a:srgbClr val="011446"/>
                </a:solidFill>
                <a:latin typeface="Cambria"/>
                <a:cs typeface="Cambria"/>
              </a:rPr>
              <a:t>complejas</a:t>
            </a:r>
            <a:r>
              <a:rPr sz="19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50" dirty="0">
                <a:solidFill>
                  <a:srgbClr val="011446"/>
                </a:solidFill>
                <a:latin typeface="Cambria"/>
                <a:cs typeface="Cambria"/>
              </a:rPr>
              <a:t>en </a:t>
            </a:r>
            <a:r>
              <a:rPr sz="1900" spc="-40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50" dirty="0">
                <a:solidFill>
                  <a:srgbClr val="011446"/>
                </a:solidFill>
                <a:latin typeface="Cambria"/>
                <a:cs typeface="Cambria"/>
              </a:rPr>
              <a:t>páginas</a:t>
            </a:r>
            <a:r>
              <a:rPr sz="19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45" dirty="0">
                <a:solidFill>
                  <a:srgbClr val="011446"/>
                </a:solidFill>
                <a:latin typeface="Cambria"/>
                <a:cs typeface="Cambria"/>
              </a:rPr>
              <a:t>web,</a:t>
            </a:r>
            <a:endParaRPr sz="19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900" b="1" spc="75" dirty="0">
                <a:solidFill>
                  <a:srgbClr val="011446"/>
                </a:solidFill>
                <a:latin typeface="Cambria"/>
                <a:cs typeface="Cambria"/>
              </a:rPr>
              <a:t>JavaScript</a:t>
            </a:r>
            <a:r>
              <a:rPr sz="1900" b="1" spc="14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14" dirty="0">
                <a:solidFill>
                  <a:srgbClr val="011446"/>
                </a:solidFill>
                <a:latin typeface="Cambria"/>
                <a:cs typeface="Cambria"/>
              </a:rPr>
              <a:t>(abreviado</a:t>
            </a:r>
            <a:r>
              <a:rPr sz="1900" spc="14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80" dirty="0">
                <a:solidFill>
                  <a:srgbClr val="011446"/>
                </a:solidFill>
                <a:latin typeface="Cambria"/>
                <a:cs typeface="Cambria"/>
              </a:rPr>
              <a:t>comúnmente </a:t>
            </a:r>
            <a:r>
              <a:rPr sz="1900" spc="18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b="1" spc="114" dirty="0">
                <a:solidFill>
                  <a:srgbClr val="011446"/>
                </a:solidFill>
                <a:latin typeface="Cambria"/>
                <a:cs typeface="Cambria"/>
              </a:rPr>
              <a:t>JS</a:t>
            </a:r>
            <a:r>
              <a:rPr sz="1900" spc="114" dirty="0">
                <a:solidFill>
                  <a:srgbClr val="011446"/>
                </a:solidFill>
                <a:latin typeface="Cambria"/>
                <a:cs typeface="Cambria"/>
              </a:rPr>
              <a:t>) </a:t>
            </a:r>
            <a:r>
              <a:rPr sz="1900" spc="120" dirty="0">
                <a:solidFill>
                  <a:srgbClr val="011446"/>
                </a:solidFill>
                <a:latin typeface="Cambria"/>
                <a:cs typeface="Cambria"/>
              </a:rPr>
              <a:t>es </a:t>
            </a:r>
            <a:r>
              <a:rPr sz="1900" spc="175" dirty="0">
                <a:solidFill>
                  <a:srgbClr val="011446"/>
                </a:solidFill>
                <a:latin typeface="Cambria"/>
                <a:cs typeface="Cambria"/>
              </a:rPr>
              <a:t>un </a:t>
            </a:r>
            <a:r>
              <a:rPr sz="1900" spc="140" dirty="0">
                <a:solidFill>
                  <a:srgbClr val="011446"/>
                </a:solidFill>
                <a:latin typeface="Cambria"/>
                <a:cs typeface="Cambria"/>
              </a:rPr>
              <a:t>lenguaje </a:t>
            </a:r>
            <a:r>
              <a:rPr sz="1900" spc="114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900" spc="150" dirty="0">
                <a:solidFill>
                  <a:srgbClr val="011446"/>
                </a:solidFill>
                <a:latin typeface="Cambria"/>
                <a:cs typeface="Cambria"/>
              </a:rPr>
              <a:t>programación </a:t>
            </a:r>
            <a:r>
              <a:rPr sz="1900" spc="15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30" dirty="0">
                <a:solidFill>
                  <a:srgbClr val="011446"/>
                </a:solidFill>
                <a:latin typeface="Cambria"/>
                <a:cs typeface="Cambria"/>
              </a:rPr>
              <a:t>interpretado, </a:t>
            </a:r>
            <a:r>
              <a:rPr sz="1900" spc="125" dirty="0">
                <a:solidFill>
                  <a:srgbClr val="011446"/>
                </a:solidFill>
                <a:latin typeface="Cambria"/>
                <a:cs typeface="Cambria"/>
              </a:rPr>
              <a:t>dialecto </a:t>
            </a:r>
            <a:r>
              <a:rPr sz="1900" spc="114" dirty="0">
                <a:solidFill>
                  <a:srgbClr val="011446"/>
                </a:solidFill>
                <a:latin typeface="Cambria"/>
                <a:cs typeface="Cambria"/>
              </a:rPr>
              <a:t>del </a:t>
            </a:r>
            <a:r>
              <a:rPr sz="1900" spc="130" dirty="0">
                <a:solidFill>
                  <a:srgbClr val="011446"/>
                </a:solidFill>
                <a:latin typeface="Cambria"/>
                <a:cs typeface="Cambria"/>
              </a:rPr>
              <a:t>estándar </a:t>
            </a:r>
            <a:r>
              <a:rPr sz="1900" spc="13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50" dirty="0">
                <a:solidFill>
                  <a:srgbClr val="011446"/>
                </a:solidFill>
                <a:latin typeface="Cambria"/>
                <a:cs typeface="Cambria"/>
              </a:rPr>
              <a:t>ECMAScript.</a:t>
            </a:r>
            <a:r>
              <a:rPr sz="19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45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9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65" dirty="0">
                <a:solidFill>
                  <a:srgbClr val="011446"/>
                </a:solidFill>
                <a:latin typeface="Cambria"/>
                <a:cs typeface="Cambria"/>
              </a:rPr>
              <a:t>deﬁne</a:t>
            </a:r>
            <a:r>
              <a:rPr sz="19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85" dirty="0">
                <a:solidFill>
                  <a:srgbClr val="011446"/>
                </a:solidFill>
                <a:latin typeface="Cambria"/>
                <a:cs typeface="Cambria"/>
              </a:rPr>
              <a:t>como</a:t>
            </a:r>
            <a:r>
              <a:rPr sz="1900" spc="1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30" dirty="0">
                <a:solidFill>
                  <a:srgbClr val="011446"/>
                </a:solidFill>
                <a:latin typeface="Cambria"/>
                <a:cs typeface="Cambria"/>
              </a:rPr>
              <a:t>orientado </a:t>
            </a:r>
            <a:r>
              <a:rPr sz="1900" spc="-40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35" dirty="0">
                <a:solidFill>
                  <a:srgbClr val="011446"/>
                </a:solidFill>
                <a:latin typeface="Cambria"/>
                <a:cs typeface="Cambria"/>
              </a:rPr>
              <a:t>a objetos,basado </a:t>
            </a:r>
            <a:r>
              <a:rPr sz="1900" spc="150" dirty="0">
                <a:solidFill>
                  <a:srgbClr val="011446"/>
                </a:solidFill>
                <a:latin typeface="Cambria"/>
                <a:cs typeface="Cambria"/>
              </a:rPr>
              <a:t>en </a:t>
            </a:r>
            <a:r>
              <a:rPr sz="1900" spc="140" dirty="0">
                <a:solidFill>
                  <a:srgbClr val="011446"/>
                </a:solidFill>
                <a:latin typeface="Cambria"/>
                <a:cs typeface="Cambria"/>
              </a:rPr>
              <a:t>prototipos, </a:t>
            </a:r>
            <a:r>
              <a:rPr sz="1900" spc="145" dirty="0">
                <a:solidFill>
                  <a:srgbClr val="011446"/>
                </a:solidFill>
                <a:latin typeface="Cambria"/>
                <a:cs typeface="Cambria"/>
              </a:rPr>
              <a:t> imperativo, </a:t>
            </a:r>
            <a:r>
              <a:rPr sz="1900" spc="140" dirty="0">
                <a:solidFill>
                  <a:srgbClr val="011446"/>
                </a:solidFill>
                <a:latin typeface="Cambria"/>
                <a:cs typeface="Cambria"/>
              </a:rPr>
              <a:t>débilmente </a:t>
            </a:r>
            <a:r>
              <a:rPr sz="1900" spc="130" dirty="0">
                <a:solidFill>
                  <a:srgbClr val="011446"/>
                </a:solidFill>
                <a:latin typeface="Cambria"/>
                <a:cs typeface="Cambria"/>
              </a:rPr>
              <a:t>tipado </a:t>
            </a:r>
            <a:r>
              <a:rPr sz="1900" spc="125" dirty="0">
                <a:solidFill>
                  <a:srgbClr val="011446"/>
                </a:solidFill>
                <a:latin typeface="Cambria"/>
                <a:cs typeface="Cambria"/>
              </a:rPr>
              <a:t>y </a:t>
            </a:r>
            <a:r>
              <a:rPr sz="1900" spc="1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900" spc="150" dirty="0">
                <a:solidFill>
                  <a:srgbClr val="011446"/>
                </a:solidFill>
                <a:latin typeface="Cambria"/>
                <a:cs typeface="Cambria"/>
              </a:rPr>
              <a:t>dinámico.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7875" y="1990225"/>
            <a:ext cx="2783205" cy="2512695"/>
            <a:chOff x="757875" y="1990225"/>
            <a:chExt cx="2783205" cy="2512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075" y="2066425"/>
              <a:ext cx="2630575" cy="23596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5975" y="2028325"/>
              <a:ext cx="2707005" cy="2436495"/>
            </a:xfrm>
            <a:custGeom>
              <a:avLst/>
              <a:gdLst/>
              <a:ahLst/>
              <a:cxnLst/>
              <a:rect l="l" t="t" r="r" b="b"/>
              <a:pathLst>
                <a:path w="2707004" h="2436495">
                  <a:moveTo>
                    <a:pt x="0" y="0"/>
                  </a:moveTo>
                  <a:lnTo>
                    <a:pt x="2706775" y="0"/>
                  </a:lnTo>
                  <a:lnTo>
                    <a:pt x="2706775" y="2435875"/>
                  </a:lnTo>
                  <a:lnTo>
                    <a:pt x="0" y="2435875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24" y="525212"/>
            <a:ext cx="4986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0" dirty="0"/>
              <a:t>Historia</a:t>
            </a:r>
            <a:r>
              <a:rPr sz="3600" spc="40" dirty="0"/>
              <a:t> </a:t>
            </a:r>
            <a:r>
              <a:rPr sz="3600" spc="85" dirty="0"/>
              <a:t>de</a:t>
            </a:r>
            <a:r>
              <a:rPr sz="3600" spc="40" dirty="0"/>
              <a:t> </a:t>
            </a:r>
            <a:r>
              <a:rPr sz="3600" spc="145" dirty="0"/>
              <a:t>JavaScript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7400" y="1584362"/>
            <a:ext cx="7950834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255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trata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lenguaje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programación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permite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realizar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acciones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diversos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grados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complejidad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sitios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web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sin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necesidad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compilación.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El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hecho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que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los </a:t>
            </a:r>
            <a:r>
              <a:rPr sz="1400" spc="140" dirty="0">
                <a:solidFill>
                  <a:srgbClr val="011446"/>
                </a:solidFill>
                <a:latin typeface="Cambria"/>
                <a:cs typeface="Cambria"/>
              </a:rPr>
              <a:t>mismos </a:t>
            </a:r>
            <a:r>
              <a:rPr sz="1400" spc="14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navegadores lean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asimilen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código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para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efectuar las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instrucciones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indicadas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por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éste, </a:t>
            </a:r>
            <a:r>
              <a:rPr sz="1400" spc="-30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ha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convertido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JavaScript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lenguaje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programación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011446"/>
                </a:solidFill>
                <a:latin typeface="Cambria"/>
                <a:cs typeface="Cambria"/>
              </a:rPr>
              <a:t>muy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utilizado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apreciado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por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los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desarrolladores.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12700" marR="5080" indent="41910">
              <a:lnSpc>
                <a:spcPct val="100000"/>
              </a:lnSpc>
            </a:pP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día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hoy,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es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lenguaje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desarrolla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una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página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web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cuando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mecanismos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que se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desean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implantar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encierran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mayor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nivel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diﬁcultad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los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que se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suelen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plantear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menudo.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Pero, antes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continuar hablando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la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actualidad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JavaScript,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vamos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hacer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011446"/>
                </a:solidFill>
                <a:latin typeface="Cambria"/>
                <a:cs typeface="Cambria"/>
              </a:rPr>
              <a:t>breve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regreso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al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pasado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para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entender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qué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circunstancias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dieron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origen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 </a:t>
            </a:r>
            <a:r>
              <a:rPr sz="1400" spc="-29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este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lenguaje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programación.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325" y="498063"/>
            <a:ext cx="7860665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813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latin typeface="Cambria"/>
                <a:cs typeface="Cambria"/>
              </a:rPr>
              <a:t>Esa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época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la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usábamos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40" dirty="0">
                <a:latin typeface="Cambria"/>
                <a:cs typeface="Cambria"/>
              </a:rPr>
              <a:t>módems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conectaban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la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línea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telefónica,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fue 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también </a:t>
            </a:r>
            <a:r>
              <a:rPr sz="1400" spc="80" dirty="0">
                <a:latin typeface="Cambria"/>
                <a:cs typeface="Cambria"/>
              </a:rPr>
              <a:t>el </a:t>
            </a:r>
            <a:r>
              <a:rPr sz="1400" spc="140" dirty="0">
                <a:latin typeface="Cambria"/>
                <a:cs typeface="Cambria"/>
              </a:rPr>
              <a:t>momento </a:t>
            </a:r>
            <a:r>
              <a:rPr sz="1400" spc="110" dirty="0">
                <a:latin typeface="Cambria"/>
                <a:cs typeface="Cambria"/>
              </a:rPr>
              <a:t>en </a:t>
            </a:r>
            <a:r>
              <a:rPr sz="1400" spc="80" dirty="0">
                <a:latin typeface="Cambria"/>
                <a:cs typeface="Cambria"/>
              </a:rPr>
              <a:t>el </a:t>
            </a:r>
            <a:r>
              <a:rPr sz="1400" spc="90" dirty="0">
                <a:latin typeface="Cambria"/>
                <a:cs typeface="Cambria"/>
              </a:rPr>
              <a:t>que </a:t>
            </a:r>
            <a:r>
              <a:rPr sz="1400" spc="100" dirty="0">
                <a:latin typeface="Cambria"/>
                <a:cs typeface="Cambria"/>
              </a:rPr>
              <a:t>a </a:t>
            </a:r>
            <a:r>
              <a:rPr sz="1400" spc="95" dirty="0">
                <a:latin typeface="Cambria"/>
                <a:cs typeface="Cambria"/>
              </a:rPr>
              <a:t>las aplicaciones </a:t>
            </a:r>
            <a:r>
              <a:rPr sz="1400" spc="90" dirty="0">
                <a:latin typeface="Cambria"/>
                <a:cs typeface="Cambria"/>
              </a:rPr>
              <a:t>para </a:t>
            </a:r>
            <a:r>
              <a:rPr sz="1400" spc="80" dirty="0">
                <a:latin typeface="Cambria"/>
                <a:cs typeface="Cambria"/>
              </a:rPr>
              <a:t>web </a:t>
            </a:r>
            <a:r>
              <a:rPr sz="1400" spc="90" dirty="0">
                <a:latin typeface="Cambria"/>
                <a:cs typeface="Cambria"/>
              </a:rPr>
              <a:t>se </a:t>
            </a:r>
            <a:r>
              <a:rPr sz="1400" spc="80" dirty="0">
                <a:latin typeface="Cambria"/>
                <a:cs typeface="Cambria"/>
              </a:rPr>
              <a:t>le </a:t>
            </a:r>
            <a:r>
              <a:rPr sz="1400" spc="110" dirty="0">
                <a:latin typeface="Cambria"/>
                <a:cs typeface="Cambria"/>
              </a:rPr>
              <a:t>empezaba </a:t>
            </a:r>
            <a:r>
              <a:rPr sz="1400" spc="100" dirty="0">
                <a:latin typeface="Cambria"/>
                <a:cs typeface="Cambria"/>
              </a:rPr>
              <a:t>a </a:t>
            </a:r>
            <a:r>
              <a:rPr sz="1400" spc="95" dirty="0">
                <a:latin typeface="Cambria"/>
                <a:cs typeface="Cambria"/>
              </a:rPr>
              <a:t>añadir </a:t>
            </a:r>
            <a:r>
              <a:rPr sz="1400" spc="100" dirty="0">
                <a:latin typeface="Cambria"/>
                <a:cs typeface="Cambria"/>
              </a:rPr>
              <a:t> complejidad.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Esto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trasladó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las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páginas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web,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incluían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formularios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cada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vez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45" dirty="0">
                <a:latin typeface="Cambria"/>
                <a:cs typeface="Cambria"/>
              </a:rPr>
              <a:t>más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completos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y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complicados,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afectó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la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calidad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la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navegación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online.</a:t>
            </a:r>
            <a:endParaRPr sz="1400">
              <a:latin typeface="Cambria"/>
              <a:cs typeface="Cambria"/>
            </a:endParaRPr>
          </a:p>
          <a:p>
            <a:pPr marL="12700" marR="22860">
              <a:lnSpc>
                <a:spcPct val="100000"/>
              </a:lnSpc>
            </a:pPr>
            <a:r>
              <a:rPr sz="1400" spc="125" dirty="0">
                <a:latin typeface="Cambria"/>
                <a:cs typeface="Cambria"/>
              </a:rPr>
              <a:t>Con </a:t>
            </a:r>
            <a:r>
              <a:rPr sz="1400" spc="120" dirty="0">
                <a:latin typeface="Cambria"/>
                <a:cs typeface="Cambria"/>
              </a:rPr>
              <a:t>una </a:t>
            </a:r>
            <a:r>
              <a:rPr sz="1400" spc="90" dirty="0">
                <a:latin typeface="Cambria"/>
                <a:cs typeface="Cambria"/>
              </a:rPr>
              <a:t>velocidad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110" dirty="0">
                <a:latin typeface="Cambria"/>
                <a:cs typeface="Cambria"/>
              </a:rPr>
              <a:t>navegación </a:t>
            </a:r>
            <a:r>
              <a:rPr sz="1400" spc="114" dirty="0">
                <a:latin typeface="Cambria"/>
                <a:cs typeface="Cambria"/>
              </a:rPr>
              <a:t>tan </a:t>
            </a:r>
            <a:r>
              <a:rPr sz="1400" spc="100" dirty="0">
                <a:latin typeface="Cambria"/>
                <a:cs typeface="Cambria"/>
              </a:rPr>
              <a:t>lenta </a:t>
            </a:r>
            <a:r>
              <a:rPr sz="1400" spc="95" dirty="0">
                <a:latin typeface="Cambria"/>
                <a:cs typeface="Cambria"/>
              </a:rPr>
              <a:t>y </a:t>
            </a:r>
            <a:r>
              <a:rPr sz="1400" spc="114" dirty="0">
                <a:latin typeface="Cambria"/>
                <a:cs typeface="Cambria"/>
              </a:rPr>
              <a:t>unas </a:t>
            </a:r>
            <a:r>
              <a:rPr sz="1400" spc="95" dirty="0">
                <a:latin typeface="Cambria"/>
                <a:cs typeface="Cambria"/>
              </a:rPr>
              <a:t>aplicaciones </a:t>
            </a:r>
            <a:r>
              <a:rPr sz="1400" spc="90" dirty="0">
                <a:latin typeface="Cambria"/>
                <a:cs typeface="Cambria"/>
              </a:rPr>
              <a:t>que </a:t>
            </a:r>
            <a:r>
              <a:rPr sz="1400" spc="110" dirty="0">
                <a:latin typeface="Cambria"/>
                <a:cs typeface="Cambria"/>
              </a:rPr>
              <a:t>avanzaban sin </a:t>
            </a:r>
            <a:r>
              <a:rPr sz="1400" spc="100" dirty="0">
                <a:latin typeface="Cambria"/>
                <a:cs typeface="Cambria"/>
              </a:rPr>
              <a:t>parar,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resultó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evidente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75" dirty="0">
                <a:latin typeface="Cambria"/>
                <a:cs typeface="Cambria"/>
              </a:rPr>
              <a:t>HTML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estaba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quedando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corto,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así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los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programadores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tuvieron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 </a:t>
            </a:r>
            <a:r>
              <a:rPr sz="1400" spc="85" dirty="0">
                <a:latin typeface="Cambria"/>
                <a:cs typeface="Cambria"/>
              </a:rPr>
              <a:t>pararse </a:t>
            </a:r>
            <a:r>
              <a:rPr sz="1400" spc="100" dirty="0">
                <a:latin typeface="Cambria"/>
                <a:cs typeface="Cambria"/>
              </a:rPr>
              <a:t>a </a:t>
            </a:r>
            <a:r>
              <a:rPr sz="1400" spc="95" dirty="0">
                <a:latin typeface="Cambria"/>
                <a:cs typeface="Cambria"/>
              </a:rPr>
              <a:t>pensar </a:t>
            </a:r>
            <a:r>
              <a:rPr sz="1400" spc="135" dirty="0">
                <a:latin typeface="Cambria"/>
                <a:cs typeface="Cambria"/>
              </a:rPr>
              <a:t>cómo </a:t>
            </a:r>
            <a:r>
              <a:rPr sz="1400" spc="100" dirty="0">
                <a:latin typeface="Cambria"/>
                <a:cs typeface="Cambria"/>
              </a:rPr>
              <a:t>solucionar </a:t>
            </a:r>
            <a:r>
              <a:rPr sz="1400" spc="85" dirty="0">
                <a:latin typeface="Cambria"/>
                <a:cs typeface="Cambria"/>
              </a:rPr>
              <a:t>este </a:t>
            </a:r>
            <a:r>
              <a:rPr sz="1400" spc="95" dirty="0">
                <a:latin typeface="Cambria"/>
                <a:cs typeface="Cambria"/>
              </a:rPr>
              <a:t>desfase. </a:t>
            </a:r>
            <a:r>
              <a:rPr sz="1400" spc="114" dirty="0">
                <a:latin typeface="Cambria"/>
                <a:cs typeface="Cambria"/>
              </a:rPr>
              <a:t>La </a:t>
            </a:r>
            <a:r>
              <a:rPr sz="1400" spc="90" dirty="0">
                <a:latin typeface="Cambria"/>
                <a:cs typeface="Cambria"/>
              </a:rPr>
              <a:t>respuesta </a:t>
            </a:r>
            <a:r>
              <a:rPr sz="1400" spc="100" dirty="0">
                <a:latin typeface="Cambria"/>
                <a:cs typeface="Cambria"/>
              </a:rPr>
              <a:t>llegó </a:t>
            </a:r>
            <a:r>
              <a:rPr sz="1400" spc="110" dirty="0">
                <a:latin typeface="Cambria"/>
                <a:cs typeface="Cambria"/>
              </a:rPr>
              <a:t>en </a:t>
            </a:r>
            <a:r>
              <a:rPr sz="1400" spc="125" dirty="0">
                <a:latin typeface="Cambria"/>
                <a:cs typeface="Cambria"/>
              </a:rPr>
              <a:t>forma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130" dirty="0">
                <a:latin typeface="Cambria"/>
                <a:cs typeface="Cambria"/>
              </a:rPr>
              <a:t>un 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lenguaje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programación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podía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ejecutarse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directamente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el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navegador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del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lado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del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usuario.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400" spc="100" dirty="0">
                <a:latin typeface="Cambria"/>
                <a:cs typeface="Cambria"/>
              </a:rPr>
              <a:t>Adaptando </a:t>
            </a:r>
            <a:r>
              <a:rPr sz="1400" spc="105" dirty="0">
                <a:latin typeface="Cambria"/>
                <a:cs typeface="Cambria"/>
              </a:rPr>
              <a:t>tecnologías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110" dirty="0">
                <a:latin typeface="Cambria"/>
                <a:cs typeface="Cambria"/>
              </a:rPr>
              <a:t>programación </a:t>
            </a:r>
            <a:r>
              <a:rPr sz="1400" spc="95" dirty="0">
                <a:latin typeface="Cambria"/>
                <a:cs typeface="Cambria"/>
              </a:rPr>
              <a:t>ya </a:t>
            </a:r>
            <a:r>
              <a:rPr sz="1400" spc="105" dirty="0">
                <a:latin typeface="Cambria"/>
                <a:cs typeface="Cambria"/>
              </a:rPr>
              <a:t>existentes, </a:t>
            </a:r>
            <a:r>
              <a:rPr sz="1400" spc="80" dirty="0">
                <a:latin typeface="Cambria"/>
                <a:cs typeface="Cambria"/>
              </a:rPr>
              <a:t>el </a:t>
            </a:r>
            <a:r>
              <a:rPr sz="1400" spc="100" dirty="0">
                <a:latin typeface="Cambria"/>
                <a:cs typeface="Cambria"/>
              </a:rPr>
              <a:t>navegador Netscape </a:t>
            </a:r>
            <a:r>
              <a:rPr sz="1400" spc="85" dirty="0">
                <a:latin typeface="Cambria"/>
                <a:cs typeface="Cambria"/>
              </a:rPr>
              <a:t>desarrolló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LiveScript,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un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lenguaje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permitía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crear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programas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pequeños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las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páginas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y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fuese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145" dirty="0">
                <a:latin typeface="Cambria"/>
                <a:cs typeface="Cambria"/>
              </a:rPr>
              <a:t>más </a:t>
            </a:r>
            <a:r>
              <a:rPr sz="1400" spc="95" dirty="0">
                <a:latin typeface="Cambria"/>
                <a:cs typeface="Cambria"/>
              </a:rPr>
              <a:t>sencillo </a:t>
            </a:r>
            <a:r>
              <a:rPr sz="1400" spc="90" dirty="0">
                <a:latin typeface="Cambria"/>
                <a:cs typeface="Cambria"/>
              </a:rPr>
              <a:t>que </a:t>
            </a:r>
            <a:r>
              <a:rPr sz="1400" spc="114" dirty="0">
                <a:latin typeface="Cambria"/>
                <a:cs typeface="Cambria"/>
              </a:rPr>
              <a:t>Java, </a:t>
            </a:r>
            <a:r>
              <a:rPr sz="1400" spc="90" dirty="0">
                <a:latin typeface="Cambria"/>
                <a:cs typeface="Cambria"/>
              </a:rPr>
              <a:t>creado por </a:t>
            </a:r>
            <a:r>
              <a:rPr sz="1400" spc="130" dirty="0">
                <a:latin typeface="Cambria"/>
                <a:cs typeface="Cambria"/>
              </a:rPr>
              <a:t>Sun </a:t>
            </a:r>
            <a:r>
              <a:rPr sz="1400" spc="110" dirty="0">
                <a:latin typeface="Cambria"/>
                <a:cs typeface="Cambria"/>
              </a:rPr>
              <a:t>Microsystems. </a:t>
            </a:r>
            <a:r>
              <a:rPr sz="1400" spc="120" dirty="0">
                <a:latin typeface="Cambria"/>
                <a:cs typeface="Cambria"/>
              </a:rPr>
              <a:t>Ambas </a:t>
            </a:r>
            <a:r>
              <a:rPr sz="1400" spc="125" dirty="0">
                <a:latin typeface="Cambria"/>
                <a:cs typeface="Cambria"/>
              </a:rPr>
              <a:t>compañías, </a:t>
            </a:r>
            <a:r>
              <a:rPr sz="1400" spc="100" dirty="0">
                <a:latin typeface="Cambria"/>
                <a:cs typeface="Cambria"/>
              </a:rPr>
              <a:t>Netscape </a:t>
            </a:r>
            <a:r>
              <a:rPr sz="1400" spc="95" dirty="0">
                <a:latin typeface="Cambria"/>
                <a:cs typeface="Cambria"/>
              </a:rPr>
              <a:t>y </a:t>
            </a:r>
            <a:r>
              <a:rPr sz="1400" spc="130" dirty="0">
                <a:latin typeface="Cambria"/>
                <a:cs typeface="Cambria"/>
              </a:rPr>
              <a:t>Sun 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120" dirty="0">
                <a:latin typeface="Cambria"/>
                <a:cs typeface="Cambria"/>
              </a:rPr>
              <a:t>Microsystems, </a:t>
            </a:r>
            <a:r>
              <a:rPr sz="1400" spc="100" dirty="0">
                <a:latin typeface="Cambria"/>
                <a:cs typeface="Cambria"/>
              </a:rPr>
              <a:t>unieron </a:t>
            </a:r>
            <a:r>
              <a:rPr sz="1400" spc="105" dirty="0">
                <a:latin typeface="Cambria"/>
                <a:cs typeface="Cambria"/>
              </a:rPr>
              <a:t>fuerzas </a:t>
            </a:r>
            <a:r>
              <a:rPr sz="1400" spc="95" dirty="0">
                <a:latin typeface="Cambria"/>
                <a:cs typeface="Cambria"/>
              </a:rPr>
              <a:t>y </a:t>
            </a:r>
            <a:r>
              <a:rPr sz="1400" spc="114" dirty="0">
                <a:latin typeface="Cambria"/>
                <a:cs typeface="Cambria"/>
              </a:rPr>
              <a:t>conocimiento </a:t>
            </a:r>
            <a:r>
              <a:rPr sz="1400" spc="90" dirty="0">
                <a:latin typeface="Cambria"/>
                <a:cs typeface="Cambria"/>
              </a:rPr>
              <a:t>para </a:t>
            </a:r>
            <a:r>
              <a:rPr sz="1400" spc="85" dirty="0">
                <a:latin typeface="Cambria"/>
                <a:cs typeface="Cambria"/>
              </a:rPr>
              <a:t>desarrollar </a:t>
            </a:r>
            <a:r>
              <a:rPr sz="1400" spc="105" dirty="0">
                <a:latin typeface="Cambria"/>
                <a:cs typeface="Cambria"/>
              </a:rPr>
              <a:t>juntas </a:t>
            </a:r>
            <a:r>
              <a:rPr sz="1400" spc="90" dirty="0">
                <a:latin typeface="Cambria"/>
                <a:cs typeface="Cambria"/>
              </a:rPr>
              <a:t>la </a:t>
            </a:r>
            <a:r>
              <a:rPr sz="1400" spc="110" dirty="0">
                <a:latin typeface="Cambria"/>
                <a:cs typeface="Cambria"/>
              </a:rPr>
              <a:t>programación 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JavaScript.</a:t>
            </a:r>
            <a:endParaRPr sz="1400">
              <a:latin typeface="Cambria"/>
              <a:cs typeface="Cambria"/>
            </a:endParaRPr>
          </a:p>
          <a:p>
            <a:pPr marL="12700" marR="242570" indent="41910">
              <a:lnSpc>
                <a:spcPct val="100000"/>
              </a:lnSpc>
            </a:pPr>
            <a:r>
              <a:rPr sz="1400" spc="100" dirty="0">
                <a:latin typeface="Cambria"/>
                <a:cs typeface="Cambria"/>
              </a:rPr>
              <a:t>Y </a:t>
            </a:r>
            <a:r>
              <a:rPr sz="1400" spc="114" dirty="0">
                <a:latin typeface="Cambria"/>
                <a:cs typeface="Cambria"/>
              </a:rPr>
              <a:t>así, </a:t>
            </a:r>
            <a:r>
              <a:rPr sz="1400" spc="110" dirty="0">
                <a:latin typeface="Cambria"/>
                <a:cs typeface="Cambria"/>
              </a:rPr>
              <a:t>en </a:t>
            </a:r>
            <a:r>
              <a:rPr sz="1400" spc="95" dirty="0">
                <a:latin typeface="Cambria"/>
                <a:cs typeface="Cambria"/>
              </a:rPr>
              <a:t>líneas </a:t>
            </a:r>
            <a:r>
              <a:rPr sz="1400" spc="145" dirty="0">
                <a:latin typeface="Cambria"/>
                <a:cs typeface="Cambria"/>
              </a:rPr>
              <a:t>muy </a:t>
            </a:r>
            <a:r>
              <a:rPr sz="1400" spc="105" dirty="0">
                <a:latin typeface="Cambria"/>
                <a:cs typeface="Cambria"/>
              </a:rPr>
              <a:t>generales, nació </a:t>
            </a:r>
            <a:r>
              <a:rPr sz="1400" spc="130" dirty="0">
                <a:latin typeface="Cambria"/>
                <a:cs typeface="Cambria"/>
              </a:rPr>
              <a:t>un </a:t>
            </a:r>
            <a:r>
              <a:rPr sz="1400" spc="100" dirty="0">
                <a:latin typeface="Cambria"/>
                <a:cs typeface="Cambria"/>
              </a:rPr>
              <a:t>lenguaje </a:t>
            </a:r>
            <a:r>
              <a:rPr sz="1400" spc="85" dirty="0">
                <a:latin typeface="Cambria"/>
                <a:cs typeface="Cambria"/>
              </a:rPr>
              <a:t>de desarrollo </a:t>
            </a:r>
            <a:r>
              <a:rPr sz="1400" spc="80" dirty="0">
                <a:latin typeface="Cambria"/>
                <a:cs typeface="Cambria"/>
              </a:rPr>
              <a:t>web </a:t>
            </a:r>
            <a:r>
              <a:rPr sz="1400" spc="100" dirty="0">
                <a:latin typeface="Cambria"/>
                <a:cs typeface="Cambria"/>
              </a:rPr>
              <a:t>fácil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90" dirty="0">
                <a:latin typeface="Cambria"/>
                <a:cs typeface="Cambria"/>
              </a:rPr>
              <a:t>utilizar </a:t>
            </a:r>
            <a:r>
              <a:rPr sz="1400" spc="95" dirty="0">
                <a:latin typeface="Cambria"/>
                <a:cs typeface="Cambria"/>
              </a:rPr>
              <a:t>y 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accesible </a:t>
            </a:r>
            <a:r>
              <a:rPr sz="1400" spc="100" dirty="0">
                <a:latin typeface="Cambria"/>
                <a:cs typeface="Cambria"/>
              </a:rPr>
              <a:t>a personas </a:t>
            </a:r>
            <a:r>
              <a:rPr sz="1400" spc="114" dirty="0">
                <a:latin typeface="Cambria"/>
                <a:cs typeface="Cambria"/>
              </a:rPr>
              <a:t>con </a:t>
            </a:r>
            <a:r>
              <a:rPr sz="1400" spc="105" dirty="0">
                <a:latin typeface="Cambria"/>
                <a:cs typeface="Cambria"/>
              </a:rPr>
              <a:t>nociones </a:t>
            </a:r>
            <a:r>
              <a:rPr sz="1400" spc="95" dirty="0">
                <a:latin typeface="Cambria"/>
                <a:cs typeface="Cambria"/>
              </a:rPr>
              <a:t>básicas </a:t>
            </a:r>
            <a:r>
              <a:rPr sz="1400" spc="85" dirty="0">
                <a:latin typeface="Cambria"/>
                <a:cs typeface="Cambria"/>
              </a:rPr>
              <a:t>de </a:t>
            </a:r>
            <a:r>
              <a:rPr sz="1400" spc="110" dirty="0">
                <a:latin typeface="Cambria"/>
                <a:cs typeface="Cambria"/>
              </a:rPr>
              <a:t>programación </a:t>
            </a:r>
            <a:r>
              <a:rPr sz="1400" spc="145" dirty="0">
                <a:latin typeface="Cambria"/>
                <a:cs typeface="Cambria"/>
              </a:rPr>
              <a:t>o, </a:t>
            </a:r>
            <a:r>
              <a:rPr sz="1400" spc="114" dirty="0">
                <a:latin typeface="Cambria"/>
                <a:cs typeface="Cambria"/>
              </a:rPr>
              <a:t>incluso, con </a:t>
            </a:r>
            <a:r>
              <a:rPr sz="1400" spc="130" dirty="0">
                <a:latin typeface="Cambria"/>
                <a:cs typeface="Cambria"/>
              </a:rPr>
              <a:t>ningún 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conocimiento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previo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en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la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materia,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lo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cual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explica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por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qué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la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popularidad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JavaScript 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125" dirty="0">
                <a:latin typeface="Cambria"/>
                <a:cs typeface="Cambria"/>
              </a:rPr>
              <a:t>gozó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tan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buena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salud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desde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sus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20" dirty="0">
                <a:latin typeface="Cambria"/>
                <a:cs typeface="Cambria"/>
              </a:rPr>
              <a:t>comienzos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y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también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por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qué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lo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sigue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haciendo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día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hoy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150" y="490621"/>
            <a:ext cx="197294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95" dirty="0">
                <a:solidFill>
                  <a:srgbClr val="011446"/>
                </a:solidFill>
              </a:rPr>
              <a:t>Origen: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233450" y="1594530"/>
            <a:ext cx="56603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spc="100" dirty="0">
                <a:latin typeface="Cambria"/>
                <a:cs typeface="Cambria"/>
              </a:rPr>
              <a:t>JavaScript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fue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desarrollado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originalmente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por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Brendan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Eich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Netscape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con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el</a:t>
            </a:r>
            <a:r>
              <a:rPr sz="1500" spc="90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nombre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155" dirty="0">
                <a:latin typeface="Cambria"/>
                <a:cs typeface="Cambria"/>
              </a:rPr>
              <a:t>Mocha,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el</a:t>
            </a:r>
            <a:r>
              <a:rPr sz="1500" spc="9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cual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fue 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renombrado </a:t>
            </a:r>
            <a:r>
              <a:rPr sz="1500" spc="105" dirty="0">
                <a:latin typeface="Cambria"/>
                <a:cs typeface="Cambria"/>
              </a:rPr>
              <a:t>posteriormente a </a:t>
            </a:r>
            <a:r>
              <a:rPr sz="1500" spc="110" dirty="0">
                <a:latin typeface="Cambria"/>
                <a:cs typeface="Cambria"/>
              </a:rPr>
              <a:t>LiveScript, </a:t>
            </a:r>
            <a:r>
              <a:rPr sz="1500" spc="95" dirty="0">
                <a:latin typeface="Cambria"/>
                <a:cs typeface="Cambria"/>
              </a:rPr>
              <a:t>para </a:t>
            </a:r>
            <a:r>
              <a:rPr sz="1500" spc="140" dirty="0">
                <a:latin typeface="Cambria"/>
                <a:cs typeface="Cambria"/>
              </a:rPr>
              <a:t>ﬁnalmente </a:t>
            </a:r>
            <a:r>
              <a:rPr sz="1500" spc="14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quedar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145" dirty="0">
                <a:latin typeface="Cambria"/>
                <a:cs typeface="Cambria"/>
              </a:rPr>
              <a:t>como </a:t>
            </a:r>
            <a:r>
              <a:rPr sz="1500" spc="100" dirty="0">
                <a:latin typeface="Cambria"/>
                <a:cs typeface="Cambria"/>
              </a:rPr>
              <a:t>JavaScript.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El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cambio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nombre </a:t>
            </a:r>
            <a:r>
              <a:rPr sz="1500" spc="105" dirty="0">
                <a:latin typeface="Cambria"/>
                <a:cs typeface="Cambria"/>
              </a:rPr>
              <a:t>coincidió 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aproximadamente con </a:t>
            </a:r>
            <a:r>
              <a:rPr sz="1500" spc="85" dirty="0">
                <a:latin typeface="Cambria"/>
                <a:cs typeface="Cambria"/>
              </a:rPr>
              <a:t>el </a:t>
            </a:r>
            <a:r>
              <a:rPr sz="1500" spc="150" dirty="0">
                <a:latin typeface="Cambria"/>
                <a:cs typeface="Cambria"/>
              </a:rPr>
              <a:t>momento </a:t>
            </a:r>
            <a:r>
              <a:rPr sz="1500" spc="120" dirty="0">
                <a:latin typeface="Cambria"/>
                <a:cs typeface="Cambria"/>
              </a:rPr>
              <a:t>en </a:t>
            </a:r>
            <a:r>
              <a:rPr sz="1500" spc="95" dirty="0">
                <a:latin typeface="Cambria"/>
                <a:cs typeface="Cambria"/>
              </a:rPr>
              <a:t>que </a:t>
            </a:r>
            <a:r>
              <a:rPr sz="1500" spc="110" dirty="0">
                <a:latin typeface="Cambria"/>
                <a:cs typeface="Cambria"/>
              </a:rPr>
              <a:t>Netscape </a:t>
            </a:r>
            <a:r>
              <a:rPr sz="1500" spc="114" dirty="0">
                <a:latin typeface="Cambria"/>
                <a:cs typeface="Cambria"/>
              </a:rPr>
              <a:t>agregó </a:t>
            </a:r>
            <a:r>
              <a:rPr sz="1500" spc="-32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compatibilidad </a:t>
            </a:r>
            <a:r>
              <a:rPr sz="1500" spc="125" dirty="0">
                <a:latin typeface="Cambria"/>
                <a:cs typeface="Cambria"/>
              </a:rPr>
              <a:t>con </a:t>
            </a:r>
            <a:r>
              <a:rPr sz="1500" spc="100" dirty="0">
                <a:latin typeface="Cambria"/>
                <a:cs typeface="Cambria"/>
              </a:rPr>
              <a:t>la </a:t>
            </a:r>
            <a:r>
              <a:rPr sz="1500" spc="110" dirty="0">
                <a:latin typeface="Cambria"/>
                <a:cs typeface="Cambria"/>
              </a:rPr>
              <a:t>tecnología </a:t>
            </a:r>
            <a:r>
              <a:rPr sz="1500" spc="105" dirty="0">
                <a:latin typeface="Cambria"/>
                <a:cs typeface="Cambria"/>
              </a:rPr>
              <a:t>Java </a:t>
            </a:r>
            <a:r>
              <a:rPr sz="1500" spc="120" dirty="0">
                <a:latin typeface="Cambria"/>
                <a:cs typeface="Cambria"/>
              </a:rPr>
              <a:t>en </a:t>
            </a:r>
            <a:r>
              <a:rPr sz="1500" spc="114" dirty="0">
                <a:latin typeface="Cambria"/>
                <a:cs typeface="Cambria"/>
              </a:rPr>
              <a:t>su </a:t>
            </a:r>
            <a:r>
              <a:rPr sz="1500" spc="110" dirty="0">
                <a:latin typeface="Cambria"/>
                <a:cs typeface="Cambria"/>
              </a:rPr>
              <a:t>navegador </a:t>
            </a:r>
            <a:r>
              <a:rPr sz="1500" spc="90" dirty="0">
                <a:latin typeface="Cambria"/>
                <a:cs typeface="Cambria"/>
              </a:rPr>
              <a:t>web 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Netscape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Navigator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en </a:t>
            </a:r>
            <a:r>
              <a:rPr sz="1500" spc="100" dirty="0">
                <a:latin typeface="Cambria"/>
                <a:cs typeface="Cambria"/>
              </a:rPr>
              <a:t>la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versión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2002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en </a:t>
            </a:r>
            <a:r>
              <a:rPr sz="1500" spc="100" dirty="0">
                <a:latin typeface="Cambria"/>
                <a:cs typeface="Cambria"/>
              </a:rPr>
              <a:t>diciembre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 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1995.</a:t>
            </a:r>
            <a:r>
              <a:rPr sz="1500" spc="445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La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denominación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produjo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130" dirty="0">
                <a:latin typeface="Cambria"/>
                <a:cs typeface="Cambria"/>
              </a:rPr>
              <a:t>confusión,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dando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la </a:t>
            </a:r>
            <a:r>
              <a:rPr sz="1500" spc="-32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impresión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que </a:t>
            </a:r>
            <a:r>
              <a:rPr sz="1500" spc="85" dirty="0">
                <a:latin typeface="Cambria"/>
                <a:cs typeface="Cambria"/>
              </a:rPr>
              <a:t>el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lenguaje</a:t>
            </a:r>
            <a:r>
              <a:rPr sz="1500" spc="95" dirty="0">
                <a:latin typeface="Cambria"/>
                <a:cs typeface="Cambria"/>
              </a:rPr>
              <a:t> es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una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prolongación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Java,</a:t>
            </a:r>
            <a:r>
              <a:rPr sz="1500" spc="100" dirty="0">
                <a:latin typeface="Cambria"/>
                <a:cs typeface="Cambria"/>
              </a:rPr>
              <a:t> y </a:t>
            </a:r>
            <a:r>
              <a:rPr sz="1500" spc="-32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se </a:t>
            </a:r>
            <a:r>
              <a:rPr sz="1500" spc="135" dirty="0">
                <a:latin typeface="Cambria"/>
                <a:cs typeface="Cambria"/>
              </a:rPr>
              <a:t>ha </a:t>
            </a:r>
            <a:r>
              <a:rPr sz="1500" spc="100" dirty="0">
                <a:latin typeface="Cambria"/>
                <a:cs typeface="Cambria"/>
              </a:rPr>
              <a:t>caracterizado </a:t>
            </a:r>
            <a:r>
              <a:rPr sz="1500" spc="95" dirty="0">
                <a:latin typeface="Cambria"/>
                <a:cs typeface="Cambria"/>
              </a:rPr>
              <a:t>por </a:t>
            </a:r>
            <a:r>
              <a:rPr sz="1500" spc="140" dirty="0">
                <a:latin typeface="Cambria"/>
                <a:cs typeface="Cambria"/>
              </a:rPr>
              <a:t>muchos </a:t>
            </a:r>
            <a:r>
              <a:rPr sz="1500" spc="145" dirty="0">
                <a:latin typeface="Cambria"/>
                <a:cs typeface="Cambria"/>
              </a:rPr>
              <a:t>como </a:t>
            </a:r>
            <a:r>
              <a:rPr sz="1500" spc="125" dirty="0">
                <a:latin typeface="Cambria"/>
                <a:cs typeface="Cambria"/>
              </a:rPr>
              <a:t>una </a:t>
            </a:r>
            <a:r>
              <a:rPr sz="1500" spc="100" dirty="0">
                <a:latin typeface="Cambria"/>
                <a:cs typeface="Cambria"/>
              </a:rPr>
              <a:t>estrategia </a:t>
            </a:r>
            <a:r>
              <a:rPr sz="1500" spc="90" dirty="0">
                <a:latin typeface="Cambria"/>
                <a:cs typeface="Cambria"/>
              </a:rPr>
              <a:t>de 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mercadotecnia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Netscape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para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obtener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100" dirty="0">
                <a:latin typeface="Cambria"/>
                <a:cs typeface="Cambria"/>
              </a:rPr>
              <a:t>prestigio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e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innovar </a:t>
            </a:r>
            <a:r>
              <a:rPr sz="1500" spc="-325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en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el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ámbito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los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nuevos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110" dirty="0">
                <a:latin typeface="Cambria"/>
                <a:cs typeface="Cambria"/>
              </a:rPr>
              <a:t>lenguajes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de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120" dirty="0">
                <a:latin typeface="Cambria"/>
                <a:cs typeface="Cambria"/>
              </a:rPr>
              <a:t>programación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spc="90" dirty="0">
                <a:latin typeface="Cambria"/>
                <a:cs typeface="Cambria"/>
              </a:rPr>
              <a:t>web.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72025" y="1763049"/>
            <a:ext cx="2077720" cy="2323465"/>
            <a:chOff x="6372025" y="1763049"/>
            <a:chExt cx="2077720" cy="23234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8225" y="1839249"/>
              <a:ext cx="1924799" cy="21707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10125" y="1801149"/>
              <a:ext cx="2001520" cy="2247265"/>
            </a:xfrm>
            <a:custGeom>
              <a:avLst/>
              <a:gdLst/>
              <a:ahLst/>
              <a:cxnLst/>
              <a:rect l="l" t="t" r="r" b="b"/>
              <a:pathLst>
                <a:path w="2001520" h="2247265">
                  <a:moveTo>
                    <a:pt x="0" y="0"/>
                  </a:moveTo>
                  <a:lnTo>
                    <a:pt x="2000999" y="0"/>
                  </a:lnTo>
                  <a:lnTo>
                    <a:pt x="2000999" y="2246949"/>
                  </a:lnTo>
                  <a:lnTo>
                    <a:pt x="0" y="2246949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114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75" y="431551"/>
            <a:ext cx="47085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>
                <a:solidFill>
                  <a:srgbClr val="011446"/>
                </a:solidFill>
              </a:rPr>
              <a:t>Elemento</a:t>
            </a:r>
            <a:r>
              <a:rPr spc="45" dirty="0">
                <a:solidFill>
                  <a:srgbClr val="011446"/>
                </a:solidFill>
              </a:rPr>
              <a:t> </a:t>
            </a:r>
            <a:r>
              <a:rPr spc="70" dirty="0">
                <a:solidFill>
                  <a:srgbClr val="011446"/>
                </a:solidFill>
              </a:rPr>
              <a:t>de</a:t>
            </a:r>
            <a:r>
              <a:rPr spc="45" dirty="0">
                <a:solidFill>
                  <a:srgbClr val="011446"/>
                </a:solidFill>
              </a:rPr>
              <a:t> </a:t>
            </a:r>
            <a:r>
              <a:rPr spc="130" dirty="0">
                <a:solidFill>
                  <a:srgbClr val="011446"/>
                </a:solidFill>
              </a:rPr>
              <a:t>JavaScript: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274" y="1208913"/>
            <a:ext cx="8139430" cy="359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08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Posee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algunos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objetos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predeﬁnidos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u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objetos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intrínsecos </a:t>
            </a: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como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son: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Array,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Boolean,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Date,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 Function,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Global,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50" dirty="0">
                <a:solidFill>
                  <a:srgbClr val="011446"/>
                </a:solidFill>
                <a:latin typeface="Cambria"/>
                <a:cs typeface="Cambria"/>
              </a:rPr>
              <a:t>Math,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Number,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Object,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RegExp,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String.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Además,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es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posible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crear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objetos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nuevos, con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sus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propios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métodos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 propiedades,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adaptados a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las necesidades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concretas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cada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aplicación</a:t>
            </a:r>
            <a:endParaRPr sz="14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1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20" dirty="0"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  <a:p>
            <a:pPr marL="150495" marR="2628900">
              <a:lnSpc>
                <a:spcPct val="120000"/>
              </a:lnSpc>
              <a:spcBef>
                <a:spcPts val="35"/>
              </a:spcBef>
            </a:pP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objeto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Array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JavaScript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es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20" dirty="0">
                <a:solidFill>
                  <a:srgbClr val="011446"/>
                </a:solidFill>
                <a:latin typeface="Cambria"/>
                <a:cs typeface="Cambria"/>
              </a:rPr>
              <a:t>un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objeto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5" dirty="0">
                <a:solidFill>
                  <a:srgbClr val="011446"/>
                </a:solidFill>
                <a:latin typeface="Cambria"/>
                <a:cs typeface="Cambria"/>
              </a:rPr>
              <a:t>global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que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es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5" dirty="0">
                <a:solidFill>
                  <a:srgbClr val="011446"/>
                </a:solidFill>
                <a:latin typeface="Cambria"/>
                <a:cs typeface="Cambria"/>
              </a:rPr>
              <a:t>usado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5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la </a:t>
            </a:r>
            <a:r>
              <a:rPr sz="1300" spc="-27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5" dirty="0">
                <a:solidFill>
                  <a:srgbClr val="011446"/>
                </a:solidFill>
                <a:latin typeface="Cambria"/>
                <a:cs typeface="Cambria"/>
              </a:rPr>
              <a:t>construcción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arrays,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que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0" dirty="0">
                <a:solidFill>
                  <a:srgbClr val="011446"/>
                </a:solidFill>
                <a:latin typeface="Cambria"/>
                <a:cs typeface="Cambria"/>
              </a:rPr>
              <a:t>son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objetos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tipo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lista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alto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nivel.</a:t>
            </a:r>
            <a:endParaRPr sz="1300">
              <a:latin typeface="Cambria"/>
              <a:cs typeface="Cambria"/>
            </a:endParaRPr>
          </a:p>
          <a:p>
            <a:pPr marL="150495" marR="2093595">
              <a:lnSpc>
                <a:spcPct val="100000"/>
              </a:lnSpc>
              <a:spcBef>
                <a:spcPts val="310"/>
              </a:spcBef>
            </a:pPr>
            <a:r>
              <a:rPr sz="1300" spc="105" dirty="0">
                <a:solidFill>
                  <a:srgbClr val="011446"/>
                </a:solidFill>
                <a:latin typeface="Cambria"/>
                <a:cs typeface="Cambria"/>
              </a:rPr>
              <a:t>Los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arrays </a:t>
            </a:r>
            <a:r>
              <a:rPr sz="1300" spc="110" dirty="0">
                <a:solidFill>
                  <a:srgbClr val="011446"/>
                </a:solidFill>
                <a:latin typeface="Cambria"/>
                <a:cs typeface="Cambria"/>
              </a:rPr>
              <a:t>son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objetos </a:t>
            </a:r>
            <a:r>
              <a:rPr sz="1300" spc="95" dirty="0">
                <a:solidFill>
                  <a:srgbClr val="011446"/>
                </a:solidFill>
                <a:latin typeface="Cambria"/>
                <a:cs typeface="Cambria"/>
              </a:rPr>
              <a:t>similares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a </a:t>
            </a:r>
            <a:r>
              <a:rPr sz="1300" spc="110" dirty="0">
                <a:solidFill>
                  <a:srgbClr val="011446"/>
                </a:solidFill>
                <a:latin typeface="Cambria"/>
                <a:cs typeface="Cambria"/>
              </a:rPr>
              <a:t>una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lista </a:t>
            </a:r>
            <a:r>
              <a:rPr sz="1300" spc="95" dirty="0">
                <a:solidFill>
                  <a:srgbClr val="011446"/>
                </a:solidFill>
                <a:latin typeface="Cambria"/>
                <a:cs typeface="Cambria"/>
              </a:rPr>
              <a:t>cuyo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prototipo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proporciona </a:t>
            </a:r>
            <a:r>
              <a:rPr sz="1300" spc="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5" dirty="0">
                <a:solidFill>
                  <a:srgbClr val="011446"/>
                </a:solidFill>
                <a:latin typeface="Cambria"/>
                <a:cs typeface="Cambria"/>
              </a:rPr>
              <a:t>métodos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para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efectuar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operaciones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recorrido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y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5" dirty="0">
                <a:solidFill>
                  <a:srgbClr val="011446"/>
                </a:solidFill>
                <a:latin typeface="Cambria"/>
                <a:cs typeface="Cambria"/>
              </a:rPr>
              <a:t>mutación.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0" dirty="0">
                <a:solidFill>
                  <a:srgbClr val="011446"/>
                </a:solidFill>
                <a:latin typeface="Cambria"/>
                <a:cs typeface="Cambria"/>
              </a:rPr>
              <a:t>Tanto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la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longitud </a:t>
            </a:r>
            <a:r>
              <a:rPr sz="1300" spc="125" dirty="0">
                <a:solidFill>
                  <a:srgbClr val="011446"/>
                </a:solidFill>
                <a:latin typeface="Cambria"/>
                <a:cs typeface="Cambria"/>
              </a:rPr>
              <a:t>como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el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tipo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los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elementos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300" spc="120" dirty="0">
                <a:solidFill>
                  <a:srgbClr val="011446"/>
                </a:solidFill>
                <a:latin typeface="Cambria"/>
                <a:cs typeface="Cambria"/>
              </a:rPr>
              <a:t>un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array </a:t>
            </a:r>
            <a:r>
              <a:rPr sz="1300" spc="110" dirty="0">
                <a:solidFill>
                  <a:srgbClr val="011446"/>
                </a:solidFill>
                <a:latin typeface="Cambria"/>
                <a:cs typeface="Cambria"/>
              </a:rPr>
              <a:t>son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variables.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Dado </a:t>
            </a:r>
            <a:r>
              <a:rPr sz="1300" spc="10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que la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longitud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300" spc="120" dirty="0">
                <a:solidFill>
                  <a:srgbClr val="011446"/>
                </a:solidFill>
                <a:latin typeface="Cambria"/>
                <a:cs typeface="Cambria"/>
              </a:rPr>
              <a:t>un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array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puede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cambiar </a:t>
            </a:r>
            <a:r>
              <a:rPr sz="1300" spc="105" dirty="0">
                <a:solidFill>
                  <a:srgbClr val="011446"/>
                </a:solidFill>
                <a:latin typeface="Cambria"/>
                <a:cs typeface="Cambria"/>
              </a:rPr>
              <a:t>en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cualquier </a:t>
            </a:r>
            <a:r>
              <a:rPr sz="1300" spc="135" dirty="0">
                <a:solidFill>
                  <a:srgbClr val="011446"/>
                </a:solidFill>
                <a:latin typeface="Cambria"/>
                <a:cs typeface="Cambria"/>
              </a:rPr>
              <a:t>momento,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y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los </a:t>
            </a:r>
            <a:r>
              <a:rPr sz="1300" spc="-27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datos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pueden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almacenar</a:t>
            </a:r>
            <a:r>
              <a:rPr sz="13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5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ubicaciones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4" dirty="0">
                <a:solidFill>
                  <a:srgbClr val="011446"/>
                </a:solidFill>
                <a:latin typeface="Cambria"/>
                <a:cs typeface="Cambria"/>
              </a:rPr>
              <a:t>no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0" dirty="0">
                <a:solidFill>
                  <a:srgbClr val="011446"/>
                </a:solidFill>
                <a:latin typeface="Cambria"/>
                <a:cs typeface="Cambria"/>
              </a:rPr>
              <a:t>contiguas,</a:t>
            </a:r>
            <a:r>
              <a:rPr sz="13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4" dirty="0">
                <a:solidFill>
                  <a:srgbClr val="011446"/>
                </a:solidFill>
                <a:latin typeface="Cambria"/>
                <a:cs typeface="Cambria"/>
              </a:rPr>
              <a:t>no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5" dirty="0">
                <a:solidFill>
                  <a:srgbClr val="011446"/>
                </a:solidFill>
                <a:latin typeface="Cambria"/>
                <a:cs typeface="Cambria"/>
              </a:rPr>
              <a:t>hay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5" dirty="0">
                <a:solidFill>
                  <a:srgbClr val="011446"/>
                </a:solidFill>
                <a:latin typeface="Cambria"/>
                <a:cs typeface="Cambria"/>
              </a:rPr>
              <a:t>garantía </a:t>
            </a:r>
            <a:r>
              <a:rPr sz="1300" spc="-27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que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los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arrays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JavaScript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sean </a:t>
            </a:r>
            <a:r>
              <a:rPr sz="1300" spc="95" dirty="0">
                <a:solidFill>
                  <a:srgbClr val="011446"/>
                </a:solidFill>
                <a:latin typeface="Cambria"/>
                <a:cs typeface="Cambria"/>
              </a:rPr>
              <a:t>densos;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esto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depende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300" spc="125" dirty="0">
                <a:solidFill>
                  <a:srgbClr val="011446"/>
                </a:solidFill>
                <a:latin typeface="Cambria"/>
                <a:cs typeface="Cambria"/>
              </a:rPr>
              <a:t>cómo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el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programador</a:t>
            </a:r>
            <a:r>
              <a:rPr sz="13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elija</a:t>
            </a:r>
            <a:r>
              <a:rPr sz="13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usarlos.</a:t>
            </a:r>
            <a:r>
              <a:rPr sz="13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4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300" spc="3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general</a:t>
            </a:r>
            <a:r>
              <a:rPr sz="13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estas</a:t>
            </a:r>
            <a:r>
              <a:rPr sz="13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características</a:t>
            </a:r>
            <a:r>
              <a:rPr sz="1300" spc="3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0" dirty="0">
                <a:solidFill>
                  <a:srgbClr val="011446"/>
                </a:solidFill>
                <a:latin typeface="Cambria"/>
                <a:cs typeface="Cambria"/>
              </a:rPr>
              <a:t>son</a:t>
            </a:r>
            <a:r>
              <a:rPr sz="13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4" dirty="0">
                <a:solidFill>
                  <a:srgbClr val="011446"/>
                </a:solidFill>
                <a:latin typeface="Cambria"/>
                <a:cs typeface="Cambria"/>
              </a:rPr>
              <a:t>cómodas, </a:t>
            </a:r>
            <a:r>
              <a:rPr sz="1300" spc="-27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pero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0" dirty="0">
                <a:solidFill>
                  <a:srgbClr val="011446"/>
                </a:solidFill>
                <a:latin typeface="Cambria"/>
                <a:cs typeface="Cambria"/>
              </a:rPr>
              <a:t>si,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5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su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5" dirty="0">
                <a:solidFill>
                  <a:srgbClr val="011446"/>
                </a:solidFill>
                <a:latin typeface="Cambria"/>
                <a:cs typeface="Cambria"/>
              </a:rPr>
              <a:t>caso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particular,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4" dirty="0">
                <a:solidFill>
                  <a:srgbClr val="011446"/>
                </a:solidFill>
                <a:latin typeface="Cambria"/>
                <a:cs typeface="Cambria"/>
              </a:rPr>
              <a:t>no</a:t>
            </a:r>
            <a:r>
              <a:rPr sz="13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resultan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90" dirty="0">
                <a:solidFill>
                  <a:srgbClr val="011446"/>
                </a:solidFill>
                <a:latin typeface="Cambria"/>
                <a:cs typeface="Cambria"/>
              </a:rPr>
              <a:t>deseables,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puede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considerar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el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00" dirty="0">
                <a:solidFill>
                  <a:srgbClr val="011446"/>
                </a:solidFill>
                <a:latin typeface="Cambria"/>
                <a:cs typeface="Cambria"/>
              </a:rPr>
              <a:t>uso</a:t>
            </a:r>
            <a:r>
              <a:rPr sz="13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7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0" dirty="0">
                <a:solidFill>
                  <a:srgbClr val="011446"/>
                </a:solidFill>
                <a:latin typeface="Cambria"/>
                <a:cs typeface="Cambria"/>
              </a:rPr>
              <a:t>arrays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110" dirty="0">
                <a:solidFill>
                  <a:srgbClr val="011446"/>
                </a:solidFill>
                <a:latin typeface="Cambria"/>
                <a:cs typeface="Cambria"/>
              </a:rPr>
              <a:t>con</a:t>
            </a:r>
            <a:r>
              <a:rPr sz="13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300" spc="85" dirty="0">
                <a:solidFill>
                  <a:srgbClr val="011446"/>
                </a:solidFill>
                <a:latin typeface="Cambria"/>
                <a:cs typeface="Cambria"/>
              </a:rPr>
              <a:t>tipo.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49" y="692738"/>
            <a:ext cx="6985000" cy="39624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3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150495">
              <a:lnSpc>
                <a:spcPct val="100000"/>
              </a:lnSpc>
              <a:spcBef>
                <a:spcPts val="340"/>
              </a:spcBef>
            </a:pP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Permite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trabajar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con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fechas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horas.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mbria"/>
              <a:cs typeface="Cambria"/>
            </a:endParaRPr>
          </a:p>
          <a:p>
            <a:pPr marL="150495">
              <a:lnSpc>
                <a:spcPct val="100000"/>
              </a:lnSpc>
            </a:pP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-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constructor</a:t>
            </a:r>
            <a:r>
              <a:rPr sz="140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Date: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latin typeface="Calibri"/>
                <a:cs typeface="Calibri"/>
              </a:rPr>
              <a:t>Math</a:t>
            </a:r>
            <a:endParaRPr sz="1800">
              <a:latin typeface="Calibri"/>
              <a:cs typeface="Calibri"/>
            </a:endParaRPr>
          </a:p>
          <a:p>
            <a:pPr marL="150495" marR="685800">
              <a:lnSpc>
                <a:spcPct val="100000"/>
              </a:lnSpc>
              <a:spcBef>
                <a:spcPts val="340"/>
              </a:spcBef>
            </a:pPr>
            <a:r>
              <a:rPr sz="1400" spc="145" dirty="0">
                <a:solidFill>
                  <a:srgbClr val="011446"/>
                </a:solidFill>
                <a:latin typeface="Cambria"/>
                <a:cs typeface="Cambria"/>
              </a:rPr>
              <a:t>Math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es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incorporado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que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tiene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propiedades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métodos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para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constantes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funciones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matemáticas.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No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es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función.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011446"/>
                </a:solidFill>
                <a:latin typeface="Cambria"/>
                <a:cs typeface="Cambria"/>
              </a:rPr>
              <a:t>Math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funciona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con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tipo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Number</a:t>
            </a:r>
            <a:endParaRPr sz="1400">
              <a:latin typeface="Cambria"/>
              <a:cs typeface="Cambria"/>
            </a:endParaRPr>
          </a:p>
          <a:p>
            <a:pPr marL="379095" indent="-351790">
              <a:lnSpc>
                <a:spcPts val="191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600" b="1" spc="-5" dirty="0">
                <a:latin typeface="Calibri"/>
                <a:cs typeface="Calibri"/>
              </a:rPr>
              <a:t>Descripción</a:t>
            </a:r>
            <a:endParaRPr sz="1600">
              <a:latin typeface="Calibri"/>
              <a:cs typeface="Calibri"/>
            </a:endParaRPr>
          </a:p>
          <a:p>
            <a:pPr marL="150495" marR="5080">
              <a:lnSpc>
                <a:spcPct val="120000"/>
              </a:lnSpc>
              <a:spcBef>
                <a:spcPts val="1475"/>
              </a:spcBef>
            </a:pP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A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diferencia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los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demás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globales,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011446"/>
                </a:solidFill>
                <a:latin typeface="Cambria"/>
                <a:cs typeface="Cambria"/>
              </a:rPr>
              <a:t>Math</a:t>
            </a:r>
            <a:r>
              <a:rPr sz="140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no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puede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editar.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Todas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las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propiedades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métodos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45" dirty="0">
                <a:solidFill>
                  <a:srgbClr val="011446"/>
                </a:solidFill>
                <a:latin typeface="Cambria"/>
                <a:cs typeface="Cambria"/>
              </a:rPr>
              <a:t>Math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son</a:t>
            </a:r>
            <a:r>
              <a:rPr sz="1400" spc="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estáticos.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Usted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puede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011446"/>
                </a:solidFill>
                <a:latin typeface="Cambria"/>
                <a:cs typeface="Cambria"/>
              </a:rPr>
              <a:t>referir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la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constante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pi </a:t>
            </a: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como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Math.PI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puede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llamar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la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función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seno </a:t>
            </a: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como </a:t>
            </a:r>
            <a:r>
              <a:rPr sz="1400" spc="14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Math.sin(x),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donde </a:t>
            </a:r>
            <a:r>
              <a:rPr sz="1400" spc="155" dirty="0">
                <a:solidFill>
                  <a:srgbClr val="011446"/>
                </a:solidFill>
                <a:latin typeface="Cambria"/>
                <a:cs typeface="Cambria"/>
              </a:rPr>
              <a:t>x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es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argumento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del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método. Las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constantes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se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deﬁnen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con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la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precisión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completa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los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números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reales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en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JavaScript.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824" y="491916"/>
            <a:ext cx="8568055" cy="394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000">
              <a:latin typeface="Calibri"/>
              <a:cs typeface="Calibri"/>
            </a:endParaRPr>
          </a:p>
          <a:p>
            <a:pPr marL="150495" marR="5080">
              <a:lnSpc>
                <a:spcPct val="120000"/>
              </a:lnSpc>
            </a:pPr>
            <a:r>
              <a:rPr sz="1400" b="1" spc="80" dirty="0">
                <a:solidFill>
                  <a:srgbClr val="011446"/>
                </a:solidFill>
                <a:latin typeface="Cambria"/>
                <a:cs typeface="Cambria"/>
              </a:rPr>
              <a:t>Number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es </a:t>
            </a:r>
            <a:r>
              <a:rPr sz="1400" spc="130" dirty="0">
                <a:solidFill>
                  <a:srgbClr val="011446"/>
                </a:solidFill>
                <a:latin typeface="Cambria"/>
                <a:cs typeface="Cambria"/>
              </a:rPr>
              <a:t>un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primitivo envolvente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que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permite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representar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manipular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valores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numéricos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011446"/>
                </a:solidFill>
                <a:latin typeface="Cambria"/>
                <a:cs typeface="Cambria"/>
              </a:rPr>
              <a:t>cómo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37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40" dirty="0">
                <a:solidFill>
                  <a:srgbClr val="011446"/>
                </a:solidFill>
                <a:latin typeface="Cambria"/>
                <a:cs typeface="Cambria"/>
              </a:rPr>
              <a:t>-9.25.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constructor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Number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contiene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constantes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métodos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para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trabajar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con números.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Valores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otro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tipo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pueden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ser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convertidos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a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números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usando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la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función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Number().</a:t>
            </a:r>
            <a:endParaRPr sz="140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 marL="150495" marR="287020">
              <a:lnSpc>
                <a:spcPct val="120000"/>
              </a:lnSpc>
              <a:spcBef>
                <a:spcPts val="1590"/>
              </a:spcBef>
            </a:pP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La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clase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Object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representa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uno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los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tipos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datos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JavaScript.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Es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usado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para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guardar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una </a:t>
            </a:r>
            <a:r>
              <a:rPr sz="1400" spc="1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colección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datos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deﬁnidos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 entidades </a:t>
            </a:r>
            <a:r>
              <a:rPr sz="1400" spc="145" dirty="0">
                <a:solidFill>
                  <a:srgbClr val="011446"/>
                </a:solidFill>
                <a:latin typeface="Cambria"/>
                <a:cs typeface="Cambria"/>
              </a:rPr>
              <a:t>más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complejas. </a:t>
            </a:r>
            <a:r>
              <a:rPr sz="1400" spc="114" dirty="0">
                <a:solidFill>
                  <a:srgbClr val="011446"/>
                </a:solidFill>
                <a:latin typeface="Cambria"/>
                <a:cs typeface="Cambria"/>
              </a:rPr>
              <a:t>Los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objetos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pueden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ser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creados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utilizando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constructor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Object()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o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la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011446"/>
                </a:solidFill>
                <a:latin typeface="Cambria"/>
                <a:cs typeface="Cambria"/>
              </a:rPr>
              <a:t>sintaxis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011446"/>
                </a:solidFill>
                <a:latin typeface="Cambria"/>
                <a:cs typeface="Cambria"/>
              </a:rPr>
              <a:t>literal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objeto.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constructor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Object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crea</a:t>
            </a:r>
            <a:r>
              <a:rPr sz="1400" spc="3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una </a:t>
            </a:r>
            <a:r>
              <a:rPr sz="1400" spc="-29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envoltura</a:t>
            </a:r>
            <a:r>
              <a:rPr sz="1400" spc="1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al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objeto.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Calibri"/>
                <a:cs typeface="Calibri"/>
              </a:rPr>
              <a:t>String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—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Cadena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</a:t>
            </a:r>
            <a:r>
              <a:rPr sz="1800" b="1" spc="-15" dirty="0">
                <a:latin typeface="Calibri"/>
                <a:cs typeface="Calibri"/>
              </a:rPr>
              <a:t> caracteres</a:t>
            </a:r>
            <a:endParaRPr sz="1800">
              <a:latin typeface="Calibri"/>
              <a:cs typeface="Calibri"/>
            </a:endParaRPr>
          </a:p>
          <a:p>
            <a:pPr marL="150495">
              <a:lnSpc>
                <a:spcPct val="100000"/>
              </a:lnSpc>
              <a:spcBef>
                <a:spcPts val="340"/>
              </a:spcBef>
            </a:pP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El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objeto</a:t>
            </a:r>
            <a:r>
              <a:rPr sz="1400" spc="20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b="1" spc="80" dirty="0">
                <a:solidFill>
                  <a:srgbClr val="011446"/>
                </a:solidFill>
                <a:latin typeface="Cambria"/>
                <a:cs typeface="Cambria"/>
              </a:rPr>
              <a:t>String</a:t>
            </a:r>
            <a:r>
              <a:rPr sz="1400" b="1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se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utiliza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011446"/>
                </a:solidFill>
                <a:latin typeface="Cambria"/>
                <a:cs typeface="Cambria"/>
              </a:rPr>
              <a:t>para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representar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11446"/>
                </a:solidFill>
                <a:latin typeface="Cambria"/>
                <a:cs typeface="Cambria"/>
              </a:rPr>
              <a:t>y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011446"/>
                </a:solidFill>
                <a:latin typeface="Cambria"/>
                <a:cs typeface="Cambria"/>
              </a:rPr>
              <a:t>manipular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20" dirty="0">
                <a:solidFill>
                  <a:srgbClr val="011446"/>
                </a:solidFill>
                <a:latin typeface="Cambria"/>
                <a:cs typeface="Cambria"/>
              </a:rPr>
              <a:t>una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011446"/>
                </a:solidFill>
                <a:latin typeface="Cambria"/>
                <a:cs typeface="Cambria"/>
              </a:rPr>
              <a:t>secuencia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de</a:t>
            </a:r>
            <a:r>
              <a:rPr sz="1400" spc="25" dirty="0">
                <a:solidFill>
                  <a:srgbClr val="011446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011446"/>
                </a:solidFill>
                <a:latin typeface="Cambria"/>
                <a:cs typeface="Cambria"/>
              </a:rPr>
              <a:t>caracteres.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1921</Words>
  <Application>Microsoft Macintosh PowerPoint</Application>
  <PresentationFormat>Presentación en pantalla (16:9)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Courier New</vt:lpstr>
      <vt:lpstr>Sitka Display</vt:lpstr>
      <vt:lpstr>Times New Roman</vt:lpstr>
      <vt:lpstr>Verdana</vt:lpstr>
      <vt:lpstr>Office Theme</vt:lpstr>
      <vt:lpstr>Exposición</vt:lpstr>
      <vt:lpstr>JavaScript</vt:lpstr>
      <vt:lpstr>Deﬁnicion de JavaScript:</vt:lpstr>
      <vt:lpstr>Historia de JavaScript</vt:lpstr>
      <vt:lpstr>Presentación de PowerPoint</vt:lpstr>
      <vt:lpstr>Origen:</vt:lpstr>
      <vt:lpstr>Elemento de JavaScript:</vt:lpstr>
      <vt:lpstr>Presentación de PowerPoint</vt:lpstr>
      <vt:lpstr>Presentación de PowerPoint</vt:lpstr>
      <vt:lpstr>Presentación de PowerPoint</vt:lpstr>
      <vt:lpstr>Función de JavaScript (POO)</vt:lpstr>
      <vt:lpstr>Características de la Programación Orientada a  Objeto:</vt:lpstr>
      <vt:lpstr>Presentación de PowerPoint</vt:lpstr>
      <vt:lpstr>Ventajas y desventajas:</vt:lpstr>
      <vt:lpstr>Crea interfaces dinámicas</vt:lpstr>
      <vt:lpstr>Desventajas de usar JavaScript A continuación, te indico las desventajas de usar JavaScript en la programación web.</vt:lpstr>
      <vt:lpstr>Sintaxis:</vt:lpstr>
      <vt:lpstr>Presentación de PowerPoint</vt:lpstr>
      <vt:lpstr>¡Gracias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Exposición</dc:title>
  <cp:lastModifiedBy>adrian cordero</cp:lastModifiedBy>
  <cp:revision>1</cp:revision>
  <dcterms:created xsi:type="dcterms:W3CDTF">2021-06-21T13:45:41Z</dcterms:created>
  <dcterms:modified xsi:type="dcterms:W3CDTF">2021-06-21T13:48:20Z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2021-06-21T00:00:00Z</vt:filetime>
  </property>
  <property fmtid="{D5CDD505-2E9C-101B-9397-08002B2CF9AE}" pid="3" name="Creator">
    <vt:lpwstr>PDFium</vt:lpwstr>
  </property>
  <property fmtid="{D5CDD505-2E9C-101B-9397-08002B2CF9AE}" pid="4" name="LastSaved">
    <vt:filetime>2021-06-21T00:00:00Z</vt:filetime>
  </property>
</Properties>
</file>