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6646CB-86B6-4D5B-8862-C7C7D69C14CE}">
  <a:tblStyle styleId="{D96646CB-86B6-4D5B-8862-C7C7D69C14C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itylab.com/design/2016/03/why-race-matters-in-planning-public-parks-houston-texas/47496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cityofnewyork.us/City-Government/Demographic-Statistics-By-Zip-Code/kku6-nx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chrisstreich.carto.com/builder/355f6baf-7e7d-404e-9dac-735b6232dbaa/embed" TargetMode="External"/><Relationship Id="rId5" Type="http://schemas.openxmlformats.org/officeDocument/2006/relationships/image" Target="../media/image8.png"/><Relationship Id="rId6" Type="http://schemas.openxmlformats.org/officeDocument/2006/relationships/hyperlink" Target="https://chrisstreich.carto.com/builder/355f6baf-7e7d-404e-9dac-735b6232dbaa/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data.cityofnewyork.us/City-Government/Demographic-Statistics-By-Zip-Code/kku6-nx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311 Exploratory Analysis</a:t>
            </a:r>
          </a:p>
        </p:txBody>
      </p:sp>
      <p:sp>
        <p:nvSpPr>
          <p:cNvPr id="87" name="Shape 87"/>
          <p:cNvSpPr txBox="1"/>
          <p:nvPr>
            <p:ph idx="1" type="subTitle"/>
          </p:nvPr>
        </p:nvSpPr>
        <p:spPr>
          <a:xfrm>
            <a:off x="729625" y="2237225"/>
            <a:ext cx="7688100" cy="1476900"/>
          </a:xfrm>
          <a:prstGeom prst="rect">
            <a:avLst/>
          </a:prstGeom>
        </p:spPr>
        <p:txBody>
          <a:bodyPr anchorCtr="0" anchor="t" bIns="91425" lIns="91425" rIns="91425" wrap="square" tIns="91425">
            <a:noAutofit/>
          </a:bodyPr>
          <a:lstStyle/>
          <a:p>
            <a:pPr lvl="0" rtl="0">
              <a:spcBef>
                <a:spcPts val="0"/>
              </a:spcBef>
              <a:spcAft>
                <a:spcPts val="1600"/>
              </a:spcAft>
              <a:buNone/>
            </a:pPr>
            <a:r>
              <a:rPr lang="en"/>
              <a:t>With concluding recommendations for the NYC leadership, especially the Department of Information Technology and Telecommunications (DoITT)</a:t>
            </a:r>
          </a:p>
          <a:p>
            <a:pPr lvl="0" rtl="0">
              <a:spcBef>
                <a:spcPts val="0"/>
              </a:spcBef>
              <a:spcAft>
                <a:spcPts val="1600"/>
              </a:spcAft>
              <a:buNone/>
            </a:pPr>
            <a:r>
              <a:rPr lang="en"/>
              <a:t>October, 2017</a:t>
            </a:r>
          </a:p>
          <a:p>
            <a:pPr lvl="0" rtl="0">
              <a:spcBef>
                <a:spcPts val="0"/>
              </a:spcBef>
              <a:spcAft>
                <a:spcPts val="1600"/>
              </a:spcAft>
              <a:buNone/>
            </a:pPr>
            <a:r>
              <a:t/>
            </a:r>
            <a:endParaRPr/>
          </a:p>
          <a:p>
            <a:pPr lvl="0" rtl="0">
              <a:lnSpc>
                <a:spcPct val="115000"/>
              </a:lnSpc>
              <a:spcBef>
                <a:spcPts val="0"/>
              </a:spcBef>
              <a:spcAft>
                <a:spcPts val="1600"/>
              </a:spcAft>
              <a:buNone/>
            </a:pPr>
            <a:r>
              <a:rPr i="1" lang="en" sz="1300"/>
              <a:t>“DoITT will redesign the 311 architecture to make the system more robust, further streamline customer service, enhance service request processing, and increase access to 311 data.” ~DoITT Strategic Plan 2015-2017</a:t>
            </a:r>
          </a:p>
        </p:txBody>
      </p:sp>
      <p:sp>
        <p:nvSpPr>
          <p:cNvPr id="88" name="Shape 8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7650" y="576400"/>
            <a:ext cx="7688700" cy="535200"/>
          </a:xfrm>
          <a:prstGeom prst="rect">
            <a:avLst/>
          </a:prstGeom>
        </p:spPr>
        <p:txBody>
          <a:bodyPr anchorCtr="0" anchor="t" bIns="91425" lIns="91425" rIns="91425" wrap="square" tIns="91425">
            <a:noAutofit/>
          </a:bodyPr>
          <a:lstStyle/>
          <a:p>
            <a:pPr lvl="0">
              <a:spcBef>
                <a:spcPts val="0"/>
              </a:spcBef>
              <a:buNone/>
            </a:pPr>
            <a:r>
              <a:rPr lang="en"/>
              <a:t>Recommendations for the Mayor’s Office</a:t>
            </a:r>
          </a:p>
        </p:txBody>
      </p:sp>
      <p:sp>
        <p:nvSpPr>
          <p:cNvPr id="159" name="Shape 159"/>
          <p:cNvSpPr txBox="1"/>
          <p:nvPr>
            <p:ph idx="1" type="body"/>
          </p:nvPr>
        </p:nvSpPr>
        <p:spPr>
          <a:xfrm>
            <a:off x="729450" y="1463600"/>
            <a:ext cx="7688700" cy="3314100"/>
          </a:xfrm>
          <a:prstGeom prst="rect">
            <a:avLst/>
          </a:prstGeom>
        </p:spPr>
        <p:txBody>
          <a:bodyPr anchorCtr="0" anchor="ctr" bIns="91425" lIns="91425" rIns="91425" wrap="square" tIns="91425">
            <a:noAutofit/>
          </a:bodyPr>
          <a:lstStyle/>
          <a:p>
            <a:pPr lvl="0">
              <a:spcBef>
                <a:spcPts val="0"/>
              </a:spcBef>
              <a:buNone/>
            </a:pPr>
            <a:r>
              <a:rPr lang="en" sz="1400"/>
              <a:t>Do everything possible to </a:t>
            </a:r>
            <a:r>
              <a:rPr b="1" lang="en" sz="1400"/>
              <a:t>make 311’s userbase representative of New York</a:t>
            </a:r>
            <a:r>
              <a:rPr lang="en" sz="1400"/>
              <a:t>. A </a:t>
            </a:r>
            <a:r>
              <a:rPr lang="en" sz="1400" u="sng">
                <a:solidFill>
                  <a:schemeClr val="accent2"/>
                </a:solidFill>
                <a:hlinkClick r:id="rId3"/>
              </a:rPr>
              <a:t>study in Houston</a:t>
            </a:r>
            <a:r>
              <a:rPr lang="en" sz="1400"/>
              <a:t> found that different racial groups had different views about city planning (parks specifically, in that case).</a:t>
            </a:r>
          </a:p>
          <a:p>
            <a:pPr lvl="0">
              <a:spcBef>
                <a:spcPts val="0"/>
              </a:spcBef>
              <a:buNone/>
            </a:pPr>
            <a:r>
              <a:rPr b="1" lang="en" sz="1400"/>
              <a:t>Illegal parking</a:t>
            </a:r>
            <a:r>
              <a:rPr lang="en" sz="1400"/>
              <a:t> was the second biggest complaint in zip code 11201. Please increase enforcement, especially in bike lanes, to increase the disincentive to park illegally.</a:t>
            </a:r>
          </a:p>
          <a:p>
            <a:pPr lvl="0">
              <a:spcBef>
                <a:spcPts val="0"/>
              </a:spcBef>
              <a:buNone/>
            </a:pPr>
            <a:r>
              <a:rPr lang="en" sz="1400"/>
              <a:t>Monitor the </a:t>
            </a:r>
            <a:r>
              <a:rPr b="1" lang="en" sz="1400"/>
              <a:t>median response time</a:t>
            </a:r>
            <a:r>
              <a:rPr lang="en" sz="1400"/>
              <a:t>. Try to decrease it over time. Also look at the distribution of response times based on location and complaint type to keep the customer service side of 311 equitable and responsive.</a:t>
            </a:r>
          </a:p>
        </p:txBody>
      </p:sp>
      <p:sp>
        <p:nvSpPr>
          <p:cNvPr id="160" name="Shape 1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7650" y="576400"/>
            <a:ext cx="7688700" cy="535200"/>
          </a:xfrm>
          <a:prstGeom prst="rect">
            <a:avLst/>
          </a:prstGeom>
        </p:spPr>
        <p:txBody>
          <a:bodyPr anchorCtr="0" anchor="t" bIns="91425" lIns="91425" rIns="91425" wrap="square" tIns="91425">
            <a:noAutofit/>
          </a:bodyPr>
          <a:lstStyle/>
          <a:p>
            <a:pPr lvl="0" rtl="0">
              <a:spcBef>
                <a:spcPts val="0"/>
              </a:spcBef>
              <a:buNone/>
            </a:pPr>
            <a:r>
              <a:rPr lang="en"/>
              <a:t>Recommendation for DoITT leadership</a:t>
            </a:r>
          </a:p>
        </p:txBody>
      </p:sp>
      <p:sp>
        <p:nvSpPr>
          <p:cNvPr id="166" name="Shape 166"/>
          <p:cNvSpPr txBox="1"/>
          <p:nvPr>
            <p:ph idx="1" type="body"/>
          </p:nvPr>
        </p:nvSpPr>
        <p:spPr>
          <a:xfrm>
            <a:off x="729450" y="1463600"/>
            <a:ext cx="7688700" cy="3314100"/>
          </a:xfrm>
          <a:prstGeom prst="rect">
            <a:avLst/>
          </a:prstGeom>
        </p:spPr>
        <p:txBody>
          <a:bodyPr anchorCtr="0" anchor="ctr" bIns="91425" lIns="91425" rIns="91425" wrap="square" tIns="91425">
            <a:noAutofit/>
          </a:bodyPr>
          <a:lstStyle/>
          <a:p>
            <a:pPr lvl="0">
              <a:spcBef>
                <a:spcPts val="0"/>
              </a:spcBef>
              <a:buNone/>
            </a:pPr>
            <a:r>
              <a:rPr lang="en"/>
              <a:t>I had a conversation this week with Dan Ault, Chief Innovation Officer for Cary, NC. He said that a city’s goal should be to “optimize human ingenuity and push decision-making to the edges, not just the top”.</a:t>
            </a:r>
          </a:p>
          <a:p>
            <a:pPr lvl="0">
              <a:spcBef>
                <a:spcPts val="0"/>
              </a:spcBef>
              <a:buNone/>
            </a:pPr>
            <a:r>
              <a:rPr lang="en"/>
              <a:t>Recommendation: </a:t>
            </a:r>
            <a:r>
              <a:rPr lang="en"/>
              <a:t>HACKATHONS</a:t>
            </a:r>
          </a:p>
          <a:p>
            <a:pPr lvl="0" rtl="0">
              <a:spcBef>
                <a:spcPts val="0"/>
              </a:spcBef>
              <a:buNone/>
            </a:pPr>
            <a:r>
              <a:rPr lang="en"/>
              <a:t>Maybe twice a year. Create several teams, each consisting of two DoITT folks and two from another agency. They should have different roles/skillsets and n</a:t>
            </a:r>
            <a:r>
              <a:rPr lang="en"/>
              <a:t>one of them should be close colleagues.</a:t>
            </a:r>
            <a:r>
              <a:rPr lang="en"/>
              <a:t> Have them use 311 data to try to solve a problem for that agency. Stress that they should be educating each other along the way; one teaches about analytics, one about relevant policy, etc. This develops human capital (Strategic Plan Goal 3), builds relationships between employees at DoITT and other agencies (Goal 2), and may lead to improved services (Goal 1). When appropriate, a team could include someone from outside government as well (say, a resident, software developer, or transportation consultant).</a:t>
            </a:r>
          </a:p>
        </p:txBody>
      </p:sp>
      <p:sp>
        <p:nvSpPr>
          <p:cNvPr id="167" name="Shape 16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7650" y="565950"/>
            <a:ext cx="7688700" cy="535200"/>
          </a:xfrm>
          <a:prstGeom prst="rect">
            <a:avLst/>
          </a:prstGeom>
        </p:spPr>
        <p:txBody>
          <a:bodyPr anchorCtr="0" anchor="t" bIns="91425" lIns="91425" rIns="91425" wrap="square" tIns="91425">
            <a:noAutofit/>
          </a:bodyPr>
          <a:lstStyle/>
          <a:p>
            <a:pPr lvl="0">
              <a:spcBef>
                <a:spcPts val="0"/>
              </a:spcBef>
              <a:buNone/>
            </a:pPr>
            <a:r>
              <a:rPr lang="en"/>
              <a:t>Appendix 1: Complaints Per Agency in 11201</a:t>
            </a:r>
          </a:p>
        </p:txBody>
      </p:sp>
      <p:pic>
        <p:nvPicPr>
          <p:cNvPr descr="Screenshot 2017-10-19 23.13.47.png" id="173" name="Shape 173"/>
          <p:cNvPicPr preferRelativeResize="0"/>
          <p:nvPr/>
        </p:nvPicPr>
        <p:blipFill>
          <a:blip r:embed="rId3">
            <a:alphaModFix/>
          </a:blip>
          <a:stretch>
            <a:fillRect/>
          </a:stretch>
        </p:blipFill>
        <p:spPr>
          <a:xfrm>
            <a:off x="994850" y="1576977"/>
            <a:ext cx="7154299" cy="3147048"/>
          </a:xfrm>
          <a:prstGeom prst="rect">
            <a:avLst/>
          </a:prstGeom>
          <a:noFill/>
          <a:ln>
            <a:noFill/>
          </a:ln>
        </p:spPr>
      </p:pic>
      <p:sp>
        <p:nvSpPr>
          <p:cNvPr id="174" name="Shape 17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4294967295" type="ctrTitle"/>
          </p:nvPr>
        </p:nvSpPr>
        <p:spPr>
          <a:xfrm>
            <a:off x="416550" y="347200"/>
            <a:ext cx="8310900" cy="520500"/>
          </a:xfrm>
          <a:prstGeom prst="rect">
            <a:avLst/>
          </a:prstGeom>
        </p:spPr>
        <p:txBody>
          <a:bodyPr anchorCtr="0" anchor="t" bIns="91425" lIns="91425" rIns="91425" wrap="square" tIns="91425">
            <a:noAutofit/>
          </a:bodyPr>
          <a:lstStyle/>
          <a:p>
            <a:pPr lvl="0" rtl="0" algn="ctr">
              <a:lnSpc>
                <a:spcPct val="115000"/>
              </a:lnSpc>
              <a:spcBef>
                <a:spcPts val="0"/>
              </a:spcBef>
              <a:spcAft>
                <a:spcPts val="1600"/>
              </a:spcAft>
              <a:buNone/>
            </a:pPr>
            <a:r>
              <a:rPr b="0" lang="en" sz="3000">
                <a:solidFill>
                  <a:schemeClr val="accent1"/>
                </a:solidFill>
                <a:latin typeface="Lato"/>
                <a:ea typeface="Lato"/>
                <a:cs typeface="Lato"/>
                <a:sym typeface="Lato"/>
              </a:rPr>
              <a:t>THANKS FOR READING!</a:t>
            </a:r>
          </a:p>
          <a:p>
            <a:pPr lvl="0" rtl="0">
              <a:spcBef>
                <a:spcPts val="0"/>
              </a:spcBef>
              <a:buNone/>
            </a:pPr>
            <a:r>
              <a:t/>
            </a:r>
            <a:endParaRPr b="0" sz="3000">
              <a:solidFill>
                <a:schemeClr val="accent1"/>
              </a:solidFill>
              <a:latin typeface="Lato"/>
              <a:ea typeface="Lato"/>
              <a:cs typeface="Lato"/>
              <a:sym typeface="Lato"/>
            </a:endParaRPr>
          </a:p>
        </p:txBody>
      </p:sp>
      <p:sp>
        <p:nvSpPr>
          <p:cNvPr id="180" name="Shape 18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81" name="Shape 181"/>
          <p:cNvPicPr preferRelativeResize="0"/>
          <p:nvPr/>
        </p:nvPicPr>
        <p:blipFill>
          <a:blip r:embed="rId3">
            <a:alphaModFix/>
          </a:blip>
          <a:stretch>
            <a:fillRect/>
          </a:stretch>
        </p:blipFill>
        <p:spPr>
          <a:xfrm>
            <a:off x="2625786" y="1244975"/>
            <a:ext cx="3892426" cy="3789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727650" y="565950"/>
            <a:ext cx="7688700" cy="535200"/>
          </a:xfrm>
          <a:prstGeom prst="rect">
            <a:avLst/>
          </a:prstGeom>
        </p:spPr>
        <p:txBody>
          <a:bodyPr anchorCtr="0" anchor="t" bIns="91425" lIns="91425" rIns="91425" wrap="square" tIns="91425">
            <a:noAutofit/>
          </a:bodyPr>
          <a:lstStyle/>
          <a:p>
            <a:pPr lvl="0">
              <a:spcBef>
                <a:spcPts val="0"/>
              </a:spcBef>
              <a:buNone/>
            </a:pPr>
            <a:r>
              <a:rPr lang="en"/>
              <a:t>Overview</a:t>
            </a:r>
          </a:p>
        </p:txBody>
      </p:sp>
      <p:sp>
        <p:nvSpPr>
          <p:cNvPr id="94" name="Shape 94"/>
          <p:cNvSpPr txBox="1"/>
          <p:nvPr>
            <p:ph idx="1" type="body"/>
          </p:nvPr>
        </p:nvSpPr>
        <p:spPr>
          <a:xfrm>
            <a:off x="729450" y="1651775"/>
            <a:ext cx="7688700" cy="3098100"/>
          </a:xfrm>
          <a:prstGeom prst="rect">
            <a:avLst/>
          </a:prstGeom>
        </p:spPr>
        <p:txBody>
          <a:bodyPr anchorCtr="0" anchor="ctr" bIns="91425" lIns="91425" rIns="91425" wrap="square" tIns="91425">
            <a:noAutofit/>
          </a:bodyPr>
          <a:lstStyle/>
          <a:p>
            <a:pPr lvl="0">
              <a:spcBef>
                <a:spcPts val="0"/>
              </a:spcBef>
              <a:buNone/>
            </a:pPr>
            <a:r>
              <a:rPr lang="en" sz="1400"/>
              <a:t>This study explores the frequency and timing of 311 complaints, complaints per City department, the prevalence of noise complaints, and City response times. It uses citywide data to compare stats from zip code 11201 (the location of NYU CUSP) and zip code 11216 (where I lived while in graduate school) with the citywide averages. It also brings in demographic information and presents a model that can be used to compare income, race, and other factors with 311 usage rates and response times to determine if 311 implementation is equitable.</a:t>
            </a:r>
          </a:p>
          <a:p>
            <a:pPr lvl="0">
              <a:spcBef>
                <a:spcPts val="0"/>
              </a:spcBef>
              <a:buNone/>
            </a:pPr>
            <a:r>
              <a:rPr lang="en" sz="1400"/>
              <a:t>The analysis conducted here pertains primarily to these DoITT Strategic Plan Goals:</a:t>
            </a:r>
          </a:p>
          <a:p>
            <a:pPr lvl="0">
              <a:spcBef>
                <a:spcPts val="0"/>
              </a:spcBef>
              <a:spcAft>
                <a:spcPts val="400"/>
              </a:spcAft>
              <a:buNone/>
            </a:pPr>
            <a:r>
              <a:rPr lang="en" sz="1400"/>
              <a:t>Goal 1: Enhance and Improve Services</a:t>
            </a:r>
          </a:p>
          <a:p>
            <a:pPr lvl="0">
              <a:spcBef>
                <a:spcPts val="0"/>
              </a:spcBef>
              <a:spcAft>
                <a:spcPts val="400"/>
              </a:spcAft>
              <a:buNone/>
            </a:pPr>
            <a:r>
              <a:rPr lang="en" sz="1400"/>
              <a:t>Goal 2: Expand Strategic Role with Agencies</a:t>
            </a:r>
          </a:p>
          <a:p>
            <a:pPr lvl="0">
              <a:spcBef>
                <a:spcPts val="0"/>
              </a:spcBef>
              <a:spcAft>
                <a:spcPts val="400"/>
              </a:spcAft>
              <a:buNone/>
            </a:pPr>
            <a:r>
              <a:rPr lang="en" sz="1400"/>
              <a:t>Goal 3: Invest in Human Capital</a:t>
            </a:r>
          </a:p>
          <a:p>
            <a:pPr lvl="0">
              <a:spcBef>
                <a:spcPts val="0"/>
              </a:spcBef>
              <a:spcAft>
                <a:spcPts val="400"/>
              </a:spcAft>
              <a:buNone/>
            </a:pPr>
            <a:r>
              <a:rPr lang="en" sz="1400"/>
              <a:t>Goal 6: Facilitate Greater Access to Technology for All New Yorkers</a:t>
            </a:r>
          </a:p>
        </p:txBody>
      </p:sp>
      <p:sp>
        <p:nvSpPr>
          <p:cNvPr id="95" name="Shape 9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7650" y="576400"/>
            <a:ext cx="7688700" cy="535200"/>
          </a:xfrm>
          <a:prstGeom prst="rect">
            <a:avLst/>
          </a:prstGeom>
        </p:spPr>
        <p:txBody>
          <a:bodyPr anchorCtr="0" anchor="t" bIns="91425" lIns="91425" rIns="91425" wrap="square" tIns="91425">
            <a:noAutofit/>
          </a:bodyPr>
          <a:lstStyle/>
          <a:p>
            <a:pPr lvl="0">
              <a:spcBef>
                <a:spcPts val="0"/>
              </a:spcBef>
              <a:buNone/>
            </a:pPr>
            <a:r>
              <a:rPr lang="en"/>
              <a:t>Methods</a:t>
            </a:r>
            <a:r>
              <a:rPr lang="en"/>
              <a:t> &amp; data</a:t>
            </a:r>
          </a:p>
        </p:txBody>
      </p:sp>
      <p:sp>
        <p:nvSpPr>
          <p:cNvPr id="101" name="Shape 101"/>
          <p:cNvSpPr txBox="1"/>
          <p:nvPr>
            <p:ph idx="1" type="body"/>
          </p:nvPr>
        </p:nvSpPr>
        <p:spPr>
          <a:xfrm>
            <a:off x="729450" y="1254500"/>
            <a:ext cx="7688700" cy="3888900"/>
          </a:xfrm>
          <a:prstGeom prst="rect">
            <a:avLst/>
          </a:prstGeom>
        </p:spPr>
        <p:txBody>
          <a:bodyPr anchorCtr="0" anchor="ctr" bIns="91425" lIns="91425" rIns="91425" wrap="square" tIns="91425">
            <a:noAutofit/>
          </a:bodyPr>
          <a:lstStyle/>
          <a:p>
            <a:pPr lvl="0">
              <a:spcBef>
                <a:spcPts val="0"/>
              </a:spcBef>
              <a:spcAft>
                <a:spcPts val="800"/>
              </a:spcAft>
              <a:buNone/>
            </a:pPr>
            <a:r>
              <a:rPr lang="en" sz="1200"/>
              <a:t>METHODS</a:t>
            </a:r>
          </a:p>
          <a:p>
            <a:pPr lvl="0" rtl="0">
              <a:spcBef>
                <a:spcPts val="0"/>
              </a:spcBef>
              <a:spcAft>
                <a:spcPts val="800"/>
              </a:spcAft>
              <a:buNone/>
            </a:pPr>
            <a:r>
              <a:rPr lang="en" sz="1200"/>
              <a:t>This entire project was done in Python plus one visualization using Carto. I created a variety of functions, which output a combination of descriptive statistics and plots: response_stats(df), plot_complaints_per_agency(df), complaints_per_day(df), day_of_week(df), and group_by_complaint_type(df). Creating functions allowed me to easily run the same analyses on any data inputs. Carto was used to show a spatio-temporal distribution.</a:t>
            </a:r>
          </a:p>
          <a:p>
            <a:pPr lvl="0">
              <a:spcBef>
                <a:spcPts val="0"/>
              </a:spcBef>
              <a:spcAft>
                <a:spcPts val="800"/>
              </a:spcAft>
              <a:buNone/>
            </a:pPr>
            <a:r>
              <a:rPr lang="en" sz="1200"/>
              <a:t>I cleaned the data a few ways. Rows with zip code values with a number of characters not equal to 5 were removed (but only for analysis that required grouping by zip code). Complaints with a ‘closed date’ before the ‘created date’ were removed for the response time analysis. In some cases I removed outliers that were more than 3 standard deviations above the mean, so I could assess typical 311 behavior (these data should not be removed in all cases).</a:t>
            </a:r>
          </a:p>
          <a:p>
            <a:pPr lvl="0" rtl="0">
              <a:spcBef>
                <a:spcPts val="400"/>
              </a:spcBef>
              <a:spcAft>
                <a:spcPts val="800"/>
              </a:spcAft>
              <a:buNone/>
            </a:pPr>
            <a:r>
              <a:rPr lang="en" sz="1200"/>
              <a:t>DATA</a:t>
            </a:r>
          </a:p>
          <a:p>
            <a:pPr lvl="0" rtl="0">
              <a:spcBef>
                <a:spcPts val="0"/>
              </a:spcBef>
              <a:spcAft>
                <a:spcPts val="800"/>
              </a:spcAft>
              <a:buNone/>
            </a:pPr>
            <a:r>
              <a:rPr lang="en" sz="1200">
                <a:highlight>
                  <a:srgbClr val="FFFFFF"/>
                </a:highlight>
              </a:rPr>
              <a:t>I used 311 complaints for March 1, 2016 to February 28, 2017 so I would have a single, complete year. I gathered 311 complaints from this period for the entire city and compared them with those for zip code 11201.</a:t>
            </a:r>
          </a:p>
          <a:p>
            <a:pPr lvl="0" rtl="0">
              <a:spcBef>
                <a:spcPts val="0"/>
              </a:spcBef>
              <a:spcAft>
                <a:spcPts val="800"/>
              </a:spcAft>
              <a:buNone/>
            </a:pPr>
            <a:r>
              <a:rPr lang="en" sz="1200">
                <a:highlight>
                  <a:srgbClr val="FFFFFF"/>
                </a:highlight>
              </a:rPr>
              <a:t>I also included </a:t>
            </a:r>
            <a:r>
              <a:rPr lang="en" sz="1200" u="sng">
                <a:solidFill>
                  <a:schemeClr val="hlink"/>
                </a:solidFill>
                <a:highlight>
                  <a:srgbClr val="FFFFFF"/>
                </a:highlight>
                <a:hlinkClick r:id="rId3"/>
              </a:rPr>
              <a:t>demographics data</a:t>
            </a:r>
            <a:r>
              <a:rPr lang="en" sz="1200">
                <a:highlight>
                  <a:srgbClr val="FFFFFF"/>
                </a:highlight>
              </a:rPr>
              <a:t>. This poor quality data set was for demonstration purposes only.</a:t>
            </a:r>
          </a:p>
        </p:txBody>
      </p:sp>
      <p:sp>
        <p:nvSpPr>
          <p:cNvPr id="102" name="Shape 10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7650" y="565950"/>
            <a:ext cx="7688700" cy="535200"/>
          </a:xfrm>
          <a:prstGeom prst="rect">
            <a:avLst/>
          </a:prstGeom>
        </p:spPr>
        <p:txBody>
          <a:bodyPr anchorCtr="0" anchor="t" bIns="91425" lIns="91425" rIns="91425" wrap="square" tIns="91425">
            <a:noAutofit/>
          </a:bodyPr>
          <a:lstStyle/>
          <a:p>
            <a:pPr lvl="0">
              <a:spcBef>
                <a:spcPts val="0"/>
              </a:spcBef>
              <a:buNone/>
            </a:pPr>
            <a:r>
              <a:rPr lang="en"/>
              <a:t>Describing 311 calls in zip code 11201</a:t>
            </a:r>
          </a:p>
        </p:txBody>
      </p:sp>
      <p:sp>
        <p:nvSpPr>
          <p:cNvPr id="108" name="Shape 108"/>
          <p:cNvSpPr txBox="1"/>
          <p:nvPr>
            <p:ph idx="1" type="body"/>
          </p:nvPr>
        </p:nvSpPr>
        <p:spPr>
          <a:xfrm>
            <a:off x="727650" y="1421775"/>
            <a:ext cx="4112100" cy="3080100"/>
          </a:xfrm>
          <a:prstGeom prst="rect">
            <a:avLst/>
          </a:prstGeom>
        </p:spPr>
        <p:txBody>
          <a:bodyPr anchorCtr="0" anchor="ctr" bIns="91425" lIns="91425" rIns="91425" wrap="square" tIns="91425">
            <a:noAutofit/>
          </a:bodyPr>
          <a:lstStyle/>
          <a:p>
            <a:pPr lvl="0">
              <a:spcBef>
                <a:spcPts val="0"/>
              </a:spcBef>
              <a:spcAft>
                <a:spcPts val="1200"/>
              </a:spcAft>
              <a:buNone/>
            </a:pPr>
            <a:r>
              <a:rPr lang="en" sz="1200"/>
              <a:t>There are an average of </a:t>
            </a:r>
            <a:r>
              <a:rPr b="1" lang="en" sz="1200">
                <a:highlight>
                  <a:srgbClr val="FFFFFF"/>
                </a:highlight>
              </a:rPr>
              <a:t>44.85 complaints per day</a:t>
            </a:r>
            <a:r>
              <a:rPr lang="en" sz="1200">
                <a:highlight>
                  <a:srgbClr val="FFFFFF"/>
                </a:highlight>
              </a:rPr>
              <a:t>. Weekdays are above average and weekends are below average. The graphic at right shows the </a:t>
            </a:r>
            <a:r>
              <a:rPr b="1" lang="en" sz="1200">
                <a:highlight>
                  <a:srgbClr val="FFFFFF"/>
                </a:highlight>
              </a:rPr>
              <a:t>weekly seasonality</a:t>
            </a:r>
            <a:r>
              <a:rPr lang="en" sz="1200">
                <a:highlight>
                  <a:srgbClr val="FFFFFF"/>
                </a:highlight>
              </a:rPr>
              <a:t> of the complaints (third chart), as well as a general downward trend over the last few months (second chart).</a:t>
            </a:r>
          </a:p>
          <a:p>
            <a:pPr lvl="0" rtl="0">
              <a:spcBef>
                <a:spcPts val="0"/>
              </a:spcBef>
              <a:spcAft>
                <a:spcPts val="1200"/>
              </a:spcAft>
              <a:buNone/>
            </a:pPr>
            <a:r>
              <a:rPr lang="en" sz="1200">
                <a:highlight>
                  <a:srgbClr val="FFFFFF"/>
                </a:highlight>
              </a:rPr>
              <a:t>The </a:t>
            </a:r>
            <a:r>
              <a:rPr b="1" lang="en" sz="1200">
                <a:highlight>
                  <a:srgbClr val="FFFFFF"/>
                </a:highlight>
              </a:rPr>
              <a:t>median response time (time from complaint creation to closing) is 30 hours</a:t>
            </a:r>
            <a:r>
              <a:rPr lang="en" sz="1200">
                <a:highlight>
                  <a:srgbClr val="FFFFFF"/>
                </a:highlight>
              </a:rPr>
              <a:t> (more on this later).</a:t>
            </a:r>
          </a:p>
          <a:p>
            <a:pPr lvl="0">
              <a:spcBef>
                <a:spcPts val="0"/>
              </a:spcBef>
              <a:buNone/>
            </a:pPr>
            <a:r>
              <a:rPr lang="en" sz="1200">
                <a:highlight>
                  <a:srgbClr val="FFFFFF"/>
                </a:highlight>
              </a:rPr>
              <a:t>Below, zip code 11201 is compared with my zip code, 11216 (parts of Bed-Stuy and Crown Heights). I’m surprised to find more complaints per capita in the poorer, more diverse neighborhood (I had heard that the wealthy used 311 more). Note: response time below is average days.</a:t>
            </a:r>
          </a:p>
        </p:txBody>
      </p:sp>
      <p:pic>
        <p:nvPicPr>
          <p:cNvPr id="109" name="Shape 109"/>
          <p:cNvPicPr preferRelativeResize="0"/>
          <p:nvPr/>
        </p:nvPicPr>
        <p:blipFill>
          <a:blip r:embed="rId3">
            <a:alphaModFix/>
          </a:blip>
          <a:stretch>
            <a:fillRect/>
          </a:stretch>
        </p:blipFill>
        <p:spPr>
          <a:xfrm>
            <a:off x="5031931" y="1101150"/>
            <a:ext cx="4112070" cy="3289651"/>
          </a:xfrm>
          <a:prstGeom prst="rect">
            <a:avLst/>
          </a:prstGeom>
          <a:noFill/>
          <a:ln>
            <a:noFill/>
          </a:ln>
        </p:spPr>
      </p:pic>
      <p:pic>
        <p:nvPicPr>
          <p:cNvPr id="110" name="Shape 110"/>
          <p:cNvPicPr preferRelativeResize="0"/>
          <p:nvPr/>
        </p:nvPicPr>
        <p:blipFill>
          <a:blip r:embed="rId4">
            <a:alphaModFix/>
          </a:blip>
          <a:stretch>
            <a:fillRect/>
          </a:stretch>
        </p:blipFill>
        <p:spPr>
          <a:xfrm>
            <a:off x="251363" y="4502000"/>
            <a:ext cx="8488874" cy="595550"/>
          </a:xfrm>
          <a:prstGeom prst="rect">
            <a:avLst/>
          </a:prstGeom>
          <a:noFill/>
          <a:ln>
            <a:noFill/>
          </a:ln>
        </p:spPr>
      </p:pic>
      <p:sp>
        <p:nvSpPr>
          <p:cNvPr id="111" name="Shape 11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7650" y="565925"/>
            <a:ext cx="7688700" cy="535200"/>
          </a:xfrm>
          <a:prstGeom prst="rect">
            <a:avLst/>
          </a:prstGeom>
        </p:spPr>
        <p:txBody>
          <a:bodyPr anchorCtr="0" anchor="t" bIns="91425" lIns="91425" rIns="91425" wrap="square" tIns="91425">
            <a:noAutofit/>
          </a:bodyPr>
          <a:lstStyle/>
          <a:p>
            <a:pPr lvl="0">
              <a:spcBef>
                <a:spcPts val="0"/>
              </a:spcBef>
              <a:buNone/>
            </a:pPr>
            <a:r>
              <a:rPr lang="en"/>
              <a:t>Noise is the top complaint in zip code 11201</a:t>
            </a:r>
          </a:p>
        </p:txBody>
      </p:sp>
      <p:pic>
        <p:nvPicPr>
          <p:cNvPr descr="Screenshot 2017-10-19 23.21.32.png" id="117" name="Shape 117"/>
          <p:cNvPicPr preferRelativeResize="0"/>
          <p:nvPr/>
        </p:nvPicPr>
        <p:blipFill>
          <a:blip r:embed="rId3">
            <a:alphaModFix/>
          </a:blip>
          <a:stretch>
            <a:fillRect/>
          </a:stretch>
        </p:blipFill>
        <p:spPr>
          <a:xfrm>
            <a:off x="5841214" y="1433700"/>
            <a:ext cx="2627436" cy="3289649"/>
          </a:xfrm>
          <a:prstGeom prst="rect">
            <a:avLst/>
          </a:prstGeom>
          <a:noFill/>
          <a:ln>
            <a:noFill/>
          </a:ln>
        </p:spPr>
      </p:pic>
      <p:pic>
        <p:nvPicPr>
          <p:cNvPr id="118" name="Shape 118">
            <a:hlinkClick r:id="rId4"/>
          </p:cNvPr>
          <p:cNvPicPr preferRelativeResize="0"/>
          <p:nvPr/>
        </p:nvPicPr>
        <p:blipFill>
          <a:blip r:embed="rId5">
            <a:alphaModFix/>
          </a:blip>
          <a:stretch>
            <a:fillRect/>
          </a:stretch>
        </p:blipFill>
        <p:spPr>
          <a:xfrm>
            <a:off x="685800" y="1433700"/>
            <a:ext cx="4728027" cy="3087000"/>
          </a:xfrm>
          <a:prstGeom prst="rect">
            <a:avLst/>
          </a:prstGeom>
          <a:noFill/>
          <a:ln>
            <a:noFill/>
          </a:ln>
        </p:spPr>
      </p:pic>
      <p:sp>
        <p:nvSpPr>
          <p:cNvPr id="119" name="Shape 119"/>
          <p:cNvSpPr txBox="1"/>
          <p:nvPr/>
        </p:nvSpPr>
        <p:spPr>
          <a:xfrm>
            <a:off x="270313" y="4589450"/>
            <a:ext cx="5559000" cy="345000"/>
          </a:xfrm>
          <a:prstGeom prst="rect">
            <a:avLst/>
          </a:prstGeom>
          <a:noFill/>
          <a:ln>
            <a:noFill/>
          </a:ln>
        </p:spPr>
        <p:txBody>
          <a:bodyPr anchorCtr="0" anchor="t" bIns="91425" lIns="91425" rIns="91425" wrap="square" tIns="91425">
            <a:noAutofit/>
          </a:bodyPr>
          <a:lstStyle/>
          <a:p>
            <a:pPr lvl="0" algn="ctr">
              <a:spcBef>
                <a:spcPts val="0"/>
              </a:spcBef>
              <a:buNone/>
            </a:pPr>
            <a:r>
              <a:rPr lang="en" sz="1500">
                <a:solidFill>
                  <a:schemeClr val="accent1"/>
                </a:solidFill>
                <a:latin typeface="Lato"/>
                <a:ea typeface="Lato"/>
                <a:cs typeface="Lato"/>
                <a:sym typeface="Lato"/>
              </a:rPr>
              <a:t>Click </a:t>
            </a:r>
            <a:r>
              <a:rPr lang="en" sz="1500" u="sng">
                <a:solidFill>
                  <a:schemeClr val="accent2"/>
                </a:solidFill>
                <a:latin typeface="Lato"/>
                <a:ea typeface="Lato"/>
                <a:cs typeface="Lato"/>
                <a:sym typeface="Lato"/>
                <a:hlinkClick r:id="rId6"/>
              </a:rPr>
              <a:t>HERE</a:t>
            </a:r>
            <a:r>
              <a:rPr lang="en" sz="1500">
                <a:solidFill>
                  <a:schemeClr val="accent1"/>
                </a:solidFill>
                <a:latin typeface="Lato"/>
                <a:ea typeface="Lato"/>
                <a:cs typeface="Lato"/>
                <a:sym typeface="Lato"/>
              </a:rPr>
              <a:t> to see an animation of all noise-related complaints.</a:t>
            </a:r>
          </a:p>
        </p:txBody>
      </p:sp>
      <p:sp>
        <p:nvSpPr>
          <p:cNvPr id="120" name="Shape 12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7650" y="573375"/>
            <a:ext cx="7688700" cy="535200"/>
          </a:xfrm>
          <a:prstGeom prst="rect">
            <a:avLst/>
          </a:prstGeom>
        </p:spPr>
        <p:txBody>
          <a:bodyPr anchorCtr="0" anchor="t" bIns="91425" lIns="91425" rIns="91425" wrap="square" tIns="91425">
            <a:noAutofit/>
          </a:bodyPr>
          <a:lstStyle/>
          <a:p>
            <a:pPr lvl="0">
              <a:spcBef>
                <a:spcPts val="0"/>
              </a:spcBef>
              <a:buNone/>
            </a:pPr>
            <a:r>
              <a:rPr lang="en"/>
              <a:t>Comparing</a:t>
            </a:r>
            <a:r>
              <a:rPr lang="en"/>
              <a:t> 11201 w/ the average NYC zip code</a:t>
            </a:r>
          </a:p>
        </p:txBody>
      </p:sp>
      <p:graphicFrame>
        <p:nvGraphicFramePr>
          <p:cNvPr id="126" name="Shape 126"/>
          <p:cNvGraphicFramePr/>
          <p:nvPr/>
        </p:nvGraphicFramePr>
        <p:xfrm>
          <a:off x="952500" y="2076450"/>
          <a:ext cx="3000000" cy="3000000"/>
        </p:xfrm>
        <a:graphic>
          <a:graphicData uri="http://schemas.openxmlformats.org/drawingml/2006/table">
            <a:tbl>
              <a:tblPr>
                <a:noFill/>
                <a:tableStyleId>{D96646CB-86B6-4D5B-8862-C7C7D69C14CE}</a:tableStyleId>
              </a:tblPr>
              <a:tblGrid>
                <a:gridCol w="1245225"/>
                <a:gridCol w="2154725"/>
                <a:gridCol w="1799325"/>
                <a:gridCol w="2039725"/>
              </a:tblGrid>
              <a:tr h="381000">
                <a:tc>
                  <a:txBody>
                    <a:bodyPr>
                      <a:noAutofit/>
                    </a:bodyPr>
                    <a:lstStyle/>
                    <a:p>
                      <a:pPr lvl="0">
                        <a:spcBef>
                          <a:spcPts val="0"/>
                        </a:spcBef>
                        <a:buNone/>
                      </a:pPr>
                      <a:r>
                        <a:rPr b="1" lang="en" sz="1000">
                          <a:latin typeface="Lato"/>
                          <a:ea typeface="Lato"/>
                          <a:cs typeface="Lato"/>
                          <a:sym typeface="Lato"/>
                        </a:rPr>
                        <a:t>Zip Code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a:spcBef>
                          <a:spcPts val="0"/>
                        </a:spcBef>
                        <a:buNone/>
                      </a:pPr>
                      <a:r>
                        <a:rPr b="1" lang="en" sz="1000">
                          <a:latin typeface="Lato"/>
                          <a:ea typeface="Lato"/>
                          <a:cs typeface="Lato"/>
                          <a:sym typeface="Lato"/>
                        </a:rPr>
                        <a:t>Median Response Time (hours)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a:spcBef>
                          <a:spcPts val="0"/>
                        </a:spcBef>
                        <a:buNone/>
                      </a:pPr>
                      <a:r>
                        <a:rPr b="1" lang="en" sz="1000">
                          <a:latin typeface="Lato"/>
                          <a:ea typeface="Lato"/>
                          <a:cs typeface="Lato"/>
                          <a:sym typeface="Lato"/>
                        </a:rPr>
                        <a:t>Calls Per Day</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spcBef>
                          <a:spcPts val="0"/>
                        </a:spcBef>
                        <a:buNone/>
                      </a:pPr>
                      <a:r>
                        <a:rPr b="1" lang="en" sz="1000">
                          <a:latin typeface="Lato"/>
                          <a:ea typeface="Lato"/>
                          <a:cs typeface="Lato"/>
                          <a:sym typeface="Lato"/>
                        </a:rPr>
                        <a:t>Weekly Cycle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r>
              <a:tr h="381000">
                <a:tc>
                  <a:txBody>
                    <a:bodyPr>
                      <a:noAutofit/>
                    </a:bodyPr>
                    <a:lstStyle/>
                    <a:p>
                      <a:pPr lvl="0">
                        <a:spcBef>
                          <a:spcPts val="0"/>
                        </a:spcBef>
                        <a:buNone/>
                      </a:pPr>
                      <a:r>
                        <a:rPr b="1" lang="en" sz="1000">
                          <a:latin typeface="Lato"/>
                          <a:ea typeface="Lato"/>
                          <a:cs typeface="Lato"/>
                          <a:sym typeface="Lato"/>
                        </a:rPr>
                        <a:t>11201*</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a:spcBef>
                          <a:spcPts val="0"/>
                        </a:spcBef>
                        <a:buNone/>
                      </a:pPr>
                      <a:r>
                        <a:rPr lang="en" sz="1000">
                          <a:solidFill>
                            <a:schemeClr val="accent1"/>
                          </a:solidFill>
                          <a:latin typeface="Lato"/>
                          <a:ea typeface="Lato"/>
                          <a:cs typeface="Lato"/>
                          <a:sym typeface="Lato"/>
                        </a:rPr>
                        <a:t>30:06:44.5</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a:spcBef>
                          <a:spcPts val="0"/>
                        </a:spcBef>
                        <a:buNone/>
                      </a:pPr>
                      <a:r>
                        <a:rPr lang="en" sz="1000">
                          <a:solidFill>
                            <a:schemeClr val="accent1"/>
                          </a:solidFill>
                          <a:latin typeface="Lato"/>
                          <a:ea typeface="Lato"/>
                          <a:cs typeface="Lato"/>
                          <a:sym typeface="Lato"/>
                        </a:rPr>
                        <a:t>44.85</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000">
                          <a:solidFill>
                            <a:schemeClr val="accent1"/>
                          </a:solidFill>
                          <a:latin typeface="Lato"/>
                          <a:ea typeface="Lato"/>
                          <a:cs typeface="Lato"/>
                          <a:sym typeface="Lato"/>
                        </a:rPr>
                        <a:t>More complaints on weekdays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a:spcBef>
                          <a:spcPts val="0"/>
                        </a:spcBef>
                        <a:buNone/>
                      </a:pPr>
                      <a:r>
                        <a:rPr b="1" lang="en" sz="1000">
                          <a:latin typeface="Lato"/>
                          <a:ea typeface="Lato"/>
                          <a:cs typeface="Lato"/>
                          <a:sym typeface="Lato"/>
                        </a:rPr>
                        <a:t>11216**</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 sz="1000">
                          <a:solidFill>
                            <a:schemeClr val="accent1"/>
                          </a:solidFill>
                          <a:latin typeface="Lato"/>
                          <a:ea typeface="Lato"/>
                          <a:cs typeface="Lato"/>
                          <a:sym typeface="Lato"/>
                        </a:rPr>
                        <a:t>36:13:00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000">
                          <a:solidFill>
                            <a:schemeClr val="accent1"/>
                          </a:solidFill>
                          <a:latin typeface="Lato"/>
                          <a:ea typeface="Lato"/>
                          <a:cs typeface="Lato"/>
                          <a:sym typeface="Lato"/>
                        </a:rPr>
                        <a:t>60.53</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000">
                          <a:solidFill>
                            <a:schemeClr val="accent1"/>
                          </a:solidFill>
                          <a:latin typeface="Lato"/>
                          <a:ea typeface="Lato"/>
                          <a:cs typeface="Lato"/>
                          <a:sym typeface="Lato"/>
                        </a:rPr>
                        <a:t>More even</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lvl="0" rtl="0">
                        <a:spcBef>
                          <a:spcPts val="0"/>
                        </a:spcBef>
                        <a:buNone/>
                      </a:pPr>
                      <a:r>
                        <a:rPr b="1" lang="en" sz="1000">
                          <a:latin typeface="Lato"/>
                          <a:ea typeface="Lato"/>
                          <a:cs typeface="Lato"/>
                          <a:sym typeface="Lato"/>
                        </a:rPr>
                        <a:t>NYC Average</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CCCCCC"/>
                    </a:solidFill>
                  </a:tcPr>
                </a:tc>
                <a:tc>
                  <a:txBody>
                    <a:bodyPr>
                      <a:noAutofit/>
                    </a:bodyPr>
                    <a:lstStyle/>
                    <a:p>
                      <a:pPr lvl="0" rtl="0">
                        <a:lnSpc>
                          <a:spcPct val="115000"/>
                        </a:lnSpc>
                        <a:spcBef>
                          <a:spcPts val="0"/>
                        </a:spcBef>
                        <a:buNone/>
                      </a:pPr>
                      <a:r>
                        <a:rPr lang="en" sz="1000">
                          <a:solidFill>
                            <a:schemeClr val="accent1"/>
                          </a:solidFill>
                          <a:latin typeface="Lato"/>
                          <a:ea typeface="Lato"/>
                          <a:cs typeface="Lato"/>
                          <a:sym typeface="Lato"/>
                        </a:rPr>
                        <a:t>26:32:00</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050">
                          <a:solidFill>
                            <a:schemeClr val="accent1"/>
                          </a:solidFill>
                          <a:latin typeface="Lato"/>
                          <a:ea typeface="Lato"/>
                          <a:cs typeface="Lato"/>
                          <a:sym typeface="Lato"/>
                        </a:rPr>
                        <a:t>between 13.90 and 21.62</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000">
                          <a:solidFill>
                            <a:schemeClr val="accent1"/>
                          </a:solidFill>
                          <a:latin typeface="Lato"/>
                          <a:ea typeface="Lato"/>
                          <a:cs typeface="Lato"/>
                          <a:sym typeface="Lato"/>
                        </a:rPr>
                        <a:t>More complaints on weekdays</a:t>
                      </a:r>
                    </a:p>
                  </a:txBody>
                  <a:tcPr marT="91425" marB="91425" marR="91425" marL="9142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27" name="Shape 12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28" name="Shape 128"/>
          <p:cNvSpPr txBox="1"/>
          <p:nvPr/>
        </p:nvSpPr>
        <p:spPr>
          <a:xfrm>
            <a:off x="942600" y="4505800"/>
            <a:ext cx="7258800" cy="4809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chemeClr val="accent1"/>
                </a:solidFill>
                <a:latin typeface="Lato"/>
                <a:ea typeface="Lato"/>
                <a:cs typeface="Lato"/>
                <a:sym typeface="Lato"/>
              </a:rPr>
              <a:t>*  Downtown Brooklyn</a:t>
            </a:r>
          </a:p>
          <a:p>
            <a:pPr lvl="0">
              <a:spcBef>
                <a:spcPts val="0"/>
              </a:spcBef>
              <a:buNone/>
            </a:pPr>
            <a:r>
              <a:rPr lang="en" sz="1000">
                <a:solidFill>
                  <a:schemeClr val="accent1"/>
                </a:solidFill>
                <a:latin typeface="Lato"/>
                <a:ea typeface="Lato"/>
                <a:cs typeface="Lato"/>
                <a:sym typeface="Lato"/>
              </a:rPr>
              <a:t>** My neighborhood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727650" y="573375"/>
            <a:ext cx="7688700" cy="535200"/>
          </a:xfrm>
          <a:prstGeom prst="rect">
            <a:avLst/>
          </a:prstGeom>
        </p:spPr>
        <p:txBody>
          <a:bodyPr anchorCtr="0" anchor="t" bIns="91425" lIns="91425" rIns="91425" wrap="square" tIns="91425">
            <a:noAutofit/>
          </a:bodyPr>
          <a:lstStyle/>
          <a:p>
            <a:pPr lvl="0" rtl="0">
              <a:spcBef>
                <a:spcPts val="0"/>
              </a:spcBef>
              <a:buNone/>
            </a:pPr>
            <a:r>
              <a:rPr lang="en"/>
              <a:t>Who uses 311? Do all get equal service?</a:t>
            </a:r>
          </a:p>
        </p:txBody>
      </p:sp>
      <p:sp>
        <p:nvSpPr>
          <p:cNvPr id="134" name="Shape 13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35" name="Shape 135"/>
          <p:cNvPicPr preferRelativeResize="0"/>
          <p:nvPr/>
        </p:nvPicPr>
        <p:blipFill>
          <a:blip r:embed="rId3">
            <a:alphaModFix/>
          </a:blip>
          <a:stretch>
            <a:fillRect/>
          </a:stretch>
        </p:blipFill>
        <p:spPr>
          <a:xfrm>
            <a:off x="4734900" y="1748675"/>
            <a:ext cx="4052299" cy="2513450"/>
          </a:xfrm>
          <a:prstGeom prst="rect">
            <a:avLst/>
          </a:prstGeom>
          <a:noFill/>
          <a:ln>
            <a:noFill/>
          </a:ln>
        </p:spPr>
      </p:pic>
      <p:sp>
        <p:nvSpPr>
          <p:cNvPr id="136" name="Shape 136"/>
          <p:cNvSpPr txBox="1"/>
          <p:nvPr/>
        </p:nvSpPr>
        <p:spPr>
          <a:xfrm>
            <a:off x="5248050" y="1424675"/>
            <a:ext cx="3418500" cy="324000"/>
          </a:xfrm>
          <a:prstGeom prst="rect">
            <a:avLst/>
          </a:prstGeom>
          <a:noFill/>
          <a:ln>
            <a:noFill/>
          </a:ln>
        </p:spPr>
        <p:txBody>
          <a:bodyPr anchorCtr="0" anchor="t" bIns="91425" lIns="91425" rIns="91425" wrap="square" tIns="91425">
            <a:noAutofit/>
          </a:bodyPr>
          <a:lstStyle/>
          <a:p>
            <a:pPr lvl="0" algn="ctr">
              <a:spcBef>
                <a:spcPts val="0"/>
              </a:spcBef>
              <a:buNone/>
            </a:pPr>
            <a:r>
              <a:rPr lang="en" sz="1200"/>
              <a:t>Gov Services and 311 Usage in NYC Zip Codes</a:t>
            </a:r>
          </a:p>
        </p:txBody>
      </p:sp>
      <p:sp>
        <p:nvSpPr>
          <p:cNvPr id="137" name="Shape 137"/>
          <p:cNvSpPr txBox="1"/>
          <p:nvPr/>
        </p:nvSpPr>
        <p:spPr>
          <a:xfrm>
            <a:off x="5258500" y="4244425"/>
            <a:ext cx="3418500" cy="2403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1050">
                <a:highlight>
                  <a:srgbClr val="FFFFFF"/>
                </a:highlight>
              </a:rPr>
              <a:t>Correlation: -0.0931438017082</a:t>
            </a:r>
          </a:p>
        </p:txBody>
      </p:sp>
      <p:sp>
        <p:nvSpPr>
          <p:cNvPr id="138" name="Shape 138"/>
          <p:cNvSpPr txBox="1"/>
          <p:nvPr/>
        </p:nvSpPr>
        <p:spPr>
          <a:xfrm>
            <a:off x="727650" y="1599500"/>
            <a:ext cx="4007100" cy="3150300"/>
          </a:xfrm>
          <a:prstGeom prst="rect">
            <a:avLst/>
          </a:prstGeom>
          <a:noFill/>
          <a:ln>
            <a:noFill/>
          </a:ln>
        </p:spPr>
        <p:txBody>
          <a:bodyPr anchorCtr="0" anchor="ctr" bIns="91425" lIns="91425" rIns="91425" wrap="square" tIns="91425">
            <a:noAutofit/>
          </a:bodyPr>
          <a:lstStyle/>
          <a:p>
            <a:pPr lvl="0">
              <a:spcBef>
                <a:spcPts val="0"/>
              </a:spcBef>
              <a:buNone/>
            </a:pPr>
            <a:r>
              <a:rPr lang="en">
                <a:solidFill>
                  <a:schemeClr val="accent1"/>
                </a:solidFill>
                <a:latin typeface="Lato"/>
                <a:ea typeface="Lato"/>
                <a:cs typeface="Lato"/>
                <a:sym typeface="Lato"/>
              </a:rPr>
              <a:t>I wrote code to compare 311 usage per zip code with demographics per zip code. The model is built to show the correlation between a given social factor (i.e. income, % white, or age) and the number of calls per capita.</a:t>
            </a:r>
          </a:p>
          <a:p>
            <a:pPr lvl="0">
              <a:spcBef>
                <a:spcPts val="0"/>
              </a:spcBef>
              <a:buNone/>
            </a:pPr>
            <a:r>
              <a:t/>
            </a:r>
            <a:endParaRPr>
              <a:solidFill>
                <a:schemeClr val="accent1"/>
              </a:solidFill>
              <a:latin typeface="Lato"/>
              <a:ea typeface="Lato"/>
              <a:cs typeface="Lato"/>
              <a:sym typeface="Lato"/>
            </a:endParaRPr>
          </a:p>
          <a:p>
            <a:pPr lvl="0">
              <a:spcBef>
                <a:spcPts val="0"/>
              </a:spcBef>
              <a:buNone/>
            </a:pPr>
            <a:r>
              <a:rPr lang="en">
                <a:solidFill>
                  <a:schemeClr val="accent1"/>
                </a:solidFill>
                <a:latin typeface="Lato"/>
                <a:ea typeface="Lato"/>
                <a:cs typeface="Lato"/>
                <a:sym typeface="Lato"/>
              </a:rPr>
              <a:t>This method can also be used to assess the relationship between demographics and response times, to see if all zip codes are being given equal service.</a:t>
            </a:r>
          </a:p>
          <a:p>
            <a:pPr lvl="0">
              <a:spcBef>
                <a:spcPts val="0"/>
              </a:spcBef>
              <a:buNone/>
            </a:pPr>
            <a:r>
              <a:t/>
            </a:r>
            <a:endParaRPr>
              <a:solidFill>
                <a:schemeClr val="accent1"/>
              </a:solidFill>
              <a:latin typeface="Lato"/>
              <a:ea typeface="Lato"/>
              <a:cs typeface="Lato"/>
              <a:sym typeface="Lato"/>
            </a:endParaRPr>
          </a:p>
          <a:p>
            <a:pPr lvl="0">
              <a:spcBef>
                <a:spcPts val="0"/>
              </a:spcBef>
              <a:buNone/>
            </a:pPr>
            <a:r>
              <a:rPr lang="en" sz="1000">
                <a:solidFill>
                  <a:schemeClr val="accent1"/>
                </a:solidFill>
                <a:latin typeface="Lato"/>
                <a:ea typeface="Lato"/>
                <a:cs typeface="Lato"/>
                <a:sym typeface="Lato"/>
              </a:rPr>
              <a:t>NOTE: </a:t>
            </a:r>
            <a:r>
              <a:rPr lang="en" sz="1000">
                <a:solidFill>
                  <a:schemeClr val="accent1"/>
                </a:solidFill>
                <a:latin typeface="Lato"/>
                <a:ea typeface="Lato"/>
                <a:cs typeface="Lato"/>
                <a:sym typeface="Lato"/>
              </a:rPr>
              <a:t>The </a:t>
            </a:r>
            <a:r>
              <a:rPr lang="en" sz="1000" u="sng">
                <a:solidFill>
                  <a:schemeClr val="accent2"/>
                </a:solidFill>
                <a:latin typeface="Lato"/>
                <a:ea typeface="Lato"/>
                <a:cs typeface="Lato"/>
                <a:sym typeface="Lato"/>
                <a:hlinkClick r:id="rId4"/>
              </a:rPr>
              <a:t>demographic data that NYC shares</a:t>
            </a:r>
            <a:r>
              <a:rPr lang="en" sz="1000">
                <a:solidFill>
                  <a:schemeClr val="accent1"/>
                </a:solidFill>
                <a:latin typeface="Lato"/>
                <a:ea typeface="Lato"/>
                <a:cs typeface="Lato"/>
                <a:sym typeface="Lato"/>
              </a:rPr>
              <a:t> at the zip code level reflects a survey of only a few people per zip code. This is too small a sample, so my results should not be used. The method, however, could be used on a better dataset to produce useful insights. Sufficient demographics for zip codes could be gotten by doing a weighted aggregation where the spatial area is used to weight each value.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7650" y="565950"/>
            <a:ext cx="7688700" cy="535200"/>
          </a:xfrm>
          <a:prstGeom prst="rect">
            <a:avLst/>
          </a:prstGeom>
        </p:spPr>
        <p:txBody>
          <a:bodyPr anchorCtr="0" anchor="t" bIns="91425" lIns="91425" rIns="91425" wrap="square" tIns="91425">
            <a:noAutofit/>
          </a:bodyPr>
          <a:lstStyle/>
          <a:p>
            <a:pPr lvl="0" rtl="0">
              <a:spcBef>
                <a:spcPts val="0"/>
              </a:spcBef>
              <a:buNone/>
            </a:pPr>
            <a:r>
              <a:rPr lang="en"/>
              <a:t>Dear </a:t>
            </a:r>
            <a:r>
              <a:rPr lang="en"/>
              <a:t>DOT: what’s up with street lights?</a:t>
            </a:r>
          </a:p>
        </p:txBody>
      </p:sp>
      <p:sp>
        <p:nvSpPr>
          <p:cNvPr id="144" name="Shape 144"/>
          <p:cNvSpPr txBox="1"/>
          <p:nvPr/>
        </p:nvSpPr>
        <p:spPr>
          <a:xfrm>
            <a:off x="727575" y="1609950"/>
            <a:ext cx="5127900" cy="31398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200"/>
              </a:spcAft>
              <a:buNone/>
            </a:pPr>
            <a:r>
              <a:rPr lang="en">
                <a:solidFill>
                  <a:schemeClr val="accent1"/>
                </a:solidFill>
                <a:latin typeface="Lato"/>
                <a:ea typeface="Lato"/>
                <a:cs typeface="Lato"/>
                <a:sym typeface="Lato"/>
              </a:rPr>
              <a:t>In zip code 11201 (downtown Brooklyn) there were 171 rows where the closed date was before the created date, meaning one or both of these dates was entered wrong. Most of these impossible timestamps are from DOT and are of the type "Street Light Condition". </a:t>
            </a:r>
            <a:r>
              <a:rPr b="1" lang="en">
                <a:solidFill>
                  <a:schemeClr val="accent1"/>
                </a:solidFill>
                <a:latin typeface="Lato"/>
                <a:ea typeface="Lato"/>
                <a:cs typeface="Lato"/>
                <a:sym typeface="Lato"/>
              </a:rPr>
              <a:t>We need to go talk to the people who record these complaints.</a:t>
            </a:r>
          </a:p>
          <a:p>
            <a:pPr lvl="0" rtl="0">
              <a:lnSpc>
                <a:spcPct val="115000"/>
              </a:lnSpc>
              <a:spcBef>
                <a:spcPts val="0"/>
              </a:spcBef>
              <a:spcAft>
                <a:spcPts val="1200"/>
              </a:spcAft>
              <a:buNone/>
            </a:pPr>
            <a:r>
              <a:rPr lang="en">
                <a:solidFill>
                  <a:schemeClr val="accent1"/>
                </a:solidFill>
                <a:latin typeface="Lato"/>
                <a:ea typeface="Lato"/>
                <a:cs typeface="Lato"/>
                <a:sym typeface="Lato"/>
              </a:rPr>
              <a:t>There also are several DOHMH “Rodent” complaints that are similarly entered wrong. Let’s talk to them, too.</a:t>
            </a:r>
          </a:p>
        </p:txBody>
      </p:sp>
      <p:sp>
        <p:nvSpPr>
          <p:cNvPr id="145" name="Shape 14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46" name="Shape 146"/>
          <p:cNvPicPr preferRelativeResize="0"/>
          <p:nvPr/>
        </p:nvPicPr>
        <p:blipFill>
          <a:blip r:embed="rId3">
            <a:alphaModFix/>
          </a:blip>
          <a:stretch>
            <a:fillRect/>
          </a:stretch>
        </p:blipFill>
        <p:spPr>
          <a:xfrm>
            <a:off x="5980950" y="1192001"/>
            <a:ext cx="2555350" cy="36900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7650" y="565950"/>
            <a:ext cx="7688700" cy="535200"/>
          </a:xfrm>
          <a:prstGeom prst="rect">
            <a:avLst/>
          </a:prstGeom>
        </p:spPr>
        <p:txBody>
          <a:bodyPr anchorCtr="0" anchor="t" bIns="91425" lIns="91425" rIns="91425" wrap="square" tIns="91425">
            <a:noAutofit/>
          </a:bodyPr>
          <a:lstStyle/>
          <a:p>
            <a:pPr lvl="0">
              <a:spcBef>
                <a:spcPts val="0"/>
              </a:spcBef>
              <a:buNone/>
            </a:pPr>
            <a:r>
              <a:rPr lang="en"/>
              <a:t>Next steps for this analysis</a:t>
            </a:r>
          </a:p>
        </p:txBody>
      </p:sp>
      <p:sp>
        <p:nvSpPr>
          <p:cNvPr id="152" name="Shape 152"/>
          <p:cNvSpPr txBox="1"/>
          <p:nvPr>
            <p:ph idx="1" type="body"/>
          </p:nvPr>
        </p:nvSpPr>
        <p:spPr>
          <a:xfrm>
            <a:off x="729450" y="1536775"/>
            <a:ext cx="7688700" cy="3272100"/>
          </a:xfrm>
          <a:prstGeom prst="rect">
            <a:avLst/>
          </a:prstGeom>
        </p:spPr>
        <p:txBody>
          <a:bodyPr anchorCtr="0" anchor="ctr" bIns="91425" lIns="91425" rIns="91425" wrap="square" tIns="91425">
            <a:noAutofit/>
          </a:bodyPr>
          <a:lstStyle/>
          <a:p>
            <a:pPr lvl="0">
              <a:spcBef>
                <a:spcPts val="0"/>
              </a:spcBef>
              <a:buNone/>
            </a:pPr>
            <a:r>
              <a:rPr lang="en" sz="1400"/>
              <a:t>Acquire or create data for income and race per zip code. Compare with 311 response times.</a:t>
            </a:r>
          </a:p>
          <a:p>
            <a:pPr lvl="0">
              <a:spcBef>
                <a:spcPts val="0"/>
              </a:spcBef>
              <a:buNone/>
            </a:pPr>
            <a:r>
              <a:rPr lang="en" sz="1400"/>
              <a:t>Compare income, race, gender, and age data with 311 complaints per capita to answer the question - who complains? Consider h</a:t>
            </a:r>
            <a:r>
              <a:rPr lang="en" sz="1400"/>
              <a:t>ow the population reflected in 311 complaints affects delivery of city services. In areas with lower 311 usage per capita, consider if increasing </a:t>
            </a:r>
            <a:r>
              <a:rPr b="1" lang="en" sz="1400"/>
              <a:t>mobile broadband access</a:t>
            </a:r>
            <a:r>
              <a:rPr lang="en" sz="1400"/>
              <a:t> could help boost usage (this would also serve Strategic Plan Goal 6).</a:t>
            </a:r>
          </a:p>
          <a:p>
            <a:pPr lvl="0">
              <a:spcBef>
                <a:spcPts val="0"/>
              </a:spcBef>
              <a:buNone/>
            </a:pPr>
            <a:r>
              <a:rPr lang="en" sz="1400"/>
              <a:t>When comparing 311 usage per capita between zip codes, maybe </a:t>
            </a:r>
            <a:r>
              <a:rPr b="1" lang="en" sz="1400"/>
              <a:t>normalize for population density</a:t>
            </a:r>
            <a:r>
              <a:rPr lang="en" sz="1400"/>
              <a:t>, which probably has a great effect on issues like transportation.</a:t>
            </a:r>
          </a:p>
          <a:p>
            <a:pPr lvl="0">
              <a:spcBef>
                <a:spcPts val="0"/>
              </a:spcBef>
              <a:buNone/>
            </a:pPr>
            <a:r>
              <a:rPr lang="en" sz="1400"/>
              <a:t>Methods improvement: normalize complaints per zip code by population, since not all zip codes have the same number of residents.</a:t>
            </a:r>
          </a:p>
        </p:txBody>
      </p:sp>
      <p:sp>
        <p:nvSpPr>
          <p:cNvPr id="153" name="Shape 15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