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388" r:id="rId2"/>
    <p:sldId id="374" r:id="rId3"/>
    <p:sldId id="376" r:id="rId4"/>
    <p:sldId id="386" r:id="rId5"/>
    <p:sldId id="317" r:id="rId6"/>
    <p:sldId id="307" r:id="rId7"/>
    <p:sldId id="367" r:id="rId8"/>
    <p:sldId id="389" r:id="rId9"/>
    <p:sldId id="365" r:id="rId10"/>
    <p:sldId id="319" r:id="rId11"/>
    <p:sldId id="321" r:id="rId12"/>
    <p:sldId id="323" r:id="rId13"/>
    <p:sldId id="324" r:id="rId14"/>
    <p:sldId id="327" r:id="rId15"/>
    <p:sldId id="325" r:id="rId16"/>
    <p:sldId id="326" r:id="rId17"/>
    <p:sldId id="329" r:id="rId18"/>
    <p:sldId id="333" r:id="rId19"/>
    <p:sldId id="401" r:id="rId20"/>
    <p:sldId id="334" r:id="rId21"/>
    <p:sldId id="336" r:id="rId22"/>
    <p:sldId id="394" r:id="rId23"/>
    <p:sldId id="337" r:id="rId24"/>
    <p:sldId id="396" r:id="rId25"/>
    <p:sldId id="345" r:id="rId26"/>
    <p:sldId id="362" r:id="rId27"/>
    <p:sldId id="398" r:id="rId28"/>
    <p:sldId id="347" r:id="rId29"/>
    <p:sldId id="349" r:id="rId30"/>
    <p:sldId id="356" r:id="rId31"/>
    <p:sldId id="352" r:id="rId32"/>
    <p:sldId id="353" r:id="rId33"/>
    <p:sldId id="355" r:id="rId34"/>
    <p:sldId id="357" r:id="rId35"/>
    <p:sldId id="358" r:id="rId36"/>
    <p:sldId id="400" r:id="rId37"/>
    <p:sldId id="372" r:id="rId38"/>
    <p:sldId id="314" r:id="rId39"/>
    <p:sldId id="363" r:id="rId40"/>
    <p:sldId id="258" r:id="rId41"/>
    <p:sldId id="259" r:id="rId42"/>
    <p:sldId id="316"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1pPr>
    <a:lvl2pPr marL="457200" algn="l" rtl="0" fontAlgn="base">
      <a:spcBef>
        <a:spcPct val="0"/>
      </a:spcBef>
      <a:spcAft>
        <a:spcPct val="0"/>
      </a:spcAft>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2pPr>
    <a:lvl3pPr marL="914400" algn="l" rtl="0" fontAlgn="base">
      <a:spcBef>
        <a:spcPct val="0"/>
      </a:spcBef>
      <a:spcAft>
        <a:spcPct val="0"/>
      </a:spcAft>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3pPr>
    <a:lvl4pPr marL="1371600" algn="l" rtl="0" fontAlgn="base">
      <a:spcBef>
        <a:spcPct val="0"/>
      </a:spcBef>
      <a:spcAft>
        <a:spcPct val="0"/>
      </a:spcAft>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4pPr>
    <a:lvl5pPr marL="1828800" algn="l" rtl="0" fontAlgn="base">
      <a:spcBef>
        <a:spcPct val="0"/>
      </a:spcBef>
      <a:spcAft>
        <a:spcPct val="0"/>
      </a:spcAft>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5pPr>
    <a:lvl6pPr marL="2286000" algn="l" defTabSz="914400" rtl="0" eaLnBrk="1" latinLnBrk="0" hangingPunct="1">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6pPr>
    <a:lvl7pPr marL="2743200" algn="l" defTabSz="914400" rtl="0" eaLnBrk="1" latinLnBrk="0" hangingPunct="1">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7pPr>
    <a:lvl8pPr marL="3200400" algn="l" defTabSz="914400" rtl="0" eaLnBrk="1" latinLnBrk="0" hangingPunct="1">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8pPr>
    <a:lvl9pPr marL="3657600" algn="l" defTabSz="914400" rtl="0" eaLnBrk="1" latinLnBrk="0" hangingPunct="1">
      <a:defRPr kern="1200">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76351" autoAdjust="0"/>
  </p:normalViewPr>
  <p:slideViewPr>
    <p:cSldViewPr snapToGrid="0" snapToObjects="1">
      <p:cViewPr varScale="1">
        <p:scale>
          <a:sx n="67" d="100"/>
          <a:sy n="67" d="100"/>
        </p:scale>
        <p:origin x="1260" y="4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2" d="100"/>
          <a:sy n="92" d="100"/>
        </p:scale>
        <p:origin x="-37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754"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rgbClr val="000000"/>
                </a:solidFill>
              </a:defRPr>
            </a:lvl1pPr>
          </a:lstStyle>
          <a:p>
            <a:endParaRPr lang="en-US" altLang="en-US"/>
          </a:p>
        </p:txBody>
      </p:sp>
      <p:sp>
        <p:nvSpPr>
          <p:cNvPr id="74755"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solidFill>
                  <a:srgbClr val="000000"/>
                </a:solidFill>
              </a:defRPr>
            </a:lvl1pPr>
          </a:lstStyle>
          <a:p>
            <a:fld id="{DA29AFFC-80C2-46B0-B383-D9A7262A259E}" type="datetimeFigureOut">
              <a:rPr lang="en-US" altLang="en-US"/>
              <a:t>1/20/2021</a:t>
            </a:fld>
            <a:endParaRPr lang="en-US" altLang="en-US"/>
          </a:p>
        </p:txBody>
      </p:sp>
      <p:sp>
        <p:nvSpPr>
          <p:cNvPr id="74756"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solidFill>
                  <a:srgbClr val="000000"/>
                </a:solidFill>
              </a:defRPr>
            </a:lvl1pPr>
          </a:lstStyle>
          <a:p>
            <a:endParaRPr lang="en-US" altLang="en-US"/>
          </a:p>
        </p:txBody>
      </p:sp>
      <p:sp>
        <p:nvSpPr>
          <p:cNvPr id="74757"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solidFill>
                  <a:srgbClr val="000000"/>
                </a:solidFill>
              </a:defRPr>
            </a:lvl1pPr>
          </a:lstStyle>
          <a:p>
            <a:fld id="{E2E8ACF3-80CE-4CE5-A5A1-CB3FE74246D8}"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634" name="Shape 47"/>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9635" name="Shape 48"/>
          <p:cNvSpPr>
            <a:spLocks noGrp="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endParaRPr lang="en-US" altLang="en-US">
              <a:sym typeface="Avenir Roman"/>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1pPr>
    <a:lvl2pPr marL="742950" indent="-28575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2pPr>
    <a:lvl3pPr marL="11430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3pPr>
    <a:lvl4pPr marL="16002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4pPr>
    <a:lvl5pPr marL="20574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BD9A0C9-BEC2-44F3-9BA6-BFAC50D7C68C}" type="datetimeFigureOut">
              <a:rPr lang="en-US" altLang="en-US"/>
              <a:t>1/20/2021</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B0D1731-110E-4A66-A07D-53138DB70BD4}"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34AC8B6-2495-46CB-AE8F-BFAC7082DB6B}" type="datetimeFigureOut">
              <a:rPr lang="en-US" altLang="en-US"/>
              <a:t>1/20/2021</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538EF5D-25B4-4928-B205-C8197037153B}"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3BECAE7-0D34-4826-8447-2FFF28F0FF41}" type="datetimeFigureOut">
              <a:rPr lang="en-US" altLang="en-US"/>
              <a:t>1/20/2021</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28E4693-441D-4A46-A69A-D508F60F1DA9}"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BA0157-9C7E-470C-B6BF-6C98653B13DE}" type="datetimeFigureOut">
              <a:rPr lang="en-US" altLang="en-US"/>
              <a:t>1/20/2021</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3B66798-23B3-44B3-9DDD-9362AF96A43D}"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C096BD9-C450-4031-9FFE-20FBB57FF0E1}" type="datetimeFigureOut">
              <a:rPr lang="en-US" altLang="en-US"/>
              <a:t>1/20/2021</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3D18A57-AF71-4232-97F2-974B3E941B0A}"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1CACBB0-AF46-4844-8A39-72B816AB88E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1A1750A1-200E-4295-BF8C-99053F173180}" type="datetimeFigureOut">
              <a:rPr lang="en-US" altLang="en-US"/>
              <a:t>1/20/2021</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78A8F6F6-4C1E-4A50-998C-15F996424104}"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54B02825-E6F8-4BC1-995F-C933E270022F}" type="datetimeFigureOut">
              <a:rPr lang="en-US" altLang="en-US"/>
              <a:t>1/20/2021</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BB0981C9-837D-43F0-B7E1-129301D8A1EC}"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D133928-2696-459C-9D24-D1795F2DD2A1}" type="datetimeFigureOut">
              <a:rPr lang="en-US" altLang="en-US"/>
              <a:t>1/20/2021</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41616354-3C2A-4F7E-990E-5CAB5C777A02}"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C94FDD5-07D0-487C-8809-D6EB2C49D7C1}" type="datetimeFigureOut">
              <a:rPr lang="en-US" altLang="en-US"/>
              <a:t>1/20/2021</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BAB0F073-3252-4DEC-B4DE-A2BA1B9DF28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B1401A-84B4-4BA4-8E13-4217E4F39F8A}" type="datetimeFigureOut">
              <a:rPr lang="en-US" altLang="en-US"/>
              <a:t>1/20/2021</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6079908D-0F30-4F80-8225-8888D0A76DB7}"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a:solidFill>
                  <a:srgbClr val="898989"/>
                </a:solidFill>
              </a:defRPr>
            </a:lvl1pPr>
          </a:lstStyle>
          <a:p>
            <a:fld id="{70C60AAD-EC7E-4CC5-A3B3-30C724C0B405}" type="datetimeFigureOut">
              <a:rPr lang="en-US" altLang="en-US"/>
              <a:t>1/20/2021</a:t>
            </a:fld>
            <a:endParaRPr lang="en-US" altLang="en-US"/>
          </a:p>
        </p:txBody>
      </p:sp>
      <p:sp>
        <p:nvSpPr>
          <p:cNvPr id="1029" name="Footer Placeholder 4"/>
          <p:cNvSpPr>
            <a:spLocks noGrp="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a:solidFill>
                  <a:srgbClr val="898989"/>
                </a:solidFill>
              </a:defRPr>
            </a:lvl1pPr>
          </a:lstStyle>
          <a:p>
            <a:endParaRPr lang="en-US" altLang="en-US"/>
          </a:p>
        </p:txBody>
      </p:sp>
      <p:sp>
        <p:nvSpPr>
          <p:cNvPr id="1030" name="Slide Number Placeholder 5"/>
          <p:cNvSpPr>
            <a:spLocks noGrp="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a:solidFill>
                  <a:srgbClr val="898989"/>
                </a:solidFill>
              </a:defRPr>
            </a:lvl1pPr>
          </a:lstStyle>
          <a:p>
            <a:fld id="{2C54FD4A-007E-4573-8B98-F2093191122D}"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eveloper.android.com/reference/android/widget/EditTex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eveloper.android.com/reference/packages.html" TargetMode="External"/><Relationship Id="rId2" Type="http://schemas.openxmlformats.org/officeDocument/2006/relationships/hyperlink" Target="http://developer.android.com/guide/index.html" TargetMode="External"/><Relationship Id="rId1" Type="http://schemas.openxmlformats.org/officeDocument/2006/relationships/slideLayout" Target="../slideLayouts/slideLayout2.xml"/><Relationship Id="rId4" Type="http://schemas.openxmlformats.org/officeDocument/2006/relationships/hyperlink" Target="http://users.jyu.fi/~mijoahon/android/"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developer.android.com/studio/run/managing-avds.html" TargetMode="External"/><Relationship Id="rId2" Type="http://schemas.openxmlformats.org/officeDocument/2006/relationships/hyperlink" Target="https://developer.android.com/studio/install.html" TargetMode="External"/><Relationship Id="rId1" Type="http://schemas.openxmlformats.org/officeDocument/2006/relationships/slideLayout" Target="../slideLayouts/slideLayout2.xml"/><Relationship Id="rId6" Type="http://schemas.openxmlformats.org/officeDocument/2006/relationships/hyperlink" Target="https://www.kingoapp.com/root-tutorials/how-to-enable-usb-debugging-mode-on-android.htm" TargetMode="External"/><Relationship Id="rId5" Type="http://schemas.openxmlformats.org/officeDocument/2006/relationships/hyperlink" Target="https://developer.android.com/studio/run/device.html" TargetMode="External"/><Relationship Id="rId4" Type="http://schemas.openxmlformats.org/officeDocument/2006/relationships/hyperlink" Target="https://developer.android.com/studio/run/oem-usb.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android.com/training/basics/fragments/index.html" TargetMode="External"/><Relationship Id="rId2" Type="http://schemas.openxmlformats.org/officeDocument/2006/relationships/hyperlink" Target="https://developer.android.com/training/basics/firstapp/creating-projec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13DC-C7AB-45C9-85C5-60594C47778B}"/>
              </a:ext>
            </a:extLst>
          </p:cNvPr>
          <p:cNvSpPr>
            <a:spLocks noGrp="1"/>
          </p:cNvSpPr>
          <p:nvPr>
            <p:ph type="ctrTitle"/>
          </p:nvPr>
        </p:nvSpPr>
        <p:spPr/>
        <p:txBody>
          <a:bodyPr/>
          <a:lstStyle/>
          <a:p>
            <a:r>
              <a:rPr lang="en-US" dirty="0"/>
              <a:t>Lab Preparation</a:t>
            </a:r>
          </a:p>
        </p:txBody>
      </p:sp>
    </p:spTree>
    <p:extLst>
      <p:ext uri="{BB962C8B-B14F-4D97-AF65-F5344CB8AC3E}">
        <p14:creationId xmlns:p14="http://schemas.microsoft.com/office/powerpoint/2010/main" val="103205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Step 1: create a UI</a:t>
            </a:r>
          </a:p>
        </p:txBody>
      </p:sp>
      <p:sp>
        <p:nvSpPr>
          <p:cNvPr id="21507" name="Content Placeholder 2"/>
          <p:cNvSpPr>
            <a:spLocks noGrp="1"/>
          </p:cNvSpPr>
          <p:nvPr>
            <p:ph idx="1"/>
          </p:nvPr>
        </p:nvSpPr>
        <p:spPr/>
        <p:txBody>
          <a:bodyPr/>
          <a:lstStyle/>
          <a:p>
            <a:r>
              <a:rPr lang="en-US" altLang="en-US" dirty="0"/>
              <a:t>app &gt; res &gt; layout &gt; activity_main.xml</a:t>
            </a:r>
          </a:p>
          <a:p>
            <a:r>
              <a:rPr lang="en-US" altLang="en-US" dirty="0"/>
              <a:t>Select the code tab</a:t>
            </a:r>
          </a:p>
        </p:txBody>
      </p:sp>
      <p:pic>
        <p:nvPicPr>
          <p:cNvPr id="3" name="Picture 2">
            <a:extLst>
              <a:ext uri="{FF2B5EF4-FFF2-40B4-BE49-F238E27FC236}">
                <a16:creationId xmlns:a16="http://schemas.microsoft.com/office/drawing/2014/main" id="{298099B9-8BCD-4930-A2D7-D31B07889A0E}"/>
              </a:ext>
            </a:extLst>
          </p:cNvPr>
          <p:cNvPicPr>
            <a:picLocks noChangeAspect="1"/>
          </p:cNvPicPr>
          <p:nvPr/>
        </p:nvPicPr>
        <p:blipFill>
          <a:blip r:embed="rId2"/>
          <a:stretch>
            <a:fillRect/>
          </a:stretch>
        </p:blipFill>
        <p:spPr>
          <a:xfrm>
            <a:off x="4684905" y="2217434"/>
            <a:ext cx="3498696" cy="503600"/>
          </a:xfrm>
          <a:prstGeom prst="rect">
            <a:avLst/>
          </a:prstGeom>
        </p:spPr>
      </p:pic>
      <p:sp>
        <p:nvSpPr>
          <p:cNvPr id="8" name="Content Placeholder 2">
            <a:extLst>
              <a:ext uri="{FF2B5EF4-FFF2-40B4-BE49-F238E27FC236}">
                <a16:creationId xmlns:a16="http://schemas.microsoft.com/office/drawing/2014/main" id="{FA0C4E62-13E6-4908-B17C-D3ACAEF9599E}"/>
              </a:ext>
            </a:extLst>
          </p:cNvPr>
          <p:cNvSpPr txBox="1">
            <a:spLocks/>
          </p:cNvSpPr>
          <p:nvPr/>
        </p:nvSpPr>
        <p:spPr bwMode="auto">
          <a:xfrm>
            <a:off x="609600" y="3077737"/>
            <a:ext cx="8229600" cy="3200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US" sz="2000" dirty="0"/>
              <a:t>&lt;?xml version="1.0" encoding="utf-8"?&gt;</a:t>
            </a:r>
          </a:p>
          <a:p>
            <a:pPr marL="0" indent="0" fontAlgn="auto">
              <a:spcAft>
                <a:spcPts val="0"/>
              </a:spcAft>
              <a:buFont typeface="Arial" panose="020B0604020202020204" pitchFamily="34" charset="0"/>
              <a:buNone/>
              <a:defRPr/>
            </a:pPr>
            <a:r>
              <a:rPr lang="en-US" sz="2000" dirty="0"/>
              <a:t>&lt;</a:t>
            </a:r>
            <a:r>
              <a:rPr lang="en-US" sz="2000" dirty="0" err="1"/>
              <a:t>LinearLayout</a:t>
            </a:r>
            <a:r>
              <a:rPr lang="en-US" sz="2000" dirty="0"/>
              <a:t> </a:t>
            </a:r>
            <a:r>
              <a:rPr lang="en-US" sz="2000" dirty="0" err="1"/>
              <a:t>xmlns:android</a:t>
            </a:r>
            <a:r>
              <a:rPr lang="en-US" sz="2000" dirty="0"/>
              <a:t>="http://schemas.android.com/</a:t>
            </a:r>
            <a:r>
              <a:rPr lang="en-US" sz="2000" dirty="0" err="1"/>
              <a:t>apk</a:t>
            </a:r>
            <a:r>
              <a:rPr lang="en-US" sz="2000" dirty="0"/>
              <a:t>/res/android"</a:t>
            </a:r>
          </a:p>
          <a:p>
            <a:pPr marL="0" indent="0" fontAlgn="auto">
              <a:spcAft>
                <a:spcPts val="0"/>
              </a:spcAft>
              <a:buFont typeface="Arial" panose="020B0604020202020204" pitchFamily="34" charset="0"/>
              <a:buNone/>
              <a:defRPr/>
            </a:pPr>
            <a:r>
              <a:rPr lang="en-US" sz="2000" dirty="0"/>
              <a:t> </a:t>
            </a:r>
            <a:r>
              <a:rPr lang="en-US" sz="2000" dirty="0" err="1"/>
              <a:t>xmlns:tools</a:t>
            </a:r>
            <a:r>
              <a:rPr lang="en-US" sz="2000" dirty="0"/>
              <a:t>="http://schemas.android.com/tools"</a:t>
            </a:r>
          </a:p>
          <a:p>
            <a:pPr marL="0" indent="0" fontAlgn="auto">
              <a:spcAft>
                <a:spcPts val="0"/>
              </a:spcAft>
              <a:buFont typeface="Arial" panose="020B0604020202020204" pitchFamily="34" charset="0"/>
              <a:buNone/>
              <a:defRPr/>
            </a:pPr>
            <a:r>
              <a:rPr lang="en-US" sz="2000" dirty="0"/>
              <a:t> </a:t>
            </a:r>
            <a:r>
              <a:rPr lang="en-US" sz="2000" dirty="0" err="1"/>
              <a:t>android:layout_width</a:t>
            </a:r>
            <a:r>
              <a:rPr lang="en-US" sz="2000" dirty="0"/>
              <a:t>="</a:t>
            </a:r>
            <a:r>
              <a:rPr lang="en-US" sz="2000" dirty="0" err="1"/>
              <a:t>match_parent</a:t>
            </a:r>
            <a:r>
              <a:rPr lang="en-US" sz="2000" dirty="0"/>
              <a:t>"</a:t>
            </a:r>
          </a:p>
          <a:p>
            <a:pPr marL="0" indent="0" fontAlgn="auto">
              <a:spcAft>
                <a:spcPts val="0"/>
              </a:spcAft>
              <a:buFont typeface="Arial" panose="020B0604020202020204" pitchFamily="34" charset="0"/>
              <a:buNone/>
              <a:defRPr/>
            </a:pPr>
            <a:r>
              <a:rPr lang="en-US" sz="2000" dirty="0"/>
              <a:t> </a:t>
            </a:r>
            <a:r>
              <a:rPr lang="en-US" sz="2000" dirty="0" err="1"/>
              <a:t>android:layout_height</a:t>
            </a:r>
            <a:r>
              <a:rPr lang="en-US" sz="2000" dirty="0"/>
              <a:t>="</a:t>
            </a:r>
            <a:r>
              <a:rPr lang="en-US" sz="2000" dirty="0" err="1"/>
              <a:t>match_parent</a:t>
            </a:r>
            <a:r>
              <a:rPr lang="en-US" sz="2000" dirty="0"/>
              <a:t>"</a:t>
            </a:r>
          </a:p>
          <a:p>
            <a:pPr marL="0" indent="0" fontAlgn="auto">
              <a:spcAft>
                <a:spcPts val="0"/>
              </a:spcAft>
              <a:buFont typeface="Arial" panose="020B0604020202020204" pitchFamily="34" charset="0"/>
              <a:buNone/>
              <a:defRPr/>
            </a:pPr>
            <a:r>
              <a:rPr lang="en-US" sz="2000" dirty="0"/>
              <a:t> </a:t>
            </a:r>
            <a:r>
              <a:rPr lang="en-US" sz="2000" dirty="0" err="1"/>
              <a:t>android:orientation</a:t>
            </a:r>
            <a:r>
              <a:rPr lang="en-US" sz="2000" dirty="0"/>
              <a:t>="horizontal"&gt;</a:t>
            </a:r>
          </a:p>
          <a:p>
            <a:pPr marL="0" indent="0" fontAlgn="auto">
              <a:spcAft>
                <a:spcPts val="0"/>
              </a:spcAft>
              <a:buFont typeface="Arial" panose="020B0604020202020204" pitchFamily="34" charset="0"/>
              <a:buNone/>
              <a:defRPr/>
            </a:pPr>
            <a:r>
              <a:rPr lang="en-US" sz="2000" dirty="0"/>
              <a:t>&lt;/</a:t>
            </a:r>
            <a:r>
              <a:rPr lang="en-US" sz="2000" dirty="0" err="1"/>
              <a:t>LinearLayout</a:t>
            </a:r>
            <a:r>
              <a:rPr lang="en-US" sz="2000" dirty="0"/>
              <a:t>&gt;</a:t>
            </a:r>
          </a:p>
          <a:p>
            <a:pPr fontAlgn="auto">
              <a:spcAft>
                <a:spcPts val="0"/>
              </a:spcAft>
              <a:defRPr/>
            </a:pPr>
            <a:endParaRPr lang="en-US" dirty="0"/>
          </a:p>
        </p:txBody>
      </p:sp>
      <p:sp>
        <p:nvSpPr>
          <p:cNvPr id="9" name="TextBox 8">
            <a:extLst>
              <a:ext uri="{FF2B5EF4-FFF2-40B4-BE49-F238E27FC236}">
                <a16:creationId xmlns:a16="http://schemas.microsoft.com/office/drawing/2014/main" id="{D41575B9-4B77-4E40-BD70-93C4E14BE04C}"/>
              </a:ext>
            </a:extLst>
          </p:cNvPr>
          <p:cNvSpPr txBox="1"/>
          <p:nvPr/>
        </p:nvSpPr>
        <p:spPr>
          <a:xfrm>
            <a:off x="3771900" y="5589919"/>
            <a:ext cx="5465956" cy="1200329"/>
          </a:xfrm>
          <a:prstGeom prst="rect">
            <a:avLst/>
          </a:prstGeom>
          <a:noFill/>
        </p:spPr>
        <p:txBody>
          <a:bodyPr wrap="square">
            <a:spAutoFit/>
          </a:bodyPr>
          <a:lstStyle/>
          <a:p>
            <a:r>
              <a:rPr lang="en-US" dirty="0" err="1"/>
              <a:t>LinearLayout</a:t>
            </a:r>
            <a:r>
              <a:rPr lang="en-US" dirty="0"/>
              <a:t> is a view group that aligns all children in a single direction, vertically or horizontally. You can specify the layout direction with the </a:t>
            </a:r>
            <a:r>
              <a:rPr lang="en-US" dirty="0" err="1"/>
              <a:t>android:orientation</a:t>
            </a:r>
            <a:r>
              <a:rPr lang="en-US" dirty="0"/>
              <a:t> attribute.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Step 1: create a UI</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US" dirty="0"/>
              <a:t>Add a Text Field Element</a:t>
            </a:r>
          </a:p>
          <a:p>
            <a:pPr fontAlgn="auto">
              <a:spcAft>
                <a:spcPts val="0"/>
              </a:spcAft>
              <a:defRPr/>
            </a:pPr>
            <a:endParaRPr lang="en-US" dirty="0"/>
          </a:p>
          <a:p>
            <a:pPr marL="0" indent="0" fontAlgn="auto">
              <a:spcAft>
                <a:spcPts val="0"/>
              </a:spcAft>
              <a:buFont typeface="Arial" panose="020B0604020202020204" pitchFamily="34" charset="0"/>
              <a:buNone/>
              <a:defRPr/>
            </a:pPr>
            <a:r>
              <a:rPr lang="en-US" sz="2200" dirty="0"/>
              <a:t>&lt;</a:t>
            </a:r>
            <a:r>
              <a:rPr lang="en-US" sz="2200" dirty="0" err="1"/>
              <a:t>LinearLayout</a:t>
            </a:r>
            <a:endParaRPr lang="en-US" sz="2200" dirty="0"/>
          </a:p>
          <a:p>
            <a:pPr marL="0" indent="0" fontAlgn="auto">
              <a:spcAft>
                <a:spcPts val="0"/>
              </a:spcAft>
              <a:buFont typeface="Arial" panose="020B0604020202020204" pitchFamily="34" charset="0"/>
              <a:buNone/>
              <a:defRPr/>
            </a:pPr>
            <a:r>
              <a:rPr lang="en-US" sz="2200" dirty="0"/>
              <a:t>    </a:t>
            </a:r>
            <a:r>
              <a:rPr lang="en-US" sz="2200" dirty="0" err="1"/>
              <a:t>xmlns:android</a:t>
            </a:r>
            <a:r>
              <a:rPr lang="en-US" sz="2200" dirty="0"/>
              <a:t>="http://schemas.android.com/</a:t>
            </a:r>
            <a:r>
              <a:rPr lang="en-US" sz="2200" dirty="0" err="1"/>
              <a:t>apk</a:t>
            </a:r>
            <a:r>
              <a:rPr lang="en-US" sz="2200" dirty="0"/>
              <a:t>/res/android"</a:t>
            </a:r>
          </a:p>
          <a:p>
            <a:pPr marL="0" indent="0" fontAlgn="auto">
              <a:spcAft>
                <a:spcPts val="0"/>
              </a:spcAft>
              <a:buFont typeface="Arial" panose="020B0604020202020204" pitchFamily="34" charset="0"/>
              <a:buNone/>
              <a:defRPr/>
            </a:pPr>
            <a:r>
              <a:rPr lang="en-US" sz="2200" dirty="0"/>
              <a:t>    </a:t>
            </a:r>
            <a:r>
              <a:rPr lang="en-US" sz="2200" dirty="0" err="1"/>
              <a:t>xmlns:tools</a:t>
            </a:r>
            <a:r>
              <a:rPr lang="en-US" sz="2200" dirty="0"/>
              <a:t>="http://schemas.android.com/tools"</a:t>
            </a:r>
          </a:p>
          <a:p>
            <a:pPr marL="0" indent="0" fontAlgn="auto">
              <a:spcAft>
                <a:spcPts val="0"/>
              </a:spcAft>
              <a:buFont typeface="Arial" panose="020B0604020202020204" pitchFamily="34" charset="0"/>
              <a:buNone/>
              <a:defRPr/>
            </a:pPr>
            <a:r>
              <a:rPr lang="en-US" sz="2200" dirty="0"/>
              <a:t>    </a:t>
            </a:r>
            <a:r>
              <a:rPr lang="en-US" sz="2200" dirty="0" err="1"/>
              <a:t>android:layout_width</a:t>
            </a:r>
            <a:r>
              <a:rPr lang="en-US" sz="2200" dirty="0"/>
              <a:t>="</a:t>
            </a:r>
            <a:r>
              <a:rPr lang="en-US" sz="2200" dirty="0" err="1"/>
              <a:t>match_parent</a:t>
            </a:r>
            <a:r>
              <a:rPr lang="en-US" sz="2200" dirty="0"/>
              <a:t>"</a:t>
            </a:r>
          </a:p>
          <a:p>
            <a:pPr marL="0" indent="0" fontAlgn="auto">
              <a:spcAft>
                <a:spcPts val="0"/>
              </a:spcAft>
              <a:buFont typeface="Arial" panose="020B0604020202020204" pitchFamily="34" charset="0"/>
              <a:buNone/>
              <a:defRPr/>
            </a:pPr>
            <a:r>
              <a:rPr lang="en-US" sz="2200" dirty="0"/>
              <a:t>    </a:t>
            </a:r>
            <a:r>
              <a:rPr lang="en-US" sz="2200" dirty="0" err="1"/>
              <a:t>android:layout_height</a:t>
            </a:r>
            <a:r>
              <a:rPr lang="en-US" sz="2200" dirty="0"/>
              <a:t>="</a:t>
            </a:r>
            <a:r>
              <a:rPr lang="en-US" sz="2200" dirty="0" err="1"/>
              <a:t>match_parent</a:t>
            </a:r>
            <a:r>
              <a:rPr lang="en-US" sz="2200" dirty="0"/>
              <a:t>"</a:t>
            </a:r>
          </a:p>
          <a:p>
            <a:pPr marL="0" indent="0" fontAlgn="auto">
              <a:spcAft>
                <a:spcPts val="0"/>
              </a:spcAft>
              <a:buFont typeface="Arial" panose="020B0604020202020204" pitchFamily="34" charset="0"/>
              <a:buNone/>
              <a:defRPr/>
            </a:pPr>
            <a:r>
              <a:rPr lang="en-US" sz="2200" dirty="0"/>
              <a:t>    </a:t>
            </a:r>
            <a:r>
              <a:rPr lang="en-US" sz="2200" dirty="0" err="1"/>
              <a:t>android:orientation</a:t>
            </a:r>
            <a:r>
              <a:rPr lang="en-US" sz="2200" dirty="0"/>
              <a:t>="horizontal"&gt;</a:t>
            </a:r>
          </a:p>
          <a:p>
            <a:pPr marL="0" indent="0" fontAlgn="auto">
              <a:spcAft>
                <a:spcPts val="0"/>
              </a:spcAft>
              <a:buFont typeface="Arial" panose="020B0604020202020204" pitchFamily="34" charset="0"/>
              <a:buNone/>
              <a:defRPr/>
            </a:pPr>
            <a:r>
              <a:rPr lang="en-US" sz="2200" dirty="0"/>
              <a:t>    &lt;</a:t>
            </a:r>
            <a:r>
              <a:rPr lang="en-US" sz="2200" dirty="0" err="1"/>
              <a:t>EditText</a:t>
            </a:r>
            <a:r>
              <a:rPr lang="en-US" sz="2200" dirty="0"/>
              <a:t> </a:t>
            </a:r>
            <a:r>
              <a:rPr lang="en-US" sz="2200" dirty="0" err="1"/>
              <a:t>android:id</a:t>
            </a:r>
            <a:r>
              <a:rPr lang="en-US" sz="2200" dirty="0"/>
              <a:t>="@+id/</a:t>
            </a:r>
            <a:r>
              <a:rPr lang="en-US" sz="2200" dirty="0" err="1"/>
              <a:t>edit_message</a:t>
            </a:r>
            <a:r>
              <a:rPr lang="en-US" sz="2200" dirty="0"/>
              <a:t>"</a:t>
            </a:r>
          </a:p>
          <a:p>
            <a:pPr marL="0" indent="0" fontAlgn="auto">
              <a:spcAft>
                <a:spcPts val="0"/>
              </a:spcAft>
              <a:buFont typeface="Arial" panose="020B0604020202020204" pitchFamily="34" charset="0"/>
              <a:buNone/>
              <a:defRPr/>
            </a:pPr>
            <a:r>
              <a:rPr lang="en-US" sz="2200" dirty="0"/>
              <a:t>        </a:t>
            </a:r>
            <a:r>
              <a:rPr lang="en-US" sz="2200" dirty="0" err="1"/>
              <a:t>android:layout_width</a:t>
            </a:r>
            <a:r>
              <a:rPr lang="en-US" sz="2200" dirty="0"/>
              <a:t>="</a:t>
            </a:r>
            <a:r>
              <a:rPr lang="en-US" sz="2200" dirty="0" err="1"/>
              <a:t>wrap_content</a:t>
            </a:r>
            <a:r>
              <a:rPr lang="en-US" sz="2200" dirty="0"/>
              <a:t>"</a:t>
            </a:r>
          </a:p>
          <a:p>
            <a:pPr marL="0" indent="0" fontAlgn="auto">
              <a:spcAft>
                <a:spcPts val="0"/>
              </a:spcAft>
              <a:buFont typeface="Arial" panose="020B0604020202020204" pitchFamily="34" charset="0"/>
              <a:buNone/>
              <a:defRPr/>
            </a:pPr>
            <a:r>
              <a:rPr lang="en-US" sz="2200" dirty="0"/>
              <a:t>        </a:t>
            </a:r>
            <a:r>
              <a:rPr lang="en-US" sz="2200" dirty="0" err="1"/>
              <a:t>android:layout_height</a:t>
            </a:r>
            <a:r>
              <a:rPr lang="en-US" sz="2200" dirty="0"/>
              <a:t>="</a:t>
            </a:r>
            <a:r>
              <a:rPr lang="en-US" sz="2200" dirty="0" err="1"/>
              <a:t>wrap_content</a:t>
            </a:r>
            <a:r>
              <a:rPr lang="en-US" sz="2200" dirty="0"/>
              <a:t>"</a:t>
            </a:r>
          </a:p>
          <a:p>
            <a:pPr marL="0" indent="0" fontAlgn="auto">
              <a:spcAft>
                <a:spcPts val="0"/>
              </a:spcAft>
              <a:buFont typeface="Arial" panose="020B0604020202020204" pitchFamily="34" charset="0"/>
              <a:buNone/>
              <a:defRPr/>
            </a:pPr>
            <a:r>
              <a:rPr lang="en-US" sz="2200" dirty="0"/>
              <a:t>        </a:t>
            </a:r>
            <a:r>
              <a:rPr lang="en-US" sz="2200" dirty="0" err="1"/>
              <a:t>android:hint</a:t>
            </a:r>
            <a:r>
              <a:rPr lang="en-US" sz="2200" dirty="0"/>
              <a:t>="</a:t>
            </a:r>
            <a:r>
              <a:rPr lang="en-US" sz="2200" b="1" dirty="0"/>
              <a:t>@string/</a:t>
            </a:r>
            <a:r>
              <a:rPr lang="en-US" sz="2200" b="1" dirty="0" err="1"/>
              <a:t>edit_message</a:t>
            </a:r>
            <a:r>
              <a:rPr lang="en-US" sz="2200" dirty="0"/>
              <a:t>" /&gt;</a:t>
            </a:r>
          </a:p>
          <a:p>
            <a:pPr marL="0" indent="0" fontAlgn="auto">
              <a:spcAft>
                <a:spcPts val="0"/>
              </a:spcAft>
              <a:buFont typeface="Arial" panose="020B0604020202020204" pitchFamily="34" charset="0"/>
              <a:buNone/>
              <a:defRPr/>
            </a:pPr>
            <a:r>
              <a:rPr lang="en-US" sz="2200" dirty="0"/>
              <a:t>&lt;/</a:t>
            </a:r>
            <a:r>
              <a:rPr lang="en-US" sz="2200" dirty="0" err="1"/>
              <a:t>LinearLayout</a:t>
            </a:r>
            <a:r>
              <a:rPr lang="en-US" sz="2200" dirty="0"/>
              <a:t>&gt;</a:t>
            </a:r>
          </a:p>
        </p:txBody>
      </p:sp>
      <p:sp>
        <p:nvSpPr>
          <p:cNvPr id="4" name="Rectangle 3"/>
          <p:cNvSpPr/>
          <p:nvPr/>
        </p:nvSpPr>
        <p:spPr>
          <a:xfrm>
            <a:off x="747133" y="4326673"/>
            <a:ext cx="5084955" cy="1178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1pPr>
            <a:lvl2pPr marL="742950" indent="-28575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2pPr>
            <a:lvl3pPr marL="1143000" indent="-22860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3pPr>
            <a:lvl4pPr marL="1600200" indent="-22860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4pPr>
            <a:lvl5pPr marL="2057400" indent="-22860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5pPr>
            <a:lvl6pPr marL="25146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6pPr>
            <a:lvl7pPr marL="29718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7pPr>
            <a:lvl8pPr marL="34290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8pPr>
            <a:lvl9pPr marL="38862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9pPr>
          </a:lstStyle>
          <a:p>
            <a:pPr eaLnBrk="1" hangingPunct="1"/>
            <a:endParaRPr lang="en-US" altLang="en-US">
              <a:solidFill>
                <a:srgbClr val="FFFFFF"/>
              </a:solidFill>
              <a:latin typeface="Arial" panose="020B0604020202020204" pitchFamily="34" charset="0"/>
            </a:endParaRPr>
          </a:p>
        </p:txBody>
      </p:sp>
      <p:sp>
        <p:nvSpPr>
          <p:cNvPr id="6" name="TextBox 5">
            <a:extLst>
              <a:ext uri="{FF2B5EF4-FFF2-40B4-BE49-F238E27FC236}">
                <a16:creationId xmlns:a16="http://schemas.microsoft.com/office/drawing/2014/main" id="{8DF063F8-0C16-445C-AAF5-4DD71AB1F99F}"/>
              </a:ext>
            </a:extLst>
          </p:cNvPr>
          <p:cNvSpPr txBox="1"/>
          <p:nvPr/>
        </p:nvSpPr>
        <p:spPr>
          <a:xfrm>
            <a:off x="6222377" y="4311377"/>
            <a:ext cx="2564779" cy="2308324"/>
          </a:xfrm>
          <a:prstGeom prst="rect">
            <a:avLst/>
          </a:prstGeom>
          <a:noFill/>
        </p:spPr>
        <p:txBody>
          <a:bodyPr wrap="square">
            <a:spAutoFit/>
          </a:bodyPr>
          <a:lstStyle/>
          <a:p>
            <a:r>
              <a:rPr lang="en-US" dirty="0"/>
              <a:t>The </a:t>
            </a:r>
            <a:r>
              <a:rPr lang="en-US" dirty="0" err="1">
                <a:hlinkClick r:id="rId2">
                  <a:extLst>
                    <a:ext uri="{A12FA001-AC4F-418D-AE19-62706E023703}">
                      <ahyp:hlinkClr xmlns:ahyp="http://schemas.microsoft.com/office/drawing/2018/hyperlinkcolor" val="tx"/>
                    </a:ext>
                  </a:extLst>
                </a:hlinkClick>
              </a:rPr>
              <a:t>EditText</a:t>
            </a:r>
            <a:r>
              <a:rPr lang="en-US" dirty="0"/>
              <a:t> is the standard text entry widget in Android apps. If the user needs to enter text into an app, this is the primary way for them to do that.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Step 1: create a UI</a:t>
            </a:r>
          </a:p>
        </p:txBody>
      </p:sp>
      <p:sp>
        <p:nvSpPr>
          <p:cNvPr id="3" name="Content Placeholder 2"/>
          <p:cNvSpPr>
            <a:spLocks noGrp="1"/>
          </p:cNvSpPr>
          <p:nvPr>
            <p:ph idx="1"/>
          </p:nvPr>
        </p:nvSpPr>
        <p:spPr/>
        <p:txBody>
          <a:bodyPr rtlCol="0">
            <a:normAutofit/>
          </a:bodyPr>
          <a:lstStyle/>
          <a:p>
            <a:pPr fontAlgn="auto">
              <a:spcAft>
                <a:spcPts val="0"/>
              </a:spcAft>
              <a:defRPr/>
            </a:pPr>
            <a:r>
              <a:rPr lang="en-US" dirty="0"/>
              <a:t>res &gt; values &gt; strings.xml</a:t>
            </a:r>
          </a:p>
          <a:p>
            <a:pPr fontAlgn="auto">
              <a:spcAft>
                <a:spcPts val="0"/>
              </a:spcAft>
              <a:defRPr/>
            </a:pPr>
            <a:r>
              <a:rPr lang="en-US" dirty="0"/>
              <a:t>Define the String field</a:t>
            </a:r>
          </a:p>
          <a:p>
            <a:pPr marL="0" indent="0" fontAlgn="auto">
              <a:spcAft>
                <a:spcPts val="0"/>
              </a:spcAft>
              <a:buNone/>
              <a:defRPr/>
            </a:pPr>
            <a:endParaRPr lang="en-US" dirty="0"/>
          </a:p>
          <a:p>
            <a:pPr marL="0" indent="0" fontAlgn="auto">
              <a:spcAft>
                <a:spcPts val="0"/>
              </a:spcAft>
              <a:buFont typeface="Arial" panose="020B0604020202020204" pitchFamily="34" charset="0"/>
              <a:buNone/>
              <a:defRPr/>
            </a:pPr>
            <a:r>
              <a:rPr lang="en-US" sz="2000" dirty="0"/>
              <a:t>&lt;?xml version="1.0" encoding="utf-8"?&gt;</a:t>
            </a:r>
          </a:p>
          <a:p>
            <a:pPr marL="0" indent="0" fontAlgn="auto">
              <a:spcAft>
                <a:spcPts val="0"/>
              </a:spcAft>
              <a:buFont typeface="Arial" panose="020B0604020202020204" pitchFamily="34" charset="0"/>
              <a:buNone/>
              <a:defRPr/>
            </a:pPr>
            <a:r>
              <a:rPr lang="en-US" sz="2000" dirty="0"/>
              <a:t>&lt;resources&gt;</a:t>
            </a:r>
          </a:p>
          <a:p>
            <a:pPr marL="0" indent="0" fontAlgn="auto">
              <a:spcAft>
                <a:spcPts val="0"/>
              </a:spcAft>
              <a:buFont typeface="Arial" panose="020B0604020202020204" pitchFamily="34" charset="0"/>
              <a:buNone/>
              <a:defRPr/>
            </a:pPr>
            <a:r>
              <a:rPr lang="en-US" sz="2000" dirty="0"/>
              <a:t>    &lt;string name="</a:t>
            </a:r>
            <a:r>
              <a:rPr lang="en-US" sz="2000" dirty="0" err="1"/>
              <a:t>app_name</a:t>
            </a:r>
            <a:r>
              <a:rPr lang="en-US" sz="2000" dirty="0"/>
              <a:t>"&gt;My First App&lt;/string&gt;</a:t>
            </a:r>
          </a:p>
          <a:p>
            <a:pPr marL="0" indent="0" fontAlgn="auto">
              <a:spcAft>
                <a:spcPts val="0"/>
              </a:spcAft>
              <a:buFont typeface="Arial" panose="020B0604020202020204" pitchFamily="34" charset="0"/>
              <a:buNone/>
              <a:defRPr/>
            </a:pPr>
            <a:r>
              <a:rPr lang="en-US" sz="2000" dirty="0"/>
              <a:t>    &lt;string name="</a:t>
            </a:r>
            <a:r>
              <a:rPr lang="en-US" sz="2000" b="1" dirty="0" err="1"/>
              <a:t>edit_message</a:t>
            </a:r>
            <a:r>
              <a:rPr lang="en-US" sz="2000" dirty="0"/>
              <a:t>"&gt;Enter a message&lt;/string&gt;</a:t>
            </a:r>
          </a:p>
          <a:p>
            <a:pPr marL="0" indent="0" fontAlgn="auto">
              <a:spcAft>
                <a:spcPts val="0"/>
              </a:spcAft>
              <a:buFont typeface="Arial" panose="020B0604020202020204" pitchFamily="34" charset="0"/>
              <a:buNone/>
              <a:defRPr/>
            </a:pPr>
            <a:r>
              <a:rPr lang="en-US" sz="2000" dirty="0"/>
              <a:t>    &lt;string name="</a:t>
            </a:r>
            <a:r>
              <a:rPr lang="en-US" sz="2000" dirty="0" err="1"/>
              <a:t>button_send</a:t>
            </a:r>
            <a:r>
              <a:rPr lang="en-US" sz="2000" dirty="0"/>
              <a:t>"&gt;Send&lt;/string&gt;</a:t>
            </a:r>
          </a:p>
          <a:p>
            <a:pPr marL="0" indent="0" fontAlgn="auto">
              <a:spcAft>
                <a:spcPts val="0"/>
              </a:spcAft>
              <a:buFont typeface="Arial" panose="020B0604020202020204" pitchFamily="34" charset="0"/>
              <a:buNone/>
              <a:defRPr/>
            </a:pPr>
            <a:r>
              <a:rPr lang="en-US" sz="2000" dirty="0"/>
              <a:t>&lt;/resources&gt;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Step 1: create a UI</a:t>
            </a:r>
          </a:p>
        </p:txBody>
      </p:sp>
      <p:sp>
        <p:nvSpPr>
          <p:cNvPr id="3" name="Content Placeholder 2"/>
          <p:cNvSpPr>
            <a:spLocks noGrp="1"/>
          </p:cNvSpPr>
          <p:nvPr>
            <p:ph idx="1"/>
          </p:nvPr>
        </p:nvSpPr>
        <p:spPr>
          <a:xfrm>
            <a:off x="457200" y="1600200"/>
            <a:ext cx="8229600" cy="4983162"/>
          </a:xfrm>
        </p:spPr>
        <p:txBody>
          <a:bodyPr rtlCol="0">
            <a:normAutofit fontScale="55000" lnSpcReduction="20000"/>
          </a:bodyPr>
          <a:lstStyle/>
          <a:p>
            <a:pPr fontAlgn="auto">
              <a:spcAft>
                <a:spcPts val="0"/>
              </a:spcAft>
              <a:defRPr/>
            </a:pPr>
            <a:r>
              <a:rPr lang="en-US" sz="4400" dirty="0"/>
              <a:t>res &gt; layout &gt; activity_main.xml</a:t>
            </a:r>
          </a:p>
          <a:p>
            <a:pPr fontAlgn="auto">
              <a:spcAft>
                <a:spcPts val="0"/>
              </a:spcAft>
              <a:defRPr/>
            </a:pPr>
            <a:r>
              <a:rPr lang="en-US" sz="4400" dirty="0"/>
              <a:t>Add a Button</a:t>
            </a:r>
          </a:p>
          <a:p>
            <a:pPr marL="0" indent="0" fontAlgn="auto">
              <a:spcAft>
                <a:spcPts val="0"/>
              </a:spcAft>
              <a:buNone/>
              <a:defRPr/>
            </a:pPr>
            <a:endParaRPr lang="en-US" dirty="0"/>
          </a:p>
          <a:p>
            <a:pPr marL="0" indent="0" fontAlgn="auto">
              <a:spcAft>
                <a:spcPts val="0"/>
              </a:spcAft>
              <a:buFont typeface="Arial" panose="020B0604020202020204" pitchFamily="34" charset="0"/>
              <a:buNone/>
              <a:defRPr/>
            </a:pPr>
            <a:r>
              <a:rPr lang="en-US" sz="2900" dirty="0"/>
              <a:t>&lt;</a:t>
            </a:r>
            <a:r>
              <a:rPr lang="en-US" sz="2900" dirty="0" err="1"/>
              <a:t>LinearLayout</a:t>
            </a:r>
            <a:endParaRPr lang="en-US" sz="2900" dirty="0"/>
          </a:p>
          <a:p>
            <a:pPr marL="0" indent="0" fontAlgn="auto">
              <a:spcAft>
                <a:spcPts val="0"/>
              </a:spcAft>
              <a:buFont typeface="Arial" panose="020B0604020202020204" pitchFamily="34" charset="0"/>
              <a:buNone/>
              <a:defRPr/>
            </a:pPr>
            <a:r>
              <a:rPr lang="en-US" sz="2900" dirty="0"/>
              <a:t>    </a:t>
            </a:r>
            <a:r>
              <a:rPr lang="en-US" sz="2900" dirty="0" err="1"/>
              <a:t>xmlns:android</a:t>
            </a:r>
            <a:r>
              <a:rPr lang="en-US" sz="2900" dirty="0"/>
              <a:t>="http://schemas.android.com/</a:t>
            </a:r>
            <a:r>
              <a:rPr lang="en-US" sz="2900" dirty="0" err="1"/>
              <a:t>apk</a:t>
            </a:r>
            <a:r>
              <a:rPr lang="en-US" sz="2900" dirty="0"/>
              <a:t>/res/android"</a:t>
            </a:r>
          </a:p>
          <a:p>
            <a:pPr marL="0" indent="0" fontAlgn="auto">
              <a:spcAft>
                <a:spcPts val="0"/>
              </a:spcAft>
              <a:buFont typeface="Arial" panose="020B0604020202020204" pitchFamily="34" charset="0"/>
              <a:buNone/>
              <a:defRPr/>
            </a:pPr>
            <a:r>
              <a:rPr lang="en-US" sz="2900" dirty="0"/>
              <a:t>    </a:t>
            </a:r>
            <a:r>
              <a:rPr lang="en-US" sz="2900" dirty="0" err="1"/>
              <a:t>xmlns:tools</a:t>
            </a:r>
            <a:r>
              <a:rPr lang="en-US" sz="2900" dirty="0"/>
              <a:t>="http://schemas.android.com/tools"</a:t>
            </a:r>
          </a:p>
          <a:p>
            <a:pPr marL="0" indent="0" fontAlgn="auto">
              <a:spcAft>
                <a:spcPts val="0"/>
              </a:spcAft>
              <a:buFont typeface="Arial" panose="020B0604020202020204" pitchFamily="34" charset="0"/>
              <a:buNone/>
              <a:defRPr/>
            </a:pPr>
            <a:r>
              <a:rPr lang="en-US" sz="2900" dirty="0"/>
              <a:t>    </a:t>
            </a:r>
            <a:r>
              <a:rPr lang="en-US" sz="2900" dirty="0" err="1"/>
              <a:t>android:orientation</a:t>
            </a:r>
            <a:r>
              <a:rPr lang="en-US" sz="2900" dirty="0"/>
              <a:t>="horizontal"</a:t>
            </a:r>
          </a:p>
          <a:p>
            <a:pPr marL="0" indent="0" fontAlgn="auto">
              <a:spcAft>
                <a:spcPts val="0"/>
              </a:spcAft>
              <a:buFont typeface="Arial" panose="020B0604020202020204" pitchFamily="34" charset="0"/>
              <a:buNone/>
              <a:defRPr/>
            </a:pPr>
            <a:r>
              <a:rPr lang="en-US" sz="2900" dirty="0"/>
              <a:t>    </a:t>
            </a:r>
            <a:r>
              <a:rPr lang="en-US" sz="2900" dirty="0" err="1"/>
              <a:t>android:layout_width</a:t>
            </a:r>
            <a:r>
              <a:rPr lang="en-US" sz="2900" dirty="0"/>
              <a:t>="</a:t>
            </a:r>
            <a:r>
              <a:rPr lang="en-US" sz="2900" dirty="0" err="1"/>
              <a:t>match_parent</a:t>
            </a:r>
            <a:r>
              <a:rPr lang="en-US" sz="2900" dirty="0"/>
              <a:t>"</a:t>
            </a:r>
          </a:p>
          <a:p>
            <a:pPr marL="0" indent="0" fontAlgn="auto">
              <a:spcAft>
                <a:spcPts val="0"/>
              </a:spcAft>
              <a:buFont typeface="Arial" panose="020B0604020202020204" pitchFamily="34" charset="0"/>
              <a:buNone/>
              <a:defRPr/>
            </a:pPr>
            <a:r>
              <a:rPr lang="en-US" sz="2900" dirty="0"/>
              <a:t>    </a:t>
            </a:r>
            <a:r>
              <a:rPr lang="en-US" sz="2900" dirty="0" err="1"/>
              <a:t>android:layout_height</a:t>
            </a:r>
            <a:r>
              <a:rPr lang="en-US" sz="2900" dirty="0"/>
              <a:t>="</a:t>
            </a:r>
            <a:r>
              <a:rPr lang="en-US" sz="2900" dirty="0" err="1"/>
              <a:t>match_parent</a:t>
            </a:r>
            <a:r>
              <a:rPr lang="en-US" sz="2900" dirty="0"/>
              <a:t>"&gt;</a:t>
            </a:r>
          </a:p>
          <a:p>
            <a:pPr marL="0" indent="0" fontAlgn="auto">
              <a:spcAft>
                <a:spcPts val="0"/>
              </a:spcAft>
              <a:buFont typeface="Arial" panose="020B0604020202020204" pitchFamily="34" charset="0"/>
              <a:buNone/>
              <a:defRPr/>
            </a:pPr>
            <a:r>
              <a:rPr lang="en-US" sz="2900" dirty="0"/>
              <a:t>        &lt;</a:t>
            </a:r>
            <a:r>
              <a:rPr lang="en-US" sz="2900" dirty="0" err="1"/>
              <a:t>EditText</a:t>
            </a:r>
            <a:r>
              <a:rPr lang="en-US" sz="2900" dirty="0"/>
              <a:t> </a:t>
            </a:r>
            <a:r>
              <a:rPr lang="en-US" sz="2900" dirty="0" err="1"/>
              <a:t>android:id</a:t>
            </a:r>
            <a:r>
              <a:rPr lang="en-US" sz="2900" dirty="0"/>
              <a:t>="@+id/</a:t>
            </a:r>
            <a:r>
              <a:rPr lang="en-US" sz="2900" dirty="0" err="1"/>
              <a:t>edit_message</a:t>
            </a:r>
            <a:r>
              <a:rPr lang="en-US" sz="2900" dirty="0"/>
              <a:t>"</a:t>
            </a:r>
          </a:p>
          <a:p>
            <a:pPr marL="0" indent="0" fontAlgn="auto">
              <a:spcAft>
                <a:spcPts val="0"/>
              </a:spcAft>
              <a:buFont typeface="Arial" panose="020B0604020202020204" pitchFamily="34" charset="0"/>
              <a:buNone/>
              <a:defRPr/>
            </a:pPr>
            <a:r>
              <a:rPr lang="en-US" sz="2900" dirty="0"/>
              <a:t>          </a:t>
            </a:r>
            <a:r>
              <a:rPr lang="en-US" sz="2900" dirty="0" err="1"/>
              <a:t>android:layout_width</a:t>
            </a:r>
            <a:r>
              <a:rPr lang="en-US" sz="2900" dirty="0"/>
              <a:t>="</a:t>
            </a:r>
            <a:r>
              <a:rPr lang="en-US" sz="2900" dirty="0" err="1"/>
              <a:t>wrap_content</a:t>
            </a:r>
            <a:r>
              <a:rPr lang="en-US" sz="2900" dirty="0"/>
              <a:t>"</a:t>
            </a:r>
          </a:p>
          <a:p>
            <a:pPr marL="0" indent="0" fontAlgn="auto">
              <a:spcAft>
                <a:spcPts val="0"/>
              </a:spcAft>
              <a:buFont typeface="Arial" panose="020B0604020202020204" pitchFamily="34" charset="0"/>
              <a:buNone/>
              <a:defRPr/>
            </a:pPr>
            <a:r>
              <a:rPr lang="en-US" sz="2900" dirty="0"/>
              <a:t>          </a:t>
            </a:r>
            <a:r>
              <a:rPr lang="en-US" sz="2900" dirty="0" err="1"/>
              <a:t>android:layout_height</a:t>
            </a:r>
            <a:r>
              <a:rPr lang="en-US" sz="2900" dirty="0"/>
              <a:t>="</a:t>
            </a:r>
            <a:r>
              <a:rPr lang="en-US" sz="2900" dirty="0" err="1"/>
              <a:t>wrap_content</a:t>
            </a:r>
            <a:r>
              <a:rPr lang="en-US" sz="2900" dirty="0"/>
              <a:t>"</a:t>
            </a:r>
          </a:p>
          <a:p>
            <a:pPr marL="0" indent="0" fontAlgn="auto">
              <a:spcAft>
                <a:spcPts val="0"/>
              </a:spcAft>
              <a:buFont typeface="Arial" panose="020B0604020202020204" pitchFamily="34" charset="0"/>
              <a:buNone/>
              <a:defRPr/>
            </a:pPr>
            <a:r>
              <a:rPr lang="en-US" sz="2900" dirty="0"/>
              <a:t>          </a:t>
            </a:r>
            <a:r>
              <a:rPr lang="en-US" sz="2900" dirty="0" err="1"/>
              <a:t>android:hint</a:t>
            </a:r>
            <a:r>
              <a:rPr lang="en-US" sz="2900" dirty="0"/>
              <a:t>="@string/</a:t>
            </a:r>
            <a:r>
              <a:rPr lang="en-US" sz="2900" dirty="0" err="1"/>
              <a:t>edit_message</a:t>
            </a:r>
            <a:r>
              <a:rPr lang="en-US" sz="2900" dirty="0"/>
              <a:t>" /&gt;</a:t>
            </a:r>
          </a:p>
          <a:p>
            <a:pPr marL="0" indent="0" fontAlgn="auto">
              <a:spcAft>
                <a:spcPts val="0"/>
              </a:spcAft>
              <a:buFont typeface="Arial" panose="020B0604020202020204" pitchFamily="34" charset="0"/>
              <a:buNone/>
              <a:defRPr/>
            </a:pPr>
            <a:r>
              <a:rPr lang="en-US" sz="2900" dirty="0"/>
              <a:t>        &lt;Button</a:t>
            </a:r>
          </a:p>
          <a:p>
            <a:pPr marL="0" indent="0" fontAlgn="auto">
              <a:spcAft>
                <a:spcPts val="0"/>
              </a:spcAft>
              <a:buFont typeface="Arial" panose="020B0604020202020204" pitchFamily="34" charset="0"/>
              <a:buNone/>
              <a:defRPr/>
            </a:pPr>
            <a:r>
              <a:rPr lang="en-US" sz="2900" dirty="0"/>
              <a:t>          </a:t>
            </a:r>
            <a:r>
              <a:rPr lang="en-US" sz="2900" dirty="0" err="1"/>
              <a:t>android:layout_width</a:t>
            </a:r>
            <a:r>
              <a:rPr lang="en-US" sz="2900" dirty="0"/>
              <a:t>="</a:t>
            </a:r>
            <a:r>
              <a:rPr lang="en-US" sz="2900" dirty="0" err="1"/>
              <a:t>wrap_content</a:t>
            </a:r>
            <a:r>
              <a:rPr lang="en-US" sz="2900" dirty="0"/>
              <a:t>"</a:t>
            </a:r>
          </a:p>
          <a:p>
            <a:pPr marL="0" indent="0" fontAlgn="auto">
              <a:spcAft>
                <a:spcPts val="0"/>
              </a:spcAft>
              <a:buFont typeface="Arial" panose="020B0604020202020204" pitchFamily="34" charset="0"/>
              <a:buNone/>
              <a:defRPr/>
            </a:pPr>
            <a:r>
              <a:rPr lang="en-US" sz="2900" dirty="0"/>
              <a:t>          </a:t>
            </a:r>
            <a:r>
              <a:rPr lang="en-US" sz="2900" dirty="0" err="1"/>
              <a:t>android:layout_height</a:t>
            </a:r>
            <a:r>
              <a:rPr lang="en-US" sz="2900" dirty="0"/>
              <a:t>="</a:t>
            </a:r>
            <a:r>
              <a:rPr lang="en-US" sz="2900" dirty="0" err="1"/>
              <a:t>wrap_content</a:t>
            </a:r>
            <a:r>
              <a:rPr lang="en-US" sz="2900" dirty="0"/>
              <a:t>"</a:t>
            </a:r>
          </a:p>
          <a:p>
            <a:pPr marL="0" indent="0" fontAlgn="auto">
              <a:spcAft>
                <a:spcPts val="0"/>
              </a:spcAft>
              <a:buFont typeface="Arial" panose="020B0604020202020204" pitchFamily="34" charset="0"/>
              <a:buNone/>
              <a:defRPr/>
            </a:pPr>
            <a:r>
              <a:rPr lang="en-US" sz="2900" dirty="0"/>
              <a:t>          </a:t>
            </a:r>
            <a:r>
              <a:rPr lang="en-US" sz="2900" dirty="0" err="1"/>
              <a:t>android:text</a:t>
            </a:r>
            <a:r>
              <a:rPr lang="en-US" sz="2900" dirty="0"/>
              <a:t>="@string/</a:t>
            </a:r>
            <a:r>
              <a:rPr lang="en-US" sz="2900" dirty="0" err="1"/>
              <a:t>button_send</a:t>
            </a:r>
            <a:r>
              <a:rPr lang="en-US" sz="2900" dirty="0"/>
              <a:t>" /&gt;</a:t>
            </a:r>
          </a:p>
          <a:p>
            <a:pPr marL="0" indent="0" fontAlgn="auto">
              <a:spcAft>
                <a:spcPts val="0"/>
              </a:spcAft>
              <a:buFont typeface="Arial" panose="020B0604020202020204" pitchFamily="34" charset="0"/>
              <a:buNone/>
              <a:defRPr/>
            </a:pPr>
            <a:r>
              <a:rPr lang="en-US" sz="2900" dirty="0"/>
              <a:t>&lt;/</a:t>
            </a:r>
            <a:r>
              <a:rPr lang="en-US" sz="2900" dirty="0" err="1"/>
              <a:t>LinearLayout</a:t>
            </a:r>
            <a:r>
              <a:rPr lang="en-US" sz="2900" dirty="0"/>
              <a:t>&gt;</a:t>
            </a:r>
          </a:p>
        </p:txBody>
      </p:sp>
      <p:sp>
        <p:nvSpPr>
          <p:cNvPr id="5" name="TextBox 4">
            <a:extLst>
              <a:ext uri="{FF2B5EF4-FFF2-40B4-BE49-F238E27FC236}">
                <a16:creationId xmlns:a16="http://schemas.microsoft.com/office/drawing/2014/main" id="{CE87E203-4544-44CA-A166-2217A37A14A4}"/>
              </a:ext>
            </a:extLst>
          </p:cNvPr>
          <p:cNvSpPr txBox="1"/>
          <p:nvPr/>
        </p:nvSpPr>
        <p:spPr>
          <a:xfrm>
            <a:off x="4695825" y="5257800"/>
            <a:ext cx="4572000" cy="923330"/>
          </a:xfrm>
          <a:prstGeom prst="rect">
            <a:avLst/>
          </a:prstGeom>
          <a:noFill/>
        </p:spPr>
        <p:txBody>
          <a:bodyPr wrap="square">
            <a:spAutoFit/>
          </a:bodyPr>
          <a:lstStyle/>
          <a:p>
            <a:r>
              <a:rPr lang="en-US" dirty="0"/>
              <a:t>Button: a user interface element the user can tap or click to perform an 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Understand Basic UI Elements</a:t>
            </a:r>
          </a:p>
        </p:txBody>
      </p:sp>
      <p:sp>
        <p:nvSpPr>
          <p:cNvPr id="29699" name="Content Placeholder 2"/>
          <p:cNvSpPr>
            <a:spLocks noGrp="1"/>
          </p:cNvSpPr>
          <p:nvPr>
            <p:ph idx="1"/>
          </p:nvPr>
        </p:nvSpPr>
        <p:spPr/>
        <p:txBody>
          <a:bodyPr/>
          <a:lstStyle/>
          <a:p>
            <a:r>
              <a:rPr lang="en-US" altLang="en-US" sz="2000" dirty="0"/>
              <a:t>The UI for an Android app is built as a hierarchy of layouts and widgets. </a:t>
            </a:r>
          </a:p>
          <a:p>
            <a:r>
              <a:rPr lang="en-US" altLang="en-US" sz="2000" dirty="0"/>
              <a:t>Layouts are </a:t>
            </a:r>
            <a:r>
              <a:rPr lang="en-US" altLang="en-US" sz="2000" dirty="0" err="1"/>
              <a:t>ViewGroup</a:t>
            </a:r>
            <a:r>
              <a:rPr lang="en-US" altLang="en-US" sz="2000" dirty="0"/>
              <a:t> objects, containers that control how their child views are positioned on the screen. e.g. </a:t>
            </a:r>
            <a:r>
              <a:rPr lang="en-US" altLang="en-US" sz="2000" dirty="0" err="1"/>
              <a:t>Linear</a:t>
            </a:r>
            <a:r>
              <a:rPr lang="en-US" altLang="zh-TW" sz="2000" dirty="0" err="1"/>
              <a:t>Layout</a:t>
            </a:r>
            <a:endParaRPr lang="en-US" altLang="en-US" sz="2000" dirty="0"/>
          </a:p>
          <a:p>
            <a:r>
              <a:rPr lang="en-US" altLang="en-US" sz="2000" dirty="0"/>
              <a:t>Widgets are View objects, UI components e.g. Text field, Button</a:t>
            </a:r>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3429000"/>
            <a:ext cx="6000750" cy="3193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Run the app</a:t>
            </a:r>
          </a:p>
        </p:txBody>
      </p:sp>
      <p:pic>
        <p:nvPicPr>
          <p:cNvPr id="2765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60700" y="1417638"/>
            <a:ext cx="2824163" cy="54133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Play around UI</a:t>
            </a:r>
          </a:p>
        </p:txBody>
      </p:sp>
      <p:sp>
        <p:nvSpPr>
          <p:cNvPr id="28675" name="Content Placeholder 2"/>
          <p:cNvSpPr>
            <a:spLocks noGrp="1"/>
          </p:cNvSpPr>
          <p:nvPr>
            <p:ph idx="1"/>
          </p:nvPr>
        </p:nvSpPr>
        <p:spPr/>
        <p:txBody>
          <a:bodyPr/>
          <a:lstStyle/>
          <a:p>
            <a:r>
              <a:rPr lang="en-US" altLang="en-US"/>
              <a:t>Change the string field</a:t>
            </a:r>
          </a:p>
          <a:p>
            <a:endParaRPr lang="en-US" altLang="en-US"/>
          </a:p>
          <a:p>
            <a:endParaRPr lang="en-US" altLang="en-US"/>
          </a:p>
          <a:p>
            <a:endParaRPr lang="en-US" altLang="en-US"/>
          </a:p>
          <a:p>
            <a:r>
              <a:rPr lang="en-US" altLang="en-US"/>
              <a:t>Change width of text field</a:t>
            </a: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092325"/>
            <a:ext cx="6638925" cy="1998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4664075"/>
            <a:ext cx="4968875" cy="155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176338" y="5340350"/>
            <a:ext cx="3211512" cy="320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1pPr>
            <a:lvl2pPr marL="742950" indent="-28575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2pPr>
            <a:lvl3pPr marL="1143000" indent="-22860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3pPr>
            <a:lvl4pPr marL="1600200" indent="-22860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4pPr>
            <a:lvl5pPr marL="2057400" indent="-228600" algn="ctr" eaLnBrk="0" hangingPunct="0">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5pPr>
            <a:lvl6pPr marL="25146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6pPr>
            <a:lvl7pPr marL="29718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7pPr>
            <a:lvl8pPr marL="34290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8pPr>
            <a:lvl9pPr marL="3886200" indent="-228600" algn="ctr" eaLnBrk="0" fontAlgn="base" hangingPunct="0">
              <a:spcBef>
                <a:spcPct val="0"/>
              </a:spcBef>
              <a:spcAft>
                <a:spcPct val="0"/>
              </a:spcAft>
              <a:defRPr>
                <a:solidFill>
                  <a:schemeClr val="tx1"/>
                </a:solidFill>
                <a:latin typeface="Comic Sans MS" panose="030F0702030302020204" pitchFamily="66" charset="0"/>
                <a:ea typeface="Comic Sans MS" panose="030F0702030302020204" pitchFamily="66" charset="0"/>
                <a:cs typeface="Comic Sans MS" panose="030F0702030302020204" pitchFamily="66" charset="0"/>
                <a:sym typeface="Comic Sans MS" panose="030F0702030302020204" pitchFamily="66" charset="0"/>
              </a:defRPr>
            </a:lvl9pPr>
          </a:lstStyle>
          <a:p>
            <a:pPr eaLnBrk="1" hangingPunct="1"/>
            <a:endParaRPr lang="en-US" altLang="en-US">
              <a:solidFill>
                <a:srgbClr val="FFFFF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Step 2: control the UI</a:t>
            </a:r>
          </a:p>
        </p:txBody>
      </p:sp>
      <p:sp>
        <p:nvSpPr>
          <p:cNvPr id="3" name="Content Placeholder 2"/>
          <p:cNvSpPr>
            <a:spLocks noGrp="1"/>
          </p:cNvSpPr>
          <p:nvPr>
            <p:ph idx="1"/>
          </p:nvPr>
        </p:nvSpPr>
        <p:spPr/>
        <p:txBody>
          <a:bodyPr rtlCol="0">
            <a:normAutofit/>
          </a:bodyPr>
          <a:lstStyle/>
          <a:p>
            <a:pPr fontAlgn="auto">
              <a:spcAft>
                <a:spcPts val="0"/>
              </a:spcAft>
              <a:defRPr/>
            </a:pPr>
            <a:r>
              <a:rPr lang="en-US" sz="3200" dirty="0"/>
              <a:t>res &gt; layout &gt; activity_main.xml</a:t>
            </a:r>
            <a:endParaRPr lang="en-US" dirty="0"/>
          </a:p>
          <a:p>
            <a:pPr fontAlgn="auto">
              <a:spcAft>
                <a:spcPts val="0"/>
              </a:spcAft>
              <a:defRPr/>
            </a:pPr>
            <a:r>
              <a:rPr lang="en-US" dirty="0"/>
              <a:t>Add a field to the Button View</a:t>
            </a:r>
          </a:p>
          <a:p>
            <a:pPr marL="0" indent="0" fontAlgn="auto">
              <a:spcAft>
                <a:spcPts val="0"/>
              </a:spcAft>
              <a:buFont typeface="Arial" panose="020B0604020202020204" pitchFamily="34" charset="0"/>
              <a:buNone/>
              <a:defRPr/>
            </a:pPr>
            <a:r>
              <a:rPr lang="en-US" dirty="0"/>
              <a:t>&lt;Button</a:t>
            </a:r>
          </a:p>
          <a:p>
            <a:pPr marL="0" indent="0" fontAlgn="auto">
              <a:spcAft>
                <a:spcPts val="0"/>
              </a:spcAft>
              <a:buFont typeface="Arial" panose="020B0604020202020204" pitchFamily="34" charset="0"/>
              <a:buNone/>
              <a:defRPr/>
            </a:pPr>
            <a:r>
              <a:rPr lang="en-US" dirty="0"/>
              <a:t>      </a:t>
            </a:r>
            <a:r>
              <a:rPr lang="en-US" dirty="0" err="1"/>
              <a:t>android:layout_width</a:t>
            </a:r>
            <a:r>
              <a:rPr lang="en-US" dirty="0"/>
              <a:t>="</a:t>
            </a:r>
            <a:r>
              <a:rPr lang="en-US" dirty="0" err="1"/>
              <a:t>wrap_content</a:t>
            </a:r>
            <a:r>
              <a:rPr lang="en-US" dirty="0"/>
              <a:t>"</a:t>
            </a:r>
          </a:p>
          <a:p>
            <a:pPr marL="0" indent="0" fontAlgn="auto">
              <a:spcAft>
                <a:spcPts val="0"/>
              </a:spcAft>
              <a:buFont typeface="Arial" panose="020B0604020202020204" pitchFamily="34" charset="0"/>
              <a:buNone/>
              <a:defRPr/>
            </a:pPr>
            <a:r>
              <a:rPr lang="en-US" dirty="0"/>
              <a:t>      </a:t>
            </a:r>
            <a:r>
              <a:rPr lang="en-US" dirty="0" err="1"/>
              <a:t>android:layout_height</a:t>
            </a:r>
            <a:r>
              <a:rPr lang="en-US" dirty="0"/>
              <a:t>="</a:t>
            </a:r>
            <a:r>
              <a:rPr lang="en-US" dirty="0" err="1"/>
              <a:t>wrap_content</a:t>
            </a:r>
            <a:r>
              <a:rPr lang="en-US" dirty="0"/>
              <a:t>"</a:t>
            </a:r>
          </a:p>
          <a:p>
            <a:pPr marL="0" indent="0" fontAlgn="auto">
              <a:spcAft>
                <a:spcPts val="0"/>
              </a:spcAft>
              <a:buFont typeface="Arial" panose="020B0604020202020204" pitchFamily="34" charset="0"/>
              <a:buNone/>
              <a:defRPr/>
            </a:pPr>
            <a:r>
              <a:rPr lang="en-US" dirty="0"/>
              <a:t>      </a:t>
            </a:r>
            <a:r>
              <a:rPr lang="en-US" dirty="0" err="1"/>
              <a:t>android:text</a:t>
            </a:r>
            <a:r>
              <a:rPr lang="en-US" dirty="0"/>
              <a:t>="@string/</a:t>
            </a:r>
            <a:r>
              <a:rPr lang="en-US" dirty="0" err="1"/>
              <a:t>button_send</a:t>
            </a:r>
            <a:r>
              <a:rPr lang="en-US" dirty="0"/>
              <a:t>"</a:t>
            </a:r>
          </a:p>
          <a:p>
            <a:pPr marL="0" indent="0" fontAlgn="auto">
              <a:spcAft>
                <a:spcPts val="0"/>
              </a:spcAft>
              <a:buFont typeface="Arial" panose="020B0604020202020204" pitchFamily="34" charset="0"/>
              <a:buNone/>
              <a:defRPr/>
            </a:pPr>
            <a:r>
              <a:rPr lang="en-US" dirty="0"/>
              <a:t>      </a:t>
            </a:r>
            <a:r>
              <a:rPr lang="en-US" dirty="0" err="1"/>
              <a:t>android:onClick</a:t>
            </a:r>
            <a:r>
              <a:rPr lang="en-US" dirty="0"/>
              <a:t>="</a:t>
            </a:r>
            <a:r>
              <a:rPr lang="en-US" dirty="0" err="1"/>
              <a:t>sendMessage</a:t>
            </a:r>
            <a:r>
              <a:rPr lang="en-US" dirty="0"/>
              <a:t>" /&gt;</a:t>
            </a:r>
          </a:p>
        </p:txBody>
      </p:sp>
      <p:sp>
        <p:nvSpPr>
          <p:cNvPr id="6" name="TextBox 5">
            <a:extLst>
              <a:ext uri="{FF2B5EF4-FFF2-40B4-BE49-F238E27FC236}">
                <a16:creationId xmlns:a16="http://schemas.microsoft.com/office/drawing/2014/main" id="{CBAC6190-7EC3-402C-87BC-059E23D617F1}"/>
              </a:ext>
            </a:extLst>
          </p:cNvPr>
          <p:cNvSpPr txBox="1"/>
          <p:nvPr/>
        </p:nvSpPr>
        <p:spPr>
          <a:xfrm>
            <a:off x="2286000" y="5857875"/>
            <a:ext cx="5131932" cy="646331"/>
          </a:xfrm>
          <a:prstGeom prst="rect">
            <a:avLst/>
          </a:prstGeom>
          <a:noFill/>
        </p:spPr>
        <p:txBody>
          <a:bodyPr wrap="square">
            <a:spAutoFit/>
          </a:bodyPr>
          <a:lstStyle/>
          <a:p>
            <a:r>
              <a:rPr lang="en-US" dirty="0"/>
              <a:t>Now when the button is tapped, the system calls the </a:t>
            </a:r>
            <a:r>
              <a:rPr lang="en-US" dirty="0" err="1"/>
              <a:t>sendMessage</a:t>
            </a:r>
            <a:r>
              <a:rPr lang="en-US" dirty="0"/>
              <a:t>() method.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Step 2: control the UI</a:t>
            </a:r>
          </a:p>
        </p:txBody>
      </p:sp>
      <p:sp>
        <p:nvSpPr>
          <p:cNvPr id="3" name="Content Placeholder 2"/>
          <p:cNvSpPr>
            <a:spLocks noGrp="1"/>
          </p:cNvSpPr>
          <p:nvPr>
            <p:ph idx="1"/>
          </p:nvPr>
        </p:nvSpPr>
        <p:spPr/>
        <p:txBody>
          <a:bodyPr rtlCol="0">
            <a:normAutofit fontScale="85000" lnSpcReduction="20000"/>
          </a:bodyPr>
          <a:lstStyle/>
          <a:p>
            <a:pPr fontAlgn="auto">
              <a:spcAft>
                <a:spcPts val="0"/>
              </a:spcAft>
              <a:defRPr/>
            </a:pPr>
            <a:r>
              <a:rPr lang="en-US" sz="3200" dirty="0"/>
              <a:t>java &gt; </a:t>
            </a:r>
            <a:r>
              <a:rPr lang="en-US" sz="3200" dirty="0" err="1"/>
              <a:t>com.example.myfirstapp</a:t>
            </a:r>
            <a:r>
              <a:rPr lang="en-US" sz="3200" dirty="0"/>
              <a:t> &gt;MainActivity.java</a:t>
            </a:r>
            <a:endParaRPr lang="en-US" dirty="0"/>
          </a:p>
          <a:p>
            <a:pPr fontAlgn="auto">
              <a:spcAft>
                <a:spcPts val="0"/>
              </a:spcAft>
              <a:defRPr/>
            </a:pPr>
            <a:r>
              <a:rPr lang="en-US" dirty="0"/>
              <a:t>Create a Intent (an object that deliver message in run time between separate components, such as two activities)</a:t>
            </a:r>
          </a:p>
          <a:p>
            <a:pPr marL="457200" lvl="1" indent="0" fontAlgn="auto">
              <a:spcAft>
                <a:spcPts val="0"/>
              </a:spcAft>
              <a:buNone/>
              <a:defRPr/>
            </a:pPr>
            <a:endParaRPr lang="en-US" dirty="0"/>
          </a:p>
          <a:p>
            <a:pPr marL="57150" indent="0" fontAlgn="auto">
              <a:spcAft>
                <a:spcPts val="0"/>
              </a:spcAft>
              <a:buFont typeface="Arial" panose="020B0604020202020204" pitchFamily="34" charset="0"/>
              <a:buNone/>
              <a:defRPr/>
            </a:pPr>
            <a:r>
              <a:rPr lang="en-US" sz="2200" dirty="0"/>
              <a:t>public final static String EXTRA_MESSAGE = "</a:t>
            </a:r>
            <a:r>
              <a:rPr lang="en-US" sz="2200" dirty="0" err="1"/>
              <a:t>com.example.myfirstapp.MESSAGE</a:t>
            </a:r>
            <a:r>
              <a:rPr lang="en-US" sz="2200" dirty="0"/>
              <a:t>";</a:t>
            </a:r>
          </a:p>
          <a:p>
            <a:pPr marL="57150" indent="0" fontAlgn="auto">
              <a:spcAft>
                <a:spcPts val="0"/>
              </a:spcAft>
              <a:buFont typeface="Arial" panose="020B0604020202020204" pitchFamily="34" charset="0"/>
              <a:buNone/>
              <a:defRPr/>
            </a:pPr>
            <a:r>
              <a:rPr lang="en-US" sz="2200" dirty="0"/>
              <a:t>public void </a:t>
            </a:r>
            <a:r>
              <a:rPr lang="en-US" sz="2200" dirty="0" err="1"/>
              <a:t>sendMessage</a:t>
            </a:r>
            <a:r>
              <a:rPr lang="en-US" sz="2200" dirty="0"/>
              <a:t>(View view) {</a:t>
            </a:r>
          </a:p>
          <a:p>
            <a:pPr marL="57150" indent="0" fontAlgn="auto">
              <a:spcAft>
                <a:spcPts val="0"/>
              </a:spcAft>
              <a:buFont typeface="Arial" panose="020B0604020202020204" pitchFamily="34" charset="0"/>
              <a:buNone/>
              <a:defRPr/>
            </a:pPr>
            <a:r>
              <a:rPr lang="en-US" sz="2200" dirty="0"/>
              <a:t>        Intent </a:t>
            </a:r>
            <a:r>
              <a:rPr lang="en-US" sz="2200" dirty="0" err="1"/>
              <a:t>intent</a:t>
            </a:r>
            <a:r>
              <a:rPr lang="en-US" sz="2200" dirty="0"/>
              <a:t> = new Intent(this, </a:t>
            </a:r>
            <a:r>
              <a:rPr lang="en-US" sz="2200" dirty="0" err="1"/>
              <a:t>DisplayMessageActivity.class</a:t>
            </a:r>
            <a:r>
              <a:rPr lang="en-US" sz="2200" dirty="0"/>
              <a:t>);</a:t>
            </a:r>
          </a:p>
          <a:p>
            <a:pPr marL="57150" indent="0" fontAlgn="auto">
              <a:spcAft>
                <a:spcPts val="0"/>
              </a:spcAft>
              <a:buFont typeface="Arial" panose="020B0604020202020204" pitchFamily="34" charset="0"/>
              <a:buNone/>
              <a:defRPr/>
            </a:pPr>
            <a:r>
              <a:rPr lang="en-US" sz="2200" dirty="0"/>
              <a:t>        </a:t>
            </a:r>
            <a:r>
              <a:rPr lang="en-US" sz="2200" dirty="0" err="1"/>
              <a:t>EditText</a:t>
            </a:r>
            <a:r>
              <a:rPr lang="en-US" sz="2200" dirty="0"/>
              <a:t> </a:t>
            </a:r>
            <a:r>
              <a:rPr lang="en-US" sz="2200" dirty="0" err="1"/>
              <a:t>editText</a:t>
            </a:r>
            <a:r>
              <a:rPr lang="en-US" sz="2200" dirty="0"/>
              <a:t> = (</a:t>
            </a:r>
            <a:r>
              <a:rPr lang="en-US" sz="2200" dirty="0" err="1"/>
              <a:t>EditText</a:t>
            </a:r>
            <a:r>
              <a:rPr lang="en-US" sz="2200" dirty="0"/>
              <a:t>) </a:t>
            </a:r>
            <a:r>
              <a:rPr lang="en-US" sz="2200" dirty="0" err="1"/>
              <a:t>findViewById</a:t>
            </a:r>
            <a:r>
              <a:rPr lang="en-US" sz="2200" dirty="0"/>
              <a:t>(</a:t>
            </a:r>
            <a:r>
              <a:rPr lang="en-US" sz="2200" dirty="0" err="1"/>
              <a:t>R.id.edit_message</a:t>
            </a:r>
            <a:r>
              <a:rPr lang="en-US" sz="2200" dirty="0"/>
              <a:t>);</a:t>
            </a:r>
          </a:p>
          <a:p>
            <a:pPr marL="57150" indent="0" fontAlgn="auto">
              <a:spcAft>
                <a:spcPts val="0"/>
              </a:spcAft>
              <a:buFont typeface="Arial" panose="020B0604020202020204" pitchFamily="34" charset="0"/>
              <a:buNone/>
              <a:defRPr/>
            </a:pPr>
            <a:r>
              <a:rPr lang="en-US" sz="2200" dirty="0"/>
              <a:t>        String message = </a:t>
            </a:r>
            <a:r>
              <a:rPr lang="en-US" sz="2200" dirty="0" err="1"/>
              <a:t>editText.getText</a:t>
            </a:r>
            <a:r>
              <a:rPr lang="en-US" sz="2200" dirty="0"/>
              <a:t>().</a:t>
            </a:r>
            <a:r>
              <a:rPr lang="en-US" sz="2200" dirty="0" err="1"/>
              <a:t>toString</a:t>
            </a:r>
            <a:r>
              <a:rPr lang="en-US" sz="2200" dirty="0"/>
              <a:t>();</a:t>
            </a:r>
          </a:p>
          <a:p>
            <a:pPr marL="57150" indent="0" fontAlgn="auto">
              <a:spcAft>
                <a:spcPts val="0"/>
              </a:spcAft>
              <a:buFont typeface="Arial" panose="020B0604020202020204" pitchFamily="34" charset="0"/>
              <a:buNone/>
              <a:defRPr/>
            </a:pPr>
            <a:r>
              <a:rPr lang="en-US" sz="2200" dirty="0"/>
              <a:t>        </a:t>
            </a:r>
            <a:r>
              <a:rPr lang="en-US" sz="2200" dirty="0" err="1"/>
              <a:t>intent.putExtra</a:t>
            </a:r>
            <a:r>
              <a:rPr lang="en-US" sz="2200" dirty="0"/>
              <a:t>(EXTRA_MESSAGE, message);</a:t>
            </a:r>
          </a:p>
          <a:p>
            <a:pPr marL="57150" indent="0" fontAlgn="auto">
              <a:spcAft>
                <a:spcPts val="0"/>
              </a:spcAft>
              <a:buFont typeface="Arial" panose="020B0604020202020204" pitchFamily="34" charset="0"/>
              <a:buNone/>
              <a:defRPr/>
            </a:pPr>
            <a:r>
              <a:rPr lang="en-US" sz="2200" dirty="0"/>
              <a:t>        </a:t>
            </a:r>
            <a:r>
              <a:rPr lang="en-US" sz="2200" dirty="0" err="1"/>
              <a:t>startActivity</a:t>
            </a:r>
            <a:r>
              <a:rPr lang="en-US" sz="2200" dirty="0"/>
              <a:t>(intent);</a:t>
            </a:r>
          </a:p>
          <a:p>
            <a:pPr marL="57150" indent="0" fontAlgn="auto">
              <a:spcAft>
                <a:spcPts val="0"/>
              </a:spcAft>
              <a:buFont typeface="Arial" panose="020B0604020202020204" pitchFamily="34" charset="0"/>
              <a:buNone/>
              <a:defRPr/>
            </a:pPr>
            <a:r>
              <a:rPr lang="en-US" sz="22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6404-EF8F-4760-9395-AC080A762F68}"/>
              </a:ext>
            </a:extLst>
          </p:cNvPr>
          <p:cNvSpPr>
            <a:spLocks noGrp="1"/>
          </p:cNvSpPr>
          <p:nvPr>
            <p:ph type="title"/>
          </p:nvPr>
        </p:nvSpPr>
        <p:spPr/>
        <p:txBody>
          <a:bodyPr/>
          <a:lstStyle/>
          <a:p>
            <a:r>
              <a:rPr lang="en-US" dirty="0"/>
              <a:t>Some notes</a:t>
            </a:r>
          </a:p>
        </p:txBody>
      </p:sp>
      <p:sp>
        <p:nvSpPr>
          <p:cNvPr id="3" name="Content Placeholder 2">
            <a:extLst>
              <a:ext uri="{FF2B5EF4-FFF2-40B4-BE49-F238E27FC236}">
                <a16:creationId xmlns:a16="http://schemas.microsoft.com/office/drawing/2014/main" id="{1A7318AF-B7DC-4365-A803-BD31665DCAC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2067A59-A63B-4644-8CC2-45710C37BB2F}"/>
              </a:ext>
            </a:extLst>
          </p:cNvPr>
          <p:cNvPicPr>
            <a:picLocks noChangeAspect="1"/>
          </p:cNvPicPr>
          <p:nvPr/>
        </p:nvPicPr>
        <p:blipFill>
          <a:blip r:embed="rId2"/>
          <a:stretch>
            <a:fillRect/>
          </a:stretch>
        </p:blipFill>
        <p:spPr>
          <a:xfrm>
            <a:off x="0" y="1559280"/>
            <a:ext cx="9144000" cy="5024082"/>
          </a:xfrm>
          <a:prstGeom prst="rect">
            <a:avLst/>
          </a:prstGeom>
        </p:spPr>
      </p:pic>
    </p:spTree>
    <p:extLst>
      <p:ext uri="{BB962C8B-B14F-4D97-AF65-F5344CB8AC3E}">
        <p14:creationId xmlns:p14="http://schemas.microsoft.com/office/powerpoint/2010/main" val="123126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FBA-CCA6-4B18-9E5B-14A8A61EFA59}"/>
              </a:ext>
            </a:extLst>
          </p:cNvPr>
          <p:cNvSpPr>
            <a:spLocks noGrp="1"/>
          </p:cNvSpPr>
          <p:nvPr>
            <p:ph type="title"/>
          </p:nvPr>
        </p:nvSpPr>
        <p:spPr/>
        <p:txBody>
          <a:bodyPr/>
          <a:lstStyle/>
          <a:p>
            <a:r>
              <a:rPr lang="en-US" altLang="zh-TW" dirty="0"/>
              <a:t>I</a:t>
            </a:r>
            <a:r>
              <a:rPr lang="en-US" dirty="0"/>
              <a:t>nstall Android studio</a:t>
            </a:r>
          </a:p>
        </p:txBody>
      </p:sp>
      <p:sp>
        <p:nvSpPr>
          <p:cNvPr id="3" name="Content Placeholder 2">
            <a:extLst>
              <a:ext uri="{FF2B5EF4-FFF2-40B4-BE49-F238E27FC236}">
                <a16:creationId xmlns:a16="http://schemas.microsoft.com/office/drawing/2014/main" id="{CB8658AC-6210-4AF9-9BCE-334510279A4F}"/>
              </a:ext>
            </a:extLst>
          </p:cNvPr>
          <p:cNvSpPr>
            <a:spLocks noGrp="1"/>
          </p:cNvSpPr>
          <p:nvPr>
            <p:ph idx="1"/>
          </p:nvPr>
        </p:nvSpPr>
        <p:spPr/>
        <p:txBody>
          <a:bodyPr/>
          <a:lstStyle/>
          <a:p>
            <a:r>
              <a:rPr lang="en-US" dirty="0">
                <a:hlinkClick r:id="rId2"/>
              </a:rPr>
              <a:t>https://developer.android.com/studio</a:t>
            </a:r>
            <a:endParaRPr lang="en-US" dirty="0"/>
          </a:p>
          <a:p>
            <a:r>
              <a:rPr lang="en-US" altLang="zh-TW" dirty="0"/>
              <a:t>Download Android studio, l</a:t>
            </a:r>
            <a:r>
              <a:rPr lang="en-US" dirty="0"/>
              <a:t>aunch .exe</a:t>
            </a:r>
          </a:p>
          <a:p>
            <a:r>
              <a:rPr lang="en-US" dirty="0"/>
              <a:t>Select Android Virtual Device</a:t>
            </a:r>
          </a:p>
          <a:p>
            <a:endParaRPr lang="en-US" dirty="0"/>
          </a:p>
        </p:txBody>
      </p:sp>
      <p:pic>
        <p:nvPicPr>
          <p:cNvPr id="6" name="Picture 2">
            <a:extLst>
              <a:ext uri="{FF2B5EF4-FFF2-40B4-BE49-F238E27FC236}">
                <a16:creationId xmlns:a16="http://schemas.microsoft.com/office/drawing/2014/main" id="{4B2B495A-6900-4410-83E2-AD00EB40DD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636"/>
          <a:stretch/>
        </p:blipFill>
        <p:spPr bwMode="auto">
          <a:xfrm>
            <a:off x="1013602" y="3470630"/>
            <a:ext cx="7305208" cy="3134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13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Step 2: control the UI</a:t>
            </a:r>
          </a:p>
        </p:txBody>
      </p:sp>
      <p:sp>
        <p:nvSpPr>
          <p:cNvPr id="34819" name="Content Placeholder 2"/>
          <p:cNvSpPr>
            <a:spLocks noGrp="1"/>
          </p:cNvSpPr>
          <p:nvPr>
            <p:ph idx="1"/>
          </p:nvPr>
        </p:nvSpPr>
        <p:spPr/>
        <p:txBody>
          <a:bodyPr/>
          <a:lstStyle/>
          <a:p>
            <a:r>
              <a:rPr lang="en-US" altLang="en-US" dirty="0"/>
              <a:t>Create a new Activity</a:t>
            </a:r>
          </a:p>
          <a:p>
            <a:r>
              <a:rPr lang="en-US" altLang="en-US" dirty="0"/>
              <a:t>Java &gt; </a:t>
            </a:r>
            <a:r>
              <a:rPr lang="en-US" altLang="en-US" dirty="0" err="1"/>
              <a:t>com.example.myapplication</a:t>
            </a:r>
            <a:r>
              <a:rPr lang="en-US" altLang="en-US" dirty="0"/>
              <a:t> </a:t>
            </a:r>
          </a:p>
          <a:p>
            <a:r>
              <a:rPr lang="en-US" altLang="en-US" dirty="0"/>
              <a:t>New &gt; activity &gt; empty activity</a:t>
            </a:r>
          </a:p>
          <a:p>
            <a:r>
              <a:rPr lang="en-US" altLang="en-US" dirty="0"/>
              <a:t>Activity name: </a:t>
            </a:r>
            <a:r>
              <a:rPr lang="en-US" altLang="en-US" dirty="0" err="1"/>
              <a:t>DisplayMessageActivity</a:t>
            </a:r>
            <a:endParaRPr lang="en-US" altLang="en-US" dirty="0"/>
          </a:p>
        </p:txBody>
      </p:sp>
      <p:pic>
        <p:nvPicPr>
          <p:cNvPr id="7" name="Picture 2">
            <a:extLst>
              <a:ext uri="{FF2B5EF4-FFF2-40B4-BE49-F238E27FC236}">
                <a16:creationId xmlns:a16="http://schemas.microsoft.com/office/drawing/2014/main" id="{3D2A6701-4017-4866-9697-E6FFB08996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021"/>
          <a:stretch/>
        </p:blipFill>
        <p:spPr bwMode="auto">
          <a:xfrm>
            <a:off x="1876425" y="3940756"/>
            <a:ext cx="5249863" cy="27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Step 2: control the UI</a:t>
            </a:r>
          </a:p>
        </p:txBody>
      </p:sp>
      <p:sp>
        <p:nvSpPr>
          <p:cNvPr id="3" name="Content Placeholder 2"/>
          <p:cNvSpPr>
            <a:spLocks noGrp="1"/>
          </p:cNvSpPr>
          <p:nvPr>
            <p:ph idx="1"/>
          </p:nvPr>
        </p:nvSpPr>
        <p:spPr>
          <a:xfrm>
            <a:off x="457200" y="1600200"/>
            <a:ext cx="8229600" cy="5124450"/>
          </a:xfrm>
        </p:spPr>
        <p:txBody>
          <a:bodyPr rtlCol="0">
            <a:normAutofit fontScale="40000" lnSpcReduction="20000"/>
          </a:bodyPr>
          <a:lstStyle/>
          <a:p>
            <a:pPr marL="0" indent="0" fontAlgn="auto">
              <a:spcAft>
                <a:spcPts val="0"/>
              </a:spcAft>
              <a:buFont typeface="Arial" panose="020B0604020202020204" pitchFamily="34" charset="0"/>
              <a:buNone/>
              <a:defRPr/>
            </a:pPr>
            <a:r>
              <a:rPr lang="en-US" sz="6000" dirty="0"/>
              <a:t>DisplayMessageActivity.java</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public class </a:t>
            </a:r>
            <a:r>
              <a:rPr lang="en-US" dirty="0" err="1"/>
              <a:t>DisplayMessageActivity</a:t>
            </a:r>
            <a:r>
              <a:rPr lang="en-US" dirty="0"/>
              <a:t> extends </a:t>
            </a:r>
            <a:r>
              <a:rPr lang="en-US" dirty="0" err="1"/>
              <a:t>AppCompatActivity</a:t>
            </a:r>
            <a:r>
              <a:rPr lang="en-US" dirty="0"/>
              <a:t> {</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    @Override</a:t>
            </a:r>
          </a:p>
          <a:p>
            <a:pPr marL="0" indent="0" fontAlgn="auto">
              <a:spcAft>
                <a:spcPts val="0"/>
              </a:spcAft>
              <a:buFont typeface="Arial" panose="020B0604020202020204" pitchFamily="34" charset="0"/>
              <a:buNone/>
              <a:defRPr/>
            </a:pPr>
            <a:r>
              <a:rPr lang="en-US" dirty="0"/>
              <a:t>    protected void </a:t>
            </a:r>
            <a:r>
              <a:rPr lang="en-US" dirty="0" err="1"/>
              <a:t>onCreate</a:t>
            </a:r>
            <a:r>
              <a:rPr lang="en-US" dirty="0"/>
              <a:t>(Bundle </a:t>
            </a:r>
            <a:r>
              <a:rPr lang="en-US" dirty="0" err="1"/>
              <a:t>savedInstanceState</a:t>
            </a:r>
            <a:r>
              <a:rPr lang="en-US" dirty="0"/>
              <a:t>) {</a:t>
            </a:r>
          </a:p>
          <a:p>
            <a:pPr marL="0" indent="0" fontAlgn="auto">
              <a:spcAft>
                <a:spcPts val="0"/>
              </a:spcAft>
              <a:buFont typeface="Arial" panose="020B0604020202020204" pitchFamily="34" charset="0"/>
              <a:buNone/>
              <a:defRPr/>
            </a:pPr>
            <a:r>
              <a:rPr lang="en-US" dirty="0"/>
              <a:t>        </a:t>
            </a:r>
            <a:r>
              <a:rPr lang="en-US" dirty="0" err="1"/>
              <a:t>super.onCreate</a:t>
            </a:r>
            <a:r>
              <a:rPr lang="en-US" dirty="0"/>
              <a:t>(</a:t>
            </a:r>
            <a:r>
              <a:rPr lang="en-US" dirty="0" err="1"/>
              <a:t>savedInstanceState</a:t>
            </a:r>
            <a:r>
              <a:rPr lang="en-US" dirty="0"/>
              <a:t>);</a:t>
            </a:r>
          </a:p>
          <a:p>
            <a:pPr marL="0" indent="0" fontAlgn="auto">
              <a:spcAft>
                <a:spcPts val="0"/>
              </a:spcAft>
              <a:buFont typeface="Arial" panose="020B0604020202020204" pitchFamily="34" charset="0"/>
              <a:buNone/>
              <a:defRPr/>
            </a:pPr>
            <a:r>
              <a:rPr lang="en-US" dirty="0"/>
              <a:t>        </a:t>
            </a:r>
            <a:r>
              <a:rPr lang="en-US" dirty="0" err="1"/>
              <a:t>setContentView</a:t>
            </a:r>
            <a:r>
              <a:rPr lang="en-US" dirty="0"/>
              <a:t>(</a:t>
            </a:r>
            <a:r>
              <a:rPr lang="en-US" dirty="0" err="1"/>
              <a:t>R.layout.activity_display_message</a:t>
            </a:r>
            <a:r>
              <a:rPr lang="en-US" dirty="0"/>
              <a: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        Intent </a:t>
            </a:r>
            <a:r>
              <a:rPr lang="en-US" dirty="0" err="1"/>
              <a:t>intent</a:t>
            </a:r>
            <a:r>
              <a:rPr lang="en-US" dirty="0"/>
              <a:t> = </a:t>
            </a:r>
            <a:r>
              <a:rPr lang="en-US" dirty="0" err="1"/>
              <a:t>getIntent</a:t>
            </a:r>
            <a:r>
              <a:rPr lang="en-US" dirty="0"/>
              <a:t>();</a:t>
            </a:r>
          </a:p>
          <a:p>
            <a:pPr marL="0" indent="0" fontAlgn="auto">
              <a:spcAft>
                <a:spcPts val="0"/>
              </a:spcAft>
              <a:buFont typeface="Arial" panose="020B0604020202020204" pitchFamily="34" charset="0"/>
              <a:buNone/>
              <a:defRPr/>
            </a:pPr>
            <a:r>
              <a:rPr lang="en-US" dirty="0"/>
              <a:t>        String message = </a:t>
            </a:r>
            <a:r>
              <a:rPr lang="en-US" dirty="0" err="1"/>
              <a:t>intent.getStringExtra</a:t>
            </a:r>
            <a:r>
              <a:rPr lang="en-US" dirty="0"/>
              <a:t>(</a:t>
            </a:r>
            <a:r>
              <a:rPr lang="en-US" dirty="0" err="1"/>
              <a:t>MainActivity.EXTRA_MESSAGE</a:t>
            </a:r>
            <a:r>
              <a:rPr lang="en-US" dirty="0"/>
              <a:t>);</a:t>
            </a:r>
          </a:p>
          <a:p>
            <a:pPr marL="0" indent="0" fontAlgn="auto">
              <a:spcAft>
                <a:spcPts val="0"/>
              </a:spcAft>
              <a:buFont typeface="Arial" panose="020B0604020202020204" pitchFamily="34" charset="0"/>
              <a:buNone/>
              <a:defRPr/>
            </a:pPr>
            <a:r>
              <a:rPr lang="en-US" dirty="0"/>
              <a:t>        </a:t>
            </a:r>
            <a:r>
              <a:rPr lang="en-US" dirty="0" err="1"/>
              <a:t>TextView</a:t>
            </a:r>
            <a:r>
              <a:rPr lang="en-US" dirty="0"/>
              <a:t> </a:t>
            </a:r>
            <a:r>
              <a:rPr lang="en-US" dirty="0" err="1"/>
              <a:t>textView</a:t>
            </a:r>
            <a:r>
              <a:rPr lang="en-US" dirty="0"/>
              <a:t> = new </a:t>
            </a:r>
            <a:r>
              <a:rPr lang="en-US" dirty="0" err="1"/>
              <a:t>TextView</a:t>
            </a:r>
            <a:r>
              <a:rPr lang="en-US" dirty="0"/>
              <a:t>(this);</a:t>
            </a:r>
          </a:p>
          <a:p>
            <a:pPr marL="0" indent="0" fontAlgn="auto">
              <a:spcAft>
                <a:spcPts val="0"/>
              </a:spcAft>
              <a:buFont typeface="Arial" panose="020B0604020202020204" pitchFamily="34" charset="0"/>
              <a:buNone/>
              <a:defRPr/>
            </a:pPr>
            <a:r>
              <a:rPr lang="en-US" dirty="0"/>
              <a:t>        </a:t>
            </a:r>
            <a:r>
              <a:rPr lang="en-US" dirty="0" err="1"/>
              <a:t>textView.setTextSize</a:t>
            </a:r>
            <a:r>
              <a:rPr lang="en-US" dirty="0"/>
              <a:t>(40);</a:t>
            </a:r>
          </a:p>
          <a:p>
            <a:pPr marL="0" indent="0" fontAlgn="auto">
              <a:spcAft>
                <a:spcPts val="0"/>
              </a:spcAft>
              <a:buFont typeface="Arial" panose="020B0604020202020204" pitchFamily="34" charset="0"/>
              <a:buNone/>
              <a:defRPr/>
            </a:pPr>
            <a:r>
              <a:rPr lang="en-US" dirty="0"/>
              <a:t>        </a:t>
            </a:r>
            <a:r>
              <a:rPr lang="en-US" dirty="0" err="1"/>
              <a:t>textView.setText</a:t>
            </a:r>
            <a:r>
              <a:rPr lang="en-US" dirty="0"/>
              <a:t>(message);</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        </a:t>
            </a:r>
            <a:r>
              <a:rPr lang="en-US" dirty="0" err="1"/>
              <a:t>ViewGroup</a:t>
            </a:r>
            <a:r>
              <a:rPr lang="en-US" dirty="0"/>
              <a:t> layout = (</a:t>
            </a:r>
            <a:r>
              <a:rPr lang="en-US" dirty="0" err="1"/>
              <a:t>ViewGroup</a:t>
            </a:r>
            <a:r>
              <a:rPr lang="en-US" dirty="0"/>
              <a:t>) </a:t>
            </a:r>
            <a:r>
              <a:rPr lang="en-US" dirty="0" err="1"/>
              <a:t>findViewById</a:t>
            </a:r>
            <a:r>
              <a:rPr lang="en-US" dirty="0"/>
              <a:t>(</a:t>
            </a:r>
            <a:r>
              <a:rPr lang="en-US" dirty="0" err="1"/>
              <a:t>R.id.activity_display_message</a:t>
            </a:r>
            <a:r>
              <a:rPr lang="en-US" dirty="0"/>
              <a:t>);</a:t>
            </a:r>
          </a:p>
          <a:p>
            <a:pPr marL="0" indent="0" fontAlgn="auto">
              <a:spcAft>
                <a:spcPts val="0"/>
              </a:spcAft>
              <a:buFont typeface="Arial" panose="020B0604020202020204" pitchFamily="34" charset="0"/>
              <a:buNone/>
              <a:defRPr/>
            </a:pPr>
            <a:r>
              <a:rPr lang="en-US" dirty="0"/>
              <a:t>        </a:t>
            </a:r>
            <a:r>
              <a:rPr lang="en-US" dirty="0" err="1"/>
              <a:t>layout.addView</a:t>
            </a:r>
            <a:r>
              <a:rPr lang="en-US" dirty="0"/>
              <a:t>(</a:t>
            </a:r>
            <a:r>
              <a:rPr lang="en-US" dirty="0" err="1"/>
              <a:t>textView</a:t>
            </a:r>
            <a:r>
              <a:rPr lang="en-US" dirty="0"/>
              <a:t>);</a:t>
            </a:r>
          </a:p>
          <a:p>
            <a:pPr marL="0" indent="0" fontAlgn="auto">
              <a:spcAft>
                <a:spcPts val="0"/>
              </a:spcAft>
              <a:buFont typeface="Arial" panose="020B0604020202020204" pitchFamily="34" charset="0"/>
              <a:buNone/>
              <a:defRPr/>
            </a:pPr>
            <a:r>
              <a:rPr lang="en-US" dirty="0"/>
              <a:t>    }</a:t>
            </a:r>
          </a:p>
          <a:p>
            <a:pPr marL="0" indent="0" fontAlgn="auto">
              <a:spcAft>
                <a:spcPts val="0"/>
              </a:spcAft>
              <a:buFont typeface="Arial" panose="020B0604020202020204" pitchFamily="34" charset="0"/>
              <a:buNone/>
              <a:defRPr/>
            </a:pPr>
            <a:r>
              <a:rPr lang="en-US" dirty="0"/>
              <a:t>}</a:t>
            </a:r>
          </a:p>
          <a:p>
            <a:pPr marL="0" indent="0" fontAlgn="auto">
              <a:spcAft>
                <a:spcPts val="0"/>
              </a:spcAft>
              <a:buFont typeface="Arial" panose="020B0604020202020204" pitchFamily="34" charset="0"/>
              <a:buNone/>
              <a:defRPr/>
            </a:pPr>
            <a:endParaRPr lang="en-US" dirty="0"/>
          </a:p>
          <a:p>
            <a:pPr marL="0" indent="0" fontAlgn="auto">
              <a:spcAft>
                <a:spcPts val="0"/>
              </a:spcAft>
              <a:buNone/>
              <a:defRPr/>
            </a:pPr>
            <a:r>
              <a:rPr lang="en-US" sz="6000" dirty="0"/>
              <a:t>activity_display_message.xml</a:t>
            </a:r>
            <a:endParaRPr lang="en-US" dirty="0"/>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err="1"/>
              <a:t>android:id</a:t>
            </a:r>
            <a:r>
              <a:rPr lang="en-US" dirty="0"/>
              <a:t>="@+id/</a:t>
            </a:r>
            <a:r>
              <a:rPr lang="en-US" dirty="0" err="1"/>
              <a:t>activity_display_message</a:t>
            </a:r>
            <a:r>
              <a:rPr lang="en-US" dirty="0"/>
              <a:t>"</a:t>
            </a:r>
          </a:p>
          <a:p>
            <a:pPr marL="0" indent="0" fontAlgn="auto">
              <a:spcAft>
                <a:spcPts val="0"/>
              </a:spcAft>
              <a:buFont typeface="Arial" panose="020B0604020202020204" pitchFamily="34" charset="0"/>
              <a:buNone/>
              <a:defRPr/>
            </a:pPr>
            <a:endParaRPr lang="en-US" dirty="0"/>
          </a:p>
        </p:txBody>
      </p:sp>
      <p:sp>
        <p:nvSpPr>
          <p:cNvPr id="5" name="TextBox 4">
            <a:extLst>
              <a:ext uri="{FF2B5EF4-FFF2-40B4-BE49-F238E27FC236}">
                <a16:creationId xmlns:a16="http://schemas.microsoft.com/office/drawing/2014/main" id="{07FE68A6-03D1-40D2-A224-2B2B0C54FC6A}"/>
              </a:ext>
            </a:extLst>
          </p:cNvPr>
          <p:cNvSpPr txBox="1"/>
          <p:nvPr/>
        </p:nvSpPr>
        <p:spPr>
          <a:xfrm>
            <a:off x="4867275" y="5041226"/>
            <a:ext cx="4286250" cy="1815882"/>
          </a:xfrm>
          <a:prstGeom prst="rect">
            <a:avLst/>
          </a:prstGeom>
          <a:noFill/>
        </p:spPr>
        <p:txBody>
          <a:bodyPr wrap="square">
            <a:spAutoFit/>
          </a:bodyPr>
          <a:lstStyle/>
          <a:p>
            <a:r>
              <a:rPr lang="en-US" sz="1400" b="0" i="0" dirty="0">
                <a:solidFill>
                  <a:srgbClr val="535A60"/>
                </a:solidFill>
                <a:effectLst/>
                <a:latin typeface="Arial" panose="020B0604020202020204" pitchFamily="34" charset="0"/>
              </a:rPr>
              <a:t>Note: The XML layout generated by previous versions of Android Studio might not include the </a:t>
            </a:r>
            <a:r>
              <a:rPr lang="en-US" sz="1400" b="0" i="0" dirty="0" err="1">
                <a:solidFill>
                  <a:srgbClr val="535A60"/>
                </a:solidFill>
                <a:effectLst/>
                <a:latin typeface="Arial" panose="020B0604020202020204" pitchFamily="34" charset="0"/>
              </a:rPr>
              <a:t>android:id</a:t>
            </a:r>
            <a:r>
              <a:rPr lang="en-US" sz="1400" b="0" i="0" dirty="0">
                <a:solidFill>
                  <a:srgbClr val="535A60"/>
                </a:solidFill>
                <a:effectLst/>
                <a:latin typeface="Arial" panose="020B0604020202020204" pitchFamily="34" charset="0"/>
              </a:rPr>
              <a:t> attribute. The call </a:t>
            </a:r>
            <a:r>
              <a:rPr lang="en-US" sz="1400" b="0" i="0" dirty="0" err="1">
                <a:solidFill>
                  <a:srgbClr val="535A60"/>
                </a:solidFill>
                <a:effectLst/>
                <a:latin typeface="Arial" panose="020B0604020202020204" pitchFamily="34" charset="0"/>
              </a:rPr>
              <a:t>findViewById</a:t>
            </a:r>
            <a:r>
              <a:rPr lang="en-US" sz="1400" b="0" i="0" dirty="0">
                <a:solidFill>
                  <a:srgbClr val="535A60"/>
                </a:solidFill>
                <a:effectLst/>
                <a:latin typeface="Arial" panose="020B0604020202020204" pitchFamily="34" charset="0"/>
              </a:rPr>
              <a:t>() will fail if the layout does not have the </a:t>
            </a:r>
            <a:r>
              <a:rPr lang="en-US" sz="1400" b="0" i="0" dirty="0" err="1">
                <a:solidFill>
                  <a:srgbClr val="535A60"/>
                </a:solidFill>
                <a:effectLst/>
                <a:latin typeface="Arial" panose="020B0604020202020204" pitchFamily="34" charset="0"/>
              </a:rPr>
              <a:t>android:id</a:t>
            </a:r>
            <a:r>
              <a:rPr lang="en-US" sz="1400" b="0" i="0" dirty="0">
                <a:solidFill>
                  <a:srgbClr val="535A60"/>
                </a:solidFill>
                <a:effectLst/>
                <a:latin typeface="Arial" panose="020B0604020202020204" pitchFamily="34" charset="0"/>
              </a:rPr>
              <a:t> attribute. If this is the case, open activity_display_message.xml and add the attribute </a:t>
            </a:r>
            <a:r>
              <a:rPr lang="en-US" sz="1400" b="0" i="0" dirty="0" err="1">
                <a:solidFill>
                  <a:srgbClr val="535A60"/>
                </a:solidFill>
                <a:effectLst/>
                <a:latin typeface="Arial" panose="020B0604020202020204" pitchFamily="34" charset="0"/>
              </a:rPr>
              <a:t>android:id</a:t>
            </a:r>
            <a:r>
              <a:rPr lang="en-US" sz="1400" b="0" i="0" dirty="0">
                <a:solidFill>
                  <a:srgbClr val="535A60"/>
                </a:solidFill>
                <a:effectLst/>
                <a:latin typeface="Arial" panose="020B0604020202020204" pitchFamily="34" charset="0"/>
              </a:rPr>
              <a:t>="@+id/</a:t>
            </a:r>
            <a:r>
              <a:rPr lang="en-US" sz="1400" b="0" i="0" dirty="0" err="1">
                <a:solidFill>
                  <a:srgbClr val="535A60"/>
                </a:solidFill>
                <a:effectLst/>
                <a:latin typeface="Arial" panose="020B0604020202020204" pitchFamily="34" charset="0"/>
              </a:rPr>
              <a:t>activity_display_message</a:t>
            </a:r>
            <a:r>
              <a:rPr lang="en-US" sz="1400" b="0" i="0" dirty="0">
                <a:solidFill>
                  <a:srgbClr val="535A60"/>
                </a:solidFill>
                <a:effectLst/>
                <a:latin typeface="Arial" panose="020B0604020202020204" pitchFamily="34" charset="0"/>
              </a:rPr>
              <a:t>" to the layout element.</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Step 2: control the UI</a:t>
            </a:r>
          </a:p>
        </p:txBody>
      </p:sp>
      <p:sp>
        <p:nvSpPr>
          <p:cNvPr id="3" name="Content Placeholder 2"/>
          <p:cNvSpPr>
            <a:spLocks noGrp="1"/>
          </p:cNvSpPr>
          <p:nvPr>
            <p:ph idx="1"/>
          </p:nvPr>
        </p:nvSpPr>
        <p:spPr>
          <a:xfrm>
            <a:off x="457200" y="1600200"/>
            <a:ext cx="8229600" cy="5124450"/>
          </a:xfrm>
        </p:spPr>
        <p:txBody>
          <a:bodyPr rtlCol="0">
            <a:normAutofit/>
          </a:bodyPr>
          <a:lstStyle/>
          <a:p>
            <a:pPr fontAlgn="auto">
              <a:spcAft>
                <a:spcPts val="0"/>
              </a:spcAft>
              <a:defRPr/>
            </a:pPr>
            <a:r>
              <a:rPr lang="en-US" sz="2400" dirty="0"/>
              <a:t>In MainActivity.java and DisplayMessageActivity.java</a:t>
            </a:r>
          </a:p>
          <a:p>
            <a:pPr marL="0" indent="0" fontAlgn="auto">
              <a:spcAft>
                <a:spcPts val="0"/>
              </a:spcAft>
              <a:buFont typeface="Arial" panose="020B0604020202020204" pitchFamily="34" charset="0"/>
              <a:buNone/>
              <a:defRPr/>
            </a:pPr>
            <a:r>
              <a:rPr lang="en-US" sz="2400" dirty="0"/>
              <a:t>Use Alt + Enter to import class</a:t>
            </a:r>
          </a:p>
          <a:p>
            <a:pPr marL="0" indent="0" fontAlgn="auto">
              <a:spcAft>
                <a:spcPts val="0"/>
              </a:spcAft>
              <a:buFont typeface="Arial" panose="020B0604020202020204" pitchFamily="34" charset="0"/>
              <a:buNone/>
              <a:defRPr/>
            </a:pPr>
            <a:endParaRPr lang="en-US" sz="2400" dirty="0"/>
          </a:p>
          <a:p>
            <a:pPr marL="0" indent="0" fontAlgn="auto">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2975568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t>Run the App</a:t>
            </a:r>
          </a:p>
        </p:txBody>
      </p:sp>
      <p:pic>
        <p:nvPicPr>
          <p:cNvPr id="3" name="Picture 2">
            <a:extLst>
              <a:ext uri="{FF2B5EF4-FFF2-40B4-BE49-F238E27FC236}">
                <a16:creationId xmlns:a16="http://schemas.microsoft.com/office/drawing/2014/main" id="{60BD4E60-7D7F-43EC-85AB-3AF1168BEE20}"/>
              </a:ext>
            </a:extLst>
          </p:cNvPr>
          <p:cNvPicPr>
            <a:picLocks noChangeAspect="1"/>
          </p:cNvPicPr>
          <p:nvPr/>
        </p:nvPicPr>
        <p:blipFill>
          <a:blip r:embed="rId2"/>
          <a:stretch>
            <a:fillRect/>
          </a:stretch>
        </p:blipFill>
        <p:spPr>
          <a:xfrm>
            <a:off x="1579929" y="1417638"/>
            <a:ext cx="2435251" cy="5295900"/>
          </a:xfrm>
          <a:prstGeom prst="rect">
            <a:avLst/>
          </a:prstGeom>
        </p:spPr>
      </p:pic>
      <p:pic>
        <p:nvPicPr>
          <p:cNvPr id="5" name="Picture 4">
            <a:extLst>
              <a:ext uri="{FF2B5EF4-FFF2-40B4-BE49-F238E27FC236}">
                <a16:creationId xmlns:a16="http://schemas.microsoft.com/office/drawing/2014/main" id="{991E93B7-C7FC-442A-BEA5-DEAC69233996}"/>
              </a:ext>
            </a:extLst>
          </p:cNvPr>
          <p:cNvPicPr>
            <a:picLocks noChangeAspect="1"/>
          </p:cNvPicPr>
          <p:nvPr/>
        </p:nvPicPr>
        <p:blipFill>
          <a:blip r:embed="rId3"/>
          <a:stretch>
            <a:fillRect/>
          </a:stretch>
        </p:blipFill>
        <p:spPr>
          <a:xfrm>
            <a:off x="5128822" y="1397001"/>
            <a:ext cx="2448645" cy="53165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13DC-C7AB-45C9-85C5-60594C47778B}"/>
              </a:ext>
            </a:extLst>
          </p:cNvPr>
          <p:cNvSpPr>
            <a:spLocks noGrp="1"/>
          </p:cNvSpPr>
          <p:nvPr>
            <p:ph type="ctrTitle"/>
          </p:nvPr>
        </p:nvSpPr>
        <p:spPr/>
        <p:txBody>
          <a:bodyPr/>
          <a:lstStyle/>
          <a:p>
            <a:r>
              <a:rPr lang="en-US" altLang="en-US" dirty="0"/>
              <a:t>Lab 1.b </a:t>
            </a:r>
            <a:r>
              <a:rPr lang="en-US" altLang="en-US" dirty="0" err="1"/>
              <a:t>FragmentBasics</a:t>
            </a:r>
            <a:endParaRPr lang="en-US" dirty="0"/>
          </a:p>
        </p:txBody>
      </p:sp>
    </p:spTree>
    <p:extLst>
      <p:ext uri="{BB962C8B-B14F-4D97-AF65-F5344CB8AC3E}">
        <p14:creationId xmlns:p14="http://schemas.microsoft.com/office/powerpoint/2010/main" val="1831379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Fragments</a:t>
            </a:r>
          </a:p>
        </p:txBody>
      </p:sp>
      <p:sp>
        <p:nvSpPr>
          <p:cNvPr id="50179" name="Content Placeholder 2"/>
          <p:cNvSpPr>
            <a:spLocks noGrp="1"/>
          </p:cNvSpPr>
          <p:nvPr>
            <p:ph idx="1"/>
          </p:nvPr>
        </p:nvSpPr>
        <p:spPr/>
        <p:txBody>
          <a:bodyPr/>
          <a:lstStyle/>
          <a:p>
            <a:r>
              <a:rPr lang="en-US" altLang="en-US" dirty="0"/>
              <a:t>A Fragment represents a portion of user interface in an Activity.</a:t>
            </a:r>
          </a:p>
          <a:p>
            <a:r>
              <a:rPr lang="en-US" altLang="en-US" dirty="0"/>
              <a:t>can combine multiple fragments in a single activity, or reuse a fragment in multiple activities.</a:t>
            </a: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038" y="3675063"/>
            <a:ext cx="542925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t>Lab 1.b </a:t>
            </a:r>
            <a:r>
              <a:rPr lang="en-US" altLang="en-US" dirty="0" err="1"/>
              <a:t>FragmentBasics</a:t>
            </a:r>
            <a:endParaRPr lang="en-US" altLang="en-US" dirty="0"/>
          </a:p>
        </p:txBody>
      </p:sp>
      <p:sp>
        <p:nvSpPr>
          <p:cNvPr id="3" name="Content Placeholder 2"/>
          <p:cNvSpPr>
            <a:spLocks noGrp="1"/>
          </p:cNvSpPr>
          <p:nvPr>
            <p:ph idx="1"/>
          </p:nvPr>
        </p:nvSpPr>
        <p:spPr>
          <a:xfrm>
            <a:off x="457201" y="1600200"/>
            <a:ext cx="4610100" cy="4525963"/>
          </a:xfrm>
        </p:spPr>
        <p:txBody>
          <a:bodyPr rtlCol="0">
            <a:normAutofit fontScale="92500"/>
          </a:bodyPr>
          <a:lstStyle/>
          <a:p>
            <a:pPr fontAlgn="auto">
              <a:spcAft>
                <a:spcPts val="0"/>
              </a:spcAft>
              <a:defRPr/>
            </a:pPr>
            <a:r>
              <a:rPr lang="en-US" dirty="0"/>
              <a:t>Create two fragments. One is a list fragment that contains all news headlines, the other is a fragment that displays the news article</a:t>
            </a:r>
          </a:p>
          <a:p>
            <a:pPr fontAlgn="auto">
              <a:spcAft>
                <a:spcPts val="0"/>
              </a:spcAft>
              <a:defRPr/>
            </a:pPr>
            <a:r>
              <a:rPr lang="en-US" dirty="0"/>
              <a:t>Display the two fragments inside a single activity</a:t>
            </a:r>
          </a:p>
          <a:p>
            <a:pPr fontAlgn="auto">
              <a:spcAft>
                <a:spcPts val="0"/>
              </a:spcAft>
              <a:defRPr/>
            </a:pPr>
            <a:endParaRPr lang="en-US" dirty="0"/>
          </a:p>
        </p:txBody>
      </p:sp>
      <p:pic>
        <p:nvPicPr>
          <p:cNvPr id="4" name="Picture 2">
            <a:extLst>
              <a:ext uri="{FF2B5EF4-FFF2-40B4-BE49-F238E27FC236}">
                <a16:creationId xmlns:a16="http://schemas.microsoft.com/office/drawing/2014/main" id="{54B62017-2124-47D3-A613-4619710A1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1504950"/>
            <a:ext cx="2928938" cy="507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4C04-400A-4BE7-9E78-2A6F873157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FD959F-2683-4614-B329-D554661E958E}"/>
              </a:ext>
            </a:extLst>
          </p:cNvPr>
          <p:cNvSpPr>
            <a:spLocks noGrp="1"/>
          </p:cNvSpPr>
          <p:nvPr>
            <p:ph idx="1"/>
          </p:nvPr>
        </p:nvSpPr>
        <p:spPr/>
        <p:txBody>
          <a:bodyPr/>
          <a:lstStyle/>
          <a:p>
            <a:r>
              <a:rPr lang="en-US" dirty="0"/>
              <a:t>File</a:t>
            </a:r>
            <a:r>
              <a:rPr lang="en-US" i="0" dirty="0">
                <a:solidFill>
                  <a:srgbClr val="202124"/>
                </a:solidFill>
                <a:effectLst/>
                <a:latin typeface="Roboto"/>
              </a:rPr>
              <a:t> &gt; </a:t>
            </a:r>
            <a:r>
              <a:rPr lang="en-US" dirty="0"/>
              <a:t>New</a:t>
            </a:r>
            <a:r>
              <a:rPr lang="en-US" i="0" dirty="0">
                <a:solidFill>
                  <a:srgbClr val="202124"/>
                </a:solidFill>
                <a:effectLst/>
                <a:latin typeface="Roboto"/>
              </a:rPr>
              <a:t> &gt; </a:t>
            </a:r>
            <a:r>
              <a:rPr lang="en-US" dirty="0"/>
              <a:t>New Project</a:t>
            </a:r>
          </a:p>
          <a:p>
            <a:r>
              <a:rPr lang="en-US" dirty="0"/>
              <a:t>Empty Activity</a:t>
            </a:r>
            <a:r>
              <a:rPr lang="en-US" i="0" dirty="0">
                <a:solidFill>
                  <a:srgbClr val="202124"/>
                </a:solidFill>
                <a:effectLst/>
                <a:latin typeface="Roboto"/>
              </a:rPr>
              <a:t> &gt; </a:t>
            </a:r>
            <a:r>
              <a:rPr lang="en-US" dirty="0"/>
              <a:t>Language Java</a:t>
            </a:r>
          </a:p>
          <a:p>
            <a:r>
              <a:rPr lang="en-US" dirty="0"/>
              <a:t>Name: </a:t>
            </a:r>
            <a:r>
              <a:rPr lang="en-US" dirty="0" err="1"/>
              <a:t>FragmentBasics</a:t>
            </a:r>
            <a:endParaRPr lang="en-US" dirty="0"/>
          </a:p>
        </p:txBody>
      </p:sp>
    </p:spTree>
    <p:extLst>
      <p:ext uri="{BB962C8B-B14F-4D97-AF65-F5344CB8AC3E}">
        <p14:creationId xmlns:p14="http://schemas.microsoft.com/office/powerpoint/2010/main" val="3591463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1625"/>
            <a:ext cx="8229600" cy="5824538"/>
          </a:xfrm>
        </p:spPr>
        <p:txBody>
          <a:bodyPr rtlCol="0">
            <a:normAutofit fontScale="47500" lnSpcReduction="20000"/>
          </a:bodyPr>
          <a:lstStyle/>
          <a:p>
            <a:pPr fontAlgn="auto">
              <a:spcAft>
                <a:spcPts val="0"/>
              </a:spcAft>
              <a:defRPr/>
            </a:pPr>
            <a:r>
              <a:rPr lang="en-US" sz="4200" dirty="0"/>
              <a:t>Java &gt; </a:t>
            </a:r>
            <a:r>
              <a:rPr lang="en-US" sz="4200" dirty="0" err="1"/>
              <a:t>com.example.fragmentbasics</a:t>
            </a:r>
            <a:r>
              <a:rPr lang="en-US" sz="4200" dirty="0"/>
              <a:t> &gt; New &gt; Java Class</a:t>
            </a:r>
          </a:p>
          <a:p>
            <a:pPr fontAlgn="auto">
              <a:spcAft>
                <a:spcPts val="0"/>
              </a:spcAft>
              <a:defRPr/>
            </a:pPr>
            <a:r>
              <a:rPr lang="en-US" sz="4200" dirty="0"/>
              <a:t>Create Ipsum.java class (That is a capital </a:t>
            </a:r>
            <a:r>
              <a:rPr lang="en-US" sz="4200" dirty="0" err="1"/>
              <a:t>i</a:t>
            </a:r>
            <a:r>
              <a:rPr lang="en-US" sz="4200" dirty="0"/>
              <a:t>)</a:t>
            </a:r>
          </a:p>
          <a:p>
            <a:pPr fontAlgn="auto">
              <a:spcAft>
                <a:spcPts val="0"/>
              </a:spcAft>
              <a:defRPr/>
            </a:pPr>
            <a:endParaRPr lang="en-US" dirty="0"/>
          </a:p>
          <a:p>
            <a:pPr marL="0" indent="0" fontAlgn="auto">
              <a:spcAft>
                <a:spcPts val="0"/>
              </a:spcAft>
              <a:buFont typeface="Arial" panose="020B0604020202020204" pitchFamily="34" charset="0"/>
              <a:buNone/>
              <a:defRPr/>
            </a:pPr>
            <a:r>
              <a:rPr lang="en-US" dirty="0"/>
              <a:t>package </a:t>
            </a:r>
            <a:r>
              <a:rPr lang="en-US" dirty="0" err="1"/>
              <a:t>com.example.fragmentbasics</a:t>
            </a:r>
            <a:r>
              <a:rPr lang="en-US" dirty="0"/>
              <a: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public class Ipsum {</a:t>
            </a:r>
          </a:p>
          <a:p>
            <a:pPr marL="0" indent="0" fontAlgn="auto">
              <a:spcAft>
                <a:spcPts val="0"/>
              </a:spcAft>
              <a:buFont typeface="Arial" panose="020B0604020202020204" pitchFamily="34" charset="0"/>
              <a:buNone/>
              <a:defRPr/>
            </a:pPr>
            <a:r>
              <a:rPr lang="en-US" dirty="0"/>
              <a:t>    static String[] Headlines = {</a:t>
            </a:r>
          </a:p>
          <a:p>
            <a:pPr marL="0" indent="0" fontAlgn="auto">
              <a:spcAft>
                <a:spcPts val="0"/>
              </a:spcAft>
              <a:buFont typeface="Arial" panose="020B0604020202020204" pitchFamily="34" charset="0"/>
              <a:buNone/>
              <a:defRPr/>
            </a:pPr>
            <a:r>
              <a:rPr lang="en-US" dirty="0"/>
              <a:t>        "Article One",</a:t>
            </a:r>
          </a:p>
          <a:p>
            <a:pPr marL="0" indent="0" fontAlgn="auto">
              <a:spcAft>
                <a:spcPts val="0"/>
              </a:spcAft>
              <a:buFont typeface="Arial" panose="020B0604020202020204" pitchFamily="34" charset="0"/>
              <a:buNone/>
              <a:defRPr/>
            </a:pPr>
            <a:r>
              <a:rPr lang="en-US" dirty="0"/>
              <a:t>        "Article Two"</a:t>
            </a:r>
          </a:p>
          <a:p>
            <a:pPr marL="0" indent="0" fontAlgn="auto">
              <a:spcAft>
                <a:spcPts val="0"/>
              </a:spcAft>
              <a:buFont typeface="Arial" panose="020B0604020202020204" pitchFamily="34" charset="0"/>
              <a:buNone/>
              <a:defRPr/>
            </a:pPr>
            <a:r>
              <a:rPr lang="en-US" dirty="0"/>
              <a:t>    };</a:t>
            </a:r>
          </a:p>
          <a:p>
            <a:pPr marL="0" indent="0" fontAlgn="auto">
              <a:spcAft>
                <a:spcPts val="0"/>
              </a:spcAft>
              <a:buFont typeface="Arial" panose="020B0604020202020204" pitchFamily="34" charset="0"/>
              <a:buNone/>
              <a:defRPr/>
            </a:pPr>
            <a:r>
              <a:rPr lang="en-US" dirty="0"/>
              <a:t>    static String[] Articles = {</a:t>
            </a:r>
          </a:p>
          <a:p>
            <a:pPr marL="0" indent="0" fontAlgn="auto">
              <a:spcAft>
                <a:spcPts val="0"/>
              </a:spcAft>
              <a:buFont typeface="Arial" panose="020B0604020202020204" pitchFamily="34" charset="0"/>
              <a:buNone/>
              <a:defRPr/>
            </a:pPr>
            <a:r>
              <a:rPr lang="en-US" dirty="0"/>
              <a:t>        "Article One\n\</a:t>
            </a:r>
            <a:r>
              <a:rPr lang="en-US" dirty="0" err="1"/>
              <a:t>nExcepteur</a:t>
            </a:r>
            <a:r>
              <a:rPr lang="en-US" dirty="0"/>
              <a:t> pour-over </a:t>
            </a:r>
            <a:r>
              <a:rPr lang="en-US" dirty="0" err="1"/>
              <a:t>occaecat</a:t>
            </a:r>
            <a:r>
              <a:rPr lang="en-US" dirty="0"/>
              <a:t> squid biodiesel umami gastropub, </a:t>
            </a:r>
            <a:r>
              <a:rPr lang="en-US" dirty="0" err="1"/>
              <a:t>nulla</a:t>
            </a:r>
            <a:r>
              <a:rPr lang="en-US" dirty="0"/>
              <a:t> </a:t>
            </a:r>
            <a:r>
              <a:rPr lang="en-US" dirty="0" err="1"/>
              <a:t>laborum</a:t>
            </a:r>
            <a:r>
              <a:rPr lang="en-US" dirty="0"/>
              <a:t> salvia dreamcatcher fanny pack. </a:t>
            </a:r>
            <a:r>
              <a:rPr lang="en-US" dirty="0" err="1"/>
              <a:t>Ullamco</a:t>
            </a:r>
            <a:r>
              <a:rPr lang="en-US" dirty="0"/>
              <a:t> culpa retro </a:t>
            </a:r>
            <a:r>
              <a:rPr lang="en-US" dirty="0" err="1"/>
              <a:t>ea</a:t>
            </a:r>
            <a:r>
              <a:rPr lang="en-US" dirty="0"/>
              <a:t>, trust fund </a:t>
            </a:r>
            <a:r>
              <a:rPr lang="en-US" dirty="0" err="1"/>
              <a:t>excepteur</a:t>
            </a:r>
            <a:r>
              <a:rPr lang="en-US" dirty="0"/>
              <a:t> </a:t>
            </a:r>
            <a:r>
              <a:rPr lang="en-US" dirty="0" err="1"/>
              <a:t>eiusmod</a:t>
            </a:r>
            <a:r>
              <a:rPr lang="en-US" dirty="0"/>
              <a:t> direct trade </a:t>
            </a:r>
            <a:r>
              <a:rPr lang="en-US" dirty="0" err="1"/>
              <a:t>banksy</a:t>
            </a:r>
            <a:r>
              <a:rPr lang="en-US" dirty="0"/>
              <a:t> nisi lo-fi cray messenger bag. </a:t>
            </a:r>
            <a:r>
              <a:rPr lang="en-US" dirty="0" err="1"/>
              <a:t>Nesciunt</a:t>
            </a:r>
            <a:r>
              <a:rPr lang="en-US" dirty="0"/>
              <a:t> </a:t>
            </a:r>
            <a:r>
              <a:rPr lang="en-US" dirty="0" err="1"/>
              <a:t>esse</a:t>
            </a:r>
            <a:r>
              <a:rPr lang="en-US" dirty="0"/>
              <a:t> </a:t>
            </a:r>
            <a:r>
              <a:rPr lang="en-US" dirty="0" err="1"/>
              <a:t>carles</a:t>
            </a:r>
            <a:r>
              <a:rPr lang="en-US" dirty="0"/>
              <a:t> selvage put a bird on it gluten-free, </a:t>
            </a:r>
            <a:r>
              <a:rPr lang="en-US" dirty="0" err="1"/>
              <a:t>wes</a:t>
            </a:r>
            <a:r>
              <a:rPr lang="en-US" dirty="0"/>
              <a:t> </a:t>
            </a:r>
            <a:r>
              <a:rPr lang="en-US" dirty="0" err="1"/>
              <a:t>anderson</a:t>
            </a:r>
            <a:r>
              <a:rPr lang="en-US" dirty="0"/>
              <a:t> </a:t>
            </a:r>
            <a:r>
              <a:rPr lang="en-US" dirty="0" err="1"/>
              <a:t>ut</a:t>
            </a:r>
            <a:r>
              <a:rPr lang="en-US" dirty="0"/>
              <a:t> trust fund twee occupy viral. </a:t>
            </a:r>
            <a:r>
              <a:rPr lang="en-US" dirty="0" err="1"/>
              <a:t>Laboris</a:t>
            </a:r>
            <a:r>
              <a:rPr lang="en-US" dirty="0"/>
              <a:t> small batch </a:t>
            </a:r>
            <a:r>
              <a:rPr lang="en-US" dirty="0" err="1"/>
              <a:t>scenester</a:t>
            </a:r>
            <a:r>
              <a:rPr lang="en-US" dirty="0"/>
              <a:t> pork belly, leggings </a:t>
            </a:r>
            <a:r>
              <a:rPr lang="en-US" dirty="0" err="1"/>
              <a:t>ut</a:t>
            </a:r>
            <a:r>
              <a:rPr lang="en-US" dirty="0"/>
              <a:t> farm-to-table </a:t>
            </a:r>
            <a:r>
              <a:rPr lang="en-US" dirty="0" err="1"/>
              <a:t>aliquip</a:t>
            </a:r>
            <a:r>
              <a:rPr lang="en-US" dirty="0"/>
              <a:t> </a:t>
            </a:r>
            <a:r>
              <a:rPr lang="en-US" dirty="0" err="1"/>
              <a:t>yr</a:t>
            </a:r>
            <a:r>
              <a:rPr lang="en-US" dirty="0"/>
              <a:t> </a:t>
            </a:r>
            <a:r>
              <a:rPr lang="en-US" dirty="0" err="1"/>
              <a:t>nostrud</a:t>
            </a:r>
            <a:r>
              <a:rPr lang="en-US" dirty="0"/>
              <a:t> </a:t>
            </a:r>
            <a:r>
              <a:rPr lang="en-US" dirty="0" err="1"/>
              <a:t>iphone</a:t>
            </a:r>
            <a:r>
              <a:rPr lang="en-US" dirty="0"/>
              <a:t> viral next level. Craft beer dreamcatcher </a:t>
            </a:r>
            <a:r>
              <a:rPr lang="en-US" dirty="0" err="1"/>
              <a:t>pinterest</a:t>
            </a:r>
            <a:r>
              <a:rPr lang="en-US" dirty="0"/>
              <a:t> </a:t>
            </a:r>
            <a:r>
              <a:rPr lang="en-US" dirty="0" err="1"/>
              <a:t>truffaut</a:t>
            </a:r>
            <a:r>
              <a:rPr lang="en-US" dirty="0"/>
              <a:t> ethnic, authentic brunch. </a:t>
            </a:r>
            <a:r>
              <a:rPr lang="en-US" dirty="0" err="1"/>
              <a:t>Esse</a:t>
            </a:r>
            <a:r>
              <a:rPr lang="en-US" dirty="0"/>
              <a:t> single-origin coffee </a:t>
            </a:r>
            <a:r>
              <a:rPr lang="en-US" dirty="0" err="1"/>
              <a:t>banksy</a:t>
            </a:r>
            <a:r>
              <a:rPr lang="en-US" dirty="0"/>
              <a:t> do next level </a:t>
            </a:r>
            <a:r>
              <a:rPr lang="en-US" dirty="0" err="1"/>
              <a:t>tempor</a:t>
            </a:r>
            <a:r>
              <a:rPr lang="en-US" dirty="0"/>
              <a:t>. </a:t>
            </a:r>
            <a:r>
              <a:rPr lang="en-US" dirty="0" err="1"/>
              <a:t>Velit</a:t>
            </a:r>
            <a:r>
              <a:rPr lang="en-US" dirty="0"/>
              <a:t> synth dreamcatcher, magna </a:t>
            </a:r>
            <a:r>
              <a:rPr lang="en-US" dirty="0" err="1"/>
              <a:t>shoreditch</a:t>
            </a:r>
            <a:r>
              <a:rPr lang="en-US" dirty="0"/>
              <a:t> in </a:t>
            </a:r>
            <a:r>
              <a:rPr lang="en-US" dirty="0" err="1"/>
              <a:t>american</a:t>
            </a:r>
            <a:r>
              <a:rPr lang="en-US" dirty="0"/>
              <a:t> apparel messenger bag narwhal PBR ennui farm-to-table.",</a:t>
            </a:r>
          </a:p>
          <a:p>
            <a:pPr marL="0" indent="0" fontAlgn="auto">
              <a:spcAft>
                <a:spcPts val="0"/>
              </a:spcAft>
              <a:buFont typeface="Arial" panose="020B0604020202020204" pitchFamily="34" charset="0"/>
              <a:buNone/>
              <a:defRPr/>
            </a:pPr>
            <a:r>
              <a:rPr lang="en-US" dirty="0"/>
              <a:t>        "Article Two\n\</a:t>
            </a:r>
            <a:r>
              <a:rPr lang="en-US" dirty="0" err="1"/>
              <a:t>nVinyl</a:t>
            </a:r>
            <a:r>
              <a:rPr lang="en-US" dirty="0"/>
              <a:t> </a:t>
            </a:r>
            <a:r>
              <a:rPr lang="en-US" dirty="0" err="1"/>
              <a:t>williamsburg</a:t>
            </a:r>
            <a:r>
              <a:rPr lang="en-US" dirty="0"/>
              <a:t> non </a:t>
            </a:r>
            <a:r>
              <a:rPr lang="en-US" dirty="0" err="1"/>
              <a:t>velit</a:t>
            </a:r>
            <a:r>
              <a:rPr lang="en-US" dirty="0"/>
              <a:t>, master cleanse four </a:t>
            </a:r>
            <a:r>
              <a:rPr lang="en-US" dirty="0" err="1"/>
              <a:t>loko</a:t>
            </a:r>
            <a:r>
              <a:rPr lang="en-US" dirty="0"/>
              <a:t> banh mi. </a:t>
            </a:r>
            <a:r>
              <a:rPr lang="en-US" dirty="0" err="1"/>
              <a:t>Enim</a:t>
            </a:r>
            <a:r>
              <a:rPr lang="en-US" dirty="0"/>
              <a:t> </a:t>
            </a:r>
            <a:r>
              <a:rPr lang="en-US" dirty="0" err="1"/>
              <a:t>kogi</a:t>
            </a:r>
            <a:r>
              <a:rPr lang="en-US" dirty="0"/>
              <a:t> keytar trust fund pop-up </a:t>
            </a:r>
            <a:r>
              <a:rPr lang="en-US" dirty="0" err="1"/>
              <a:t>portland</a:t>
            </a:r>
            <a:r>
              <a:rPr lang="en-US" dirty="0"/>
              <a:t> gentrify. Non </a:t>
            </a:r>
            <a:r>
              <a:rPr lang="en-US" dirty="0" err="1"/>
              <a:t>ea</a:t>
            </a:r>
            <a:r>
              <a:rPr lang="en-US" dirty="0"/>
              <a:t> typewriter </a:t>
            </a:r>
            <a:r>
              <a:rPr lang="en-US" dirty="0" err="1"/>
              <a:t>dolore</a:t>
            </a:r>
            <a:r>
              <a:rPr lang="en-US" dirty="0"/>
              <a:t> </a:t>
            </a:r>
            <a:r>
              <a:rPr lang="en-US" dirty="0" err="1"/>
              <a:t>deserunt</a:t>
            </a:r>
            <a:r>
              <a:rPr lang="en-US" dirty="0"/>
              <a:t> Austin. Ad magna ethical </a:t>
            </a:r>
            <a:r>
              <a:rPr lang="en-US" dirty="0" err="1"/>
              <a:t>kogi</a:t>
            </a:r>
            <a:r>
              <a:rPr lang="en-US" dirty="0"/>
              <a:t> mixtape next level. </a:t>
            </a:r>
            <a:r>
              <a:rPr lang="en-US" dirty="0" err="1"/>
              <a:t>Aliqua</a:t>
            </a:r>
            <a:r>
              <a:rPr lang="en-US" dirty="0"/>
              <a:t> pork belly </a:t>
            </a:r>
            <a:r>
              <a:rPr lang="en-US" dirty="0" err="1"/>
              <a:t>thundercats</a:t>
            </a:r>
            <a:r>
              <a:rPr lang="en-US" dirty="0"/>
              <a:t>, </a:t>
            </a:r>
            <a:r>
              <a:rPr lang="en-US" dirty="0" err="1"/>
              <a:t>ut</a:t>
            </a:r>
            <a:r>
              <a:rPr lang="en-US" dirty="0"/>
              <a:t> pop-up tattooed dreamcatcher </a:t>
            </a:r>
            <a:r>
              <a:rPr lang="en-US" dirty="0" err="1"/>
              <a:t>kogi</a:t>
            </a:r>
            <a:r>
              <a:rPr lang="en-US" dirty="0"/>
              <a:t> </a:t>
            </a:r>
            <a:r>
              <a:rPr lang="en-US" dirty="0" err="1"/>
              <a:t>accusamus</a:t>
            </a:r>
            <a:r>
              <a:rPr lang="en-US" dirty="0"/>
              <a:t> photo booth irony </a:t>
            </a:r>
            <a:r>
              <a:rPr lang="en-US" dirty="0" err="1"/>
              <a:t>portland</a:t>
            </a:r>
            <a:r>
              <a:rPr lang="en-US" dirty="0"/>
              <a:t>. Semiotics brunch </a:t>
            </a:r>
            <a:r>
              <a:rPr lang="en-US" dirty="0" err="1"/>
              <a:t>ut</a:t>
            </a:r>
            <a:r>
              <a:rPr lang="en-US" dirty="0"/>
              <a:t> locavore </a:t>
            </a:r>
            <a:r>
              <a:rPr lang="en-US" dirty="0" err="1"/>
              <a:t>irure</a:t>
            </a:r>
            <a:r>
              <a:rPr lang="en-US" dirty="0"/>
              <a:t>, </a:t>
            </a:r>
            <a:r>
              <a:rPr lang="en-US" dirty="0" err="1"/>
              <a:t>enim</a:t>
            </a:r>
            <a:r>
              <a:rPr lang="en-US" dirty="0"/>
              <a:t> </a:t>
            </a:r>
            <a:r>
              <a:rPr lang="en-US" dirty="0" err="1"/>
              <a:t>etsy</a:t>
            </a:r>
            <a:r>
              <a:rPr lang="en-US" dirty="0"/>
              <a:t> </a:t>
            </a:r>
            <a:r>
              <a:rPr lang="en-US" dirty="0" err="1"/>
              <a:t>laborum</a:t>
            </a:r>
            <a:r>
              <a:rPr lang="en-US" dirty="0"/>
              <a:t> </a:t>
            </a:r>
            <a:r>
              <a:rPr lang="en-US" dirty="0" err="1"/>
              <a:t>stumptown</a:t>
            </a:r>
            <a:r>
              <a:rPr lang="en-US" dirty="0"/>
              <a:t> </a:t>
            </a:r>
            <a:r>
              <a:rPr lang="en-US" dirty="0" err="1"/>
              <a:t>carles</a:t>
            </a:r>
            <a:r>
              <a:rPr lang="en-US" dirty="0"/>
              <a:t> gentrify post-ironic cray. Butcher 3 wolf moon blog synth, vegan </a:t>
            </a:r>
            <a:r>
              <a:rPr lang="en-US" dirty="0" err="1"/>
              <a:t>carles</a:t>
            </a:r>
            <a:r>
              <a:rPr lang="en-US" dirty="0"/>
              <a:t> odd future."</a:t>
            </a:r>
          </a:p>
          <a:p>
            <a:pPr marL="0" indent="0" fontAlgn="auto">
              <a:spcAft>
                <a:spcPts val="0"/>
              </a:spcAft>
              <a:buFont typeface="Arial" panose="020B0604020202020204" pitchFamily="34" charset="0"/>
              <a:buNone/>
              <a:defRPr/>
            </a:pPr>
            <a:r>
              <a:rPr lang="en-US" dirty="0"/>
              <a:t>    };</a:t>
            </a:r>
          </a:p>
          <a:p>
            <a:pPr marL="0" indent="0" fontAlgn="auto">
              <a:spcAft>
                <a:spcPts val="0"/>
              </a:spcAft>
              <a:buFont typeface="Arial" panose="020B0604020202020204" pitchFamily="34" charset="0"/>
              <a:buNone/>
              <a:defRPr/>
            </a:pP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457200" y="174625"/>
            <a:ext cx="8229600" cy="5951538"/>
          </a:xfrm>
        </p:spPr>
        <p:txBody>
          <a:bodyPr/>
          <a:lstStyle/>
          <a:p>
            <a:r>
              <a:rPr lang="en-US" altLang="en-US" dirty="0"/>
              <a:t>Create a new fragment</a:t>
            </a:r>
          </a:p>
          <a:p>
            <a:pPr marL="0" indent="0">
              <a:buNone/>
            </a:pPr>
            <a:r>
              <a:rPr lang="en-US" altLang="en-US" dirty="0"/>
              <a:t>Java &gt; </a:t>
            </a:r>
            <a:r>
              <a:rPr lang="en-US" altLang="en-US" dirty="0" err="1"/>
              <a:t>com.example.fragmentbasics</a:t>
            </a:r>
            <a:r>
              <a:rPr lang="en-US" altLang="en-US" dirty="0"/>
              <a:t> &gt; New &gt; Fragment &gt; Fragment (Blank)</a:t>
            </a:r>
          </a:p>
          <a:p>
            <a:pPr marL="0" indent="0">
              <a:buNone/>
            </a:pPr>
            <a:endParaRPr lang="en-US" altLang="en-US" dirty="0"/>
          </a:p>
          <a:p>
            <a:r>
              <a:rPr lang="en-US" altLang="en-US" dirty="0"/>
              <a:t>Fragment name: </a:t>
            </a:r>
            <a:r>
              <a:rPr lang="en-US" altLang="en-US" dirty="0" err="1"/>
              <a:t>NewsFragment</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7E89-93A1-4E9B-A080-5C04DA0D3111}"/>
              </a:ext>
            </a:extLst>
          </p:cNvPr>
          <p:cNvSpPr>
            <a:spLocks noGrp="1"/>
          </p:cNvSpPr>
          <p:nvPr>
            <p:ph type="title"/>
          </p:nvPr>
        </p:nvSpPr>
        <p:spPr/>
        <p:txBody>
          <a:bodyPr/>
          <a:lstStyle/>
          <a:p>
            <a:r>
              <a:rPr lang="en-US" altLang="zh-TW" dirty="0"/>
              <a:t>Create </a:t>
            </a:r>
            <a:r>
              <a:rPr lang="en-US" dirty="0"/>
              <a:t>and run project</a:t>
            </a:r>
          </a:p>
        </p:txBody>
      </p:sp>
      <p:sp>
        <p:nvSpPr>
          <p:cNvPr id="3" name="Content Placeholder 2">
            <a:extLst>
              <a:ext uri="{FF2B5EF4-FFF2-40B4-BE49-F238E27FC236}">
                <a16:creationId xmlns:a16="http://schemas.microsoft.com/office/drawing/2014/main" id="{14AA289C-E8E1-48C1-BCAD-9452FFC08B13}"/>
              </a:ext>
            </a:extLst>
          </p:cNvPr>
          <p:cNvSpPr>
            <a:spLocks noGrp="1"/>
          </p:cNvSpPr>
          <p:nvPr>
            <p:ph idx="1"/>
          </p:nvPr>
        </p:nvSpPr>
        <p:spPr/>
        <p:txBody>
          <a:bodyPr/>
          <a:lstStyle/>
          <a:p>
            <a:r>
              <a:rPr lang="en-US" dirty="0"/>
              <a:t>File</a:t>
            </a:r>
            <a:r>
              <a:rPr lang="en-US" i="0" dirty="0">
                <a:solidFill>
                  <a:srgbClr val="202124"/>
                </a:solidFill>
                <a:effectLst/>
                <a:latin typeface="Roboto"/>
              </a:rPr>
              <a:t> &gt; </a:t>
            </a:r>
            <a:r>
              <a:rPr lang="en-US" dirty="0"/>
              <a:t>New</a:t>
            </a:r>
            <a:r>
              <a:rPr lang="en-US" i="0" dirty="0">
                <a:solidFill>
                  <a:srgbClr val="202124"/>
                </a:solidFill>
                <a:effectLst/>
                <a:latin typeface="Roboto"/>
              </a:rPr>
              <a:t> &gt; </a:t>
            </a:r>
            <a:r>
              <a:rPr lang="en-US" dirty="0"/>
              <a:t>New Project</a:t>
            </a:r>
          </a:p>
          <a:p>
            <a:r>
              <a:rPr lang="en-US" dirty="0"/>
              <a:t>Empty Activity</a:t>
            </a:r>
            <a:r>
              <a:rPr lang="en-US" i="0" dirty="0">
                <a:solidFill>
                  <a:srgbClr val="202124"/>
                </a:solidFill>
                <a:effectLst/>
                <a:latin typeface="Roboto"/>
              </a:rPr>
              <a:t> &gt; </a:t>
            </a:r>
            <a:r>
              <a:rPr lang="en-US" dirty="0"/>
              <a:t>Language Java</a:t>
            </a:r>
          </a:p>
          <a:p>
            <a:pPr marL="0" indent="0">
              <a:buNone/>
            </a:pPr>
            <a:endParaRPr lang="en-US" altLang="zh-TW" dirty="0"/>
          </a:p>
          <a:p>
            <a:r>
              <a:rPr lang="en-US" altLang="zh-TW" dirty="0"/>
              <a:t>Select Device</a:t>
            </a:r>
            <a:r>
              <a:rPr lang="en-US" i="0" dirty="0">
                <a:solidFill>
                  <a:srgbClr val="202124"/>
                </a:solidFill>
                <a:effectLst/>
                <a:latin typeface="Roboto"/>
              </a:rPr>
              <a:t> &gt; </a:t>
            </a:r>
            <a:r>
              <a:rPr lang="en-US" altLang="zh-TW" dirty="0"/>
              <a:t>Run</a:t>
            </a:r>
          </a:p>
          <a:p>
            <a:pPr marL="0" indent="0">
              <a:buNone/>
            </a:pPr>
            <a:endParaRPr lang="en-US" altLang="zh-TW" dirty="0"/>
          </a:p>
          <a:p>
            <a:pPr marL="0" indent="0">
              <a:buNone/>
            </a:pPr>
            <a:r>
              <a:rPr lang="en-US" altLang="zh-TW" dirty="0"/>
              <a:t> </a:t>
            </a:r>
          </a:p>
          <a:p>
            <a:r>
              <a:rPr lang="en-US" altLang="zh-TW" dirty="0"/>
              <a:t>(install </a:t>
            </a:r>
            <a:r>
              <a:rPr lang="en-US" altLang="zh-TW" dirty="0" err="1"/>
              <a:t>Haxm</a:t>
            </a:r>
            <a:r>
              <a:rPr lang="en-US" altLang="zh-TW" dirty="0"/>
              <a:t> if needed)</a:t>
            </a:r>
          </a:p>
        </p:txBody>
      </p:sp>
      <p:pic>
        <p:nvPicPr>
          <p:cNvPr id="5" name="Picture 4">
            <a:extLst>
              <a:ext uri="{FF2B5EF4-FFF2-40B4-BE49-F238E27FC236}">
                <a16:creationId xmlns:a16="http://schemas.microsoft.com/office/drawing/2014/main" id="{B94A91FA-BB03-4381-AF1A-ECF8C9D8BFE0}"/>
              </a:ext>
            </a:extLst>
          </p:cNvPr>
          <p:cNvPicPr>
            <a:picLocks noChangeAspect="1"/>
          </p:cNvPicPr>
          <p:nvPr/>
        </p:nvPicPr>
        <p:blipFill>
          <a:blip r:embed="rId2"/>
          <a:stretch>
            <a:fillRect/>
          </a:stretch>
        </p:blipFill>
        <p:spPr>
          <a:xfrm>
            <a:off x="855007" y="3980988"/>
            <a:ext cx="3572029" cy="607741"/>
          </a:xfrm>
          <a:prstGeom prst="rect">
            <a:avLst/>
          </a:prstGeom>
        </p:spPr>
      </p:pic>
    </p:spTree>
    <p:extLst>
      <p:ext uri="{BB962C8B-B14F-4D97-AF65-F5344CB8AC3E}">
        <p14:creationId xmlns:p14="http://schemas.microsoft.com/office/powerpoint/2010/main" val="144685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7000"/>
            <a:ext cx="8991600" cy="6569075"/>
          </a:xfrm>
        </p:spPr>
        <p:txBody>
          <a:bodyPr rtlCol="0">
            <a:noAutofit/>
          </a:bodyPr>
          <a:lstStyle/>
          <a:p>
            <a:pPr marL="0" indent="0" fontAlgn="auto">
              <a:spcBef>
                <a:spcPts val="0"/>
              </a:spcBef>
              <a:spcAft>
                <a:spcPts val="0"/>
              </a:spcAft>
              <a:buFont typeface="Arial" panose="020B0604020202020204" pitchFamily="34" charset="0"/>
              <a:buNone/>
              <a:defRPr/>
            </a:pPr>
            <a:r>
              <a:rPr lang="en-US" sz="900" dirty="0"/>
              <a:t>public class </a:t>
            </a:r>
            <a:r>
              <a:rPr lang="en-US" sz="900" dirty="0" err="1"/>
              <a:t>NewsFragment</a:t>
            </a:r>
            <a:r>
              <a:rPr lang="en-US" sz="900" dirty="0"/>
              <a:t> extends Fragment{</a:t>
            </a:r>
          </a:p>
          <a:p>
            <a:pPr marL="0" indent="0" fontAlgn="auto">
              <a:spcBef>
                <a:spcPts val="0"/>
              </a:spcBef>
              <a:spcAft>
                <a:spcPts val="0"/>
              </a:spcAft>
              <a:buFont typeface="Arial" panose="020B0604020202020204" pitchFamily="34" charset="0"/>
              <a:buNone/>
              <a:defRPr/>
            </a:pPr>
            <a:r>
              <a:rPr lang="en-US" sz="900" dirty="0"/>
              <a:t>	final static String ARG_POSITION = "position";</a:t>
            </a:r>
          </a:p>
          <a:p>
            <a:pPr marL="0" indent="0" fontAlgn="auto">
              <a:spcBef>
                <a:spcPts val="0"/>
              </a:spcBef>
              <a:spcAft>
                <a:spcPts val="0"/>
              </a:spcAft>
              <a:buFont typeface="Arial" panose="020B0604020202020204" pitchFamily="34" charset="0"/>
              <a:buNone/>
              <a:defRPr/>
            </a:pPr>
            <a:r>
              <a:rPr lang="en-US" sz="900" dirty="0"/>
              <a:t>	int </a:t>
            </a:r>
            <a:r>
              <a:rPr lang="en-US" sz="900" dirty="0" err="1"/>
              <a:t>mCurrentPosition</a:t>
            </a:r>
            <a:r>
              <a:rPr lang="en-US" sz="900" dirty="0"/>
              <a:t> = -1;</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@Override</a:t>
            </a:r>
          </a:p>
          <a:p>
            <a:pPr marL="0" indent="0" fontAlgn="auto">
              <a:spcBef>
                <a:spcPts val="0"/>
              </a:spcBef>
              <a:spcAft>
                <a:spcPts val="0"/>
              </a:spcAft>
              <a:buFont typeface="Arial" panose="020B0604020202020204" pitchFamily="34" charset="0"/>
              <a:buNone/>
              <a:defRPr/>
            </a:pPr>
            <a:r>
              <a:rPr lang="en-US" sz="900" dirty="0"/>
              <a:t>	public View </a:t>
            </a:r>
            <a:r>
              <a:rPr lang="en-US" sz="900" dirty="0" err="1"/>
              <a:t>onCreateView</a:t>
            </a:r>
            <a:r>
              <a:rPr lang="en-US" sz="900" dirty="0"/>
              <a:t>(</a:t>
            </a:r>
            <a:r>
              <a:rPr lang="en-US" sz="900" dirty="0" err="1"/>
              <a:t>LayoutInflater</a:t>
            </a:r>
            <a:r>
              <a:rPr lang="en-US" sz="900" dirty="0"/>
              <a:t> inflater, </a:t>
            </a:r>
            <a:r>
              <a:rPr lang="en-US" sz="900" dirty="0" err="1"/>
              <a:t>ViewGroup</a:t>
            </a:r>
            <a:r>
              <a:rPr lang="en-US" sz="900" dirty="0"/>
              <a:t> container,</a:t>
            </a:r>
          </a:p>
          <a:p>
            <a:pPr marL="0" indent="0" fontAlgn="auto">
              <a:spcBef>
                <a:spcPts val="0"/>
              </a:spcBef>
              <a:spcAft>
                <a:spcPts val="0"/>
              </a:spcAft>
              <a:buFont typeface="Arial" panose="020B0604020202020204" pitchFamily="34" charset="0"/>
              <a:buNone/>
              <a:defRPr/>
            </a:pPr>
            <a:r>
              <a:rPr lang="en-US" sz="900" dirty="0"/>
              <a:t>		Bundle </a:t>
            </a:r>
            <a:r>
              <a:rPr lang="en-US" sz="900" dirty="0" err="1"/>
              <a:t>savedInstanceState</a:t>
            </a:r>
            <a:r>
              <a:rPr lang="en-US" sz="900" dirty="0"/>
              <a:t>) {</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 Inflate the layout for this fragment</a:t>
            </a:r>
          </a:p>
          <a:p>
            <a:pPr marL="0" indent="0" fontAlgn="auto">
              <a:spcBef>
                <a:spcPts val="0"/>
              </a:spcBef>
              <a:spcAft>
                <a:spcPts val="0"/>
              </a:spcAft>
              <a:buFont typeface="Arial" panose="020B0604020202020204" pitchFamily="34" charset="0"/>
              <a:buNone/>
              <a:defRPr/>
            </a:pPr>
            <a:r>
              <a:rPr lang="en-US" sz="900" dirty="0"/>
              <a:t>		return </a:t>
            </a:r>
            <a:r>
              <a:rPr lang="en-US" sz="900" dirty="0" err="1"/>
              <a:t>inflater.inflate</a:t>
            </a:r>
            <a:r>
              <a:rPr lang="en-US" sz="900" dirty="0"/>
              <a:t>(</a:t>
            </a:r>
            <a:r>
              <a:rPr lang="en-US" sz="900" dirty="0" err="1"/>
              <a:t>R.layout.fragment_news</a:t>
            </a:r>
            <a:r>
              <a:rPr lang="en-US" sz="900" dirty="0"/>
              <a:t>, container, false);</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@Override</a:t>
            </a:r>
          </a:p>
          <a:p>
            <a:pPr marL="0" indent="0" fontAlgn="auto">
              <a:spcBef>
                <a:spcPts val="0"/>
              </a:spcBef>
              <a:spcAft>
                <a:spcPts val="0"/>
              </a:spcAft>
              <a:buFont typeface="Arial" panose="020B0604020202020204" pitchFamily="34" charset="0"/>
              <a:buNone/>
              <a:defRPr/>
            </a:pPr>
            <a:r>
              <a:rPr lang="en-US" sz="900" dirty="0"/>
              <a:t>	public void </a:t>
            </a:r>
            <a:r>
              <a:rPr lang="en-US" sz="900" dirty="0" err="1"/>
              <a:t>onStart</a:t>
            </a:r>
            <a:r>
              <a:rPr lang="en-US" sz="900" dirty="0"/>
              <a:t>() {</a:t>
            </a:r>
          </a:p>
          <a:p>
            <a:pPr marL="0" indent="0" fontAlgn="auto">
              <a:spcBef>
                <a:spcPts val="0"/>
              </a:spcBef>
              <a:spcAft>
                <a:spcPts val="0"/>
              </a:spcAft>
              <a:buFont typeface="Arial" panose="020B0604020202020204" pitchFamily="34" charset="0"/>
              <a:buNone/>
              <a:defRPr/>
            </a:pPr>
            <a:r>
              <a:rPr lang="en-US" sz="900" dirty="0"/>
              <a:t>		</a:t>
            </a:r>
            <a:r>
              <a:rPr lang="en-US" sz="900" dirty="0" err="1"/>
              <a:t>super.onStart</a:t>
            </a:r>
            <a:r>
              <a:rPr lang="en-US" sz="900" dirty="0"/>
              <a:t>();</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//During startup, check if there are arguments passed to the fragment.</a:t>
            </a:r>
          </a:p>
          <a:p>
            <a:pPr marL="0" indent="0" fontAlgn="auto">
              <a:spcBef>
                <a:spcPts val="0"/>
              </a:spcBef>
              <a:spcAft>
                <a:spcPts val="0"/>
              </a:spcAft>
              <a:buFont typeface="Arial" panose="020B0604020202020204" pitchFamily="34" charset="0"/>
              <a:buNone/>
              <a:defRPr/>
            </a:pPr>
            <a:r>
              <a:rPr lang="en-US" sz="900" dirty="0"/>
              <a:t>		// </a:t>
            </a:r>
            <a:r>
              <a:rPr lang="en-US" sz="900" dirty="0" err="1"/>
              <a:t>onStart</a:t>
            </a:r>
            <a:r>
              <a:rPr lang="en-US" sz="900" dirty="0"/>
              <a:t> is a good place to do this because the layout has already been</a:t>
            </a:r>
          </a:p>
          <a:p>
            <a:pPr marL="0" indent="0" fontAlgn="auto">
              <a:spcBef>
                <a:spcPts val="0"/>
              </a:spcBef>
              <a:spcAft>
                <a:spcPts val="0"/>
              </a:spcAft>
              <a:buFont typeface="Arial" panose="020B0604020202020204" pitchFamily="34" charset="0"/>
              <a:buNone/>
              <a:defRPr/>
            </a:pPr>
            <a:r>
              <a:rPr lang="en-US" sz="900" dirty="0"/>
              <a:t>		// applied to the fragment at this point so we can safely call the method</a:t>
            </a:r>
          </a:p>
          <a:p>
            <a:pPr marL="0" indent="0" fontAlgn="auto">
              <a:spcBef>
                <a:spcPts val="0"/>
              </a:spcBef>
              <a:spcAft>
                <a:spcPts val="0"/>
              </a:spcAft>
              <a:buFont typeface="Arial" panose="020B0604020202020204" pitchFamily="34" charset="0"/>
              <a:buNone/>
              <a:defRPr/>
            </a:pPr>
            <a:r>
              <a:rPr lang="en-US" sz="900" dirty="0"/>
              <a:t>		// below that sets the article text.</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Bundle </a:t>
            </a:r>
            <a:r>
              <a:rPr lang="en-US" sz="900" dirty="0" err="1"/>
              <a:t>args</a:t>
            </a:r>
            <a:r>
              <a:rPr lang="en-US" sz="900" dirty="0"/>
              <a:t> = </a:t>
            </a:r>
            <a:r>
              <a:rPr lang="en-US" sz="900" dirty="0" err="1"/>
              <a:t>getArguments</a:t>
            </a:r>
            <a:r>
              <a:rPr lang="en-US" sz="900" dirty="0"/>
              <a:t>();</a:t>
            </a:r>
          </a:p>
          <a:p>
            <a:pPr marL="0" indent="0" fontAlgn="auto">
              <a:spcBef>
                <a:spcPts val="0"/>
              </a:spcBef>
              <a:spcAft>
                <a:spcPts val="0"/>
              </a:spcAft>
              <a:buFont typeface="Arial" panose="020B0604020202020204" pitchFamily="34" charset="0"/>
              <a:buNone/>
              <a:defRPr/>
            </a:pPr>
            <a:r>
              <a:rPr lang="en-US" sz="900" dirty="0"/>
              <a:t>		if (</a:t>
            </a:r>
            <a:r>
              <a:rPr lang="en-US" sz="900" dirty="0" err="1"/>
              <a:t>args</a:t>
            </a:r>
            <a:r>
              <a:rPr lang="en-US" sz="900" dirty="0"/>
              <a:t> != null) {</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 Set article based on argument passed in</a:t>
            </a:r>
          </a:p>
          <a:p>
            <a:pPr marL="0" indent="0" fontAlgn="auto">
              <a:spcBef>
                <a:spcPts val="0"/>
              </a:spcBef>
              <a:spcAft>
                <a:spcPts val="0"/>
              </a:spcAft>
              <a:buFont typeface="Arial" panose="020B0604020202020204" pitchFamily="34" charset="0"/>
              <a:buNone/>
              <a:defRPr/>
            </a:pPr>
            <a:r>
              <a:rPr lang="en-US" sz="900" dirty="0"/>
              <a:t>			</a:t>
            </a:r>
            <a:r>
              <a:rPr lang="en-US" sz="900" dirty="0" err="1"/>
              <a:t>updateArticleView</a:t>
            </a:r>
            <a:r>
              <a:rPr lang="en-US" sz="900" dirty="0"/>
              <a:t>(</a:t>
            </a:r>
            <a:r>
              <a:rPr lang="en-US" sz="900" dirty="0" err="1"/>
              <a:t>args.getInt</a:t>
            </a:r>
            <a:r>
              <a:rPr lang="en-US" sz="900" dirty="0"/>
              <a:t>(ARG_POSITION));</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 else if (</a:t>
            </a:r>
            <a:r>
              <a:rPr lang="en-US" sz="900" dirty="0" err="1"/>
              <a:t>mCurrentPosition</a:t>
            </a:r>
            <a:r>
              <a:rPr lang="en-US" sz="900" dirty="0"/>
              <a:t> != -1) {</a:t>
            </a:r>
          </a:p>
          <a:p>
            <a:pPr marL="0" indent="0" fontAlgn="auto">
              <a:spcBef>
                <a:spcPts val="0"/>
              </a:spcBef>
              <a:spcAft>
                <a:spcPts val="0"/>
              </a:spcAft>
              <a:buFont typeface="Arial" panose="020B0604020202020204" pitchFamily="34" charset="0"/>
              <a:buNone/>
              <a:defRPr/>
            </a:pPr>
            <a:r>
              <a:rPr lang="en-US" sz="900" dirty="0"/>
              <a:t>				// Set article based on saved instance state defined during </a:t>
            </a:r>
            <a:r>
              <a:rPr lang="en-US" sz="900" dirty="0" err="1"/>
              <a:t>onCreateView</a:t>
            </a:r>
            <a:endParaRPr lang="en-US" sz="900" dirty="0"/>
          </a:p>
          <a:p>
            <a:pPr marL="0" indent="0" fontAlgn="auto">
              <a:spcBef>
                <a:spcPts val="0"/>
              </a:spcBef>
              <a:spcAft>
                <a:spcPts val="0"/>
              </a:spcAft>
              <a:buFont typeface="Arial" panose="020B0604020202020204" pitchFamily="34" charset="0"/>
              <a:buNone/>
              <a:defRPr/>
            </a:pPr>
            <a:r>
              <a:rPr lang="en-US" sz="900" dirty="0"/>
              <a:t>				</a:t>
            </a:r>
            <a:r>
              <a:rPr lang="en-US" sz="900" dirty="0" err="1"/>
              <a:t>updateArticleView</a:t>
            </a:r>
            <a:r>
              <a:rPr lang="en-US" sz="900" dirty="0"/>
              <a:t>(</a:t>
            </a:r>
            <a:r>
              <a:rPr lang="en-US" sz="900" dirty="0" err="1"/>
              <a:t>mCurrentPosition</a:t>
            </a:r>
            <a:r>
              <a:rPr lang="en-US" sz="900" dirty="0"/>
              <a:t>);</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public void </a:t>
            </a:r>
            <a:r>
              <a:rPr lang="en-US" sz="900" dirty="0" err="1"/>
              <a:t>updateArticleView</a:t>
            </a:r>
            <a:r>
              <a:rPr lang="en-US" sz="900" dirty="0"/>
              <a:t>(int position) {</a:t>
            </a:r>
          </a:p>
          <a:p>
            <a:pPr marL="0" indent="0" fontAlgn="auto">
              <a:spcBef>
                <a:spcPts val="0"/>
              </a:spcBef>
              <a:spcAft>
                <a:spcPts val="0"/>
              </a:spcAft>
              <a:buFont typeface="Arial" panose="020B0604020202020204" pitchFamily="34" charset="0"/>
              <a:buNone/>
              <a:defRPr/>
            </a:pPr>
            <a:r>
              <a:rPr lang="en-US" sz="900" dirty="0"/>
              <a:t>			</a:t>
            </a:r>
            <a:r>
              <a:rPr lang="en-US" sz="900" dirty="0" err="1"/>
              <a:t>TextView</a:t>
            </a:r>
            <a:r>
              <a:rPr lang="en-US" sz="900" dirty="0"/>
              <a:t> article = (</a:t>
            </a:r>
            <a:r>
              <a:rPr lang="en-US" sz="900" dirty="0" err="1"/>
              <a:t>TextView</a:t>
            </a:r>
            <a:r>
              <a:rPr lang="en-US" sz="900" dirty="0"/>
              <a:t>) </a:t>
            </a:r>
            <a:r>
              <a:rPr lang="en-US" sz="900" dirty="0" err="1"/>
              <a:t>getActivity</a:t>
            </a:r>
            <a:r>
              <a:rPr lang="en-US" sz="900" dirty="0"/>
              <a:t>().</a:t>
            </a:r>
            <a:r>
              <a:rPr lang="en-US" sz="900" dirty="0" err="1"/>
              <a:t>findViewById</a:t>
            </a:r>
            <a:r>
              <a:rPr lang="en-US" sz="900" dirty="0"/>
              <a:t>(</a:t>
            </a:r>
            <a:r>
              <a:rPr lang="en-US" sz="900" dirty="0" err="1"/>
              <a:t>R.id.news</a:t>
            </a:r>
            <a:r>
              <a:rPr lang="en-US" sz="900" dirty="0"/>
              <a:t>);</a:t>
            </a:r>
          </a:p>
          <a:p>
            <a:pPr marL="0" indent="0" fontAlgn="auto">
              <a:spcBef>
                <a:spcPts val="0"/>
              </a:spcBef>
              <a:spcAft>
                <a:spcPts val="0"/>
              </a:spcAft>
              <a:buFont typeface="Arial" panose="020B0604020202020204" pitchFamily="34" charset="0"/>
              <a:buNone/>
              <a:defRPr/>
            </a:pPr>
            <a:r>
              <a:rPr lang="en-US" sz="900" dirty="0"/>
              <a:t>			</a:t>
            </a:r>
            <a:r>
              <a:rPr lang="en-US" sz="900" dirty="0" err="1"/>
              <a:t>article.setText</a:t>
            </a:r>
            <a:r>
              <a:rPr lang="en-US" sz="900" dirty="0"/>
              <a:t>(</a:t>
            </a:r>
            <a:r>
              <a:rPr lang="en-US" sz="900" dirty="0" err="1"/>
              <a:t>Ipsum.Articles</a:t>
            </a:r>
            <a:r>
              <a:rPr lang="en-US" sz="900" dirty="0"/>
              <a:t>[position]);</a:t>
            </a:r>
          </a:p>
          <a:p>
            <a:pPr marL="0" indent="0" fontAlgn="auto">
              <a:spcBef>
                <a:spcPts val="0"/>
              </a:spcBef>
              <a:spcAft>
                <a:spcPts val="0"/>
              </a:spcAft>
              <a:buFont typeface="Arial" panose="020B0604020202020204" pitchFamily="34" charset="0"/>
              <a:buNone/>
              <a:defRPr/>
            </a:pPr>
            <a:r>
              <a:rPr lang="en-US" sz="900" dirty="0"/>
              <a:t>			</a:t>
            </a:r>
            <a:r>
              <a:rPr lang="en-US" sz="900" dirty="0" err="1"/>
              <a:t>mCurrentPosition</a:t>
            </a:r>
            <a:r>
              <a:rPr lang="en-US" sz="900" dirty="0"/>
              <a:t> = position;</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@Override</a:t>
            </a:r>
          </a:p>
          <a:p>
            <a:pPr marL="0" indent="0" fontAlgn="auto">
              <a:spcBef>
                <a:spcPts val="0"/>
              </a:spcBef>
              <a:spcAft>
                <a:spcPts val="0"/>
              </a:spcAft>
              <a:buFont typeface="Arial" panose="020B0604020202020204" pitchFamily="34" charset="0"/>
              <a:buNone/>
              <a:defRPr/>
            </a:pPr>
            <a:r>
              <a:rPr lang="en-US" sz="900" dirty="0"/>
              <a:t>		public void </a:t>
            </a:r>
            <a:r>
              <a:rPr lang="en-US" sz="900" dirty="0" err="1"/>
              <a:t>onSaveInstanceState</a:t>
            </a:r>
            <a:r>
              <a:rPr lang="en-US" sz="900" dirty="0"/>
              <a:t>(Bundle </a:t>
            </a:r>
            <a:r>
              <a:rPr lang="en-US" sz="900" dirty="0" err="1"/>
              <a:t>outState</a:t>
            </a:r>
            <a:r>
              <a:rPr lang="en-US" sz="900" dirty="0"/>
              <a:t>) {</a:t>
            </a:r>
          </a:p>
          <a:p>
            <a:pPr marL="0" indent="0" fontAlgn="auto">
              <a:spcBef>
                <a:spcPts val="0"/>
              </a:spcBef>
              <a:spcAft>
                <a:spcPts val="0"/>
              </a:spcAft>
              <a:buFont typeface="Arial" panose="020B0604020202020204" pitchFamily="34" charset="0"/>
              <a:buNone/>
              <a:defRPr/>
            </a:pPr>
            <a:r>
              <a:rPr lang="en-US" sz="900" dirty="0"/>
              <a:t>			</a:t>
            </a:r>
            <a:r>
              <a:rPr lang="en-US" sz="900" dirty="0" err="1"/>
              <a:t>super.onSaveInstanceState</a:t>
            </a:r>
            <a:r>
              <a:rPr lang="en-US" sz="900" dirty="0"/>
              <a:t>(</a:t>
            </a:r>
            <a:r>
              <a:rPr lang="en-US" sz="900" dirty="0" err="1"/>
              <a:t>outState</a:t>
            </a:r>
            <a:r>
              <a:rPr lang="en-US" sz="900" dirty="0"/>
              <a:t>);</a:t>
            </a:r>
          </a:p>
          <a:p>
            <a:pPr marL="0" indent="0" fontAlgn="auto">
              <a:spcBef>
                <a:spcPts val="0"/>
              </a:spcBef>
              <a:spcAft>
                <a:spcPts val="0"/>
              </a:spcAft>
              <a:buFont typeface="Arial" panose="020B0604020202020204" pitchFamily="34" charset="0"/>
              <a:buNone/>
              <a:defRPr/>
            </a:pPr>
            <a:r>
              <a:rPr lang="en-US" sz="900" dirty="0"/>
              <a:t>			// Save the current article selection in case we need to recreate the fragment</a:t>
            </a:r>
          </a:p>
          <a:p>
            <a:pPr marL="0" indent="0" fontAlgn="auto">
              <a:spcBef>
                <a:spcPts val="0"/>
              </a:spcBef>
              <a:spcAft>
                <a:spcPts val="0"/>
              </a:spcAft>
              <a:buFont typeface="Arial" panose="020B0604020202020204" pitchFamily="34" charset="0"/>
              <a:buNone/>
              <a:defRPr/>
            </a:pPr>
            <a:r>
              <a:rPr lang="en-US" sz="900" dirty="0"/>
              <a:t>			</a:t>
            </a:r>
            <a:r>
              <a:rPr lang="en-US" sz="900" dirty="0" err="1"/>
              <a:t>outState.putInt</a:t>
            </a:r>
            <a:r>
              <a:rPr lang="en-US" sz="900" dirty="0"/>
              <a:t>(ARG_POSITION, </a:t>
            </a:r>
            <a:r>
              <a:rPr lang="en-US" sz="900" dirty="0" err="1"/>
              <a:t>mCurrentPosition</a:t>
            </a:r>
            <a:r>
              <a:rPr lang="en-US" sz="900" dirty="0"/>
              <a:t>);</a:t>
            </a:r>
          </a:p>
          <a:p>
            <a:pPr marL="0" indent="0" fontAlgn="auto">
              <a:spcBef>
                <a:spcPts val="0"/>
              </a:spcBef>
              <a:spcAft>
                <a:spcPts val="0"/>
              </a:spcAft>
              <a:buFont typeface="Arial" panose="020B0604020202020204" pitchFamily="34" charset="0"/>
              <a:buNone/>
              <a:defRPr/>
            </a:pPr>
            <a:r>
              <a:rPr lang="en-US" sz="900" dirty="0"/>
              <a:t>		}</a:t>
            </a:r>
          </a:p>
          <a:p>
            <a:pPr marL="0" indent="0" fontAlgn="auto">
              <a:spcBef>
                <a:spcPts val="0"/>
              </a:spcBef>
              <a:spcAft>
                <a:spcPts val="0"/>
              </a:spcAft>
              <a:buFont typeface="Arial" panose="020B0604020202020204" pitchFamily="34" charset="0"/>
              <a:buNone/>
              <a:defRPr/>
            </a:pPr>
            <a:r>
              <a:rPr lang="en-US" sz="9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457200" y="252413"/>
            <a:ext cx="8229600" cy="5873750"/>
          </a:xfrm>
        </p:spPr>
        <p:txBody>
          <a:bodyPr/>
          <a:lstStyle/>
          <a:p>
            <a:r>
              <a:rPr lang="en-US" altLang="en-US" dirty="0"/>
              <a:t>Create a new fragment</a:t>
            </a:r>
          </a:p>
          <a:p>
            <a:pPr marL="0" indent="0">
              <a:buNone/>
            </a:pPr>
            <a:r>
              <a:rPr lang="en-US" altLang="en-US" dirty="0"/>
              <a:t>Java &gt; </a:t>
            </a:r>
            <a:r>
              <a:rPr lang="en-US" altLang="en-US" dirty="0" err="1"/>
              <a:t>com.example.fragmentbasics</a:t>
            </a:r>
            <a:r>
              <a:rPr lang="en-US" altLang="en-US" dirty="0"/>
              <a:t> &gt; New &gt; Fragment &gt; Fragment (List)</a:t>
            </a:r>
          </a:p>
          <a:p>
            <a:pPr marL="0" indent="0">
              <a:buNone/>
            </a:pPr>
            <a:endParaRPr lang="en-US" altLang="en-US" dirty="0"/>
          </a:p>
          <a:p>
            <a:r>
              <a:rPr lang="en-US" altLang="en-US" dirty="0"/>
              <a:t>Fragment name: </a:t>
            </a:r>
            <a:r>
              <a:rPr lang="en-US" altLang="en-US" dirty="0" err="1"/>
              <a:t>HeadlineFragment</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252413"/>
            <a:ext cx="8524875" cy="5873750"/>
          </a:xfrm>
        </p:spPr>
        <p:txBody>
          <a:bodyPr rtlCol="0">
            <a:normAutofit fontScale="25000" lnSpcReduction="20000"/>
          </a:bodyPr>
          <a:lstStyle/>
          <a:p>
            <a:pPr fontAlgn="auto">
              <a:spcAft>
                <a:spcPts val="0"/>
              </a:spcAft>
              <a:defRPr/>
            </a:pPr>
            <a:r>
              <a:rPr lang="en-US" sz="8600" dirty="0"/>
              <a:t>Java &gt; </a:t>
            </a:r>
            <a:r>
              <a:rPr lang="en-US" sz="8600" dirty="0" err="1"/>
              <a:t>com.example.fragmentbasics</a:t>
            </a:r>
            <a:r>
              <a:rPr lang="en-US" sz="8600" dirty="0"/>
              <a:t> &gt; HeadlineFragment.java</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sz="4800" dirty="0"/>
              <a:t>public class </a:t>
            </a:r>
            <a:r>
              <a:rPr lang="en-US" sz="4800" dirty="0" err="1"/>
              <a:t>HeadlineFragment</a:t>
            </a:r>
            <a:r>
              <a:rPr lang="en-US" sz="4800" dirty="0"/>
              <a:t> extends </a:t>
            </a:r>
            <a:r>
              <a:rPr lang="en-US" sz="4800" dirty="0" err="1"/>
              <a:t>ListFragment</a:t>
            </a:r>
            <a:r>
              <a:rPr lang="en-US" sz="4800" dirty="0"/>
              <a:t> {</a:t>
            </a:r>
          </a:p>
          <a:p>
            <a:pPr marL="0" indent="0" fontAlgn="auto">
              <a:spcAft>
                <a:spcPts val="0"/>
              </a:spcAft>
              <a:buFont typeface="Arial" panose="020B0604020202020204" pitchFamily="34" charset="0"/>
              <a:buNone/>
              <a:defRPr/>
            </a:pPr>
            <a:r>
              <a:rPr lang="en-US" sz="4800" dirty="0"/>
              <a:t>    </a:t>
            </a:r>
            <a:r>
              <a:rPr lang="en-US" sz="4800" dirty="0" err="1"/>
              <a:t>OnHeadlineSelectedListener</a:t>
            </a:r>
            <a:r>
              <a:rPr lang="en-US" sz="4800" dirty="0"/>
              <a:t> </a:t>
            </a:r>
            <a:r>
              <a:rPr lang="en-US" sz="4800" dirty="0" err="1"/>
              <a:t>mCallback</a:t>
            </a:r>
            <a:r>
              <a:rPr lang="en-US" sz="4800" dirty="0"/>
              <a:t>;</a:t>
            </a:r>
          </a:p>
          <a:p>
            <a:pPr marL="0" indent="0" fontAlgn="auto">
              <a:spcAft>
                <a:spcPts val="0"/>
              </a:spcAft>
              <a:buFont typeface="Arial" panose="020B0604020202020204" pitchFamily="34" charset="0"/>
              <a:buNone/>
              <a:defRPr/>
            </a:pPr>
            <a:r>
              <a:rPr lang="en-US" sz="4800" dirty="0"/>
              <a:t>    // Container Activity must implement this interface</a:t>
            </a:r>
          </a:p>
          <a:p>
            <a:pPr marL="0" indent="0" fontAlgn="auto">
              <a:spcAft>
                <a:spcPts val="0"/>
              </a:spcAft>
              <a:buFont typeface="Arial" panose="020B0604020202020204" pitchFamily="34" charset="0"/>
              <a:buNone/>
              <a:defRPr/>
            </a:pPr>
            <a:r>
              <a:rPr lang="en-US" sz="4800" dirty="0"/>
              <a:t>    public interface </a:t>
            </a:r>
            <a:r>
              <a:rPr lang="en-US" sz="4800" dirty="0" err="1"/>
              <a:t>OnHeadlineSelectedListener</a:t>
            </a:r>
            <a:r>
              <a:rPr lang="en-US" sz="4800" dirty="0"/>
              <a:t> {</a:t>
            </a:r>
          </a:p>
          <a:p>
            <a:pPr marL="0" indent="0" fontAlgn="auto">
              <a:spcAft>
                <a:spcPts val="0"/>
              </a:spcAft>
              <a:buFont typeface="Arial" panose="020B0604020202020204" pitchFamily="34" charset="0"/>
              <a:buNone/>
              <a:defRPr/>
            </a:pPr>
            <a:r>
              <a:rPr lang="en-US" sz="4800" dirty="0"/>
              <a:t>        public void </a:t>
            </a:r>
            <a:r>
              <a:rPr lang="en-US" sz="4800" dirty="0" err="1"/>
              <a:t>onArticleSelected</a:t>
            </a:r>
            <a:r>
              <a:rPr lang="en-US" sz="4800" dirty="0"/>
              <a:t>(</a:t>
            </a:r>
            <a:r>
              <a:rPr lang="en-US" sz="4800" dirty="0" err="1"/>
              <a:t>int</a:t>
            </a:r>
            <a:r>
              <a:rPr lang="en-US" sz="4800" dirty="0"/>
              <a:t> position);</a:t>
            </a:r>
          </a:p>
          <a:p>
            <a:pPr marL="0" indent="0" fontAlgn="auto">
              <a:spcAft>
                <a:spcPts val="0"/>
              </a:spcAft>
              <a:buFont typeface="Arial" panose="020B0604020202020204" pitchFamily="34" charset="0"/>
              <a:buNone/>
              <a:defRPr/>
            </a:pPr>
            <a:r>
              <a:rPr lang="en-US" sz="4800" dirty="0"/>
              <a:t>    }</a:t>
            </a:r>
          </a:p>
          <a:p>
            <a:pPr marL="0" indent="0" fontAlgn="auto">
              <a:spcAft>
                <a:spcPts val="0"/>
              </a:spcAft>
              <a:buFont typeface="Arial" panose="020B0604020202020204" pitchFamily="34" charset="0"/>
              <a:buNone/>
              <a:defRPr/>
            </a:pPr>
            <a:r>
              <a:rPr lang="en-US" sz="4800" dirty="0"/>
              <a:t>    @Override</a:t>
            </a:r>
          </a:p>
          <a:p>
            <a:pPr marL="0" indent="0" fontAlgn="auto">
              <a:spcAft>
                <a:spcPts val="0"/>
              </a:spcAft>
              <a:buFont typeface="Arial" panose="020B0604020202020204" pitchFamily="34" charset="0"/>
              <a:buNone/>
              <a:defRPr/>
            </a:pPr>
            <a:r>
              <a:rPr lang="en-US" sz="4800" dirty="0"/>
              <a:t>    public void </a:t>
            </a:r>
            <a:r>
              <a:rPr lang="en-US" sz="4800" dirty="0" err="1"/>
              <a:t>onAttach</a:t>
            </a:r>
            <a:r>
              <a:rPr lang="en-US" sz="4800" dirty="0"/>
              <a:t>(Activity activity) {</a:t>
            </a:r>
          </a:p>
          <a:p>
            <a:pPr marL="0" indent="0" fontAlgn="auto">
              <a:spcAft>
                <a:spcPts val="0"/>
              </a:spcAft>
              <a:buFont typeface="Arial" panose="020B0604020202020204" pitchFamily="34" charset="0"/>
              <a:buNone/>
              <a:defRPr/>
            </a:pPr>
            <a:r>
              <a:rPr lang="en-US" sz="4800" dirty="0"/>
              <a:t>        </a:t>
            </a:r>
            <a:r>
              <a:rPr lang="en-US" sz="4800" dirty="0" err="1"/>
              <a:t>super.onAttach</a:t>
            </a:r>
            <a:r>
              <a:rPr lang="en-US" sz="4800" dirty="0"/>
              <a:t>(activity);</a:t>
            </a:r>
          </a:p>
          <a:p>
            <a:pPr marL="0" indent="0" fontAlgn="auto">
              <a:spcAft>
                <a:spcPts val="0"/>
              </a:spcAft>
              <a:buFont typeface="Arial" panose="020B0604020202020204" pitchFamily="34" charset="0"/>
              <a:buNone/>
              <a:defRPr/>
            </a:pPr>
            <a:endParaRPr lang="en-US" sz="4800" dirty="0"/>
          </a:p>
          <a:p>
            <a:pPr marL="0" indent="0" fontAlgn="auto">
              <a:spcAft>
                <a:spcPts val="0"/>
              </a:spcAft>
              <a:buFont typeface="Arial" panose="020B0604020202020204" pitchFamily="34" charset="0"/>
              <a:buNone/>
              <a:defRPr/>
            </a:pPr>
            <a:r>
              <a:rPr lang="en-US" sz="4800" dirty="0"/>
              <a:t>        // This makes sure that the container activity has implemented</a:t>
            </a:r>
          </a:p>
          <a:p>
            <a:pPr marL="0" indent="0" fontAlgn="auto">
              <a:spcAft>
                <a:spcPts val="0"/>
              </a:spcAft>
              <a:buFont typeface="Arial" panose="020B0604020202020204" pitchFamily="34" charset="0"/>
              <a:buNone/>
              <a:defRPr/>
            </a:pPr>
            <a:r>
              <a:rPr lang="en-US" sz="4800" dirty="0"/>
              <a:t>        // the callback interface. If not, it throws an exception</a:t>
            </a:r>
          </a:p>
          <a:p>
            <a:pPr marL="0" indent="0" fontAlgn="auto">
              <a:spcAft>
                <a:spcPts val="0"/>
              </a:spcAft>
              <a:buFont typeface="Arial" panose="020B0604020202020204" pitchFamily="34" charset="0"/>
              <a:buNone/>
              <a:defRPr/>
            </a:pPr>
            <a:r>
              <a:rPr lang="en-US" sz="4800" dirty="0"/>
              <a:t>        try {</a:t>
            </a:r>
          </a:p>
          <a:p>
            <a:pPr marL="0" indent="0" fontAlgn="auto">
              <a:spcAft>
                <a:spcPts val="0"/>
              </a:spcAft>
              <a:buFont typeface="Arial" panose="020B0604020202020204" pitchFamily="34" charset="0"/>
              <a:buNone/>
              <a:defRPr/>
            </a:pPr>
            <a:r>
              <a:rPr lang="en-US" sz="4800" dirty="0"/>
              <a:t>            </a:t>
            </a:r>
            <a:r>
              <a:rPr lang="en-US" sz="4800" dirty="0" err="1"/>
              <a:t>mCallback</a:t>
            </a:r>
            <a:r>
              <a:rPr lang="en-US" sz="4800" dirty="0"/>
              <a:t> = (</a:t>
            </a:r>
            <a:r>
              <a:rPr lang="en-US" sz="4800" dirty="0" err="1"/>
              <a:t>OnHeadlineSelectedListener</a:t>
            </a:r>
            <a:r>
              <a:rPr lang="en-US" sz="4800" dirty="0"/>
              <a:t>) activity;</a:t>
            </a:r>
          </a:p>
          <a:p>
            <a:pPr marL="0" indent="0" fontAlgn="auto">
              <a:spcAft>
                <a:spcPts val="0"/>
              </a:spcAft>
              <a:buFont typeface="Arial" panose="020B0604020202020204" pitchFamily="34" charset="0"/>
              <a:buNone/>
              <a:defRPr/>
            </a:pPr>
            <a:r>
              <a:rPr lang="en-US" sz="4800" dirty="0"/>
              <a:t>        } catch (</a:t>
            </a:r>
            <a:r>
              <a:rPr lang="en-US" sz="4800" dirty="0" err="1"/>
              <a:t>ClassCastException</a:t>
            </a:r>
            <a:r>
              <a:rPr lang="en-US" sz="4800" dirty="0"/>
              <a:t> e) {</a:t>
            </a:r>
          </a:p>
          <a:p>
            <a:pPr marL="0" indent="0" fontAlgn="auto">
              <a:spcAft>
                <a:spcPts val="0"/>
              </a:spcAft>
              <a:buFont typeface="Arial" panose="020B0604020202020204" pitchFamily="34" charset="0"/>
              <a:buNone/>
              <a:defRPr/>
            </a:pPr>
            <a:r>
              <a:rPr lang="en-US" sz="4800" dirty="0"/>
              <a:t>            throw new </a:t>
            </a:r>
            <a:r>
              <a:rPr lang="en-US" sz="4800" dirty="0" err="1"/>
              <a:t>ClassCastException</a:t>
            </a:r>
            <a:r>
              <a:rPr lang="en-US" sz="4800" dirty="0"/>
              <a:t>(</a:t>
            </a:r>
            <a:r>
              <a:rPr lang="en-US" sz="4800" dirty="0" err="1"/>
              <a:t>activity.toString</a:t>
            </a:r>
            <a:r>
              <a:rPr lang="en-US" sz="4800" dirty="0"/>
              <a:t>()</a:t>
            </a:r>
          </a:p>
          <a:p>
            <a:pPr marL="0" indent="0" fontAlgn="auto">
              <a:spcAft>
                <a:spcPts val="0"/>
              </a:spcAft>
              <a:buFont typeface="Arial" panose="020B0604020202020204" pitchFamily="34" charset="0"/>
              <a:buNone/>
              <a:defRPr/>
            </a:pPr>
            <a:r>
              <a:rPr lang="en-US" sz="4800" dirty="0"/>
              <a:t>                    + " must implement </a:t>
            </a:r>
            <a:r>
              <a:rPr lang="en-US" sz="4800" dirty="0" err="1"/>
              <a:t>OnHeadlineSelectedListener</a:t>
            </a:r>
            <a:r>
              <a:rPr lang="en-US" sz="4800" dirty="0"/>
              <a:t>");</a:t>
            </a:r>
          </a:p>
          <a:p>
            <a:pPr marL="0" indent="0" fontAlgn="auto">
              <a:spcAft>
                <a:spcPts val="0"/>
              </a:spcAft>
              <a:buFont typeface="Arial" panose="020B0604020202020204" pitchFamily="34" charset="0"/>
              <a:buNone/>
              <a:defRPr/>
            </a:pPr>
            <a:r>
              <a:rPr lang="en-US" sz="4800" dirty="0"/>
              <a:t>        }</a:t>
            </a:r>
          </a:p>
          <a:p>
            <a:pPr marL="0" indent="0" fontAlgn="auto">
              <a:spcAft>
                <a:spcPts val="0"/>
              </a:spcAft>
              <a:buFont typeface="Arial" panose="020B0604020202020204" pitchFamily="34" charset="0"/>
              <a:buNone/>
              <a:defRPr/>
            </a:pPr>
            <a:r>
              <a:rPr lang="en-US" sz="4800" dirty="0"/>
              <a:t>    }</a:t>
            </a:r>
          </a:p>
          <a:p>
            <a:pPr marL="0" indent="0" fontAlgn="auto">
              <a:spcAft>
                <a:spcPts val="0"/>
              </a:spcAft>
              <a:buFont typeface="Arial" panose="020B0604020202020204" pitchFamily="34" charset="0"/>
              <a:buNone/>
              <a:defRPr/>
            </a:pPr>
            <a:endParaRPr lang="en-US" sz="4800" dirty="0"/>
          </a:p>
          <a:p>
            <a:pPr marL="0" indent="0" fontAlgn="auto">
              <a:spcAft>
                <a:spcPts val="0"/>
              </a:spcAft>
              <a:buFont typeface="Arial" panose="020B0604020202020204" pitchFamily="34" charset="0"/>
              <a:buNone/>
              <a:defRPr/>
            </a:pPr>
            <a:r>
              <a:rPr lang="en-US" sz="4800" dirty="0"/>
              <a:t>    @Override</a:t>
            </a:r>
          </a:p>
          <a:p>
            <a:pPr marL="0" indent="0" fontAlgn="auto">
              <a:spcAft>
                <a:spcPts val="0"/>
              </a:spcAft>
              <a:buFont typeface="Arial" panose="020B0604020202020204" pitchFamily="34" charset="0"/>
              <a:buNone/>
              <a:defRPr/>
            </a:pPr>
            <a:r>
              <a:rPr lang="en-US" sz="4800" dirty="0"/>
              <a:t>    public void </a:t>
            </a:r>
            <a:r>
              <a:rPr lang="en-US" sz="4800" dirty="0" err="1"/>
              <a:t>onListItemClick</a:t>
            </a:r>
            <a:r>
              <a:rPr lang="en-US" sz="4800" dirty="0"/>
              <a:t>(</a:t>
            </a:r>
            <a:r>
              <a:rPr lang="en-US" sz="4800" dirty="0" err="1"/>
              <a:t>ListView</a:t>
            </a:r>
            <a:r>
              <a:rPr lang="en-US" sz="4800" dirty="0"/>
              <a:t> l, View v, </a:t>
            </a:r>
            <a:r>
              <a:rPr lang="en-US" sz="4800" dirty="0" err="1"/>
              <a:t>int</a:t>
            </a:r>
            <a:r>
              <a:rPr lang="en-US" sz="4800" dirty="0"/>
              <a:t> position, long id) {</a:t>
            </a:r>
          </a:p>
          <a:p>
            <a:pPr marL="0" indent="0" fontAlgn="auto">
              <a:spcAft>
                <a:spcPts val="0"/>
              </a:spcAft>
              <a:buFont typeface="Arial" panose="020B0604020202020204" pitchFamily="34" charset="0"/>
              <a:buNone/>
              <a:defRPr/>
            </a:pPr>
            <a:r>
              <a:rPr lang="en-US" sz="4800" dirty="0"/>
              <a:t>        // Notify the parent activity of selected item</a:t>
            </a:r>
          </a:p>
          <a:p>
            <a:pPr marL="0" indent="0" fontAlgn="auto">
              <a:spcAft>
                <a:spcPts val="0"/>
              </a:spcAft>
              <a:buFont typeface="Arial" panose="020B0604020202020204" pitchFamily="34" charset="0"/>
              <a:buNone/>
              <a:defRPr/>
            </a:pPr>
            <a:r>
              <a:rPr lang="en-US" sz="4800" dirty="0"/>
              <a:t>        </a:t>
            </a:r>
            <a:r>
              <a:rPr lang="en-US" sz="4800" dirty="0" err="1"/>
              <a:t>mCallback.onArticleSelected</a:t>
            </a:r>
            <a:r>
              <a:rPr lang="en-US" sz="4800" dirty="0"/>
              <a:t>(position);</a:t>
            </a:r>
          </a:p>
          <a:p>
            <a:pPr marL="0" indent="0" fontAlgn="auto">
              <a:spcAft>
                <a:spcPts val="0"/>
              </a:spcAft>
              <a:buFont typeface="Arial" panose="020B0604020202020204" pitchFamily="34" charset="0"/>
              <a:buNone/>
              <a:defRPr/>
            </a:pPr>
            <a:endParaRPr lang="en-US" sz="4800" dirty="0"/>
          </a:p>
          <a:p>
            <a:pPr marL="0" indent="0" fontAlgn="auto">
              <a:spcAft>
                <a:spcPts val="0"/>
              </a:spcAft>
              <a:buFont typeface="Arial" panose="020B0604020202020204" pitchFamily="34" charset="0"/>
              <a:buNone/>
              <a:defRPr/>
            </a:pPr>
            <a:r>
              <a:rPr lang="en-US" sz="4800" dirty="0"/>
              <a:t>        // Set the item as checked to be highlighted when in two-pane layout</a:t>
            </a:r>
          </a:p>
          <a:p>
            <a:pPr marL="0" indent="0" fontAlgn="auto">
              <a:spcAft>
                <a:spcPts val="0"/>
              </a:spcAft>
              <a:buFont typeface="Arial" panose="020B0604020202020204" pitchFamily="34" charset="0"/>
              <a:buNone/>
              <a:defRPr/>
            </a:pPr>
            <a:r>
              <a:rPr lang="en-US" sz="4800" dirty="0"/>
              <a:t>        </a:t>
            </a:r>
            <a:r>
              <a:rPr lang="en-US" sz="4800" dirty="0" err="1"/>
              <a:t>getListView</a:t>
            </a:r>
            <a:r>
              <a:rPr lang="en-US" sz="4800" dirty="0"/>
              <a:t>().</a:t>
            </a:r>
            <a:r>
              <a:rPr lang="en-US" sz="4800" dirty="0" err="1"/>
              <a:t>setItemChecked</a:t>
            </a:r>
            <a:r>
              <a:rPr lang="en-US" sz="4800" dirty="0"/>
              <a:t>(position, true);</a:t>
            </a:r>
          </a:p>
          <a:p>
            <a:pPr marL="0" indent="0" fontAlgn="auto">
              <a:spcAft>
                <a:spcPts val="0"/>
              </a:spcAft>
              <a:buFont typeface="Arial" panose="020B0604020202020204" pitchFamily="34" charset="0"/>
              <a:buNone/>
              <a:defRPr/>
            </a:pPr>
            <a:r>
              <a:rPr lang="en-US" sz="4800" dirty="0"/>
              <a:t>    }</a:t>
            </a:r>
          </a:p>
          <a:p>
            <a:pPr marL="0" indent="0" fontAlgn="auto">
              <a:spcAft>
                <a:spcPts val="0"/>
              </a:spcAft>
              <a:buFont typeface="Arial" panose="020B0604020202020204" pitchFamily="34" charset="0"/>
              <a:buNone/>
              <a:defRPr/>
            </a:pPr>
            <a:r>
              <a:rPr lang="en-US" sz="48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100"/>
            <a:ext cx="8229600" cy="5942013"/>
          </a:xfrm>
        </p:spPr>
        <p:txBody>
          <a:bodyPr rtlCol="0">
            <a:normAutofit/>
          </a:bodyPr>
          <a:lstStyle/>
          <a:p>
            <a:pPr marL="0" indent="0" fontAlgn="auto">
              <a:spcAft>
                <a:spcPts val="0"/>
              </a:spcAft>
              <a:buFont typeface="Arial" panose="020B0604020202020204" pitchFamily="34" charset="0"/>
              <a:buNone/>
              <a:defRPr/>
            </a:pPr>
            <a:endParaRPr lang="en-US" sz="1600" dirty="0"/>
          </a:p>
          <a:p>
            <a:pPr marL="0" indent="0" fontAlgn="auto">
              <a:spcAft>
                <a:spcPts val="0"/>
              </a:spcAft>
              <a:buFont typeface="Arial" panose="020B0604020202020204" pitchFamily="34" charset="0"/>
              <a:buNone/>
              <a:defRPr/>
            </a:pPr>
            <a:r>
              <a:rPr lang="en-US" sz="1600" dirty="0"/>
              <a:t>    @Override</a:t>
            </a:r>
          </a:p>
          <a:p>
            <a:pPr marL="0" indent="0" fontAlgn="auto">
              <a:spcAft>
                <a:spcPts val="0"/>
              </a:spcAft>
              <a:buFont typeface="Arial" panose="020B0604020202020204" pitchFamily="34" charset="0"/>
              <a:buNone/>
              <a:defRPr/>
            </a:pPr>
            <a:r>
              <a:rPr lang="en-US" sz="1600" dirty="0"/>
              <a:t>    public void </a:t>
            </a:r>
            <a:r>
              <a:rPr lang="en-US" sz="1600" dirty="0" err="1"/>
              <a:t>onCreate</a:t>
            </a:r>
            <a:r>
              <a:rPr lang="en-US" sz="1600" dirty="0"/>
              <a:t>(Bundle </a:t>
            </a:r>
            <a:r>
              <a:rPr lang="en-US" sz="1600" dirty="0" err="1"/>
              <a:t>savedInstanceState</a:t>
            </a:r>
            <a:r>
              <a:rPr lang="en-US" sz="1600" dirty="0"/>
              <a:t>) {</a:t>
            </a:r>
          </a:p>
          <a:p>
            <a:pPr marL="0" indent="0" fontAlgn="auto">
              <a:spcAft>
                <a:spcPts val="0"/>
              </a:spcAft>
              <a:buFont typeface="Arial" panose="020B0604020202020204" pitchFamily="34" charset="0"/>
              <a:buNone/>
              <a:defRPr/>
            </a:pPr>
            <a:r>
              <a:rPr lang="en-US" sz="1600" dirty="0"/>
              <a:t>        </a:t>
            </a:r>
            <a:r>
              <a:rPr lang="en-US" sz="1600" dirty="0" err="1"/>
              <a:t>super.onCreate</a:t>
            </a:r>
            <a:r>
              <a:rPr lang="en-US" sz="1600" dirty="0"/>
              <a:t>(</a:t>
            </a:r>
            <a:r>
              <a:rPr lang="en-US" sz="1600" dirty="0" err="1"/>
              <a:t>savedInstanceState</a:t>
            </a:r>
            <a:r>
              <a:rPr lang="en-US" sz="1600" dirty="0"/>
              <a:t>);</a:t>
            </a:r>
          </a:p>
          <a:p>
            <a:pPr marL="0" indent="0" fontAlgn="auto">
              <a:spcAft>
                <a:spcPts val="0"/>
              </a:spcAft>
              <a:buFont typeface="Arial" panose="020B0604020202020204" pitchFamily="34" charset="0"/>
              <a:buNone/>
              <a:defRPr/>
            </a:pPr>
            <a:endParaRPr lang="en-US" sz="1600" dirty="0"/>
          </a:p>
          <a:p>
            <a:pPr marL="0" indent="0" fontAlgn="auto">
              <a:spcAft>
                <a:spcPts val="0"/>
              </a:spcAft>
              <a:buFont typeface="Arial" panose="020B0604020202020204" pitchFamily="34" charset="0"/>
              <a:buNone/>
              <a:defRPr/>
            </a:pPr>
            <a:r>
              <a:rPr lang="en-US" sz="1600" dirty="0"/>
              <a:t>        </a:t>
            </a:r>
            <a:r>
              <a:rPr lang="en-US" sz="1600" dirty="0" err="1"/>
              <a:t>int</a:t>
            </a:r>
            <a:r>
              <a:rPr lang="en-US" sz="1600" dirty="0"/>
              <a:t> layout = android.R.layout.simple_list_item_activated_1;</a:t>
            </a:r>
          </a:p>
          <a:p>
            <a:pPr marL="0" indent="0" fontAlgn="auto">
              <a:spcAft>
                <a:spcPts val="0"/>
              </a:spcAft>
              <a:buFont typeface="Arial" panose="020B0604020202020204" pitchFamily="34" charset="0"/>
              <a:buNone/>
              <a:defRPr/>
            </a:pPr>
            <a:r>
              <a:rPr lang="en-US" sz="1600" dirty="0"/>
              <a:t>        </a:t>
            </a:r>
            <a:r>
              <a:rPr lang="en-US" sz="1600" dirty="0" err="1"/>
              <a:t>setListAdapter</a:t>
            </a:r>
            <a:r>
              <a:rPr lang="en-US" sz="1600" dirty="0"/>
              <a:t>(new </a:t>
            </a:r>
            <a:r>
              <a:rPr lang="en-US" sz="1600" dirty="0" err="1"/>
              <a:t>ArrayAdapter</a:t>
            </a:r>
            <a:r>
              <a:rPr lang="en-US" sz="1600" dirty="0"/>
              <a:t>&lt;String&gt;(</a:t>
            </a:r>
            <a:r>
              <a:rPr lang="en-US" sz="1600" dirty="0" err="1"/>
              <a:t>getActivity</a:t>
            </a:r>
            <a:r>
              <a:rPr lang="en-US" sz="1600" dirty="0"/>
              <a:t>(), layout, </a:t>
            </a:r>
            <a:r>
              <a:rPr lang="en-US" sz="1600" dirty="0" err="1"/>
              <a:t>Ipsum.Headlines</a:t>
            </a:r>
            <a:r>
              <a:rPr lang="en-US" sz="1600" dirty="0"/>
              <a:t>));</a:t>
            </a:r>
          </a:p>
          <a:p>
            <a:pPr marL="0" indent="0" fontAlgn="auto">
              <a:spcAft>
                <a:spcPts val="0"/>
              </a:spcAft>
              <a:buFont typeface="Arial" panose="020B0604020202020204" pitchFamily="34" charset="0"/>
              <a:buNone/>
              <a:defRPr/>
            </a:pPr>
            <a:r>
              <a:rPr lang="en-US" sz="1600" dirty="0"/>
              <a:t>    }</a:t>
            </a:r>
          </a:p>
          <a:p>
            <a:pPr marL="0" indent="0" fontAlgn="auto">
              <a:spcAft>
                <a:spcPts val="0"/>
              </a:spcAft>
              <a:buFont typeface="Arial" panose="020B0604020202020204" pitchFamily="34" charset="0"/>
              <a:buNone/>
              <a:defRPr/>
            </a:pPr>
            <a:endParaRPr lang="en-US" sz="1600" dirty="0"/>
          </a:p>
          <a:p>
            <a:pPr marL="0" indent="0" fontAlgn="auto">
              <a:spcAft>
                <a:spcPts val="0"/>
              </a:spcAft>
              <a:buFont typeface="Arial" panose="020B0604020202020204" pitchFamily="34" charset="0"/>
              <a:buNone/>
              <a:defRPr/>
            </a:pPr>
            <a:r>
              <a:rPr lang="en-US" sz="1600" dirty="0"/>
              <a:t>    @Override</a:t>
            </a:r>
          </a:p>
          <a:p>
            <a:pPr marL="0" indent="0" fontAlgn="auto">
              <a:spcAft>
                <a:spcPts val="0"/>
              </a:spcAft>
              <a:buFont typeface="Arial" panose="020B0604020202020204" pitchFamily="34" charset="0"/>
              <a:buNone/>
              <a:defRPr/>
            </a:pPr>
            <a:r>
              <a:rPr lang="en-US" sz="1600" dirty="0"/>
              <a:t>    public void </a:t>
            </a:r>
            <a:r>
              <a:rPr lang="en-US" sz="1600" dirty="0" err="1"/>
              <a:t>onStart</a:t>
            </a:r>
            <a:r>
              <a:rPr lang="en-US" sz="1600" dirty="0"/>
              <a:t>() {</a:t>
            </a:r>
          </a:p>
          <a:p>
            <a:pPr marL="0" indent="0" fontAlgn="auto">
              <a:spcAft>
                <a:spcPts val="0"/>
              </a:spcAft>
              <a:buFont typeface="Arial" panose="020B0604020202020204" pitchFamily="34" charset="0"/>
              <a:buNone/>
              <a:defRPr/>
            </a:pPr>
            <a:r>
              <a:rPr lang="en-US" sz="1600" dirty="0"/>
              <a:t>        </a:t>
            </a:r>
            <a:r>
              <a:rPr lang="en-US" sz="1600" dirty="0" err="1"/>
              <a:t>super.onStart</a:t>
            </a:r>
            <a:r>
              <a:rPr lang="en-US" sz="1600" dirty="0"/>
              <a:t>();</a:t>
            </a:r>
          </a:p>
          <a:p>
            <a:pPr marL="0" indent="0" fontAlgn="auto">
              <a:spcAft>
                <a:spcPts val="0"/>
              </a:spcAft>
              <a:buFont typeface="Arial" panose="020B0604020202020204" pitchFamily="34" charset="0"/>
              <a:buNone/>
              <a:defRPr/>
            </a:pPr>
            <a:endParaRPr lang="en-US" sz="1600" dirty="0"/>
          </a:p>
          <a:p>
            <a:pPr marL="0" indent="0" fontAlgn="auto">
              <a:spcAft>
                <a:spcPts val="0"/>
              </a:spcAft>
              <a:buFont typeface="Arial" panose="020B0604020202020204" pitchFamily="34" charset="0"/>
              <a:buNone/>
              <a:defRPr/>
            </a:pPr>
            <a:r>
              <a:rPr lang="en-US" sz="1600" dirty="0"/>
              <a:t>        if (</a:t>
            </a:r>
            <a:r>
              <a:rPr lang="en-US" sz="1600" dirty="0" err="1"/>
              <a:t>getFragmentManager</a:t>
            </a:r>
            <a:r>
              <a:rPr lang="en-US" sz="1600" dirty="0"/>
              <a:t>().</a:t>
            </a:r>
            <a:r>
              <a:rPr lang="en-US" sz="1600" dirty="0" err="1"/>
              <a:t>findFragmentById</a:t>
            </a:r>
            <a:r>
              <a:rPr lang="en-US" sz="1600" dirty="0"/>
              <a:t>(</a:t>
            </a:r>
            <a:r>
              <a:rPr lang="en-US" sz="1600" dirty="0" err="1"/>
              <a:t>R.id.news_fragment</a:t>
            </a:r>
            <a:r>
              <a:rPr lang="en-US" sz="1600" dirty="0"/>
              <a:t>) != null) {</a:t>
            </a:r>
          </a:p>
          <a:p>
            <a:pPr marL="0" indent="0" fontAlgn="auto">
              <a:spcAft>
                <a:spcPts val="0"/>
              </a:spcAft>
              <a:buFont typeface="Arial" panose="020B0604020202020204" pitchFamily="34" charset="0"/>
              <a:buNone/>
              <a:defRPr/>
            </a:pPr>
            <a:r>
              <a:rPr lang="en-US" sz="1600" dirty="0"/>
              <a:t>            </a:t>
            </a:r>
            <a:r>
              <a:rPr lang="en-US" sz="1600" dirty="0" err="1"/>
              <a:t>getListView</a:t>
            </a:r>
            <a:r>
              <a:rPr lang="en-US" sz="1600" dirty="0"/>
              <a:t>().</a:t>
            </a:r>
            <a:r>
              <a:rPr lang="en-US" sz="1600" dirty="0" err="1"/>
              <a:t>setChoiceMode</a:t>
            </a:r>
            <a:r>
              <a:rPr lang="en-US" sz="1600" dirty="0"/>
              <a:t>(</a:t>
            </a:r>
            <a:r>
              <a:rPr lang="en-US" sz="1600" dirty="0" err="1"/>
              <a:t>ListView.CHOICE_MODE_SINGLE</a:t>
            </a:r>
            <a:r>
              <a:rPr lang="en-US" sz="1600" dirty="0"/>
              <a:t>);</a:t>
            </a:r>
          </a:p>
          <a:p>
            <a:pPr marL="0" indent="0" fontAlgn="auto">
              <a:spcAft>
                <a:spcPts val="0"/>
              </a:spcAft>
              <a:buFont typeface="Arial" panose="020B0604020202020204" pitchFamily="34" charset="0"/>
              <a:buNone/>
              <a:defRPr/>
            </a:pPr>
            <a:r>
              <a:rPr lang="en-US" sz="1600" dirty="0"/>
              <a:t>        }</a:t>
            </a:r>
          </a:p>
          <a:p>
            <a:pPr marL="0" indent="0" fontAlgn="auto">
              <a:spcAft>
                <a:spcPts val="0"/>
              </a:spcAft>
              <a:buFont typeface="Arial" panose="020B0604020202020204" pitchFamily="34" charset="0"/>
              <a:buNone/>
              <a:defRPr/>
            </a:pPr>
            <a:r>
              <a:rPr lang="en-US" sz="16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475"/>
            <a:ext cx="8229600" cy="6008688"/>
          </a:xfrm>
        </p:spPr>
        <p:txBody>
          <a:bodyPr rtlCol="0">
            <a:normAutofit fontScale="55000" lnSpcReduction="20000"/>
          </a:bodyPr>
          <a:lstStyle/>
          <a:p>
            <a:pPr fontAlgn="auto">
              <a:spcAft>
                <a:spcPts val="0"/>
              </a:spcAft>
              <a:defRPr/>
            </a:pPr>
            <a:r>
              <a:rPr lang="en-US" sz="3200" dirty="0"/>
              <a:t>Java &gt; </a:t>
            </a:r>
            <a:r>
              <a:rPr lang="en-US" sz="3200" dirty="0" err="1"/>
              <a:t>com.example.fragmentbasics</a:t>
            </a:r>
            <a:r>
              <a:rPr lang="en-US" sz="3200" dirty="0"/>
              <a:t> &gt; MainActivity.java</a:t>
            </a:r>
            <a:endParaRPr lang="en-US" dirty="0"/>
          </a:p>
          <a:p>
            <a:pPr fontAlgn="auto">
              <a:spcAft>
                <a:spcPts val="0"/>
              </a:spcAft>
              <a:defRPr/>
            </a:pPr>
            <a:r>
              <a:rPr lang="en-US" dirty="0"/>
              <a:t>implement the interface for the list fragment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public class </a:t>
            </a:r>
            <a:r>
              <a:rPr lang="en-US" dirty="0" err="1"/>
              <a:t>MainActivity</a:t>
            </a:r>
            <a:r>
              <a:rPr lang="en-US" dirty="0"/>
              <a:t> extends </a:t>
            </a:r>
            <a:r>
              <a:rPr lang="en-US" dirty="0" err="1"/>
              <a:t>AppCompatActivity</a:t>
            </a:r>
            <a:r>
              <a:rPr lang="en-US" dirty="0"/>
              <a:t> implements </a:t>
            </a:r>
            <a:r>
              <a:rPr lang="en-US" dirty="0" err="1"/>
              <a:t>HeadlineFragment.OnHeadlineSelectedListener</a:t>
            </a:r>
            <a:r>
              <a:rPr lang="en-US" dirty="0"/>
              <a: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    @Override</a:t>
            </a:r>
          </a:p>
          <a:p>
            <a:pPr marL="0" indent="0" fontAlgn="auto">
              <a:spcAft>
                <a:spcPts val="0"/>
              </a:spcAft>
              <a:buFont typeface="Arial" panose="020B0604020202020204" pitchFamily="34" charset="0"/>
              <a:buNone/>
              <a:defRPr/>
            </a:pPr>
            <a:r>
              <a:rPr lang="en-US" dirty="0"/>
              <a:t>    protected void </a:t>
            </a:r>
            <a:r>
              <a:rPr lang="en-US" dirty="0" err="1"/>
              <a:t>onCreate</a:t>
            </a:r>
            <a:r>
              <a:rPr lang="en-US" dirty="0"/>
              <a:t>(Bundle </a:t>
            </a:r>
            <a:r>
              <a:rPr lang="en-US" dirty="0" err="1"/>
              <a:t>savedInstanceState</a:t>
            </a:r>
            <a:r>
              <a:rPr lang="en-US" dirty="0"/>
              <a:t>) {</a:t>
            </a:r>
          </a:p>
          <a:p>
            <a:pPr marL="0" indent="0" fontAlgn="auto">
              <a:spcAft>
                <a:spcPts val="0"/>
              </a:spcAft>
              <a:buFont typeface="Arial" panose="020B0604020202020204" pitchFamily="34" charset="0"/>
              <a:buNone/>
              <a:defRPr/>
            </a:pPr>
            <a:r>
              <a:rPr lang="en-US" dirty="0"/>
              <a:t>        </a:t>
            </a:r>
            <a:r>
              <a:rPr lang="en-US" dirty="0" err="1"/>
              <a:t>super.onCreate</a:t>
            </a:r>
            <a:r>
              <a:rPr lang="en-US" dirty="0"/>
              <a:t>(</a:t>
            </a:r>
            <a:r>
              <a:rPr lang="en-US" dirty="0" err="1"/>
              <a:t>savedInstanceState</a:t>
            </a:r>
            <a:r>
              <a:rPr lang="en-US" dirty="0"/>
              <a:t>);</a:t>
            </a:r>
          </a:p>
          <a:p>
            <a:pPr marL="0" indent="0" fontAlgn="auto">
              <a:spcAft>
                <a:spcPts val="0"/>
              </a:spcAft>
              <a:buFont typeface="Arial" panose="020B0604020202020204" pitchFamily="34" charset="0"/>
              <a:buNone/>
              <a:defRPr/>
            </a:pPr>
            <a:r>
              <a:rPr lang="en-US" dirty="0"/>
              <a:t>        </a:t>
            </a:r>
            <a:r>
              <a:rPr lang="en-US" dirty="0" err="1"/>
              <a:t>setContentView</a:t>
            </a:r>
            <a:r>
              <a:rPr lang="en-US" dirty="0"/>
              <a:t>(</a:t>
            </a:r>
            <a:r>
              <a:rPr lang="en-US" dirty="0" err="1"/>
              <a:t>R.layout.activity_main</a:t>
            </a:r>
            <a:r>
              <a:rPr lang="en-US" dirty="0"/>
              <a:t>);</a:t>
            </a:r>
          </a:p>
          <a:p>
            <a:pPr marL="0" indent="0" fontAlgn="auto">
              <a:spcAft>
                <a:spcPts val="0"/>
              </a:spcAft>
              <a:buFont typeface="Arial" panose="020B0604020202020204" pitchFamily="34" charset="0"/>
              <a:buNone/>
              <a:defRPr/>
            </a:pPr>
            <a:r>
              <a:rPr lang="en-US" dirty="0"/>
              <a:t>    }</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    public void </a:t>
            </a:r>
            <a:r>
              <a:rPr lang="en-US" dirty="0" err="1"/>
              <a:t>onArticleSelected</a:t>
            </a:r>
            <a:r>
              <a:rPr lang="en-US" dirty="0"/>
              <a:t>(</a:t>
            </a:r>
            <a:r>
              <a:rPr lang="en-US" dirty="0" err="1"/>
              <a:t>int</a:t>
            </a:r>
            <a:r>
              <a:rPr lang="en-US" dirty="0"/>
              <a:t> position) {</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        </a:t>
            </a:r>
            <a:r>
              <a:rPr lang="en-US" dirty="0" err="1"/>
              <a:t>NewsFragment</a:t>
            </a:r>
            <a:r>
              <a:rPr lang="en-US" dirty="0"/>
              <a:t> </a:t>
            </a:r>
            <a:r>
              <a:rPr lang="en-US" dirty="0" err="1"/>
              <a:t>newsFragment</a:t>
            </a:r>
            <a:r>
              <a:rPr lang="en-US" dirty="0"/>
              <a:t> = (</a:t>
            </a:r>
            <a:r>
              <a:rPr lang="en-US" dirty="0" err="1"/>
              <a:t>NewsFragment</a:t>
            </a:r>
            <a:r>
              <a:rPr lang="en-US" dirty="0"/>
              <a:t>) </a:t>
            </a:r>
            <a:r>
              <a:rPr lang="en-US" dirty="0" err="1"/>
              <a:t>getSupportFragmentManager</a:t>
            </a:r>
            <a:r>
              <a:rPr lang="en-US" dirty="0"/>
              <a:t>().</a:t>
            </a:r>
            <a:r>
              <a:rPr lang="en-US" dirty="0" err="1"/>
              <a:t>findFragmentById</a:t>
            </a:r>
            <a:r>
              <a:rPr lang="en-US" dirty="0"/>
              <a:t>(</a:t>
            </a:r>
            <a:r>
              <a:rPr lang="en-US" dirty="0" err="1"/>
              <a:t>R.id.news_fragment</a:t>
            </a:r>
            <a:r>
              <a:rPr lang="en-US" dirty="0"/>
              <a:t>);</a:t>
            </a:r>
          </a:p>
          <a:p>
            <a:pPr marL="0" indent="0" fontAlgn="auto">
              <a:spcAft>
                <a:spcPts val="0"/>
              </a:spcAft>
              <a:buFont typeface="Arial" panose="020B0604020202020204" pitchFamily="34" charset="0"/>
              <a:buNone/>
              <a:defRPr/>
            </a:pPr>
            <a:r>
              <a:rPr lang="en-US" dirty="0"/>
              <a:t>        </a:t>
            </a:r>
            <a:r>
              <a:rPr lang="en-US" dirty="0" err="1"/>
              <a:t>newsFragment.updateArticleView</a:t>
            </a:r>
            <a:r>
              <a:rPr lang="en-US" dirty="0"/>
              <a:t>(position);</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    }</a:t>
            </a:r>
          </a:p>
          <a:p>
            <a:pPr marL="0" indent="0" fontAlgn="auto">
              <a:spcAft>
                <a:spcPts val="0"/>
              </a:spcAft>
              <a:buFont typeface="Arial" panose="020B0604020202020204" pitchFamily="34" charset="0"/>
              <a:buNone/>
              <a:defRPr/>
            </a:pP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3838"/>
            <a:ext cx="8229600" cy="5902325"/>
          </a:xfrm>
        </p:spPr>
        <p:txBody>
          <a:bodyPr rtlCol="0">
            <a:normAutofit fontScale="40000" lnSpcReduction="20000"/>
          </a:bodyPr>
          <a:lstStyle/>
          <a:p>
            <a:pPr fontAlgn="auto">
              <a:spcAft>
                <a:spcPts val="0"/>
              </a:spcAft>
              <a:defRPr/>
            </a:pPr>
            <a:r>
              <a:rPr lang="en-US" sz="5900" dirty="0"/>
              <a:t>res &gt; layout &gt; activity_main.xml</a:t>
            </a:r>
          </a:p>
          <a:p>
            <a:pPr fontAlgn="auto">
              <a:spcAft>
                <a:spcPts val="0"/>
              </a:spcAft>
              <a:defRPr/>
            </a:pPr>
            <a:r>
              <a:rPr lang="en-US" sz="5900" dirty="0"/>
              <a:t>Organize these two fragments</a:t>
            </a:r>
          </a:p>
          <a:p>
            <a:pPr fontAlgn="auto">
              <a:spcAft>
                <a:spcPts val="0"/>
              </a:spcAft>
              <a:defRPr/>
            </a:pPr>
            <a:endParaRPr lang="en-US" dirty="0"/>
          </a:p>
          <a:p>
            <a:pPr fontAlgn="auto">
              <a:spcAft>
                <a:spcPts val="0"/>
              </a:spcAft>
              <a:defRPr/>
            </a:pPr>
            <a:endParaRPr lang="en-US" dirty="0"/>
          </a:p>
          <a:p>
            <a:pPr fontAlgn="auto">
              <a:spcAft>
                <a:spcPts val="0"/>
              </a:spcAft>
              <a:defRPr/>
            </a:pPr>
            <a:endParaRPr lang="en-US" dirty="0"/>
          </a:p>
          <a:p>
            <a:pPr marL="0" indent="0" fontAlgn="auto">
              <a:spcAft>
                <a:spcPts val="0"/>
              </a:spcAft>
              <a:buFont typeface="Arial" panose="020B0604020202020204" pitchFamily="34" charset="0"/>
              <a:buNone/>
              <a:defRPr/>
            </a:pPr>
            <a:r>
              <a:rPr lang="en-US" dirty="0"/>
              <a:t>&lt;?xml version="1.0" encoding="utf-8"?&gt;</a:t>
            </a:r>
          </a:p>
          <a:p>
            <a:pPr marL="0" indent="0" fontAlgn="auto">
              <a:spcAft>
                <a:spcPts val="0"/>
              </a:spcAft>
              <a:buFont typeface="Arial" panose="020B0604020202020204" pitchFamily="34" charset="0"/>
              <a:buNone/>
              <a:defRPr/>
            </a:pPr>
            <a:r>
              <a:rPr lang="en-US" dirty="0"/>
              <a:t>&lt;</a:t>
            </a:r>
            <a:r>
              <a:rPr lang="en-US" dirty="0" err="1"/>
              <a:t>LinearLayout</a:t>
            </a:r>
            <a:r>
              <a:rPr lang="en-US" dirty="0"/>
              <a:t> </a:t>
            </a:r>
            <a:r>
              <a:rPr lang="en-US" dirty="0" err="1"/>
              <a:t>xmlns:android</a:t>
            </a:r>
            <a:r>
              <a:rPr lang="en-US" dirty="0"/>
              <a:t>="http://schemas.android.com/</a:t>
            </a:r>
            <a:r>
              <a:rPr lang="en-US" dirty="0" err="1"/>
              <a:t>apk</a:t>
            </a:r>
            <a:r>
              <a:rPr lang="en-US" dirty="0"/>
              <a:t>/res/android"</a:t>
            </a:r>
          </a:p>
          <a:p>
            <a:pPr marL="0" indent="0" fontAlgn="auto">
              <a:spcAft>
                <a:spcPts val="0"/>
              </a:spcAft>
              <a:buFont typeface="Arial" panose="020B0604020202020204" pitchFamily="34" charset="0"/>
              <a:buNone/>
              <a:defRPr/>
            </a:pPr>
            <a:r>
              <a:rPr lang="en-US" dirty="0" err="1"/>
              <a:t>android:orientation</a:t>
            </a:r>
            <a:r>
              <a:rPr lang="en-US" dirty="0"/>
              <a:t>="vertical"</a:t>
            </a:r>
          </a:p>
          <a:p>
            <a:pPr marL="0" indent="0" fontAlgn="auto">
              <a:spcAft>
                <a:spcPts val="0"/>
              </a:spcAft>
              <a:buFont typeface="Arial" panose="020B0604020202020204" pitchFamily="34" charset="0"/>
              <a:buNone/>
              <a:defRPr/>
            </a:pPr>
            <a:r>
              <a:rPr lang="en-US" dirty="0" err="1"/>
              <a:t>android:id</a:t>
            </a:r>
            <a:r>
              <a:rPr lang="en-US" dirty="0"/>
              <a:t>="@+id/</a:t>
            </a:r>
            <a:r>
              <a:rPr lang="en-US" dirty="0" err="1"/>
              <a:t>fragment_container</a:t>
            </a:r>
            <a:r>
              <a:rPr lang="en-US" dirty="0"/>
              <a:t>"</a:t>
            </a:r>
          </a:p>
          <a:p>
            <a:pPr marL="0" indent="0" fontAlgn="auto">
              <a:spcAft>
                <a:spcPts val="0"/>
              </a:spcAft>
              <a:buFont typeface="Arial" panose="020B0604020202020204" pitchFamily="34" charset="0"/>
              <a:buNone/>
              <a:defRPr/>
            </a:pPr>
            <a:r>
              <a:rPr lang="en-US" dirty="0" err="1"/>
              <a:t>android:layout_width</a:t>
            </a:r>
            <a:r>
              <a:rPr lang="en-US" dirty="0"/>
              <a:t>="</a:t>
            </a:r>
            <a:r>
              <a:rPr lang="en-US" dirty="0" err="1"/>
              <a:t>match_parent</a:t>
            </a:r>
            <a:r>
              <a:rPr lang="en-US" dirty="0"/>
              <a:t>"</a:t>
            </a:r>
          </a:p>
          <a:p>
            <a:pPr marL="0" indent="0" fontAlgn="auto">
              <a:spcAft>
                <a:spcPts val="0"/>
              </a:spcAft>
              <a:buFont typeface="Arial" panose="020B0604020202020204" pitchFamily="34" charset="0"/>
              <a:buNone/>
              <a:defRPr/>
            </a:pPr>
            <a:r>
              <a:rPr lang="en-US" dirty="0" err="1"/>
              <a:t>android:layout_height</a:t>
            </a:r>
            <a:r>
              <a:rPr lang="en-US" dirty="0"/>
              <a:t>="</a:t>
            </a:r>
            <a:r>
              <a:rPr lang="en-US" dirty="0" err="1"/>
              <a:t>match_parent</a:t>
            </a:r>
            <a:r>
              <a:rPr lang="en-US" dirty="0"/>
              <a:t>"&gt;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&lt;fragment </a:t>
            </a:r>
            <a:r>
              <a:rPr lang="en-US" dirty="0" err="1"/>
              <a:t>android:name</a:t>
            </a:r>
            <a:r>
              <a:rPr lang="en-US" dirty="0"/>
              <a:t>="</a:t>
            </a:r>
            <a:r>
              <a:rPr lang="en-US" dirty="0" err="1"/>
              <a:t>com.example.fragmentbasics.HeadlineFragment</a:t>
            </a:r>
            <a:r>
              <a:rPr lang="en-US" dirty="0"/>
              <a:t>"</a:t>
            </a:r>
          </a:p>
          <a:p>
            <a:pPr marL="0" indent="0" fontAlgn="auto">
              <a:spcAft>
                <a:spcPts val="0"/>
              </a:spcAft>
              <a:buFont typeface="Arial" panose="020B0604020202020204" pitchFamily="34" charset="0"/>
              <a:buNone/>
              <a:defRPr/>
            </a:pPr>
            <a:r>
              <a:rPr lang="en-US" dirty="0"/>
              <a:t>    </a:t>
            </a:r>
            <a:r>
              <a:rPr lang="en-US" dirty="0" err="1"/>
              <a:t>android:id</a:t>
            </a:r>
            <a:r>
              <a:rPr lang="en-US" dirty="0"/>
              <a:t>="@+id/</a:t>
            </a:r>
            <a:r>
              <a:rPr lang="en-US" dirty="0" err="1"/>
              <a:t>headlines_fragment</a:t>
            </a:r>
            <a:r>
              <a:rPr lang="en-US" dirty="0"/>
              <a:t>"</a:t>
            </a:r>
          </a:p>
          <a:p>
            <a:pPr marL="0" indent="0" fontAlgn="auto">
              <a:spcAft>
                <a:spcPts val="0"/>
              </a:spcAft>
              <a:buFont typeface="Arial" panose="020B0604020202020204" pitchFamily="34" charset="0"/>
              <a:buNone/>
              <a:defRPr/>
            </a:pPr>
            <a:r>
              <a:rPr lang="en-US" dirty="0"/>
              <a:t>    </a:t>
            </a:r>
            <a:r>
              <a:rPr lang="en-US" dirty="0" err="1"/>
              <a:t>android:layout_weight</a:t>
            </a:r>
            <a:r>
              <a:rPr lang="en-US" dirty="0"/>
              <a:t>="1"</a:t>
            </a:r>
          </a:p>
          <a:p>
            <a:pPr marL="0" indent="0" fontAlgn="auto">
              <a:spcAft>
                <a:spcPts val="0"/>
              </a:spcAft>
              <a:buFont typeface="Arial" panose="020B0604020202020204" pitchFamily="34" charset="0"/>
              <a:buNone/>
              <a:defRPr/>
            </a:pPr>
            <a:r>
              <a:rPr lang="en-US" dirty="0"/>
              <a:t>    </a:t>
            </a:r>
            <a:r>
              <a:rPr lang="en-US" dirty="0" err="1"/>
              <a:t>android:layout_width</a:t>
            </a:r>
            <a:r>
              <a:rPr lang="en-US" dirty="0"/>
              <a:t>="</a:t>
            </a:r>
            <a:r>
              <a:rPr lang="en-US" dirty="0" err="1"/>
              <a:t>match_parent</a:t>
            </a:r>
            <a:r>
              <a:rPr lang="en-US" dirty="0"/>
              <a:t>"</a:t>
            </a:r>
          </a:p>
          <a:p>
            <a:pPr marL="0" indent="0" fontAlgn="auto">
              <a:spcAft>
                <a:spcPts val="0"/>
              </a:spcAft>
              <a:buFont typeface="Arial" panose="020B0604020202020204" pitchFamily="34" charset="0"/>
              <a:buNone/>
              <a:defRPr/>
            </a:pPr>
            <a:r>
              <a:rPr lang="en-US" dirty="0"/>
              <a:t>    </a:t>
            </a:r>
            <a:r>
              <a:rPr lang="en-US" dirty="0" err="1"/>
              <a:t>android:layout_height</a:t>
            </a:r>
            <a:r>
              <a:rPr lang="en-US" dirty="0"/>
              <a:t>="</a:t>
            </a:r>
            <a:r>
              <a:rPr lang="en-US" dirty="0" err="1"/>
              <a:t>wrap_content</a:t>
            </a:r>
            <a:r>
              <a:rPr lang="en-US" dirty="0"/>
              <a:t>" /&gt;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&lt;fragment </a:t>
            </a:r>
            <a:r>
              <a:rPr lang="en-US" dirty="0" err="1"/>
              <a:t>android:name</a:t>
            </a:r>
            <a:r>
              <a:rPr lang="en-US" dirty="0"/>
              <a:t>="</a:t>
            </a:r>
            <a:r>
              <a:rPr lang="en-US" dirty="0" err="1"/>
              <a:t>com.example.fragmentbasics.NewsFragment</a:t>
            </a:r>
            <a:r>
              <a:rPr lang="en-US" dirty="0"/>
              <a:t>"</a:t>
            </a:r>
          </a:p>
          <a:p>
            <a:pPr marL="0" indent="0" fontAlgn="auto">
              <a:spcAft>
                <a:spcPts val="0"/>
              </a:spcAft>
              <a:buFont typeface="Arial" panose="020B0604020202020204" pitchFamily="34" charset="0"/>
              <a:buNone/>
              <a:defRPr/>
            </a:pPr>
            <a:r>
              <a:rPr lang="en-US" dirty="0"/>
              <a:t>    </a:t>
            </a:r>
            <a:r>
              <a:rPr lang="en-US" dirty="0" err="1"/>
              <a:t>android:id</a:t>
            </a:r>
            <a:r>
              <a:rPr lang="en-US" dirty="0"/>
              <a:t>="@+id/</a:t>
            </a:r>
            <a:r>
              <a:rPr lang="en-US" dirty="0" err="1"/>
              <a:t>news_fragment</a:t>
            </a:r>
            <a:r>
              <a:rPr lang="en-US" dirty="0"/>
              <a:t>"</a:t>
            </a:r>
          </a:p>
          <a:p>
            <a:pPr marL="0" indent="0" fontAlgn="auto">
              <a:spcAft>
                <a:spcPts val="0"/>
              </a:spcAft>
              <a:buFont typeface="Arial" panose="020B0604020202020204" pitchFamily="34" charset="0"/>
              <a:buNone/>
              <a:defRPr/>
            </a:pPr>
            <a:r>
              <a:rPr lang="en-US" dirty="0"/>
              <a:t>    </a:t>
            </a:r>
            <a:r>
              <a:rPr lang="en-US" dirty="0" err="1"/>
              <a:t>android:layout_weight</a:t>
            </a:r>
            <a:r>
              <a:rPr lang="en-US" dirty="0"/>
              <a:t>="2"</a:t>
            </a:r>
          </a:p>
          <a:p>
            <a:pPr marL="0" indent="0" fontAlgn="auto">
              <a:spcAft>
                <a:spcPts val="0"/>
              </a:spcAft>
              <a:buFont typeface="Arial" panose="020B0604020202020204" pitchFamily="34" charset="0"/>
              <a:buNone/>
              <a:defRPr/>
            </a:pPr>
            <a:r>
              <a:rPr lang="en-US" dirty="0"/>
              <a:t>    </a:t>
            </a:r>
            <a:r>
              <a:rPr lang="en-US" dirty="0" err="1"/>
              <a:t>android:layout_width</a:t>
            </a:r>
            <a:r>
              <a:rPr lang="en-US" dirty="0"/>
              <a:t>="</a:t>
            </a:r>
            <a:r>
              <a:rPr lang="en-US" dirty="0" err="1"/>
              <a:t>match_parent</a:t>
            </a:r>
            <a:r>
              <a:rPr lang="en-US" dirty="0"/>
              <a:t>"</a:t>
            </a:r>
          </a:p>
          <a:p>
            <a:pPr marL="0" indent="0" fontAlgn="auto">
              <a:spcAft>
                <a:spcPts val="0"/>
              </a:spcAft>
              <a:buFont typeface="Arial" panose="020B0604020202020204" pitchFamily="34" charset="0"/>
              <a:buNone/>
              <a:defRPr/>
            </a:pPr>
            <a:r>
              <a:rPr lang="en-US" dirty="0"/>
              <a:t>    </a:t>
            </a:r>
            <a:r>
              <a:rPr lang="en-US" dirty="0" err="1"/>
              <a:t>android:layout_height</a:t>
            </a:r>
            <a:r>
              <a:rPr lang="en-US" dirty="0"/>
              <a:t>="</a:t>
            </a:r>
            <a:r>
              <a:rPr lang="en-US" dirty="0" err="1"/>
              <a:t>wrap_content</a:t>
            </a:r>
            <a:r>
              <a:rPr lang="en-US" dirty="0"/>
              <a:t>" /&gt;</a:t>
            </a:r>
          </a:p>
          <a:p>
            <a:pPr marL="0" indent="0" fontAlgn="auto">
              <a:spcAft>
                <a:spcPts val="0"/>
              </a:spcAft>
              <a:buFont typeface="Arial" panose="020B0604020202020204" pitchFamily="34" charset="0"/>
              <a:buNone/>
              <a:defRPr/>
            </a:pPr>
            <a:endParaRPr lang="en-US" dirty="0"/>
          </a:p>
          <a:p>
            <a:pPr marL="0" indent="0" fontAlgn="auto">
              <a:spcAft>
                <a:spcPts val="0"/>
              </a:spcAft>
              <a:buFont typeface="Arial" panose="020B0604020202020204" pitchFamily="34" charset="0"/>
              <a:buNone/>
              <a:defRPr/>
            </a:pPr>
            <a:r>
              <a:rPr lang="en-US" dirty="0"/>
              <a:t>&lt;/</a:t>
            </a:r>
            <a:r>
              <a:rPr lang="en-US" dirty="0" err="1"/>
              <a:t>LinearLayout</a:t>
            </a:r>
            <a:r>
              <a:rPr lang="en-US" dirty="0"/>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BD4BC-5086-41A8-8B01-A26918A11C0F}"/>
              </a:ext>
            </a:extLst>
          </p:cNvPr>
          <p:cNvSpPr>
            <a:spLocks noGrp="1"/>
          </p:cNvSpPr>
          <p:nvPr>
            <p:ph idx="1"/>
          </p:nvPr>
        </p:nvSpPr>
        <p:spPr/>
        <p:txBody>
          <a:bodyPr/>
          <a:lstStyle/>
          <a:p>
            <a:r>
              <a:rPr lang="en-US" dirty="0"/>
              <a:t>In HeadlineFragment.java and NewsFragment.java, use Alt + Enter to import class</a:t>
            </a:r>
          </a:p>
          <a:p>
            <a:endParaRPr lang="en-US" dirty="0"/>
          </a:p>
          <a:p>
            <a:r>
              <a:rPr lang="en-US" dirty="0"/>
              <a:t>res &gt; layout &gt; fragment_news.xml</a:t>
            </a:r>
          </a:p>
          <a:p>
            <a:pPr marL="0" indent="0">
              <a:buNone/>
            </a:pPr>
            <a:r>
              <a:rPr lang="en-US" sz="1400" dirty="0"/>
              <a:t>&lt;</a:t>
            </a:r>
            <a:r>
              <a:rPr lang="en-US" sz="1400" dirty="0" err="1"/>
              <a:t>TextView</a:t>
            </a:r>
            <a:endParaRPr lang="en-US" sz="1400" dirty="0"/>
          </a:p>
          <a:p>
            <a:pPr marL="0" indent="0">
              <a:buNone/>
            </a:pPr>
            <a:r>
              <a:rPr lang="en-US" sz="1400" dirty="0"/>
              <a:t>       </a:t>
            </a:r>
            <a:r>
              <a:rPr lang="en-US" sz="1400" dirty="0" err="1"/>
              <a:t>android:id</a:t>
            </a:r>
            <a:r>
              <a:rPr lang="en-US" sz="1400" dirty="0"/>
              <a:t>="@+id/news"</a:t>
            </a:r>
          </a:p>
          <a:p>
            <a:pPr marL="0" indent="0">
              <a:buNone/>
            </a:pPr>
            <a:r>
              <a:rPr lang="en-US" sz="1400" dirty="0"/>
              <a:t>       </a:t>
            </a:r>
            <a:r>
              <a:rPr lang="en-US" sz="1400" dirty="0" err="1"/>
              <a:t>android:layout_width</a:t>
            </a:r>
            <a:r>
              <a:rPr lang="en-US" sz="1400" dirty="0"/>
              <a:t>="</a:t>
            </a:r>
            <a:r>
              <a:rPr lang="en-US" sz="1400" dirty="0" err="1"/>
              <a:t>match_parent</a:t>
            </a:r>
            <a:r>
              <a:rPr lang="en-US" sz="1400" dirty="0"/>
              <a:t>"</a:t>
            </a:r>
          </a:p>
          <a:p>
            <a:pPr marL="0" indent="0">
              <a:buNone/>
            </a:pPr>
            <a:r>
              <a:rPr lang="en-US" sz="1400" dirty="0"/>
              <a:t>       </a:t>
            </a:r>
            <a:r>
              <a:rPr lang="en-US" sz="1400" dirty="0" err="1"/>
              <a:t>android:layout_height</a:t>
            </a:r>
            <a:r>
              <a:rPr lang="en-US" sz="1400" dirty="0"/>
              <a:t>="</a:t>
            </a:r>
            <a:r>
              <a:rPr lang="en-US" sz="1400" dirty="0" err="1"/>
              <a:t>match_parent</a:t>
            </a:r>
            <a:r>
              <a:rPr lang="en-US" sz="1400" dirty="0"/>
              <a:t>“</a:t>
            </a:r>
          </a:p>
          <a:p>
            <a:pPr marL="0" indent="0">
              <a:buNone/>
            </a:pPr>
            <a:r>
              <a:rPr lang="en-US" sz="1400" dirty="0"/>
              <a:t>       </a:t>
            </a:r>
            <a:r>
              <a:rPr lang="en-US" sz="1400" dirty="0" err="1"/>
              <a:t>android:text</a:t>
            </a:r>
            <a:r>
              <a:rPr lang="en-US" sz="1400" dirty="0"/>
              <a:t>="@string/</a:t>
            </a:r>
            <a:r>
              <a:rPr lang="en-US" sz="1400" dirty="0" err="1"/>
              <a:t>hello_blank_fragment</a:t>
            </a:r>
            <a:r>
              <a:rPr lang="en-US" sz="1400" dirty="0"/>
              <a:t>" /&gt;</a:t>
            </a:r>
          </a:p>
        </p:txBody>
      </p:sp>
    </p:spTree>
    <p:extLst>
      <p:ext uri="{BB962C8B-B14F-4D97-AF65-F5344CB8AC3E}">
        <p14:creationId xmlns:p14="http://schemas.microsoft.com/office/powerpoint/2010/main" val="390031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t>Run the app</a:t>
            </a:r>
          </a:p>
        </p:txBody>
      </p:sp>
      <p:pic>
        <p:nvPicPr>
          <p:cNvPr id="3" name="Picture 2">
            <a:extLst>
              <a:ext uri="{FF2B5EF4-FFF2-40B4-BE49-F238E27FC236}">
                <a16:creationId xmlns:a16="http://schemas.microsoft.com/office/drawing/2014/main" id="{86B834FA-BC8C-4A4D-B7BB-230AF4E7C0CF}"/>
              </a:ext>
            </a:extLst>
          </p:cNvPr>
          <p:cNvPicPr>
            <a:picLocks noChangeAspect="1"/>
          </p:cNvPicPr>
          <p:nvPr/>
        </p:nvPicPr>
        <p:blipFill>
          <a:blip r:embed="rId2"/>
          <a:stretch>
            <a:fillRect/>
          </a:stretch>
        </p:blipFill>
        <p:spPr>
          <a:xfrm>
            <a:off x="1033462" y="1509011"/>
            <a:ext cx="7077075" cy="507435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a:t>Other activities</a:t>
            </a:r>
          </a:p>
        </p:txBody>
      </p:sp>
      <p:sp>
        <p:nvSpPr>
          <p:cNvPr id="65539" name="Content Placeholder 2"/>
          <p:cNvSpPr>
            <a:spLocks noGrp="1"/>
          </p:cNvSpPr>
          <p:nvPr>
            <p:ph idx="1"/>
          </p:nvPr>
        </p:nvSpPr>
        <p:spPr/>
        <p:txBody>
          <a:bodyPr/>
          <a:lstStyle/>
          <a:p>
            <a:r>
              <a:rPr lang="en-US" altLang="en-US"/>
              <a:t>Play around different layouts</a:t>
            </a:r>
          </a:p>
          <a:p>
            <a:pPr lvl="1"/>
            <a:r>
              <a:rPr lang="en-US" altLang="en-US"/>
              <a:t>Table Layout</a:t>
            </a:r>
          </a:p>
          <a:p>
            <a:pPr lvl="1"/>
            <a:r>
              <a:rPr lang="en-US" altLang="en-US"/>
              <a:t>RelativeLayout</a:t>
            </a:r>
          </a:p>
          <a:p>
            <a:pPr lvl="1"/>
            <a:r>
              <a:rPr lang="en-US" altLang="en-US"/>
              <a:t>FrameLayout</a:t>
            </a:r>
          </a:p>
          <a:p>
            <a:r>
              <a:rPr lang="en-US" altLang="en-US"/>
              <a:t>Run the app in the phone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a:t>Assignment</a:t>
            </a:r>
          </a:p>
        </p:txBody>
      </p:sp>
      <p:sp>
        <p:nvSpPr>
          <p:cNvPr id="3" name="Content Placeholder 2"/>
          <p:cNvSpPr>
            <a:spLocks noGrp="1"/>
          </p:cNvSpPr>
          <p:nvPr>
            <p:ph idx="1"/>
          </p:nvPr>
        </p:nvSpPr>
        <p:spPr/>
        <p:txBody>
          <a:bodyPr rtlCol="0">
            <a:normAutofit fontScale="92500" lnSpcReduction="20000"/>
          </a:bodyPr>
          <a:lstStyle/>
          <a:p>
            <a:pPr fontAlgn="auto">
              <a:spcAft>
                <a:spcPts val="0"/>
              </a:spcAft>
              <a:defRPr/>
            </a:pPr>
            <a:r>
              <a:rPr lang="en-US" dirty="0"/>
              <a:t>Finish both lab 1.a and 1.b. </a:t>
            </a:r>
          </a:p>
          <a:p>
            <a:pPr marL="0" indent="0" fontAlgn="auto">
              <a:spcAft>
                <a:spcPts val="0"/>
              </a:spcAft>
              <a:buNone/>
              <a:defRPr/>
            </a:pPr>
            <a:r>
              <a:rPr lang="en-US" dirty="0"/>
              <a:t>Show TA the results on Jan 26/Jan 28, </a:t>
            </a:r>
          </a:p>
          <a:p>
            <a:pPr marL="0" indent="0" fontAlgn="auto">
              <a:spcAft>
                <a:spcPts val="0"/>
              </a:spcAft>
              <a:buNone/>
              <a:defRPr/>
            </a:pPr>
            <a:r>
              <a:rPr lang="en-US" dirty="0"/>
              <a:t>or at the latest Feb 2/Feb 4</a:t>
            </a:r>
          </a:p>
          <a:p>
            <a:pPr fontAlgn="auto">
              <a:spcAft>
                <a:spcPts val="0"/>
              </a:spcAft>
              <a:defRPr/>
            </a:pPr>
            <a:endParaRPr lang="en-US" dirty="0"/>
          </a:p>
          <a:p>
            <a:pPr fontAlgn="auto">
              <a:spcAft>
                <a:spcPts val="0"/>
              </a:spcAft>
              <a:defRPr/>
            </a:pPr>
            <a:r>
              <a:rPr lang="en-US" dirty="0"/>
              <a:t>Extra credits: change of phone orientations. Build an app with two fragments (a headline fragment and a news fragment). The app should display only a single fragment when the phone is held in portray position, and display both fragments at the same time when the phone is held in landscape position.</a:t>
            </a:r>
          </a:p>
          <a:p>
            <a:pPr fontAlgn="auto">
              <a:spcAft>
                <a:spcPts val="0"/>
              </a:spcAft>
              <a:defRPr/>
            </a:pPr>
            <a:endParaRPr lang="en-US" dirty="0"/>
          </a:p>
        </p:txBody>
      </p:sp>
    </p:spTree>
    <p:extLst>
      <p:ext uri="{BB962C8B-B14F-4D97-AF65-F5344CB8AC3E}">
        <p14:creationId xmlns:p14="http://schemas.microsoft.com/office/powerpoint/2010/main" val="29000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A35066-065C-45E0-9464-0F8E49E18A69}"/>
              </a:ext>
            </a:extLst>
          </p:cNvPr>
          <p:cNvPicPr>
            <a:picLocks noChangeAspect="1"/>
          </p:cNvPicPr>
          <p:nvPr/>
        </p:nvPicPr>
        <p:blipFill>
          <a:blip r:embed="rId2"/>
          <a:stretch>
            <a:fillRect/>
          </a:stretch>
        </p:blipFill>
        <p:spPr>
          <a:xfrm>
            <a:off x="3256154" y="1199762"/>
            <a:ext cx="2603964" cy="5658237"/>
          </a:xfrm>
          <a:prstGeom prst="rect">
            <a:avLst/>
          </a:prstGeom>
        </p:spPr>
      </p:pic>
      <p:sp>
        <p:nvSpPr>
          <p:cNvPr id="6" name="Title 1">
            <a:extLst>
              <a:ext uri="{FF2B5EF4-FFF2-40B4-BE49-F238E27FC236}">
                <a16:creationId xmlns:a16="http://schemas.microsoft.com/office/drawing/2014/main" id="{2319D066-A639-4A63-BDD0-C8602BB8A56D}"/>
              </a:ext>
            </a:extLst>
          </p:cNvPr>
          <p:cNvSpPr>
            <a:spLocks noGrp="1"/>
          </p:cNvSpPr>
          <p:nvPr>
            <p:ph type="title"/>
          </p:nvPr>
        </p:nvSpPr>
        <p:spPr>
          <a:xfrm>
            <a:off x="457200" y="274638"/>
            <a:ext cx="8229600" cy="1143000"/>
          </a:xfrm>
        </p:spPr>
        <p:txBody>
          <a:bodyPr/>
          <a:lstStyle/>
          <a:p>
            <a:r>
              <a:rPr lang="en-US" altLang="zh-TW" dirty="0"/>
              <a:t>Create </a:t>
            </a:r>
            <a:r>
              <a:rPr lang="en-US" dirty="0"/>
              <a:t>and run project</a:t>
            </a:r>
          </a:p>
        </p:txBody>
      </p:sp>
    </p:spTree>
    <p:extLst>
      <p:ext uri="{BB962C8B-B14F-4D97-AF65-F5344CB8AC3E}">
        <p14:creationId xmlns:p14="http://schemas.microsoft.com/office/powerpoint/2010/main" val="2895721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cs typeface="Arial" panose="020B0604020202020204" pitchFamily="34" charset="0"/>
              </a:rPr>
              <a:t>References</a:t>
            </a:r>
          </a:p>
        </p:txBody>
      </p:sp>
      <p:sp>
        <p:nvSpPr>
          <p:cNvPr id="6147" name="Rectangle 3"/>
          <p:cNvSpPr>
            <a:spLocks noGrp="1" noChangeArrowheads="1"/>
          </p:cNvSpPr>
          <p:nvPr>
            <p:ph idx="1"/>
          </p:nvPr>
        </p:nvSpPr>
        <p:spPr/>
        <p:txBody>
          <a:bodyPr/>
          <a:lstStyle/>
          <a:p>
            <a:r>
              <a:rPr lang="en-US" altLang="zh-CN" dirty="0">
                <a:cs typeface="Arial" panose="020B0604020202020204" pitchFamily="34" charset="0"/>
              </a:rPr>
              <a:t>Developer’s Guide</a:t>
            </a:r>
          </a:p>
          <a:p>
            <a:pPr lvl="1"/>
            <a:r>
              <a:rPr lang="en-US" altLang="zh-CN" sz="2000" dirty="0">
                <a:cs typeface="Arial" panose="020B0604020202020204" pitchFamily="34" charset="0"/>
                <a:hlinkClick r:id="rId2"/>
              </a:rPr>
              <a:t>http://developer.android.com/guide/index.html</a:t>
            </a:r>
            <a:endParaRPr lang="en-US" altLang="zh-CN" sz="2000" dirty="0">
              <a:cs typeface="Arial" panose="020B0604020202020204" pitchFamily="34" charset="0"/>
            </a:endParaRPr>
          </a:p>
          <a:p>
            <a:r>
              <a:rPr lang="en-US" altLang="zh-CN" dirty="0">
                <a:cs typeface="Arial" panose="020B0604020202020204" pitchFamily="34" charset="0"/>
              </a:rPr>
              <a:t>API Reference</a:t>
            </a:r>
          </a:p>
          <a:p>
            <a:pPr lvl="1"/>
            <a:r>
              <a:rPr lang="en-US" altLang="zh-CN" sz="2000" dirty="0">
                <a:cs typeface="Arial" panose="020B0604020202020204" pitchFamily="34" charset="0"/>
                <a:hlinkClick r:id="rId3"/>
              </a:rPr>
              <a:t>http://developer.android.com/reference/packages.html</a:t>
            </a:r>
            <a:endParaRPr lang="en-US" altLang="zh-CN" sz="2000" dirty="0">
              <a:cs typeface="Arial" panose="020B0604020202020204" pitchFamily="34" charset="0"/>
            </a:endParaRPr>
          </a:p>
          <a:p>
            <a:pPr lvl="1"/>
            <a:endParaRPr lang="en-US" altLang="zh-CN" sz="2000" dirty="0">
              <a:cs typeface="Arial" panose="020B0604020202020204" pitchFamily="34" charset="0"/>
            </a:endParaRPr>
          </a:p>
          <a:p>
            <a:pPr marL="400050"/>
            <a:r>
              <a:rPr lang="en-US" altLang="zh-CN" dirty="0">
                <a:cs typeface="Arial" panose="020B0604020202020204" pitchFamily="34" charset="0"/>
              </a:rPr>
              <a:t>A good webpage</a:t>
            </a:r>
          </a:p>
          <a:p>
            <a:pPr lvl="1"/>
            <a:r>
              <a:rPr lang="en-US" altLang="zh-CN" sz="2000" dirty="0">
                <a:cs typeface="Arial" panose="020B0604020202020204" pitchFamily="34" charset="0"/>
                <a:hlinkClick r:id="rId4"/>
              </a:rPr>
              <a:t>http://users.jyu.fi/~mijoahon/android/</a:t>
            </a:r>
            <a:endParaRPr lang="en-US" altLang="zh-CN" sz="2000" dirty="0">
              <a:cs typeface="Arial" panose="020B0604020202020204" pitchFamily="34" charset="0"/>
            </a:endParaRPr>
          </a:p>
          <a:p>
            <a:pPr lvl="1"/>
            <a:endParaRPr lang="en-US" altLang="zh-CN" sz="2000" dirty="0">
              <a:cs typeface="Arial" panose="020B0604020202020204" pitchFamily="34" charset="0"/>
            </a:endParaRPr>
          </a:p>
          <a:p>
            <a:endParaRPr lang="zh-CN" altLang="en-US" sz="2400" dirty="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cs typeface="Arial" panose="020B0604020202020204" pitchFamily="34" charset="0"/>
              </a:rPr>
              <a:t>References</a:t>
            </a:r>
          </a:p>
        </p:txBody>
      </p:sp>
      <p:sp>
        <p:nvSpPr>
          <p:cNvPr id="54275" name="Rectangle 3"/>
          <p:cNvSpPr>
            <a:spLocks noGrp="1" noChangeArrowheads="1"/>
          </p:cNvSpPr>
          <p:nvPr>
            <p:ph idx="1"/>
          </p:nvPr>
        </p:nvSpPr>
        <p:spPr/>
        <p:txBody>
          <a:bodyPr rtlCol="0">
            <a:noAutofit/>
          </a:bodyPr>
          <a:lstStyle/>
          <a:p>
            <a:pPr fontAlgn="auto">
              <a:lnSpc>
                <a:spcPct val="90000"/>
              </a:lnSpc>
              <a:spcAft>
                <a:spcPts val="0"/>
              </a:spcAft>
              <a:defRPr/>
            </a:pPr>
            <a:r>
              <a:rPr lang="en-US" altLang="zh-CN" sz="2000" dirty="0">
                <a:cs typeface="Arial" panose="020B0604020202020204" pitchFamily="34" charset="0"/>
              </a:rPr>
              <a:t>Install Android Studio (</a:t>
            </a:r>
            <a:r>
              <a:rPr lang="en-US" altLang="zh-CN" sz="2000" dirty="0">
                <a:cs typeface="Arial" panose="020B0604020202020204" pitchFamily="34" charset="0"/>
                <a:hlinkClick r:id="rId2"/>
              </a:rPr>
              <a:t>https://developer.android.com/studio/install.html</a:t>
            </a:r>
            <a:r>
              <a:rPr lang="en-US" altLang="zh-CN" sz="2000" dirty="0">
                <a:cs typeface="Arial" panose="020B0604020202020204" pitchFamily="34" charset="0"/>
              </a:rPr>
              <a:t>)</a:t>
            </a:r>
          </a:p>
          <a:p>
            <a:pPr marL="0" indent="0" fontAlgn="auto">
              <a:lnSpc>
                <a:spcPct val="90000"/>
              </a:lnSpc>
              <a:spcAft>
                <a:spcPts val="0"/>
              </a:spcAft>
              <a:buFont typeface="Arial" panose="020B0604020202020204" pitchFamily="34" charset="0"/>
              <a:buNone/>
              <a:defRPr/>
            </a:pPr>
            <a:endParaRPr lang="en-US" altLang="zh-CN" sz="2000" dirty="0">
              <a:cs typeface="Arial" panose="020B0604020202020204" pitchFamily="34" charset="0"/>
            </a:endParaRPr>
          </a:p>
          <a:p>
            <a:pPr fontAlgn="auto">
              <a:lnSpc>
                <a:spcPct val="90000"/>
              </a:lnSpc>
              <a:spcAft>
                <a:spcPts val="0"/>
              </a:spcAft>
              <a:defRPr/>
            </a:pPr>
            <a:r>
              <a:rPr lang="en-US" altLang="zh-CN" sz="2000" dirty="0">
                <a:cs typeface="Arial" panose="020B0604020202020204" pitchFamily="34" charset="0"/>
              </a:rPr>
              <a:t>Install Android Virtual Device</a:t>
            </a:r>
          </a:p>
          <a:p>
            <a:pPr marL="0" indent="0" fontAlgn="auto">
              <a:lnSpc>
                <a:spcPct val="90000"/>
              </a:lnSpc>
              <a:spcAft>
                <a:spcPts val="0"/>
              </a:spcAft>
              <a:buFont typeface="Arial" panose="020B0604020202020204" pitchFamily="34" charset="0"/>
              <a:buNone/>
              <a:defRPr/>
            </a:pPr>
            <a:r>
              <a:rPr lang="en-US" altLang="zh-CN" sz="2000" dirty="0">
                <a:cs typeface="Arial" panose="020B0604020202020204" pitchFamily="34" charset="0"/>
                <a:hlinkClick r:id="rId3"/>
              </a:rPr>
              <a:t>https://developer.android.com/studio/run/managing-avds.html</a:t>
            </a:r>
            <a:endParaRPr lang="en-US" altLang="zh-CN" sz="2000" dirty="0">
              <a:cs typeface="Arial" panose="020B0604020202020204" pitchFamily="34" charset="0"/>
            </a:endParaRPr>
          </a:p>
          <a:p>
            <a:pPr marL="0" indent="0" fontAlgn="auto">
              <a:lnSpc>
                <a:spcPct val="90000"/>
              </a:lnSpc>
              <a:spcAft>
                <a:spcPts val="0"/>
              </a:spcAft>
              <a:buFont typeface="Arial" panose="020B0604020202020204" pitchFamily="34" charset="0"/>
              <a:buNone/>
              <a:defRPr/>
            </a:pPr>
            <a:endParaRPr lang="en-US" altLang="zh-CN" sz="2000" dirty="0">
              <a:cs typeface="Arial" panose="020B0604020202020204" pitchFamily="34" charset="0"/>
            </a:endParaRPr>
          </a:p>
          <a:p>
            <a:pPr fontAlgn="auto">
              <a:lnSpc>
                <a:spcPct val="90000"/>
              </a:lnSpc>
              <a:spcAft>
                <a:spcPts val="0"/>
              </a:spcAft>
              <a:defRPr/>
            </a:pPr>
            <a:r>
              <a:rPr lang="en-US" altLang="zh-CN" sz="2000" dirty="0">
                <a:cs typeface="Arial" panose="020B0604020202020204" pitchFamily="34" charset="0"/>
              </a:rPr>
              <a:t>Install drivers for Android phone </a:t>
            </a:r>
          </a:p>
          <a:p>
            <a:pPr marL="0" indent="0" fontAlgn="auto">
              <a:lnSpc>
                <a:spcPct val="90000"/>
              </a:lnSpc>
              <a:spcAft>
                <a:spcPts val="0"/>
              </a:spcAft>
              <a:buFont typeface="Arial" panose="020B0604020202020204" pitchFamily="34" charset="0"/>
              <a:buNone/>
              <a:defRPr/>
            </a:pPr>
            <a:r>
              <a:rPr lang="en-US" altLang="zh-CN" sz="2000" dirty="0">
                <a:cs typeface="Arial" panose="020B0604020202020204" pitchFamily="34" charset="0"/>
              </a:rPr>
              <a:t>(</a:t>
            </a:r>
            <a:r>
              <a:rPr lang="en-US" altLang="zh-CN" sz="2000" dirty="0" err="1">
                <a:cs typeface="Arial" panose="020B0604020202020204" pitchFamily="34" charset="0"/>
              </a:rPr>
              <a:t>Windows:</a:t>
            </a:r>
            <a:r>
              <a:rPr lang="en-US" altLang="zh-CN" sz="2000" dirty="0" err="1">
                <a:cs typeface="Arial" panose="020B0604020202020204" pitchFamily="34" charset="0"/>
                <a:hlinkClick r:id="rId4"/>
              </a:rPr>
              <a:t>https</a:t>
            </a:r>
            <a:r>
              <a:rPr lang="en-US" altLang="zh-CN" sz="2000" dirty="0">
                <a:cs typeface="Arial" panose="020B0604020202020204" pitchFamily="34" charset="0"/>
                <a:hlinkClick r:id="rId4"/>
              </a:rPr>
              <a:t>://developer.android.com/studio/run/oem-usb.html</a:t>
            </a:r>
            <a:r>
              <a:rPr lang="en-US" altLang="zh-CN" sz="2000" dirty="0">
                <a:cs typeface="Arial" panose="020B0604020202020204" pitchFamily="34" charset="0"/>
              </a:rPr>
              <a:t> </a:t>
            </a:r>
          </a:p>
          <a:p>
            <a:pPr marL="0" indent="0" fontAlgn="auto">
              <a:lnSpc>
                <a:spcPct val="90000"/>
              </a:lnSpc>
              <a:spcAft>
                <a:spcPts val="0"/>
              </a:spcAft>
              <a:buFont typeface="Arial" panose="020B0604020202020204" pitchFamily="34" charset="0"/>
              <a:buNone/>
              <a:defRPr/>
            </a:pPr>
            <a:r>
              <a:rPr lang="en-US" altLang="zh-CN" sz="2000" dirty="0">
                <a:cs typeface="Arial" panose="020B0604020202020204" pitchFamily="34" charset="0"/>
              </a:rPr>
              <a:t>*</a:t>
            </a:r>
            <a:r>
              <a:rPr lang="en-US" altLang="zh-CN" sz="2000" dirty="0" err="1">
                <a:cs typeface="Arial" panose="020B0604020202020204" pitchFamily="34" charset="0"/>
              </a:rPr>
              <a:t>nix:</a:t>
            </a:r>
            <a:r>
              <a:rPr lang="en-US" altLang="zh-CN" sz="2000" dirty="0" err="1">
                <a:cs typeface="Arial" panose="020B0604020202020204" pitchFamily="34" charset="0"/>
                <a:hlinkClick r:id="rId5"/>
              </a:rPr>
              <a:t>https</a:t>
            </a:r>
            <a:r>
              <a:rPr lang="en-US" altLang="zh-CN" sz="2000" dirty="0">
                <a:cs typeface="Arial" panose="020B0604020202020204" pitchFamily="34" charset="0"/>
                <a:hlinkClick r:id="rId5"/>
              </a:rPr>
              <a:t>://developer.android.com/studio/run/device.html</a:t>
            </a:r>
            <a:r>
              <a:rPr lang="en-US" altLang="zh-CN" sz="2000" dirty="0">
                <a:cs typeface="Arial" panose="020B0604020202020204" pitchFamily="34" charset="0"/>
              </a:rPr>
              <a:t>)</a:t>
            </a:r>
          </a:p>
          <a:p>
            <a:pPr marL="0" indent="0" fontAlgn="auto">
              <a:lnSpc>
                <a:spcPct val="90000"/>
              </a:lnSpc>
              <a:spcAft>
                <a:spcPts val="0"/>
              </a:spcAft>
              <a:buFont typeface="Arial" panose="020B0604020202020204" pitchFamily="34" charset="0"/>
              <a:buNone/>
              <a:defRPr/>
            </a:pPr>
            <a:endParaRPr lang="en-US" altLang="zh-CN" sz="2000" dirty="0">
              <a:cs typeface="Arial" panose="020B0604020202020204" pitchFamily="34" charset="0"/>
            </a:endParaRPr>
          </a:p>
          <a:p>
            <a:pPr fontAlgn="auto">
              <a:lnSpc>
                <a:spcPct val="90000"/>
              </a:lnSpc>
              <a:spcAft>
                <a:spcPts val="0"/>
              </a:spcAft>
              <a:defRPr/>
            </a:pPr>
            <a:r>
              <a:rPr lang="en-US" altLang="zh-CN" sz="2000" dirty="0">
                <a:cs typeface="Arial" panose="020B0604020202020204" pitchFamily="34" charset="0"/>
              </a:rPr>
              <a:t>Enable Android Development</a:t>
            </a:r>
          </a:p>
          <a:p>
            <a:pPr marL="0" indent="0" fontAlgn="auto">
              <a:lnSpc>
                <a:spcPct val="90000"/>
              </a:lnSpc>
              <a:spcAft>
                <a:spcPts val="0"/>
              </a:spcAft>
              <a:buFont typeface="Arial" panose="020B0604020202020204" pitchFamily="34" charset="0"/>
              <a:buNone/>
              <a:defRPr/>
            </a:pPr>
            <a:r>
              <a:rPr lang="en-US" altLang="zh-CN" sz="2000" dirty="0">
                <a:cs typeface="Arial" panose="020B0604020202020204" pitchFamily="34" charset="0"/>
                <a:hlinkClick r:id="rId6"/>
              </a:rPr>
              <a:t>https://www.kingoapp.com/root-tutorials/how-to-enable-usb-debugging-mode-on-android.htm</a:t>
            </a:r>
            <a:endParaRPr lang="en-US" altLang="zh-CN" sz="2000" dirty="0">
              <a:cs typeface="Arial" panose="020B0604020202020204" pitchFamily="34" charset="0"/>
            </a:endParaRPr>
          </a:p>
          <a:p>
            <a:pPr marL="0" indent="0" fontAlgn="auto">
              <a:lnSpc>
                <a:spcPct val="90000"/>
              </a:lnSpc>
              <a:spcAft>
                <a:spcPts val="0"/>
              </a:spcAft>
              <a:buFont typeface="Arial" panose="020B0604020202020204" pitchFamily="34" charset="0"/>
              <a:buNone/>
              <a:defRPr/>
            </a:pPr>
            <a:endParaRPr lang="en-US" altLang="zh-CN" sz="2000" dirty="0">
              <a:cs typeface="Arial" panose="020B0604020202020204" pitchFamily="34" charset="0"/>
            </a:endParaRPr>
          </a:p>
          <a:p>
            <a:pPr marL="0" indent="0" fontAlgn="auto">
              <a:lnSpc>
                <a:spcPct val="90000"/>
              </a:lnSpc>
              <a:spcAft>
                <a:spcPts val="0"/>
              </a:spcAft>
              <a:buFont typeface="Arial" panose="020B0604020202020204" pitchFamily="34" charset="0"/>
              <a:buNone/>
              <a:defRPr/>
            </a:pPr>
            <a:endParaRPr lang="en-US" altLang="zh-CN" sz="2000" dirty="0">
              <a:cs typeface="Arial" panose="020B0604020202020204" pitchFamily="34" charset="0"/>
            </a:endParaRPr>
          </a:p>
          <a:p>
            <a:pPr marL="0" indent="0" fontAlgn="auto">
              <a:lnSpc>
                <a:spcPct val="90000"/>
              </a:lnSpc>
              <a:spcAft>
                <a:spcPts val="0"/>
              </a:spcAft>
              <a:buFont typeface="Arial" panose="020B0604020202020204" pitchFamily="34" charset="0"/>
              <a:buNone/>
              <a:defRPr/>
            </a:pPr>
            <a:endParaRPr lang="en-US" altLang="zh-CN" sz="2000" dirty="0">
              <a:cs typeface="Arial" panose="020B0604020202020204" pitchFamily="34" charset="0"/>
            </a:endParaRPr>
          </a:p>
          <a:p>
            <a:pPr fontAlgn="auto">
              <a:lnSpc>
                <a:spcPct val="90000"/>
              </a:lnSpc>
              <a:spcAft>
                <a:spcPts val="0"/>
              </a:spcAft>
              <a:defRPr/>
            </a:pPr>
            <a:endParaRPr lang="en-US" altLang="zh-CN" sz="2000" dirty="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CN" dirty="0">
                <a:cs typeface="Arial" panose="020B0604020202020204" pitchFamily="34" charset="0"/>
              </a:rPr>
              <a:t>References</a:t>
            </a:r>
            <a:endParaRPr lang="en-US" altLang="en-US" dirty="0"/>
          </a:p>
        </p:txBody>
      </p:sp>
      <p:sp>
        <p:nvSpPr>
          <p:cNvPr id="3" name="Content Placeholder 2"/>
          <p:cNvSpPr>
            <a:spLocks noGrp="1"/>
          </p:cNvSpPr>
          <p:nvPr>
            <p:ph idx="1"/>
          </p:nvPr>
        </p:nvSpPr>
        <p:spPr/>
        <p:txBody>
          <a:bodyPr rtlCol="0">
            <a:normAutofit fontScale="92500" lnSpcReduction="10000"/>
          </a:bodyPr>
          <a:lstStyle/>
          <a:p>
            <a:pPr fontAlgn="auto">
              <a:spcAft>
                <a:spcPts val="0"/>
              </a:spcAft>
              <a:defRPr/>
            </a:pPr>
            <a:r>
              <a:rPr lang="en-US" dirty="0"/>
              <a:t>First app:</a:t>
            </a:r>
          </a:p>
          <a:p>
            <a:pPr marL="0" indent="0" fontAlgn="auto">
              <a:spcAft>
                <a:spcPts val="0"/>
              </a:spcAft>
              <a:buNone/>
              <a:defRPr/>
            </a:pPr>
            <a:r>
              <a:rPr lang="en-US" dirty="0">
                <a:hlinkClick r:id="rId2"/>
              </a:rPr>
              <a:t>https://developer.android.com/training/basics/firstapp/creating-project.html</a:t>
            </a:r>
            <a:endParaRPr lang="en-US" dirty="0"/>
          </a:p>
          <a:p>
            <a:pPr fontAlgn="auto">
              <a:spcAft>
                <a:spcPts val="0"/>
              </a:spcAft>
              <a:defRPr/>
            </a:pPr>
            <a:r>
              <a:rPr lang="en-US" dirty="0"/>
              <a:t>Lab 1.a </a:t>
            </a:r>
          </a:p>
          <a:p>
            <a:pPr marL="0" indent="0" fontAlgn="auto">
              <a:spcAft>
                <a:spcPts val="0"/>
              </a:spcAft>
              <a:buNone/>
              <a:defRPr/>
            </a:pPr>
            <a:r>
              <a:rPr lang="en-US" dirty="0">
                <a:hlinkClick r:id="rId2"/>
              </a:rPr>
              <a:t>https://developer.android.com/training/basics/firstapp/creating-project.html</a:t>
            </a:r>
            <a:endParaRPr lang="en-US" dirty="0"/>
          </a:p>
          <a:p>
            <a:pPr fontAlgn="auto">
              <a:spcAft>
                <a:spcPts val="0"/>
              </a:spcAft>
              <a:defRPr/>
            </a:pPr>
            <a:r>
              <a:rPr lang="en-US" altLang="zh-TW" dirty="0"/>
              <a:t>Lab 1.b</a:t>
            </a:r>
            <a:endParaRPr lang="en-US" dirty="0"/>
          </a:p>
          <a:p>
            <a:pPr marL="0" indent="0" fontAlgn="auto">
              <a:spcAft>
                <a:spcPts val="0"/>
              </a:spcAft>
              <a:buNone/>
              <a:defRPr/>
            </a:pPr>
            <a:r>
              <a:rPr lang="en-US" dirty="0">
                <a:hlinkClick r:id="rId3"/>
              </a:rPr>
              <a:t>https://developer.android.com/training/basics/fragments/index.html</a:t>
            </a:r>
            <a:endParaRPr lang="en-US" dirty="0"/>
          </a:p>
          <a:p>
            <a:pPr marL="0" indent="0" fontAlgn="auto">
              <a:spcAft>
                <a:spcPts val="0"/>
              </a:spcAft>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a:t>Project Components</a:t>
            </a:r>
          </a:p>
        </p:txBody>
      </p:sp>
      <p:sp>
        <p:nvSpPr>
          <p:cNvPr id="13315" name="Content Placeholder 2"/>
          <p:cNvSpPr>
            <a:spLocks noGrp="1"/>
          </p:cNvSpPr>
          <p:nvPr>
            <p:ph idx="1"/>
          </p:nvPr>
        </p:nvSpPr>
        <p:spPr>
          <a:xfrm>
            <a:off x="457200" y="1600200"/>
            <a:ext cx="8686800" cy="4525963"/>
          </a:xfrm>
        </p:spPr>
        <p:txBody>
          <a:bodyPr/>
          <a:lstStyle/>
          <a:p>
            <a:r>
              <a:rPr lang="en-US" i="0" dirty="0">
                <a:solidFill>
                  <a:srgbClr val="202124"/>
                </a:solidFill>
                <a:effectLst/>
                <a:latin typeface="Roboto"/>
              </a:rPr>
              <a:t>View &gt; Tool Windows &gt; Project &gt; </a:t>
            </a:r>
            <a:r>
              <a:rPr lang="en-US" i="0" dirty="0" err="1">
                <a:solidFill>
                  <a:srgbClr val="202124"/>
                </a:solidFill>
                <a:effectLst/>
                <a:latin typeface="Roboto"/>
              </a:rPr>
              <a:t>Andriod</a:t>
            </a:r>
            <a:endParaRPr lang="en-US" altLang="en-US" dirty="0"/>
          </a:p>
          <a:p>
            <a:endParaRPr lang="en-US" altLang="en-US" dirty="0"/>
          </a:p>
          <a:p>
            <a:endParaRPr lang="en-US" altLang="en-US" dirty="0"/>
          </a:p>
        </p:txBody>
      </p:sp>
      <p:pic>
        <p:nvPicPr>
          <p:cNvPr id="1331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3055" b="63443"/>
          <a:stretch/>
        </p:blipFill>
        <p:spPr bwMode="auto">
          <a:xfrm>
            <a:off x="3115874" y="2396157"/>
            <a:ext cx="2912249" cy="4058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Project Components</a:t>
            </a:r>
            <a:endParaRPr lang="en-US" altLang="zh-CN" dirty="0"/>
          </a:p>
        </p:txBody>
      </p:sp>
      <p:sp>
        <p:nvSpPr>
          <p:cNvPr id="69635" name="Rectangle 3"/>
          <p:cNvSpPr>
            <a:spLocks noGrp="1" noChangeArrowheads="1"/>
          </p:cNvSpPr>
          <p:nvPr>
            <p:ph idx="1"/>
          </p:nvPr>
        </p:nvSpPr>
        <p:spPr>
          <a:xfrm>
            <a:off x="457200" y="1600200"/>
            <a:ext cx="8229600" cy="4530725"/>
          </a:xfrm>
        </p:spPr>
        <p:txBody>
          <a:bodyPr rtlCol="0">
            <a:normAutofit fontScale="70000" lnSpcReduction="20000"/>
          </a:bodyPr>
          <a:lstStyle/>
          <a:p>
            <a:pPr fontAlgn="auto">
              <a:spcAft>
                <a:spcPts val="0"/>
              </a:spcAft>
              <a:defRPr/>
            </a:pPr>
            <a:r>
              <a:rPr lang="en-US" dirty="0"/>
              <a:t>app &gt; java &gt; </a:t>
            </a:r>
            <a:r>
              <a:rPr lang="en-US" dirty="0" err="1"/>
              <a:t>com.example.myfirstapp</a:t>
            </a:r>
            <a:r>
              <a:rPr lang="en-US" dirty="0"/>
              <a:t> &gt; MainActivity.java – </a:t>
            </a:r>
            <a:r>
              <a:rPr lang="en-US" sz="2800" dirty="0"/>
              <a:t>This is the main activity. It's the entry point for your app. When you build and run your app, the system launches an instance of this Activity and loads its layout.</a:t>
            </a:r>
          </a:p>
          <a:p>
            <a:r>
              <a:rPr lang="en-US" dirty="0"/>
              <a:t>app &gt; res &gt; layout &gt; activity_main.xml – </a:t>
            </a:r>
            <a:r>
              <a:rPr lang="en-US" sz="2800" dirty="0"/>
              <a:t>This XML file defines the layout for the activity's user interface (UI). </a:t>
            </a:r>
            <a:r>
              <a:rPr lang="en-US" altLang="zh-CN" sz="2800" dirty="0"/>
              <a:t>Composed of </a:t>
            </a:r>
            <a:r>
              <a:rPr lang="en-US" altLang="zh-CN" sz="2800" i="1" dirty="0"/>
              <a:t>View</a:t>
            </a:r>
            <a:r>
              <a:rPr lang="en-US" altLang="zh-CN" sz="2800" dirty="0"/>
              <a:t> objects. Can be specified for portrait and landscape mode.</a:t>
            </a:r>
            <a:endParaRPr lang="en-US" sz="2800" dirty="0"/>
          </a:p>
          <a:p>
            <a:pPr fontAlgn="auto">
              <a:spcAft>
                <a:spcPts val="0"/>
              </a:spcAft>
              <a:defRPr/>
            </a:pPr>
            <a:r>
              <a:rPr lang="en-US" dirty="0"/>
              <a:t>app &gt; manifests &gt; AndroidManifest.xml – </a:t>
            </a:r>
            <a:r>
              <a:rPr lang="en-US" sz="2800" dirty="0"/>
              <a:t>The manifest file describes the fundamental characteristics of the app and defines each of its components: Activities/Services/Permissions/Libraries</a:t>
            </a:r>
          </a:p>
          <a:p>
            <a:pPr fontAlgn="auto">
              <a:spcAft>
                <a:spcPts val="0"/>
              </a:spcAft>
              <a:defRPr/>
            </a:pPr>
            <a:r>
              <a:rPr lang="en-US" altLang="zh-CN" dirty="0"/>
              <a:t>res</a:t>
            </a:r>
          </a:p>
          <a:p>
            <a:pPr lvl="1" fontAlgn="auto">
              <a:spcAft>
                <a:spcPts val="0"/>
              </a:spcAft>
              <a:defRPr/>
            </a:pPr>
            <a:r>
              <a:rPr lang="en-US" altLang="zh-CN" dirty="0" err="1"/>
              <a:t>Drawables</a:t>
            </a:r>
            <a:r>
              <a:rPr lang="en-US" altLang="zh-CN" dirty="0"/>
              <a:t> (like .</a:t>
            </a:r>
            <a:r>
              <a:rPr lang="en-US" altLang="zh-CN" dirty="0" err="1"/>
              <a:t>png</a:t>
            </a:r>
            <a:r>
              <a:rPr lang="en-US" altLang="zh-CN" dirty="0"/>
              <a:t> images)</a:t>
            </a:r>
          </a:p>
          <a:p>
            <a:pPr lvl="1" fontAlgn="auto">
              <a:spcAft>
                <a:spcPts val="0"/>
              </a:spcAft>
              <a:defRPr/>
            </a:pPr>
            <a:r>
              <a:rPr lang="en-US" altLang="zh-CN" dirty="0"/>
              <a:t>Values (like strings: res/values/strings.xml)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3600"/>
              <a:t>Extensible Markup Language (XML)</a:t>
            </a:r>
            <a:endParaRPr lang="en-US" altLang="zh-CN" sz="3600"/>
          </a:p>
        </p:txBody>
      </p:sp>
      <p:sp>
        <p:nvSpPr>
          <p:cNvPr id="15363" name="Rectangle 3"/>
          <p:cNvSpPr>
            <a:spLocks noGrp="1" noChangeArrowheads="1"/>
          </p:cNvSpPr>
          <p:nvPr>
            <p:ph idx="1"/>
          </p:nvPr>
        </p:nvSpPr>
        <p:spPr/>
        <p:txBody>
          <a:bodyPr/>
          <a:lstStyle/>
          <a:p>
            <a:pPr>
              <a:lnSpc>
                <a:spcPct val="90000"/>
              </a:lnSpc>
            </a:pPr>
            <a:r>
              <a:rPr lang="en-US" altLang="zh-CN"/>
              <a:t>Preferred way of creating UI</a:t>
            </a:r>
          </a:p>
          <a:p>
            <a:pPr lvl="1">
              <a:lnSpc>
                <a:spcPct val="90000"/>
              </a:lnSpc>
            </a:pPr>
            <a:r>
              <a:rPr lang="en-US" altLang="zh-CN"/>
              <a:t>Separates the description of the layout from any actual code that controls it</a:t>
            </a:r>
          </a:p>
          <a:p>
            <a:pPr lvl="1">
              <a:lnSpc>
                <a:spcPct val="90000"/>
              </a:lnSpc>
            </a:pPr>
            <a:r>
              <a:rPr lang="en-US" altLang="zh-CN"/>
              <a:t>Can easily take a UI from one platform to another</a:t>
            </a:r>
          </a:p>
          <a:p>
            <a:pPr lvl="1">
              <a:lnSpc>
                <a:spcPct val="90000"/>
              </a:lnSpc>
            </a:pPr>
            <a:r>
              <a:rPr lang="en-US" altLang="zh-CN"/>
              <a:t>Both human and machine readable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13DC-C7AB-45C9-85C5-60594C47778B}"/>
              </a:ext>
            </a:extLst>
          </p:cNvPr>
          <p:cNvSpPr>
            <a:spLocks noGrp="1"/>
          </p:cNvSpPr>
          <p:nvPr>
            <p:ph type="ctrTitle"/>
          </p:nvPr>
        </p:nvSpPr>
        <p:spPr/>
        <p:txBody>
          <a:bodyPr/>
          <a:lstStyle/>
          <a:p>
            <a:r>
              <a:rPr lang="en-US" altLang="en-US" dirty="0"/>
              <a:t>Lab 1.a Basic UI</a:t>
            </a:r>
            <a:endParaRPr lang="en-US" dirty="0"/>
          </a:p>
        </p:txBody>
      </p:sp>
    </p:spTree>
    <p:extLst>
      <p:ext uri="{BB962C8B-B14F-4D97-AF65-F5344CB8AC3E}">
        <p14:creationId xmlns:p14="http://schemas.microsoft.com/office/powerpoint/2010/main" val="13267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Lab 1.a Basic UI</a:t>
            </a:r>
          </a:p>
        </p:txBody>
      </p:sp>
      <p:sp>
        <p:nvSpPr>
          <p:cNvPr id="3" name="Content Placeholder 2"/>
          <p:cNvSpPr>
            <a:spLocks noGrp="1"/>
          </p:cNvSpPr>
          <p:nvPr>
            <p:ph idx="1"/>
          </p:nvPr>
        </p:nvSpPr>
        <p:spPr>
          <a:xfrm>
            <a:off x="457200" y="1600200"/>
            <a:ext cx="5185317" cy="4525963"/>
          </a:xfrm>
        </p:spPr>
        <p:txBody>
          <a:bodyPr rtlCol="0">
            <a:normAutofit lnSpcReduction="10000"/>
          </a:bodyPr>
          <a:lstStyle/>
          <a:p>
            <a:pPr fontAlgn="auto">
              <a:spcAft>
                <a:spcPts val="0"/>
              </a:spcAft>
              <a:defRPr/>
            </a:pPr>
            <a:r>
              <a:rPr lang="en-US" dirty="0"/>
              <a:t>The app has a interface that contains a button and a text input field.</a:t>
            </a:r>
          </a:p>
          <a:p>
            <a:pPr fontAlgn="auto">
              <a:spcAft>
                <a:spcPts val="0"/>
              </a:spcAft>
              <a:defRPr/>
            </a:pPr>
            <a:r>
              <a:rPr lang="en-US" dirty="0"/>
              <a:t>Once the button is pushed, generate an intent that invokes a second activity</a:t>
            </a:r>
          </a:p>
          <a:p>
            <a:pPr fontAlgn="auto">
              <a:spcAft>
                <a:spcPts val="0"/>
              </a:spcAft>
              <a:defRPr/>
            </a:pPr>
            <a:r>
              <a:rPr lang="en-US" dirty="0"/>
              <a:t>The second activity will display the input string</a:t>
            </a:r>
          </a:p>
        </p:txBody>
      </p:sp>
      <p:pic>
        <p:nvPicPr>
          <p:cNvPr id="4" name="Picture 2">
            <a:extLst>
              <a:ext uri="{FF2B5EF4-FFF2-40B4-BE49-F238E27FC236}">
                <a16:creationId xmlns:a16="http://schemas.microsoft.com/office/drawing/2014/main" id="{17D033EF-9754-4D6D-93DA-EA0EACBC61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16" t="3812"/>
          <a:stretch/>
        </p:blipFill>
        <p:spPr bwMode="auto">
          <a:xfrm>
            <a:off x="5765180" y="1374813"/>
            <a:ext cx="2617556" cy="5208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618FFD"/>
      </a:accent1>
      <a:accent2>
        <a:srgbClr val="00AE00"/>
      </a:accent2>
      <a:accent3>
        <a:srgbClr val="8F8F8F"/>
      </a:accent3>
      <a:accent4>
        <a:srgbClr val="707070"/>
      </a:accent4>
      <a:accent5>
        <a:srgbClr val="B6C5FE"/>
      </a:accent5>
      <a:accent6>
        <a:srgbClr val="009E00"/>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618FFD"/>
          </a:solidFill>
          <a:prstDash val="solid"/>
          <a:bevel/>
        </a:ln>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mic Sans MS" panose="030F0702030302020204"/>
            <a:ea typeface="Comic Sans MS" panose="030F0702030302020204"/>
            <a:cs typeface="Comic Sans MS" panose="030F0702030302020204"/>
            <a:sym typeface="Comic Sans MS" panose="030F07020303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618FF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omic Sans MS" panose="030F0702030302020204"/>
            <a:ea typeface="Comic Sans MS" panose="030F0702030302020204"/>
            <a:cs typeface="Comic Sans MS" panose="030F0702030302020204"/>
            <a:sym typeface="Comic Sans MS" panose="030F07020303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3122</Words>
  <Application>Microsoft Office PowerPoint</Application>
  <PresentationFormat>On-screen Show (4:3)</PresentationFormat>
  <Paragraphs>377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Avenir Roman</vt:lpstr>
      <vt:lpstr>Roboto</vt:lpstr>
      <vt:lpstr>Arial</vt:lpstr>
      <vt:lpstr>Comic Sans MS</vt:lpstr>
      <vt:lpstr>Office Theme</vt:lpstr>
      <vt:lpstr>Lab Preparation</vt:lpstr>
      <vt:lpstr>Install Android studio</vt:lpstr>
      <vt:lpstr>Create and run project</vt:lpstr>
      <vt:lpstr>Create and run project</vt:lpstr>
      <vt:lpstr>Project Components</vt:lpstr>
      <vt:lpstr>Project Components</vt:lpstr>
      <vt:lpstr>Extensible Markup Language (XML)</vt:lpstr>
      <vt:lpstr>Lab 1.a Basic UI</vt:lpstr>
      <vt:lpstr>Lab 1.a Basic UI</vt:lpstr>
      <vt:lpstr>Step 1: create a UI</vt:lpstr>
      <vt:lpstr>Step 1: create a UI</vt:lpstr>
      <vt:lpstr>Step 1: create a UI</vt:lpstr>
      <vt:lpstr>Step 1: create a UI</vt:lpstr>
      <vt:lpstr>Understand Basic UI Elements</vt:lpstr>
      <vt:lpstr>Run the app</vt:lpstr>
      <vt:lpstr>Play around UI</vt:lpstr>
      <vt:lpstr>Step 2: control the UI</vt:lpstr>
      <vt:lpstr>Step 2: control the UI</vt:lpstr>
      <vt:lpstr>Some notes</vt:lpstr>
      <vt:lpstr>Step 2: control the UI</vt:lpstr>
      <vt:lpstr>Step 2: control the UI</vt:lpstr>
      <vt:lpstr>Step 2: control the UI</vt:lpstr>
      <vt:lpstr>Run the App</vt:lpstr>
      <vt:lpstr>Lab 1.b FragmentBasics</vt:lpstr>
      <vt:lpstr>Fragments</vt:lpstr>
      <vt:lpstr>Lab 1.b FragmentBasics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 the app</vt:lpstr>
      <vt:lpstr>Other activities</vt:lpstr>
      <vt:lpstr>Assignment</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Multiprocessor Architecture</dc:title>
  <dc:creator>MDD</dc:creator>
  <cp:lastModifiedBy>Hsin-Ping Huang</cp:lastModifiedBy>
  <cp:revision>127</cp:revision>
  <dcterms:created xsi:type="dcterms:W3CDTF">2021-01-04T00:28:17Z</dcterms:created>
  <dcterms:modified xsi:type="dcterms:W3CDTF">2021-01-20T16:59:11Z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