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0" r:id="rId3"/>
    <p:sldId id="319" r:id="rId4"/>
    <p:sldId id="309" r:id="rId5"/>
    <p:sldId id="261" r:id="rId6"/>
    <p:sldId id="262" r:id="rId7"/>
    <p:sldId id="315" r:id="rId8"/>
    <p:sldId id="316" r:id="rId9"/>
    <p:sldId id="317" r:id="rId10"/>
    <p:sldId id="318" r:id="rId11"/>
    <p:sldId id="299" r:id="rId12"/>
    <p:sldId id="266" r:id="rId13"/>
    <p:sldId id="320" r:id="rId14"/>
    <p:sldId id="313" r:id="rId15"/>
    <p:sldId id="276" r:id="rId16"/>
    <p:sldId id="285" r:id="rId17"/>
    <p:sldId id="292" r:id="rId18"/>
    <p:sldId id="301" r:id="rId19"/>
    <p:sldId id="328" r:id="rId20"/>
    <p:sldId id="322" r:id="rId21"/>
    <p:sldId id="323" r:id="rId22"/>
    <p:sldId id="324" r:id="rId23"/>
    <p:sldId id="325" r:id="rId24"/>
    <p:sldId id="327" r:id="rId25"/>
    <p:sldId id="326" r:id="rId26"/>
    <p:sldId id="307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D7657D6-CFAE-41CB-8F68-4872DD39622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9614484-5873-4D07-B3D9-3B67458DB3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500"/>
              </a:spcBef>
              <a:defRPr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lvl="0">
              <a:defRPr sz="1800"/>
            </a:pPr>
            <a:r>
              <a:rPr sz="1200"/>
              <a:t>Review today, not so fast in future</a:t>
            </a:r>
          </a:p>
        </p:txBody>
      </p:sp>
    </p:spTree>
    <p:extLst>
      <p:ext uri="{BB962C8B-B14F-4D97-AF65-F5344CB8AC3E}">
        <p14:creationId xmlns:p14="http://schemas.microsoft.com/office/powerpoint/2010/main" val="189807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500"/>
              </a:spcBef>
              <a:defRPr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lvl="0">
              <a:defRPr sz="1800"/>
            </a:pPr>
            <a:r>
              <a:rPr sz="1200"/>
              <a:t>Review today, not so fast in future</a:t>
            </a:r>
          </a:p>
        </p:txBody>
      </p:sp>
    </p:spTree>
    <p:extLst>
      <p:ext uri="{BB962C8B-B14F-4D97-AF65-F5344CB8AC3E}">
        <p14:creationId xmlns:p14="http://schemas.microsoft.com/office/powerpoint/2010/main" val="18806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500"/>
              </a:spcBef>
              <a:defRPr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lvl="0">
              <a:defRPr sz="1800"/>
            </a:pPr>
            <a:r>
              <a:rPr sz="1200"/>
              <a:t>Review today, not so fast in future</a:t>
            </a:r>
          </a:p>
        </p:txBody>
      </p:sp>
    </p:spTree>
    <p:extLst>
      <p:ext uri="{BB962C8B-B14F-4D97-AF65-F5344CB8AC3E}">
        <p14:creationId xmlns:p14="http://schemas.microsoft.com/office/powerpoint/2010/main" val="16019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500"/>
              </a:spcBef>
              <a:defRPr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lvl="0">
              <a:defRPr sz="1800"/>
            </a:pPr>
            <a:r>
              <a:rPr sz="1200"/>
              <a:t>Review today, not so fast in future</a:t>
            </a:r>
          </a:p>
        </p:txBody>
      </p:sp>
    </p:spTree>
    <p:extLst>
      <p:ext uri="{BB962C8B-B14F-4D97-AF65-F5344CB8AC3E}">
        <p14:creationId xmlns:p14="http://schemas.microsoft.com/office/powerpoint/2010/main" val="29939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BCF2B07-7AF3-4B7C-8807-BC32BF71F98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B87D540-F31F-4829-809C-45A7B7EC1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1901792" y="1635203"/>
            <a:ext cx="7772400" cy="3408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>
              <a:lnSpc>
                <a:spcPct val="9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4000" dirty="0">
                <a:sym typeface="Comic Sans MS Bold"/>
              </a:rPr>
              <a:t>Lab 2 </a:t>
            </a:r>
            <a:br>
              <a:rPr lang="en-US" sz="4000" dirty="0">
                <a:sym typeface="Comic Sans MS Bold"/>
              </a:rPr>
            </a:br>
            <a:br>
              <a:rPr lang="en-US" sz="4000" dirty="0">
                <a:sym typeface="Comic Sans MS Bold"/>
              </a:rPr>
            </a:br>
            <a:r>
              <a:rPr lang="en-US" sz="4000" dirty="0">
                <a:sym typeface="Comic Sans MS Bold"/>
              </a:rPr>
              <a:t>Sensor and Camera Programming</a:t>
            </a:r>
            <a:br>
              <a:rPr lang="en-US" sz="4000" dirty="0">
                <a:sym typeface="Comic Sans MS Bold"/>
              </a:rPr>
            </a:br>
            <a:br>
              <a:rPr lang="en-US" sz="4000" dirty="0">
                <a:sym typeface="Comic Sans MS Bold"/>
              </a:rPr>
            </a:br>
            <a:r>
              <a:rPr lang="en-US" sz="2400" dirty="0">
                <a:sym typeface="Comic Sans MS Bold"/>
              </a:rPr>
              <a:t>Lecture: Feb 2 / Feb 4</a:t>
            </a:r>
            <a:br>
              <a:rPr lang="en-US" sz="2400" dirty="0">
                <a:sym typeface="Comic Sans MS Bold"/>
              </a:rPr>
            </a:br>
            <a:r>
              <a:rPr lang="en-US" sz="2400" dirty="0">
                <a:sym typeface="Comic Sans MS Bold"/>
              </a:rPr>
              <a:t>Demo: Feb 9 / Feb 11</a:t>
            </a:r>
            <a:br>
              <a:rPr lang="en-US" sz="2400" dirty="0">
                <a:sym typeface="Comic Sans MS Bold"/>
              </a:rPr>
            </a:br>
            <a:r>
              <a:rPr lang="en-US" sz="2400" dirty="0">
                <a:sym typeface="Comic Sans MS Bold"/>
              </a:rPr>
              <a:t>Hard Deadline: Feb 16 / Feb 18</a:t>
            </a:r>
            <a:br>
              <a:rPr lang="en-US" sz="2400" dirty="0">
                <a:sym typeface="Comic Sans MS Bold"/>
              </a:rPr>
            </a:br>
            <a:endParaRPr lang="en-US" sz="2400" dirty="0">
              <a:solidFill>
                <a:srgbClr val="FF0000"/>
              </a:solidFill>
              <a:sym typeface="Comic Sans MS Bold"/>
            </a:endParaRPr>
          </a:p>
        </p:txBody>
      </p:sp>
    </p:spTree>
    <p:extLst>
      <p:ext uri="{BB962C8B-B14F-4D97-AF65-F5344CB8AC3E}">
        <p14:creationId xmlns:p14="http://schemas.microsoft.com/office/powerpoint/2010/main" val="162787592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te diagram for an Android Activity Lifecycle.">
            <a:extLst>
              <a:ext uri="{FF2B5EF4-FFF2-40B4-BE49-F238E27FC236}">
                <a16:creationId xmlns:a16="http://schemas.microsoft.com/office/drawing/2014/main" id="{EFBB913D-86BF-4B1A-AD9B-C250E8EF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271463"/>
            <a:ext cx="4886325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21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EF288-A52C-40DD-A48D-DCD533276A94}"/>
              </a:ext>
            </a:extLst>
          </p:cNvPr>
          <p:cNvSpPr txBox="1"/>
          <p:nvPr/>
        </p:nvSpPr>
        <p:spPr>
          <a:xfrm>
            <a:off x="238125" y="526852"/>
            <a:ext cx="116871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textMultiLine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="@+id/editText3"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="10dp"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="Linear Acceleration"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android:layout_marginBottom</a:t>
            </a:r>
            <a:r>
              <a:rPr lang="en-US" dirty="0"/>
              <a:t>="10dp" /&gt;</a:t>
            </a:r>
          </a:p>
          <a:p>
            <a:r>
              <a:rPr lang="en-US" dirty="0"/>
              <a:t>&lt;/</a:t>
            </a:r>
            <a:r>
              <a:rPr lang="en-US" dirty="0" err="1"/>
              <a:t>RelativeLayout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53273-3F52-4AAA-A97F-A837D5905B5B}"/>
              </a:ext>
            </a:extLst>
          </p:cNvPr>
          <p:cNvSpPr txBox="1">
            <a:spLocks/>
          </p:cNvSpPr>
          <p:nvPr/>
        </p:nvSpPr>
        <p:spPr>
          <a:xfrm>
            <a:off x="838200" y="146051"/>
            <a:ext cx="10515600" cy="40489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3438625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Hint for multiple sensors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886" y="879508"/>
            <a:ext cx="11290434" cy="5816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MyActivity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… {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 	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         private class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AccelListener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implements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{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onSensorChanged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) {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	…</a:t>
            </a:r>
            <a:endParaRPr lang="en-US" sz="1200" u="sng" dirty="0">
              <a:solidFill>
                <a:srgbClr val="000000"/>
              </a:solidFill>
              <a:latin typeface="Courier" charset="0"/>
              <a:ea typeface="Arial" panose="020B0604020202020204" pitchFamily="34" charset="0"/>
            </a:endParaRP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}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onAccuracyChanged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(Sensor arg0,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arg1) {}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}</a:t>
            </a:r>
          </a:p>
          <a:p>
            <a:pPr lvl="2" algn="l" eaLnBrk="1" hangingPunct="1"/>
            <a:endParaRPr lang="en-US" sz="1200" dirty="0">
              <a:solidFill>
                <a:srgbClr val="000000"/>
              </a:solidFill>
              <a:latin typeface="Courier" charset="0"/>
              <a:ea typeface="Arial" panose="020B0604020202020204" pitchFamily="34" charset="0"/>
            </a:endParaRP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private class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LightListener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implements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{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onSensorChanged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) {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	…</a:t>
            </a:r>
            <a:endParaRPr lang="en-US" sz="1200" u="sng" dirty="0">
              <a:solidFill>
                <a:srgbClr val="000000"/>
              </a:solidFill>
              <a:latin typeface="Courier" charset="0"/>
              <a:ea typeface="Arial" panose="020B0604020202020204" pitchFamily="34" charset="0"/>
            </a:endParaRP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}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onAccuracyChanged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(Sensor arg0,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arg1) {}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}</a:t>
            </a:r>
          </a:p>
          <a:p>
            <a:pPr lvl="2" algn="l" eaLnBrk="1" hangingPunct="1"/>
            <a:endParaRPr lang="en-US" sz="1200" dirty="0">
              <a:solidFill>
                <a:srgbClr val="000000"/>
              </a:solidFill>
              <a:latin typeface="Courier" charset="0"/>
              <a:ea typeface="Arial" panose="020B0604020202020204" pitchFamily="34" charset="0"/>
            </a:endParaRP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accelListener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_ = new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AccelListener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();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SensorEventListener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lightListener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_ = new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LightListener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();</a:t>
            </a:r>
          </a:p>
          <a:p>
            <a:pPr lvl="2" algn="l" eaLnBrk="1" hangingPunct="1"/>
            <a:endParaRPr lang="en-US" sz="1200" dirty="0">
              <a:solidFill>
                <a:srgbClr val="000000"/>
              </a:solidFill>
              <a:latin typeface="Courier" charset="0"/>
              <a:ea typeface="Arial" panose="020B0604020202020204" pitchFamily="34" charset="0"/>
            </a:endParaRP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…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onResume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(){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  …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sensorManager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_.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registerListener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accelListener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, accelerometer,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		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SensorManager.SENSOR_DELAY_GAME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);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sensorManager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_.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registerListener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lightListener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lightsensor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,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			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SensorManager.SENSOR_DELAY_NORMAL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);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}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public void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onPause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(){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ea typeface="Arial" panose="020B0604020202020204" pitchFamily="34" charset="0"/>
              </a:rPr>
              <a:t>sensorManager</a:t>
            </a:r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_.</a:t>
            </a:r>
            <a:r>
              <a:rPr lang="en-US" sz="1200" dirty="0" err="1">
                <a:solidFill>
                  <a:srgbClr val="000000"/>
                </a:solidFill>
                <a:ea typeface="Arial" panose="020B0604020202020204" pitchFamily="34" charset="0"/>
              </a:rPr>
              <a:t>unregisterListener</a:t>
            </a:r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a typeface="Arial" panose="020B0604020202020204" pitchFamily="34" charset="0"/>
              </a:rPr>
              <a:t>accelListener</a:t>
            </a:r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_);</a:t>
            </a: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a typeface="Arial" panose="020B0604020202020204" pitchFamily="34" charset="0"/>
              </a:rPr>
              <a:t>sensorManager</a:t>
            </a:r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_.</a:t>
            </a:r>
            <a:r>
              <a:rPr lang="en-US" sz="1200" dirty="0" err="1">
                <a:solidFill>
                  <a:srgbClr val="000000"/>
                </a:solidFill>
                <a:ea typeface="Arial" panose="020B0604020202020204" pitchFamily="34" charset="0"/>
              </a:rPr>
              <a:t>unregisterListener</a:t>
            </a:r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a typeface="Arial" panose="020B0604020202020204" pitchFamily="34" charset="0"/>
              </a:rPr>
              <a:t>lightListener</a:t>
            </a:r>
            <a:r>
              <a:rPr lang="en-US" sz="1200" dirty="0">
                <a:solidFill>
                  <a:srgbClr val="000000"/>
                </a:solidFill>
                <a:ea typeface="Arial" panose="020B0604020202020204" pitchFamily="34" charset="0"/>
              </a:rPr>
              <a:t>_);</a:t>
            </a:r>
            <a:endParaRPr lang="en-US" sz="1200" dirty="0">
              <a:solidFill>
                <a:srgbClr val="000000"/>
              </a:solidFill>
              <a:latin typeface="Courier" charset="0"/>
              <a:ea typeface="Arial" panose="020B0604020202020204" pitchFamily="34" charset="0"/>
            </a:endParaRPr>
          </a:p>
          <a:p>
            <a:pPr lvl="2" algn="l"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52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1901792" y="1635203"/>
            <a:ext cx="7772400" cy="3408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>
              <a:lnSpc>
                <a:spcPct val="9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4000" dirty="0">
                <a:sym typeface="Comic Sans MS Bold"/>
              </a:rPr>
              <a:t>Lab 2b</a:t>
            </a:r>
            <a:br>
              <a:rPr lang="en-US" sz="2400" dirty="0">
                <a:sym typeface="Comic Sans MS Bold"/>
              </a:rPr>
            </a:br>
            <a:endParaRPr lang="en-US" sz="2400" dirty="0">
              <a:solidFill>
                <a:srgbClr val="FF0000"/>
              </a:solidFill>
              <a:sym typeface="Comic Sans MS Bold"/>
            </a:endParaRPr>
          </a:p>
        </p:txBody>
      </p:sp>
    </p:spTree>
    <p:extLst>
      <p:ext uri="{BB962C8B-B14F-4D97-AF65-F5344CB8AC3E}">
        <p14:creationId xmlns:p14="http://schemas.microsoft.com/office/powerpoint/2010/main" val="1017293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5" y="1540042"/>
            <a:ext cx="10677525" cy="43273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Lab 2b: photo</a:t>
            </a:r>
          </a:p>
          <a:p>
            <a:pPr marL="0" indent="0">
              <a:buNone/>
            </a:pPr>
            <a:r>
              <a:rPr lang="en-US" dirty="0"/>
              <a:t>I will show you:</a:t>
            </a:r>
          </a:p>
          <a:p>
            <a:pPr>
              <a:buFontTx/>
              <a:buChar char="-"/>
            </a:pPr>
            <a:r>
              <a:rPr lang="en-US" dirty="0"/>
              <a:t>Take big picture and save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do:</a:t>
            </a:r>
          </a:p>
          <a:p>
            <a:pPr>
              <a:buFontTx/>
              <a:buChar char="-"/>
            </a:pPr>
            <a:r>
              <a:rPr lang="en-US" dirty="0"/>
              <a:t>Take small picture</a:t>
            </a:r>
          </a:p>
          <a:p>
            <a:pPr marL="0" indent="0">
              <a:buNone/>
            </a:pPr>
            <a:r>
              <a:rPr lang="en-US" dirty="0"/>
              <a:t>(If have more time)</a:t>
            </a:r>
          </a:p>
          <a:p>
            <a:pPr>
              <a:buFontTx/>
              <a:buChar char="-"/>
            </a:pPr>
            <a:r>
              <a:rPr lang="en-US" dirty="0"/>
              <a:t>Take video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8BEEC-A7A2-4C2F-8832-84DE0F9D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81" y="1540042"/>
            <a:ext cx="2394567" cy="510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4DFDF-63FF-45E9-B2F8-573ACD20C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037" y="1540042"/>
            <a:ext cx="2447035" cy="51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1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8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Manifest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2958"/>
            <a:ext cx="10515600" cy="5021931"/>
          </a:xfrm>
        </p:spPr>
        <p:txBody>
          <a:bodyPr/>
          <a:lstStyle/>
          <a:p>
            <a:r>
              <a:rPr lang="en-US" sz="2000" dirty="0"/>
              <a:t>Create a project called photo</a:t>
            </a:r>
          </a:p>
          <a:p>
            <a:r>
              <a:rPr lang="en-US" sz="2000" dirty="0"/>
              <a:t>put a &lt;user-feature&gt; tag to advertise that your application depends on having a camera</a:t>
            </a:r>
          </a:p>
          <a:p>
            <a:r>
              <a:rPr lang="en-US" sz="2000" dirty="0"/>
              <a:t>Enable the image capture action</a:t>
            </a:r>
          </a:p>
          <a:p>
            <a:r>
              <a:rPr lang="en-US" sz="2000" dirty="0"/>
              <a:t>put a &lt;uses-permission&gt; tag to enable write permission to the external storage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85750" y="2758210"/>
            <a:ext cx="11801475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spAutoFit/>
          </a:bodyPr>
          <a:lstStyle/>
          <a:p>
            <a:r>
              <a:rPr lang="en-US" sz="1600" dirty="0"/>
              <a:t>&lt;?xml version="1.0" encoding="utf-8"?&gt;</a:t>
            </a:r>
          </a:p>
          <a:p>
            <a:r>
              <a:rPr lang="en-US" sz="1600" dirty="0"/>
              <a:t>&lt;manifest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</a:p>
          <a:p>
            <a:r>
              <a:rPr lang="en-US" sz="1600" b="1" dirty="0"/>
              <a:t>    package="</a:t>
            </a:r>
            <a:r>
              <a:rPr lang="en-US" sz="1600" b="1" dirty="0" err="1"/>
              <a:t>com.example.photo</a:t>
            </a:r>
            <a:r>
              <a:rPr lang="en-US" sz="1600" b="1" dirty="0"/>
              <a:t>"&gt;</a:t>
            </a:r>
          </a:p>
          <a:p>
            <a:r>
              <a:rPr lang="en-US" sz="1600" b="1" dirty="0"/>
              <a:t>   </a:t>
            </a:r>
          </a:p>
          <a:p>
            <a:r>
              <a:rPr lang="en-US" sz="1600" b="1" dirty="0"/>
              <a:t> &lt;uses-feature </a:t>
            </a:r>
            <a:r>
              <a:rPr lang="en-US" sz="1600" b="1" dirty="0" err="1"/>
              <a:t>android:name</a:t>
            </a:r>
            <a:r>
              <a:rPr lang="en-US" sz="1600" b="1" dirty="0"/>
              <a:t>="</a:t>
            </a:r>
            <a:r>
              <a:rPr lang="en-US" sz="1600" b="1" dirty="0" err="1"/>
              <a:t>android.hardware.camera</a:t>
            </a:r>
            <a:r>
              <a:rPr lang="en-US" sz="1600" b="1" dirty="0"/>
              <a:t>"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android:required</a:t>
            </a:r>
            <a:r>
              <a:rPr lang="en-US" sz="1600" b="1" dirty="0"/>
              <a:t>="true" /&gt;</a:t>
            </a:r>
          </a:p>
          <a:p>
            <a:endParaRPr lang="en-US" sz="1600" b="1" dirty="0"/>
          </a:p>
          <a:p>
            <a:r>
              <a:rPr lang="en-US" sz="1600" b="1" dirty="0"/>
              <a:t>    &lt;queries&gt;</a:t>
            </a:r>
          </a:p>
          <a:p>
            <a:r>
              <a:rPr lang="en-US" sz="1600" b="1" dirty="0"/>
              <a:t>        &lt;intent&gt;</a:t>
            </a:r>
          </a:p>
          <a:p>
            <a:r>
              <a:rPr lang="en-US" sz="1600" b="1" dirty="0"/>
              <a:t>            &lt;action </a:t>
            </a:r>
            <a:r>
              <a:rPr lang="en-US" sz="1600" b="1" dirty="0" err="1"/>
              <a:t>android:name</a:t>
            </a:r>
            <a:r>
              <a:rPr lang="en-US" sz="1600" b="1" dirty="0"/>
              <a:t>="</a:t>
            </a:r>
            <a:r>
              <a:rPr lang="en-US" sz="1600" b="1" dirty="0" err="1"/>
              <a:t>android.media.action.IMAGE_CAPTURE</a:t>
            </a:r>
            <a:r>
              <a:rPr lang="en-US" sz="1600" b="1" dirty="0"/>
              <a:t>" /&gt;</a:t>
            </a:r>
          </a:p>
          <a:p>
            <a:r>
              <a:rPr lang="en-US" sz="1600" b="1" dirty="0"/>
              <a:t>        &lt;/intent&gt;</a:t>
            </a:r>
          </a:p>
          <a:p>
            <a:r>
              <a:rPr lang="en-US" sz="1600" b="1" dirty="0"/>
              <a:t>    &lt;/queries&gt;</a:t>
            </a:r>
          </a:p>
          <a:p>
            <a:endParaRPr lang="en-US" sz="1600" b="1" dirty="0"/>
          </a:p>
          <a:p>
            <a:r>
              <a:rPr lang="en-US" sz="1600" b="1" dirty="0"/>
              <a:t>    &lt;uses-permission </a:t>
            </a:r>
            <a:r>
              <a:rPr lang="en-US" sz="1600" b="1" dirty="0" err="1"/>
              <a:t>android:name</a:t>
            </a:r>
            <a:r>
              <a:rPr lang="en-US" sz="1600" b="1" dirty="0"/>
              <a:t>="</a:t>
            </a:r>
            <a:r>
              <a:rPr lang="en-US" sz="1600" b="1" dirty="0" err="1"/>
              <a:t>android.permission.WRITE_EXTERNAL_STORAGE</a:t>
            </a:r>
            <a:r>
              <a:rPr lang="en-US" sz="1600" b="1" dirty="0"/>
              <a:t>"/&gt;</a:t>
            </a:r>
          </a:p>
          <a:p>
            <a:r>
              <a:rPr lang="en-US" sz="1600" b="1" dirty="0"/>
              <a:t>    &lt;uses-permission </a:t>
            </a:r>
            <a:r>
              <a:rPr lang="en-US" sz="1600" b="1" dirty="0" err="1"/>
              <a:t>android:name</a:t>
            </a:r>
            <a:r>
              <a:rPr lang="en-US" sz="1600" b="1" dirty="0"/>
              <a:t>="</a:t>
            </a:r>
            <a:r>
              <a:rPr lang="en-US" sz="1600" b="1" dirty="0" err="1"/>
              <a:t>android.permission.READ_EXTERNAL_STORAGE</a:t>
            </a:r>
            <a:r>
              <a:rPr lang="en-US" sz="1600" b="1" dirty="0"/>
              <a:t>" /&gt;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02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8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Manifest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3652"/>
            <a:ext cx="10515600" cy="5924348"/>
          </a:xfrm>
        </p:spPr>
        <p:txBody>
          <a:bodyPr>
            <a:normAutofit/>
          </a:bodyPr>
          <a:lstStyle/>
          <a:p>
            <a:r>
              <a:rPr lang="en-US" sz="2000" dirty="0"/>
              <a:t>Configure the </a:t>
            </a:r>
            <a:r>
              <a:rPr lang="en-US" sz="2000" dirty="0" err="1"/>
              <a:t>FileProvider</a:t>
            </a:r>
            <a:r>
              <a:rPr lang="en-US" sz="2000" dirty="0"/>
              <a:t>: add a provider to your application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Make sure that the authorities string matches the argument to </a:t>
            </a:r>
            <a:r>
              <a:rPr lang="en-US" sz="2000" dirty="0" err="1">
                <a:solidFill>
                  <a:srgbClr val="FF0000"/>
                </a:solidFill>
              </a:rPr>
              <a:t>getUriForFile</a:t>
            </a:r>
            <a:r>
              <a:rPr lang="en-US" sz="2000" dirty="0">
                <a:solidFill>
                  <a:srgbClr val="FF0000"/>
                </a:solidFill>
              </a:rPr>
              <a:t> in the app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9887B9D-E3E2-42D8-B387-ABA9C996C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2741799"/>
            <a:ext cx="11801475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spAutoFit/>
          </a:bodyPr>
          <a:lstStyle/>
          <a:p>
            <a:r>
              <a:rPr lang="en-US" sz="1600" dirty="0"/>
              <a:t>&lt;application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b="1" dirty="0"/>
              <a:t>        &lt;provider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android:name</a:t>
            </a:r>
            <a:r>
              <a:rPr lang="en-US" sz="1600" b="1" dirty="0"/>
              <a:t>="</a:t>
            </a:r>
            <a:r>
              <a:rPr lang="en-US" sz="1600" b="1" dirty="0" err="1"/>
              <a:t>androidx.core.content.FileProvider</a:t>
            </a:r>
            <a:r>
              <a:rPr lang="en-US" sz="1600" b="1" dirty="0"/>
              <a:t>"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>
                <a:solidFill>
                  <a:srgbClr val="FF0000"/>
                </a:solidFill>
              </a:rPr>
              <a:t>android:authorities</a:t>
            </a:r>
            <a:r>
              <a:rPr lang="en-US" sz="1600" b="1" dirty="0">
                <a:solidFill>
                  <a:srgbClr val="FF0000"/>
                </a:solidFill>
              </a:rPr>
              <a:t>="</a:t>
            </a:r>
            <a:r>
              <a:rPr lang="en-US" sz="1600" b="1" dirty="0" err="1">
                <a:solidFill>
                  <a:srgbClr val="FF0000"/>
                </a:solidFill>
              </a:rPr>
              <a:t>com.example.photo.provider</a:t>
            </a:r>
            <a:r>
              <a:rPr lang="en-US" sz="1600" b="1" dirty="0">
                <a:solidFill>
                  <a:srgbClr val="FF0000"/>
                </a:solidFill>
              </a:rPr>
              <a:t>"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android:exported</a:t>
            </a:r>
            <a:r>
              <a:rPr lang="en-US" sz="1600" b="1" dirty="0"/>
              <a:t>="false"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android:grantUriPermissions</a:t>
            </a:r>
            <a:r>
              <a:rPr lang="en-US" sz="1600" b="1" dirty="0"/>
              <a:t>="true"&gt;</a:t>
            </a:r>
          </a:p>
          <a:p>
            <a:r>
              <a:rPr lang="en-US" sz="1600" b="1" dirty="0"/>
              <a:t>            &lt;meta-data</a:t>
            </a:r>
          </a:p>
          <a:p>
            <a:r>
              <a:rPr lang="en-US" sz="1600" b="1" dirty="0"/>
              <a:t>                </a:t>
            </a:r>
            <a:r>
              <a:rPr lang="en-US" sz="1600" b="1" dirty="0" err="1"/>
              <a:t>android:name</a:t>
            </a:r>
            <a:r>
              <a:rPr lang="en-US" sz="1600" b="1" dirty="0"/>
              <a:t>="</a:t>
            </a:r>
            <a:r>
              <a:rPr lang="en-US" sz="1600" b="1" dirty="0" err="1"/>
              <a:t>android.support.FILE_PROVIDER_PATHS</a:t>
            </a:r>
            <a:r>
              <a:rPr lang="en-US" sz="1600" b="1" dirty="0"/>
              <a:t>"</a:t>
            </a:r>
          </a:p>
          <a:p>
            <a:r>
              <a:rPr lang="en-US" sz="1600" b="1" dirty="0"/>
              <a:t>                </a:t>
            </a:r>
            <a:r>
              <a:rPr lang="en-US" sz="1600" b="1" dirty="0" err="1"/>
              <a:t>android:resource</a:t>
            </a:r>
            <a:r>
              <a:rPr lang="en-US" sz="1600" b="1" dirty="0"/>
              <a:t>="@xml/</a:t>
            </a:r>
            <a:r>
              <a:rPr lang="en-US" sz="1600" b="1" dirty="0" err="1"/>
              <a:t>provider_paths</a:t>
            </a:r>
            <a:r>
              <a:rPr lang="en-US" sz="1600" b="1" dirty="0"/>
              <a:t>" /&gt;</a:t>
            </a:r>
          </a:p>
          <a:p>
            <a:r>
              <a:rPr lang="en-US" sz="1600" b="1" dirty="0"/>
              <a:t>        &lt;/provider&gt;</a:t>
            </a:r>
          </a:p>
          <a:p>
            <a:endParaRPr lang="en-US" sz="1600" dirty="0"/>
          </a:p>
          <a:p>
            <a:r>
              <a:rPr lang="en-US" sz="1600" dirty="0"/>
              <a:t>        ….</a:t>
            </a:r>
          </a:p>
          <a:p>
            <a:r>
              <a:rPr lang="en-US" sz="1600" dirty="0"/>
              <a:t>&lt;/application&gt;</a:t>
            </a:r>
          </a:p>
        </p:txBody>
      </p:sp>
    </p:spTree>
    <p:extLst>
      <p:ext uri="{BB962C8B-B14F-4D97-AF65-F5344CB8AC3E}">
        <p14:creationId xmlns:p14="http://schemas.microsoft.com/office/powerpoint/2010/main" val="28520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the resource file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1028"/>
            <a:ext cx="10515600" cy="517593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sz="2800" dirty="0"/>
              <a:t>he provider expects paths to be configured in res/xml/</a:t>
            </a:r>
            <a:r>
              <a:rPr lang="en-US" sz="2800" b="1" dirty="0"/>
              <a:t> provider_paths</a:t>
            </a:r>
            <a:r>
              <a:rPr lang="en-US" sz="2800" dirty="0"/>
              <a:t>.xml</a:t>
            </a:r>
            <a:endParaRPr lang="en-US" dirty="0"/>
          </a:p>
          <a:p>
            <a:r>
              <a:rPr lang="en-US" dirty="0"/>
              <a:t>Create a xml directory under res, create a </a:t>
            </a:r>
            <a:r>
              <a:rPr lang="en-US" sz="2800" b="1" dirty="0"/>
              <a:t>provider_paths</a:t>
            </a:r>
            <a:r>
              <a:rPr lang="en-US" dirty="0"/>
              <a:t>.xml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255882"/>
            <a:ext cx="4547720" cy="114513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spAutoFit/>
          </a:bodyPr>
          <a:lstStyle/>
          <a:p>
            <a:r>
              <a:rPr lang="en-US" sz="1600" dirty="0"/>
              <a:t>&lt;?xml version="1.0" encoding="utf-8"?&gt;</a:t>
            </a:r>
          </a:p>
          <a:p>
            <a:r>
              <a:rPr lang="en-US" sz="1600" dirty="0"/>
              <a:t>&lt;paths&gt;</a:t>
            </a:r>
          </a:p>
          <a:p>
            <a:r>
              <a:rPr lang="en-US" sz="1600" dirty="0"/>
              <a:t>    &lt;external-path name="</a:t>
            </a:r>
            <a:r>
              <a:rPr lang="en-US" sz="1600" dirty="0" err="1"/>
              <a:t>external_files</a:t>
            </a:r>
            <a:r>
              <a:rPr lang="en-US" sz="1600" dirty="0"/>
              <a:t>" path="."/&gt;</a:t>
            </a:r>
          </a:p>
          <a:p>
            <a:r>
              <a:rPr lang="en-US" sz="1600" dirty="0"/>
              <a:t>&lt;/paths&gt;</a:t>
            </a:r>
          </a:p>
        </p:txBody>
      </p:sp>
    </p:spTree>
    <p:extLst>
      <p:ext uri="{BB962C8B-B14F-4D97-AF65-F5344CB8AC3E}">
        <p14:creationId xmlns:p14="http://schemas.microsoft.com/office/powerpoint/2010/main" val="366087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0EA1CA-23B4-4258-85C2-BFC724B1E831}"/>
              </a:ext>
            </a:extLst>
          </p:cNvPr>
          <p:cNvSpPr txBox="1"/>
          <p:nvPr/>
        </p:nvSpPr>
        <p:spPr>
          <a:xfrm>
            <a:off x="242887" y="337283"/>
            <a:ext cx="585311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&lt;?xml version="1.0" encoding="utf-8"?&gt;</a:t>
            </a:r>
          </a:p>
          <a:p>
            <a:r>
              <a:rPr lang="en-US" sz="1200" dirty="0"/>
              <a:t>&lt;</a:t>
            </a:r>
            <a:r>
              <a:rPr lang="en-US" sz="1200" dirty="0" err="1"/>
              <a:t>LinearLayout</a:t>
            </a:r>
            <a:r>
              <a:rPr lang="en-US" sz="1200" dirty="0"/>
              <a:t> </a:t>
            </a:r>
            <a:r>
              <a:rPr lang="en-US" sz="1200" dirty="0" err="1"/>
              <a:t>xmlns:android</a:t>
            </a:r>
            <a:r>
              <a:rPr lang="en-US" sz="1200" dirty="0"/>
              <a:t>="http://schemas.android.com/</a:t>
            </a:r>
            <a:r>
              <a:rPr lang="en-US" sz="1200" dirty="0" err="1"/>
              <a:t>apk</a:t>
            </a:r>
            <a:r>
              <a:rPr lang="en-US" sz="1200" dirty="0"/>
              <a:t>/res/android"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android:orientation</a:t>
            </a:r>
            <a:r>
              <a:rPr lang="en-US" sz="1200" dirty="0"/>
              <a:t>="vertical"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</a:p>
          <a:p>
            <a:r>
              <a:rPr lang="en-US" sz="1200" dirty="0"/>
              <a:t>    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LinearLayout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android:orientation</a:t>
            </a:r>
            <a:r>
              <a:rPr lang="en-US" sz="1200" dirty="0"/>
              <a:t>="horizontal"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&gt;</a:t>
            </a:r>
          </a:p>
          <a:p>
            <a:r>
              <a:rPr lang="en-US" sz="1200" dirty="0"/>
              <a:t>        &lt;Button </a:t>
            </a:r>
            <a:r>
              <a:rPr lang="en-US" sz="1200" dirty="0" err="1"/>
              <a:t>android:text</a:t>
            </a:r>
            <a:r>
              <a:rPr lang="en-US" sz="1200" dirty="0"/>
              <a:t>="@string/</a:t>
            </a:r>
            <a:r>
              <a:rPr lang="en-US" sz="1200" dirty="0" err="1"/>
              <a:t>btnIntend</a:t>
            </a:r>
            <a:r>
              <a:rPr lang="en-US" sz="1200" dirty="0"/>
              <a:t>"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btnIntend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android:layout_width</a:t>
            </a:r>
            <a:r>
              <a:rPr lang="en-US" sz="1200" dirty="0"/>
              <a:t>="0dp"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android:layout_weight</a:t>
            </a:r>
            <a:r>
              <a:rPr lang="en-US" sz="1200" dirty="0"/>
              <a:t>="1" /&gt;</a:t>
            </a:r>
          </a:p>
          <a:p>
            <a:r>
              <a:rPr lang="en-US" sz="1200" dirty="0"/>
              <a:t>        &lt;Button </a:t>
            </a:r>
            <a:r>
              <a:rPr lang="en-US" sz="1200" dirty="0" err="1"/>
              <a:t>android:text</a:t>
            </a:r>
            <a:r>
              <a:rPr lang="en-US" sz="1200" dirty="0"/>
              <a:t>="@string/</a:t>
            </a:r>
            <a:r>
              <a:rPr lang="en-US" sz="1200" dirty="0" err="1"/>
              <a:t>btnIntendS</a:t>
            </a:r>
            <a:r>
              <a:rPr lang="en-US" sz="1200" dirty="0"/>
              <a:t>"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btnIntendS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android:layout_width</a:t>
            </a:r>
            <a:r>
              <a:rPr lang="en-US" sz="1200" dirty="0"/>
              <a:t>="0dp"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android:layout_weight</a:t>
            </a:r>
            <a:r>
              <a:rPr lang="en-US" sz="1200" dirty="0"/>
              <a:t>="1" /&gt;</a:t>
            </a:r>
          </a:p>
          <a:p>
            <a:r>
              <a:rPr lang="en-US" sz="1200" dirty="0"/>
              <a:t>        &lt;Button </a:t>
            </a:r>
            <a:r>
              <a:rPr lang="en-US" sz="1200" dirty="0" err="1"/>
              <a:t>android:text</a:t>
            </a:r>
            <a:r>
              <a:rPr lang="en-US" sz="1200" dirty="0"/>
              <a:t>="@string/</a:t>
            </a:r>
            <a:r>
              <a:rPr lang="en-US" sz="1200" dirty="0" err="1"/>
              <a:t>btnIntendV</a:t>
            </a:r>
            <a:r>
              <a:rPr lang="en-US" sz="1200" dirty="0"/>
              <a:t>"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btnIntendV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android:layout_width</a:t>
            </a:r>
            <a:r>
              <a:rPr lang="en-US" sz="1200" dirty="0"/>
              <a:t>="0dp"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android:layout_weight</a:t>
            </a:r>
            <a:r>
              <a:rPr lang="en-US" sz="1200" dirty="0"/>
              <a:t>="1" /&gt;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LinearLayout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ImageView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android:visibility</a:t>
            </a:r>
            <a:r>
              <a:rPr lang="en-US" sz="1200" dirty="0"/>
              <a:t>="visible"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="@+id/imageView1"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VideoView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android:visibility</a:t>
            </a:r>
            <a:r>
              <a:rPr lang="en-US" sz="1200" dirty="0"/>
              <a:t>="invisible"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="@+id/videoView1" /&gt;</a:t>
            </a:r>
          </a:p>
          <a:p>
            <a:r>
              <a:rPr lang="en-US" sz="1200" dirty="0"/>
              <a:t>&lt;/</a:t>
            </a:r>
            <a:r>
              <a:rPr lang="en-US" sz="1200" dirty="0" err="1"/>
              <a:t>LinearLayout</a:t>
            </a:r>
            <a:r>
              <a:rPr lang="en-US" sz="1200" dirty="0"/>
              <a:t>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5B275F-4582-43D8-9959-4F570809902F}"/>
              </a:ext>
            </a:extLst>
          </p:cNvPr>
          <p:cNvSpPr txBox="1">
            <a:spLocks/>
          </p:cNvSpPr>
          <p:nvPr/>
        </p:nvSpPr>
        <p:spPr>
          <a:xfrm>
            <a:off x="838200" y="146051"/>
            <a:ext cx="10515600" cy="40489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Layout /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2D024-C1C5-41EC-87FE-4F269236A922}"/>
              </a:ext>
            </a:extLst>
          </p:cNvPr>
          <p:cNvSpPr txBox="1"/>
          <p:nvPr/>
        </p:nvSpPr>
        <p:spPr>
          <a:xfrm>
            <a:off x="6019800" y="232244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&lt;resources&gt;</a:t>
            </a:r>
          </a:p>
          <a:p>
            <a:r>
              <a:rPr lang="en-US" dirty="0"/>
              <a:t>    &lt;string name="</a:t>
            </a:r>
            <a:r>
              <a:rPr lang="en-US" dirty="0" err="1"/>
              <a:t>app_name</a:t>
            </a:r>
            <a:r>
              <a:rPr lang="en-US" dirty="0"/>
              <a:t>"&gt;Photo&lt;/string&gt;</a:t>
            </a:r>
          </a:p>
          <a:p>
            <a:r>
              <a:rPr lang="en-US" dirty="0"/>
              <a:t>    &lt;string name="</a:t>
            </a:r>
            <a:r>
              <a:rPr lang="en-US" dirty="0" err="1"/>
              <a:t>btnIntend</a:t>
            </a:r>
            <a:r>
              <a:rPr lang="en-US" dirty="0"/>
              <a:t>"&gt;Take (big) Picture&lt;/string&gt;</a:t>
            </a:r>
          </a:p>
          <a:p>
            <a:r>
              <a:rPr lang="en-US" dirty="0"/>
              <a:t>    &lt;string name="</a:t>
            </a:r>
            <a:r>
              <a:rPr lang="en-US" dirty="0" err="1"/>
              <a:t>btnIntendS</a:t>
            </a:r>
            <a:r>
              <a:rPr lang="en-US" dirty="0"/>
              <a:t>"&gt;Take (small) Picture&lt;/string&gt;</a:t>
            </a:r>
          </a:p>
          <a:p>
            <a:r>
              <a:rPr lang="en-US" dirty="0"/>
              <a:t>    &lt;string name="</a:t>
            </a:r>
            <a:r>
              <a:rPr lang="en-US" dirty="0" err="1"/>
              <a:t>btnIntendV</a:t>
            </a:r>
            <a:r>
              <a:rPr lang="en-US" dirty="0"/>
              <a:t>"&gt;Take Video&lt;/string&gt;</a:t>
            </a:r>
          </a:p>
          <a:p>
            <a:endParaRPr lang="en-US" dirty="0"/>
          </a:p>
          <a:p>
            <a:r>
              <a:rPr lang="en-US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2327460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1901792" y="1635203"/>
            <a:ext cx="7772400" cy="3408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>
              <a:lnSpc>
                <a:spcPct val="90000"/>
              </a:lnSpc>
              <a:defRPr sz="1800" b="0">
                <a:solidFill>
                  <a:srgbClr val="000000"/>
                </a:solidFill>
              </a:defRPr>
            </a:pPr>
            <a:r>
              <a:rPr lang="en-US" altLang="zh-TW" sz="4000" dirty="0">
                <a:sym typeface="Comic Sans MS Bold"/>
              </a:rPr>
              <a:t>Main Code</a:t>
            </a:r>
            <a:endParaRPr lang="en-US" sz="2400" dirty="0">
              <a:solidFill>
                <a:srgbClr val="FF0000"/>
              </a:solidFill>
              <a:sym typeface="Comic Sans MS Bold"/>
            </a:endParaRPr>
          </a:p>
        </p:txBody>
      </p:sp>
    </p:spTree>
    <p:extLst>
      <p:ext uri="{BB962C8B-B14F-4D97-AF65-F5344CB8AC3E}">
        <p14:creationId xmlns:p14="http://schemas.microsoft.com/office/powerpoint/2010/main" val="42172339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5" y="1540042"/>
            <a:ext cx="10677525" cy="432735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Lab 2 lecture (in zoom main session)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Lab 2 implementation / discussion (in zoom main session)</a:t>
            </a:r>
          </a:p>
          <a:p>
            <a:pPr>
              <a:buFontTx/>
              <a:buChar char="-"/>
            </a:pPr>
            <a:r>
              <a:rPr lang="en-US" dirty="0"/>
              <a:t>Lab 1 demo / Lab 2 question with TA  (in zoom breakout room)</a:t>
            </a:r>
          </a:p>
        </p:txBody>
      </p:sp>
    </p:spTree>
    <p:extLst>
      <p:ext uri="{BB962C8B-B14F-4D97-AF65-F5344CB8AC3E}">
        <p14:creationId xmlns:p14="http://schemas.microsoft.com/office/powerpoint/2010/main" val="406724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1571-A1F0-4CF2-A899-01F40EE700B5}"/>
              </a:ext>
            </a:extLst>
          </p:cNvPr>
          <p:cNvSpPr txBox="1"/>
          <p:nvPr/>
        </p:nvSpPr>
        <p:spPr>
          <a:xfrm>
            <a:off x="276225" y="1166842"/>
            <a:ext cx="10496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private static final int ACTION_TAKE_PHOTO_B = 1;</a:t>
            </a:r>
          </a:p>
          <a:p>
            <a:r>
              <a:rPr lang="en-US" dirty="0"/>
              <a:t>    private static final int ACTION_TAKE_PHOTO_S = 2;</a:t>
            </a:r>
          </a:p>
          <a:p>
            <a:r>
              <a:rPr lang="en-US" dirty="0"/>
              <a:t>    private static final int ACTION_TAKE_VIDEO = 3;</a:t>
            </a:r>
          </a:p>
          <a:p>
            <a:endParaRPr lang="en-US" dirty="0"/>
          </a:p>
          <a:p>
            <a:r>
              <a:rPr lang="en-US" dirty="0"/>
              <a:t>    private static final String BITMAP_STORAGE_KEY = "</a:t>
            </a:r>
            <a:r>
              <a:rPr lang="en-US" dirty="0" err="1"/>
              <a:t>viewbitmap</a:t>
            </a:r>
            <a:r>
              <a:rPr lang="en-US" dirty="0"/>
              <a:t>";</a:t>
            </a:r>
          </a:p>
          <a:p>
            <a:r>
              <a:rPr lang="en-US" dirty="0"/>
              <a:t>    private static final String IMAGEVIEW_VISIBILITY_STORAGE_KEY = "</a:t>
            </a:r>
            <a:r>
              <a:rPr lang="en-US" dirty="0" err="1"/>
              <a:t>imageviewvisibility</a:t>
            </a:r>
            <a:r>
              <a:rPr lang="en-US" dirty="0"/>
              <a:t>";</a:t>
            </a:r>
          </a:p>
          <a:p>
            <a:r>
              <a:rPr lang="en-US" dirty="0"/>
              <a:t>    private static final String VIDEO_STORAGE_KEY = "</a:t>
            </a:r>
            <a:r>
              <a:rPr lang="en-US" dirty="0" err="1"/>
              <a:t>viewvideo</a:t>
            </a:r>
            <a:r>
              <a:rPr lang="en-US" dirty="0"/>
              <a:t>";</a:t>
            </a:r>
          </a:p>
          <a:p>
            <a:r>
              <a:rPr lang="en-US" dirty="0"/>
              <a:t>    private static final String VIDEOVIEW_VISIBILITY_STORAGE_KEY = "</a:t>
            </a:r>
            <a:r>
              <a:rPr lang="en-US" dirty="0" err="1"/>
              <a:t>videoviewvisibility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    private String </a:t>
            </a:r>
            <a:r>
              <a:rPr lang="en-US" dirty="0" err="1"/>
              <a:t>mCurrentPhotoPath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ImageView</a:t>
            </a:r>
            <a:r>
              <a:rPr lang="en-US" dirty="0"/>
              <a:t> </a:t>
            </a:r>
            <a:r>
              <a:rPr lang="en-US" dirty="0" err="1"/>
              <a:t>mImageView</a:t>
            </a:r>
            <a:r>
              <a:rPr lang="en-US" dirty="0"/>
              <a:t>;</a:t>
            </a:r>
          </a:p>
          <a:p>
            <a:r>
              <a:rPr lang="en-US" dirty="0"/>
              <a:t>    private Bitmap </a:t>
            </a:r>
            <a:r>
              <a:rPr lang="en-US" dirty="0" err="1"/>
              <a:t>mImageBitmap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VideoView</a:t>
            </a:r>
            <a:r>
              <a:rPr lang="en-US" dirty="0"/>
              <a:t> </a:t>
            </a:r>
            <a:r>
              <a:rPr lang="en-US" dirty="0" err="1"/>
              <a:t>mVideoView</a:t>
            </a:r>
            <a:r>
              <a:rPr lang="en-US" dirty="0"/>
              <a:t>;</a:t>
            </a:r>
          </a:p>
          <a:p>
            <a:r>
              <a:rPr lang="en-US" dirty="0"/>
              <a:t>    private Uri </a:t>
            </a:r>
            <a:r>
              <a:rPr lang="en-US" dirty="0" err="1"/>
              <a:t>mVideoUri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80253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8EB5C-B193-482F-844D-798C9650D1EE}"/>
              </a:ext>
            </a:extLst>
          </p:cNvPr>
          <p:cNvSpPr txBox="1"/>
          <p:nvPr/>
        </p:nvSpPr>
        <p:spPr>
          <a:xfrm>
            <a:off x="428625" y="474345"/>
            <a:ext cx="127253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/** Called when the activity is first created. */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mImageView</a:t>
            </a:r>
            <a:r>
              <a:rPr lang="en-US" dirty="0"/>
              <a:t> = 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(R.id.imageView1);</a:t>
            </a:r>
          </a:p>
          <a:p>
            <a:r>
              <a:rPr lang="en-US" dirty="0"/>
              <a:t>        </a:t>
            </a:r>
            <a:r>
              <a:rPr lang="en-US" dirty="0" err="1"/>
              <a:t>mVideoView</a:t>
            </a:r>
            <a:r>
              <a:rPr lang="en-US" dirty="0"/>
              <a:t> = (</a:t>
            </a:r>
            <a:r>
              <a:rPr lang="en-US" dirty="0" err="1"/>
              <a:t>VideoView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(R.id.videoView1);</a:t>
            </a:r>
          </a:p>
          <a:p>
            <a:r>
              <a:rPr lang="en-US" dirty="0"/>
              <a:t>        </a:t>
            </a:r>
            <a:r>
              <a:rPr lang="en-US" dirty="0" err="1"/>
              <a:t>mImageBitmap</a:t>
            </a:r>
            <a:r>
              <a:rPr lang="en-US" dirty="0"/>
              <a:t> = null;</a:t>
            </a:r>
          </a:p>
          <a:p>
            <a:r>
              <a:rPr lang="en-US" dirty="0"/>
              <a:t>        </a:t>
            </a:r>
            <a:r>
              <a:rPr lang="en-US" dirty="0" err="1"/>
              <a:t>mVideoUri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        Button </a:t>
            </a:r>
            <a:r>
              <a:rPr lang="en-US" b="1" dirty="0" err="1">
                <a:solidFill>
                  <a:schemeClr val="accent5"/>
                </a:solidFill>
              </a:rPr>
              <a:t>picBtn</a:t>
            </a:r>
            <a:r>
              <a:rPr lang="en-US" b="1" dirty="0">
                <a:solidFill>
                  <a:schemeClr val="accent5"/>
                </a:solidFill>
              </a:rPr>
              <a:t> = (Button) </a:t>
            </a:r>
            <a:r>
              <a:rPr lang="en-US" b="1" dirty="0" err="1">
                <a:solidFill>
                  <a:schemeClr val="accent5"/>
                </a:solidFill>
              </a:rPr>
              <a:t>findViewById</a:t>
            </a:r>
            <a:r>
              <a:rPr lang="en-US" b="1" dirty="0">
                <a:solidFill>
                  <a:schemeClr val="accent5"/>
                </a:solidFill>
              </a:rPr>
              <a:t>(</a:t>
            </a:r>
            <a:r>
              <a:rPr lang="en-US" b="1" dirty="0" err="1">
                <a:solidFill>
                  <a:schemeClr val="accent5"/>
                </a:solidFill>
              </a:rPr>
              <a:t>R.id.btnIntend</a:t>
            </a:r>
            <a:r>
              <a:rPr lang="en-US" b="1" dirty="0">
                <a:solidFill>
                  <a:schemeClr val="accent5"/>
                </a:solidFill>
              </a:rPr>
              <a:t>);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</a:t>
            </a:r>
            <a:r>
              <a:rPr lang="en-US" b="1" dirty="0" err="1">
                <a:solidFill>
                  <a:schemeClr val="accent5"/>
                </a:solidFill>
              </a:rPr>
              <a:t>picBtn.setOnClickListener</a:t>
            </a:r>
            <a:r>
              <a:rPr lang="en-US" b="1" dirty="0">
                <a:solidFill>
                  <a:schemeClr val="accent5"/>
                </a:solidFill>
              </a:rPr>
              <a:t>(</a:t>
            </a:r>
            <a:r>
              <a:rPr lang="en-US" b="1" dirty="0" err="1">
                <a:solidFill>
                  <a:schemeClr val="accent5"/>
                </a:solidFill>
              </a:rPr>
              <a:t>mTakePicOnClickListener</a:t>
            </a:r>
            <a:r>
              <a:rPr lang="en-US" b="1" dirty="0">
                <a:solidFill>
                  <a:schemeClr val="accent5"/>
                </a:solidFill>
              </a:rPr>
              <a:t>);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Button.OnClickListener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mTakePicOnClickListener</a:t>
            </a:r>
            <a:r>
              <a:rPr lang="en-US" b="1" dirty="0">
                <a:solidFill>
                  <a:schemeClr val="accent5"/>
                </a:solidFill>
              </a:rPr>
              <a:t>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    new </a:t>
            </a:r>
            <a:r>
              <a:rPr lang="en-US" b="1" dirty="0" err="1">
                <a:solidFill>
                  <a:schemeClr val="accent5"/>
                </a:solidFill>
              </a:rPr>
              <a:t>Button.OnClickListener</a:t>
            </a:r>
            <a:r>
              <a:rPr lang="en-US" b="1" dirty="0">
                <a:solidFill>
                  <a:schemeClr val="accent5"/>
                </a:solidFill>
              </a:rPr>
              <a:t>() {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        @Override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        public void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(View v) {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            </a:t>
            </a:r>
            <a:r>
              <a:rPr lang="en-US" b="1" dirty="0" err="1">
                <a:solidFill>
                  <a:schemeClr val="accent5"/>
                </a:solidFill>
              </a:rPr>
              <a:t>dispatchTakePictureBIntent</a:t>
            </a:r>
            <a:r>
              <a:rPr lang="en-US" b="1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        }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3862479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700FC-6E82-41BF-831F-39451B5C692C}"/>
              </a:ext>
            </a:extLst>
          </p:cNvPr>
          <p:cNvSpPr txBox="1"/>
          <p:nvPr/>
        </p:nvSpPr>
        <p:spPr>
          <a:xfrm>
            <a:off x="161925" y="1028343"/>
            <a:ext cx="114681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 private void </a:t>
            </a:r>
            <a:r>
              <a:rPr lang="en-US" dirty="0" err="1">
                <a:highlight>
                  <a:srgbClr val="FFFF00"/>
                </a:highlight>
              </a:rPr>
              <a:t>dispatchTakePictureBIntent</a:t>
            </a:r>
            <a:r>
              <a:rPr lang="en-US" dirty="0">
                <a:highlight>
                  <a:srgbClr val="FFFF00"/>
                </a:highlight>
              </a:rPr>
              <a:t>() {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    Intent </a:t>
            </a:r>
            <a:r>
              <a:rPr lang="en-US" dirty="0" err="1">
                <a:highlight>
                  <a:srgbClr val="FFFF00"/>
                </a:highlight>
              </a:rPr>
              <a:t>takePictureIntent</a:t>
            </a:r>
            <a:r>
              <a:rPr lang="en-US" dirty="0">
                <a:highlight>
                  <a:srgbClr val="FFFF00"/>
                </a:highlight>
              </a:rPr>
              <a:t> = new Intent(</a:t>
            </a:r>
            <a:r>
              <a:rPr lang="en-US" dirty="0" err="1">
                <a:highlight>
                  <a:srgbClr val="FFFF00"/>
                </a:highlight>
              </a:rPr>
              <a:t>MediaStore.ACTION_IMAGE_CAPTURE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  <a:p>
            <a:r>
              <a:rPr lang="en-US" dirty="0"/>
              <a:t>        String </a:t>
            </a:r>
            <a:r>
              <a:rPr lang="en-US" dirty="0" err="1"/>
              <a:t>timeStamp</a:t>
            </a:r>
            <a:r>
              <a:rPr lang="en-US" dirty="0"/>
              <a:t> = new </a:t>
            </a:r>
            <a:r>
              <a:rPr lang="en-US" dirty="0" err="1"/>
              <a:t>SimpleDateFormat</a:t>
            </a:r>
            <a:r>
              <a:rPr lang="en-US" dirty="0"/>
              <a:t>("</a:t>
            </a:r>
            <a:r>
              <a:rPr lang="en-US" dirty="0" err="1"/>
              <a:t>yyyyMMdd_HHmmss</a:t>
            </a:r>
            <a:r>
              <a:rPr lang="en-US" dirty="0"/>
              <a:t>").format(new Date());</a:t>
            </a:r>
          </a:p>
          <a:p>
            <a:r>
              <a:rPr lang="en-US" dirty="0"/>
              <a:t>        String </a:t>
            </a:r>
            <a:r>
              <a:rPr lang="en-US" dirty="0" err="1"/>
              <a:t>imageFileName</a:t>
            </a:r>
            <a:r>
              <a:rPr lang="en-US" dirty="0"/>
              <a:t> = "IMG_" + </a:t>
            </a:r>
            <a:r>
              <a:rPr lang="en-US" dirty="0" err="1"/>
              <a:t>timeStamp</a:t>
            </a:r>
            <a:r>
              <a:rPr lang="en-US" dirty="0"/>
              <a:t> + ".jpg";</a:t>
            </a:r>
          </a:p>
          <a:p>
            <a:r>
              <a:rPr lang="en-US" dirty="0"/>
              <a:t>        File </a:t>
            </a:r>
            <a:r>
              <a:rPr lang="en-US" dirty="0" err="1"/>
              <a:t>albumF</a:t>
            </a:r>
            <a:r>
              <a:rPr lang="en-US" dirty="0"/>
              <a:t> = </a:t>
            </a:r>
            <a:r>
              <a:rPr lang="en-US" dirty="0" err="1"/>
              <a:t>getAlbumDir</a:t>
            </a:r>
            <a:r>
              <a:rPr lang="en-US" dirty="0"/>
              <a:t>();</a:t>
            </a:r>
          </a:p>
          <a:p>
            <a:r>
              <a:rPr lang="en-US" dirty="0"/>
              <a:t>        File f = new File(</a:t>
            </a:r>
            <a:r>
              <a:rPr lang="en-US" dirty="0" err="1"/>
              <a:t>albumF</a:t>
            </a:r>
            <a:r>
              <a:rPr lang="en-US" dirty="0"/>
              <a:t>, </a:t>
            </a:r>
            <a:r>
              <a:rPr lang="en-US" dirty="0" err="1"/>
              <a:t>imageFileName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mCurrentPhotoPath</a:t>
            </a:r>
            <a:r>
              <a:rPr lang="en-US" dirty="0"/>
              <a:t> = </a:t>
            </a:r>
            <a:r>
              <a:rPr lang="en-US" dirty="0" err="1"/>
              <a:t>f.getAbsolutePath</a:t>
            </a:r>
            <a:r>
              <a:rPr lang="en-US" dirty="0"/>
              <a:t>();</a:t>
            </a:r>
          </a:p>
          <a:p>
            <a:r>
              <a:rPr lang="en-US" dirty="0"/>
              <a:t>        Uri </a:t>
            </a:r>
            <a:r>
              <a:rPr lang="en-US" dirty="0" err="1"/>
              <a:t>contentUri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FileProvider.getUriForFile</a:t>
            </a:r>
            <a:r>
              <a:rPr lang="en-US" dirty="0">
                <a:solidFill>
                  <a:srgbClr val="FF0000"/>
                </a:solidFill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this,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"</a:t>
            </a:r>
            <a:r>
              <a:rPr lang="en-US" dirty="0" err="1">
                <a:solidFill>
                  <a:srgbClr val="FF0000"/>
                </a:solidFill>
              </a:rPr>
              <a:t>com.example.photo.provider</a:t>
            </a:r>
            <a:r>
              <a:rPr lang="en-US" dirty="0">
                <a:solidFill>
                  <a:srgbClr val="FF0000"/>
                </a:solidFill>
              </a:rPr>
              <a:t>",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f);</a:t>
            </a:r>
          </a:p>
          <a:p>
            <a:r>
              <a:rPr lang="en-US" dirty="0"/>
              <a:t>        </a:t>
            </a:r>
            <a:r>
              <a:rPr lang="en-US" dirty="0" err="1"/>
              <a:t>takePictureIntent.putExtra</a:t>
            </a:r>
            <a:r>
              <a:rPr lang="en-US" dirty="0"/>
              <a:t>(</a:t>
            </a:r>
            <a:r>
              <a:rPr lang="en-US" dirty="0" err="1"/>
              <a:t>MediaStore.EXTRA_OUTPUT</a:t>
            </a:r>
            <a:r>
              <a:rPr lang="en-US" dirty="0"/>
              <a:t>, </a:t>
            </a:r>
            <a:r>
              <a:rPr lang="en-US" dirty="0" err="1"/>
              <a:t>contentUri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startActivityForResult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takePictureIntent</a:t>
            </a:r>
            <a:r>
              <a:rPr lang="en-US" dirty="0">
                <a:highlight>
                  <a:srgbClr val="FFFF00"/>
                </a:highlight>
              </a:rPr>
              <a:t>, ACTION_TAKE_PHOTO_B);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 private void </a:t>
            </a:r>
            <a:r>
              <a:rPr lang="en-US" b="1" dirty="0" err="1">
                <a:solidFill>
                  <a:schemeClr val="accent5"/>
                </a:solidFill>
              </a:rPr>
              <a:t>dispatchTakePictureSIntent</a:t>
            </a:r>
            <a:r>
              <a:rPr lang="en-US" b="1" dirty="0">
                <a:solidFill>
                  <a:schemeClr val="accent5"/>
                </a:solidFill>
              </a:rPr>
              <a:t>() { =&gt; only have the yellow part, do not have to save as file</a:t>
            </a:r>
          </a:p>
          <a:p>
            <a:r>
              <a:rPr lang="en-US" b="1" dirty="0">
                <a:solidFill>
                  <a:schemeClr val="accent5"/>
                </a:solidFill>
              </a:rPr>
              <a:t> private void </a:t>
            </a:r>
            <a:r>
              <a:rPr lang="en-US" b="1" dirty="0" err="1">
                <a:solidFill>
                  <a:schemeClr val="accent5"/>
                </a:solidFill>
              </a:rPr>
              <a:t>dispatchTakeVideoIntent</a:t>
            </a:r>
            <a:r>
              <a:rPr lang="en-US" b="1" dirty="0">
                <a:solidFill>
                  <a:schemeClr val="accent5"/>
                </a:solidFill>
              </a:rPr>
              <a:t>() {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48895E-5D5E-4EA6-BD05-D1F0FBEAD8A7}"/>
              </a:ext>
            </a:extLst>
          </p:cNvPr>
          <p:cNvSpPr txBox="1">
            <a:spLocks/>
          </p:cNvSpPr>
          <p:nvPr/>
        </p:nvSpPr>
        <p:spPr>
          <a:xfrm>
            <a:off x="638175" y="131501"/>
            <a:ext cx="10515600" cy="5698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The Android way of delegating actions to other applications is to invoke an Intent that describes what you want done. </a:t>
            </a:r>
            <a:r>
              <a:rPr lang="en-US" altLang="zh-TW" sz="1400" dirty="0">
                <a:solidFill>
                  <a:srgbClr val="000000"/>
                </a:solidFill>
                <a:latin typeface="Courier" charset="0"/>
              </a:rPr>
              <a:t>Three components: </a:t>
            </a:r>
            <a:r>
              <a:rPr lang="en-US" sz="1400" dirty="0">
                <a:solidFill>
                  <a:srgbClr val="000000"/>
                </a:solidFill>
                <a:latin typeface="Courier" charset="0"/>
              </a:rPr>
              <a:t>the Intent itself, a call to start the external Activity, some code to handle the image data when focus returns to your activity.</a:t>
            </a:r>
          </a:p>
        </p:txBody>
      </p:sp>
    </p:spTree>
    <p:extLst>
      <p:ext uri="{BB962C8B-B14F-4D97-AF65-F5344CB8AC3E}">
        <p14:creationId xmlns:p14="http://schemas.microsoft.com/office/powerpoint/2010/main" val="38134766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505B9-BF1E-4CAE-811F-C81DF6847CD9}"/>
              </a:ext>
            </a:extLst>
          </p:cNvPr>
          <p:cNvSpPr txBox="1"/>
          <p:nvPr/>
        </p:nvSpPr>
        <p:spPr>
          <a:xfrm>
            <a:off x="819149" y="628650"/>
            <a:ext cx="108108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private File </a:t>
            </a:r>
            <a:r>
              <a:rPr lang="en-US" dirty="0" err="1"/>
              <a:t>getAlbumDir</a:t>
            </a:r>
            <a:r>
              <a:rPr lang="en-US" dirty="0"/>
              <a:t>() {</a:t>
            </a:r>
          </a:p>
          <a:p>
            <a:r>
              <a:rPr lang="en-US" dirty="0"/>
              <a:t>        File </a:t>
            </a:r>
            <a:r>
              <a:rPr lang="en-US" dirty="0" err="1"/>
              <a:t>storageDir</a:t>
            </a:r>
            <a:r>
              <a:rPr lang="en-US" dirty="0"/>
              <a:t> = null;</a:t>
            </a:r>
          </a:p>
          <a:p>
            <a:r>
              <a:rPr lang="en-US" dirty="0"/>
              <a:t>        if (</a:t>
            </a:r>
            <a:r>
              <a:rPr lang="en-US" dirty="0" err="1"/>
              <a:t>Environment.MEDIA_MOUNTED.equals</a:t>
            </a:r>
            <a:r>
              <a:rPr lang="en-US" dirty="0"/>
              <a:t>(</a:t>
            </a:r>
            <a:r>
              <a:rPr lang="en-US" dirty="0" err="1"/>
              <a:t>Environment.getExternalStorageState</a:t>
            </a:r>
            <a:r>
              <a:rPr lang="en-US" dirty="0"/>
              <a:t>())) {</a:t>
            </a:r>
          </a:p>
          <a:p>
            <a:r>
              <a:rPr lang="en-US" dirty="0"/>
              <a:t>            </a:t>
            </a:r>
            <a:r>
              <a:rPr lang="en-US" dirty="0" err="1"/>
              <a:t>storageDir</a:t>
            </a:r>
            <a:r>
              <a:rPr lang="en-US" dirty="0"/>
              <a:t> = new File(</a:t>
            </a:r>
            <a:r>
              <a:rPr lang="en-US" dirty="0" err="1"/>
              <a:t>Environment.getExternalStoragePublicDirectory</a:t>
            </a:r>
            <a:r>
              <a:rPr lang="en-US" dirty="0"/>
              <a:t>(</a:t>
            </a:r>
            <a:r>
              <a:rPr lang="en-US" dirty="0" err="1"/>
              <a:t>Environment.DIRECTORY_PICTURES</a:t>
            </a:r>
            <a:r>
              <a:rPr lang="en-US" dirty="0"/>
              <a:t>), “</a:t>
            </a:r>
            <a:r>
              <a:rPr lang="en-US" dirty="0" err="1"/>
              <a:t>CameraSample</a:t>
            </a:r>
            <a:r>
              <a:rPr lang="en-US" dirty="0"/>
              <a:t>”);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storageDir</a:t>
            </a:r>
            <a:r>
              <a:rPr lang="en-US" dirty="0"/>
              <a:t> != null) {</a:t>
            </a:r>
          </a:p>
          <a:p>
            <a:r>
              <a:rPr lang="en-US" dirty="0"/>
              <a:t>                if (! </a:t>
            </a:r>
            <a:r>
              <a:rPr lang="en-US" dirty="0" err="1"/>
              <a:t>storageDir.mkdirs</a:t>
            </a:r>
            <a:r>
              <a:rPr lang="en-US" dirty="0"/>
              <a:t>()) {</a:t>
            </a:r>
          </a:p>
          <a:p>
            <a:r>
              <a:rPr lang="en-US" dirty="0"/>
              <a:t>                    if (! </a:t>
            </a:r>
            <a:r>
              <a:rPr lang="en-US" dirty="0" err="1"/>
              <a:t>storageDir.exists</a:t>
            </a:r>
            <a:r>
              <a:rPr lang="en-US" dirty="0"/>
              <a:t>()){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Log.d</a:t>
            </a:r>
            <a:r>
              <a:rPr lang="en-US" dirty="0"/>
              <a:t>("</a:t>
            </a:r>
            <a:r>
              <a:rPr lang="en-US" dirty="0" err="1"/>
              <a:t>CameraSample</a:t>
            </a:r>
            <a:r>
              <a:rPr lang="en-US" dirty="0"/>
              <a:t>", "failed to create directory");</a:t>
            </a:r>
          </a:p>
          <a:p>
            <a:r>
              <a:rPr lang="en-US" dirty="0"/>
              <a:t>                        return null;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Log.v</a:t>
            </a:r>
            <a:r>
              <a:rPr lang="en-US" dirty="0"/>
              <a:t>(</a:t>
            </a:r>
            <a:r>
              <a:rPr lang="en-US" dirty="0" err="1"/>
              <a:t>getString</a:t>
            </a:r>
            <a:r>
              <a:rPr lang="en-US" dirty="0"/>
              <a:t>(</a:t>
            </a:r>
            <a:r>
              <a:rPr lang="en-US" dirty="0" err="1"/>
              <a:t>R.string.app_name</a:t>
            </a:r>
            <a:r>
              <a:rPr lang="en-US" dirty="0"/>
              <a:t>), "External storage is not mounted READ/WRITE.");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storageDir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981970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D7C3B-5328-4400-B5A2-986F756EC7F9}"/>
              </a:ext>
            </a:extLst>
          </p:cNvPr>
          <p:cNvSpPr txBox="1"/>
          <p:nvPr/>
        </p:nvSpPr>
        <p:spPr>
          <a:xfrm>
            <a:off x="361950" y="1443841"/>
            <a:ext cx="114681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startActivityForResult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takePictureIntent</a:t>
            </a:r>
            <a:r>
              <a:rPr lang="en-US" dirty="0">
                <a:highlight>
                  <a:srgbClr val="FFFF00"/>
                </a:highlight>
              </a:rPr>
              <a:t>, ACTION_TAKE_PHOTO_B);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</a:t>
            </a:r>
          </a:p>
          <a:p>
            <a:r>
              <a:rPr lang="en-US" dirty="0"/>
              <a:t>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onActivityResult</a:t>
            </a:r>
            <a:r>
              <a:rPr lang="en-US" dirty="0"/>
              <a:t>(int </a:t>
            </a:r>
            <a:r>
              <a:rPr lang="en-US" dirty="0" err="1"/>
              <a:t>requestCode</a:t>
            </a:r>
            <a:r>
              <a:rPr lang="en-US" dirty="0"/>
              <a:t>, int </a:t>
            </a:r>
            <a:r>
              <a:rPr lang="en-US" dirty="0" err="1"/>
              <a:t>resultCode</a:t>
            </a:r>
            <a:r>
              <a:rPr lang="en-US" dirty="0"/>
              <a:t>, Intent data) {</a:t>
            </a:r>
          </a:p>
          <a:p>
            <a:r>
              <a:rPr lang="en-US" dirty="0"/>
              <a:t>        switch (</a:t>
            </a:r>
            <a:r>
              <a:rPr lang="en-US" dirty="0" err="1"/>
              <a:t>requestCode</a:t>
            </a:r>
            <a:r>
              <a:rPr lang="en-US" dirty="0"/>
              <a:t>) {</a:t>
            </a:r>
          </a:p>
          <a:p>
            <a:r>
              <a:rPr lang="en-US" dirty="0"/>
              <a:t>            case ACTION_TAKE_PHOTO_B: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resultCode</a:t>
            </a:r>
            <a:r>
              <a:rPr lang="en-US" dirty="0"/>
              <a:t> == RESULT_OK)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handleBigCameraPhoto</a:t>
            </a:r>
            <a:r>
              <a:rPr lang="en-US" dirty="0"/>
              <a:t>();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case ACTION_TAKE_PHOTO_S: {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case ACTION_TAKE_VIDEO: {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FB02366-411F-417E-B9A2-187CE91AEB14}"/>
              </a:ext>
            </a:extLst>
          </p:cNvPr>
          <p:cNvSpPr txBox="1">
            <a:spLocks/>
          </p:cNvSpPr>
          <p:nvPr/>
        </p:nvSpPr>
        <p:spPr>
          <a:xfrm>
            <a:off x="638175" y="131501"/>
            <a:ext cx="10515600" cy="5698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The Android Camera application encodes the photo/video in the return Intent delivered to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</a:rPr>
              <a:t>onActivityResult</a:t>
            </a:r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397579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47E3B-4E85-434F-A36F-D58697C47400}"/>
              </a:ext>
            </a:extLst>
          </p:cNvPr>
          <p:cNvSpPr txBox="1"/>
          <p:nvPr/>
        </p:nvSpPr>
        <p:spPr>
          <a:xfrm>
            <a:off x="666750" y="197346"/>
            <a:ext cx="108585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//retrieves the image from path and displays it in an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</a:rPr>
              <a:t>ImageView</a:t>
            </a:r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private void </a:t>
            </a:r>
            <a:r>
              <a:rPr lang="en-US" dirty="0" err="1"/>
              <a:t>handleBigCameraPhoto</a:t>
            </a:r>
            <a:r>
              <a:rPr lang="en-US" dirty="0"/>
              <a:t>() {</a:t>
            </a:r>
          </a:p>
          <a:p>
            <a:r>
              <a:rPr lang="en-US" dirty="0"/>
              <a:t>        if (</a:t>
            </a:r>
            <a:r>
              <a:rPr lang="en-US" dirty="0" err="1"/>
              <a:t>mCurrentPhotoPath</a:t>
            </a:r>
            <a:r>
              <a:rPr lang="en-US" dirty="0"/>
              <a:t> != null) {</a:t>
            </a:r>
          </a:p>
          <a:p>
            <a:r>
              <a:rPr lang="en-US" dirty="0"/>
              <a:t>            Bitmap </a:t>
            </a:r>
            <a:r>
              <a:rPr lang="en-US" dirty="0" err="1"/>
              <a:t>bitmap</a:t>
            </a:r>
            <a:r>
              <a:rPr lang="en-US" dirty="0"/>
              <a:t> = </a:t>
            </a:r>
            <a:r>
              <a:rPr lang="en-US" dirty="0" err="1"/>
              <a:t>BitmapFactory.decodeFile</a:t>
            </a:r>
            <a:r>
              <a:rPr lang="en-US" dirty="0"/>
              <a:t>(</a:t>
            </a:r>
            <a:r>
              <a:rPr lang="en-US" dirty="0" err="1"/>
              <a:t>mCurrentPhotoPath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mImageView.setImageBitmap</a:t>
            </a:r>
            <a:r>
              <a:rPr lang="en-US" dirty="0"/>
              <a:t>(bitmap);</a:t>
            </a:r>
          </a:p>
          <a:p>
            <a:r>
              <a:rPr lang="en-US" dirty="0"/>
              <a:t>            </a:t>
            </a:r>
            <a:r>
              <a:rPr lang="en-US" dirty="0" err="1"/>
              <a:t>mVideoUri</a:t>
            </a:r>
            <a:r>
              <a:rPr lang="en-US" dirty="0"/>
              <a:t> = null;</a:t>
            </a:r>
          </a:p>
          <a:p>
            <a:r>
              <a:rPr lang="en-US" dirty="0"/>
              <a:t>            </a:t>
            </a:r>
            <a:r>
              <a:rPr lang="en-US" dirty="0" err="1"/>
              <a:t>mImageView.setVisibility</a:t>
            </a:r>
            <a:r>
              <a:rPr lang="en-US" dirty="0"/>
              <a:t>(</a:t>
            </a:r>
            <a:r>
              <a:rPr lang="en-US" dirty="0" err="1"/>
              <a:t>View.VISIBLE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mVideoView.setVisibility</a:t>
            </a:r>
            <a:r>
              <a:rPr lang="en-US" dirty="0"/>
              <a:t>(</a:t>
            </a:r>
            <a:r>
              <a:rPr lang="en-US" dirty="0" err="1"/>
              <a:t>View.INVISIBLE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mCurrentPhotoPath</a:t>
            </a:r>
            <a:r>
              <a:rPr lang="en-US" dirty="0"/>
              <a:t> = null;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//The photo is encoded as a small Bitmap in the extras, under the key "data".</a:t>
            </a: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 private void </a:t>
            </a:r>
            <a:r>
              <a:rPr lang="en-US" b="1" dirty="0" err="1">
                <a:solidFill>
                  <a:schemeClr val="accent5"/>
                </a:solidFill>
              </a:rPr>
              <a:t>handleSmallCameraPhoto</a:t>
            </a:r>
            <a:r>
              <a:rPr lang="en-US" b="1" dirty="0">
                <a:solidFill>
                  <a:schemeClr val="accent5"/>
                </a:solidFill>
              </a:rPr>
              <a:t>(Intent intent) {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Bundle extras = </a:t>
            </a:r>
            <a:r>
              <a:rPr lang="en-US" b="1" dirty="0" err="1">
                <a:solidFill>
                  <a:schemeClr val="accent5"/>
                </a:solidFill>
              </a:rPr>
              <a:t>intent.getExtras</a:t>
            </a:r>
            <a:r>
              <a:rPr lang="en-US" b="1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</a:t>
            </a:r>
            <a:r>
              <a:rPr lang="en-US" b="1" dirty="0" err="1">
                <a:solidFill>
                  <a:schemeClr val="accent5"/>
                </a:solidFill>
              </a:rPr>
              <a:t>mImageBitmap</a:t>
            </a:r>
            <a:r>
              <a:rPr lang="en-US" b="1" dirty="0">
                <a:solidFill>
                  <a:schemeClr val="accent5"/>
                </a:solidFill>
              </a:rPr>
              <a:t> = (Bitmap) </a:t>
            </a:r>
            <a:r>
              <a:rPr lang="en-US" b="1" dirty="0" err="1">
                <a:solidFill>
                  <a:schemeClr val="accent5"/>
                </a:solidFill>
              </a:rPr>
              <a:t>extras.get</a:t>
            </a:r>
            <a:r>
              <a:rPr lang="en-US" b="1" dirty="0">
                <a:solidFill>
                  <a:schemeClr val="accent5"/>
                </a:solidFill>
              </a:rPr>
              <a:t>("data");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….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}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private void </a:t>
            </a:r>
            <a:r>
              <a:rPr lang="en-US" b="1" dirty="0" err="1">
                <a:solidFill>
                  <a:schemeClr val="accent5"/>
                </a:solidFill>
              </a:rPr>
              <a:t>handleCameraVideo</a:t>
            </a:r>
            <a:r>
              <a:rPr lang="en-US" b="1" dirty="0">
                <a:solidFill>
                  <a:schemeClr val="accent5"/>
                </a:solidFill>
              </a:rPr>
              <a:t>(Intent intent) {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</a:t>
            </a:r>
            <a:r>
              <a:rPr lang="en-US" b="1" dirty="0" err="1">
                <a:solidFill>
                  <a:schemeClr val="accent5"/>
                </a:solidFill>
              </a:rPr>
              <a:t>mVideoUri</a:t>
            </a:r>
            <a:r>
              <a:rPr lang="en-US" b="1" dirty="0">
                <a:solidFill>
                  <a:schemeClr val="accent5"/>
                </a:solidFill>
              </a:rPr>
              <a:t> = </a:t>
            </a:r>
            <a:r>
              <a:rPr lang="en-US" b="1" dirty="0" err="1">
                <a:solidFill>
                  <a:schemeClr val="accent5"/>
                </a:solidFill>
              </a:rPr>
              <a:t>intent.getData</a:t>
            </a:r>
            <a:r>
              <a:rPr lang="en-US" b="1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….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   </a:t>
            </a:r>
            <a:r>
              <a:rPr lang="en-US" b="1" dirty="0" err="1">
                <a:solidFill>
                  <a:schemeClr val="accent5"/>
                </a:solidFill>
              </a:rPr>
              <a:t>mVideoView.start</a:t>
            </a:r>
            <a:r>
              <a:rPr lang="en-US" b="1" dirty="0">
                <a:solidFill>
                  <a:schemeClr val="accent5"/>
                </a:solidFill>
              </a:rPr>
              <a:t>(); =&gt; do not forget </a:t>
            </a:r>
            <a:r>
              <a:rPr lang="en-US" b="1">
                <a:solidFill>
                  <a:schemeClr val="accent5"/>
                </a:solidFill>
              </a:rPr>
              <a:t>to start playing it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chemeClr val="accent5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693264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8DCD69-AA7F-4A6A-9BB1-40533FCC3859}"/>
              </a:ext>
            </a:extLst>
          </p:cNvPr>
          <p:cNvSpPr txBox="1"/>
          <p:nvPr/>
        </p:nvSpPr>
        <p:spPr>
          <a:xfrm>
            <a:off x="285751" y="181957"/>
            <a:ext cx="1190624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//to handle some display issue</a:t>
            </a:r>
            <a:endParaRPr lang="en-US" sz="1600" dirty="0"/>
          </a:p>
          <a:p>
            <a:r>
              <a:rPr lang="en-US" sz="1600" dirty="0"/>
              <a:t>@Override</a:t>
            </a:r>
          </a:p>
          <a:p>
            <a:r>
              <a:rPr lang="en-US" sz="1600" dirty="0"/>
              <a:t>    protected void </a:t>
            </a:r>
            <a:r>
              <a:rPr lang="en-US" sz="1600" dirty="0" err="1"/>
              <a:t>onSaveInstanceState</a:t>
            </a:r>
            <a:r>
              <a:rPr lang="en-US" sz="1600" dirty="0"/>
              <a:t>(Bundle </a:t>
            </a:r>
            <a:r>
              <a:rPr lang="en-US" sz="1600" dirty="0" err="1"/>
              <a:t>outState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outState.putParcelable</a:t>
            </a:r>
            <a:r>
              <a:rPr lang="en-US" sz="1600" dirty="0"/>
              <a:t>(BITMAP_STORAGE_KEY, </a:t>
            </a:r>
            <a:r>
              <a:rPr lang="en-US" sz="1600" dirty="0" err="1"/>
              <a:t>mImageBitmap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outState.putParcelable</a:t>
            </a:r>
            <a:r>
              <a:rPr lang="en-US" sz="1600" dirty="0"/>
              <a:t>(VIDEO_STORAGE_KEY, </a:t>
            </a:r>
            <a:r>
              <a:rPr lang="en-US" sz="1600" dirty="0" err="1"/>
              <a:t>mVideoUri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outState.putBoolean</a:t>
            </a:r>
            <a:r>
              <a:rPr lang="en-US" sz="1600" dirty="0"/>
              <a:t>(IMAGEVIEW_VISIBILITY_STORAGE_KEY, (</a:t>
            </a:r>
            <a:r>
              <a:rPr lang="en-US" sz="1600" dirty="0" err="1"/>
              <a:t>mImageBitmap</a:t>
            </a:r>
            <a:r>
              <a:rPr lang="en-US" sz="1600" dirty="0"/>
              <a:t> != null) 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outState.putBoolean</a:t>
            </a:r>
            <a:r>
              <a:rPr lang="en-US" sz="1600" dirty="0"/>
              <a:t>(VIDEOVIEW_VISIBILITY_STORAGE_KEY, (</a:t>
            </a:r>
            <a:r>
              <a:rPr lang="en-US" sz="1600" dirty="0" err="1"/>
              <a:t>mVideoUri</a:t>
            </a:r>
            <a:r>
              <a:rPr lang="en-US" sz="1600" dirty="0"/>
              <a:t> != null) 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super.onSaveInstanceState</a:t>
            </a:r>
            <a:r>
              <a:rPr lang="en-US" sz="1600" dirty="0"/>
              <a:t>(</a:t>
            </a:r>
            <a:r>
              <a:rPr lang="en-US" sz="1600" dirty="0" err="1"/>
              <a:t>outState</a:t>
            </a:r>
            <a:r>
              <a:rPr lang="en-US" sz="1600" dirty="0"/>
              <a:t>);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@Override</a:t>
            </a:r>
          </a:p>
          <a:p>
            <a:r>
              <a:rPr lang="en-US" sz="1600" dirty="0"/>
              <a:t>    protected void </a:t>
            </a:r>
            <a:r>
              <a:rPr lang="en-US" sz="1600" dirty="0" err="1"/>
              <a:t>onRestoreInstanceState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super.onRestoreInstanceState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mImageBitmap</a:t>
            </a:r>
            <a:r>
              <a:rPr lang="en-US" sz="1600" dirty="0"/>
              <a:t> = </a:t>
            </a:r>
            <a:r>
              <a:rPr lang="en-US" sz="1600" dirty="0" err="1"/>
              <a:t>savedInstanceState.getParcelable</a:t>
            </a:r>
            <a:r>
              <a:rPr lang="en-US" sz="1600" dirty="0"/>
              <a:t>(BITMAP_STORAGE_KEY);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mVideoUri</a:t>
            </a:r>
            <a:r>
              <a:rPr lang="en-US" sz="1600" dirty="0"/>
              <a:t> = </a:t>
            </a:r>
            <a:r>
              <a:rPr lang="en-US" sz="1600" dirty="0" err="1"/>
              <a:t>savedInstanceState.getParcelable</a:t>
            </a:r>
            <a:r>
              <a:rPr lang="en-US" sz="1600" dirty="0"/>
              <a:t>(VIDEO_STORAGE_KEY);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mImageView.setImageBitmap</a:t>
            </a:r>
            <a:r>
              <a:rPr lang="en-US" sz="1600" dirty="0"/>
              <a:t>(</a:t>
            </a:r>
            <a:r>
              <a:rPr lang="en-US" sz="1600" dirty="0" err="1"/>
              <a:t>mImageBitmap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mImageView.setVisibility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savedInstanceState.getBoolean</a:t>
            </a:r>
            <a:r>
              <a:rPr lang="en-US" sz="1600" dirty="0"/>
              <a:t>(IMAGEVIEW_VISIBILITY_STORAGE_KEY) ?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ImageView.VISIBLE</a:t>
            </a:r>
            <a:r>
              <a:rPr lang="en-US" sz="1600" dirty="0"/>
              <a:t> : </a:t>
            </a:r>
            <a:r>
              <a:rPr lang="en-US" sz="1600" dirty="0" err="1"/>
              <a:t>ImageView.INVISIBLE</a:t>
            </a:r>
            <a:endParaRPr lang="en-US" sz="1600" dirty="0"/>
          </a:p>
          <a:p>
            <a:r>
              <a:rPr lang="en-US" sz="1600" dirty="0"/>
              <a:t>        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mVideoView.setVideoURI</a:t>
            </a:r>
            <a:r>
              <a:rPr lang="en-US" sz="1600" dirty="0"/>
              <a:t>(</a:t>
            </a:r>
            <a:r>
              <a:rPr lang="en-US" sz="1600" dirty="0" err="1"/>
              <a:t>mVideoUri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mVideoView.setVisibility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savedInstanceState.getBoolean</a:t>
            </a:r>
            <a:r>
              <a:rPr lang="en-US" sz="1600" dirty="0"/>
              <a:t>(VIDEOVIEW_VISIBILITY_STORAGE_KEY) ?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ImageView.VISIBLE</a:t>
            </a:r>
            <a:r>
              <a:rPr lang="en-US" sz="1600" dirty="0"/>
              <a:t> : </a:t>
            </a:r>
            <a:r>
              <a:rPr lang="en-US" sz="1600" dirty="0" err="1"/>
              <a:t>ImageView.INVISIBLE</a:t>
            </a:r>
            <a:endParaRPr lang="en-US" sz="1600" dirty="0"/>
          </a:p>
          <a:p>
            <a:r>
              <a:rPr lang="en-US" sz="1600" dirty="0"/>
              <a:t>        );</a:t>
            </a:r>
          </a:p>
          <a:p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1291453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5020-03EC-46E8-B94E-913454E8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gallery (of save big pic)?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66D7-A1FF-422E-9989-6CA48AD54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the emulator:</a:t>
            </a:r>
          </a:p>
          <a:p>
            <a:pPr marL="0" indent="0">
              <a:buNone/>
            </a:pPr>
            <a:r>
              <a:rPr lang="en-US" dirty="0"/>
              <a:t>Files -&gt; </a:t>
            </a:r>
            <a:r>
              <a:rPr lang="en-US" dirty="0" err="1"/>
              <a:t>sdk_gphone</a:t>
            </a:r>
            <a:r>
              <a:rPr lang="en-US"/>
              <a:t> -&gt; </a:t>
            </a:r>
            <a:r>
              <a:rPr lang="en-US" altLang="zh-TW"/>
              <a:t>picture</a:t>
            </a:r>
            <a:r>
              <a:rPr lang="en-US"/>
              <a:t> </a:t>
            </a:r>
            <a:r>
              <a:rPr lang="en-US" dirty="0"/>
              <a:t>-&gt; </a:t>
            </a:r>
            <a:r>
              <a:rPr lang="en-US" dirty="0" err="1"/>
              <a:t>CameraSample</a:t>
            </a:r>
            <a:endParaRPr 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On my phone:</a:t>
            </a:r>
          </a:p>
          <a:p>
            <a:pPr marL="0" indent="0">
              <a:buNone/>
            </a:pPr>
            <a:r>
              <a:rPr lang="en-US" altLang="zh-TW" dirty="0"/>
              <a:t>Internal storage -&gt; picture -&gt;</a:t>
            </a:r>
            <a:r>
              <a:rPr lang="zh-TW" altLang="en-US" dirty="0"/>
              <a:t> </a:t>
            </a:r>
            <a:r>
              <a:rPr lang="en-US" altLang="zh-TW" dirty="0" err="1"/>
              <a:t>CameraSample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Run on your phone:</a:t>
            </a:r>
          </a:p>
          <a:p>
            <a:pPr marL="0" indent="0">
              <a:buNone/>
            </a:pPr>
            <a:r>
              <a:rPr lang="en-US" altLang="zh-TW" dirty="0"/>
              <a:t>Settings -&gt; Developer options -&gt; Debugging -&gt; USB debugging</a:t>
            </a:r>
          </a:p>
          <a:p>
            <a:pPr marL="0" indent="0">
              <a:buNone/>
            </a:pPr>
            <a:r>
              <a:rPr lang="en-US" dirty="0"/>
              <a:t>If the app crashes -&gt; App info -&gt; Permissions -&gt; Storage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1901792" y="1635203"/>
            <a:ext cx="7772400" cy="3408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>
              <a:lnSpc>
                <a:spcPct val="9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4000" dirty="0">
                <a:sym typeface="Comic Sans MS Bold"/>
              </a:rPr>
              <a:t>Lab 2a</a:t>
            </a:r>
            <a:br>
              <a:rPr lang="en-US" sz="2400" dirty="0">
                <a:sym typeface="Comic Sans MS Bold"/>
              </a:rPr>
            </a:br>
            <a:endParaRPr lang="en-US" sz="2400" dirty="0">
              <a:solidFill>
                <a:srgbClr val="FF0000"/>
              </a:solidFill>
              <a:sym typeface="Comic Sans MS Bold"/>
            </a:endParaRPr>
          </a:p>
        </p:txBody>
      </p:sp>
    </p:spTree>
    <p:extLst>
      <p:ext uri="{BB962C8B-B14F-4D97-AF65-F5344CB8AC3E}">
        <p14:creationId xmlns:p14="http://schemas.microsoft.com/office/powerpoint/2010/main" val="11367546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5" y="1540042"/>
            <a:ext cx="10677525" cy="43273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Lab 2a: sensor</a:t>
            </a:r>
          </a:p>
          <a:p>
            <a:pPr marL="0" indent="0">
              <a:buNone/>
            </a:pPr>
            <a:r>
              <a:rPr lang="en-US" dirty="0"/>
              <a:t>I will show you:</a:t>
            </a:r>
          </a:p>
          <a:p>
            <a:pPr>
              <a:buFontTx/>
              <a:buChar char="-"/>
            </a:pPr>
            <a:r>
              <a:rPr lang="en-US" dirty="0"/>
              <a:t>Display accelerometer sensor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do:</a:t>
            </a:r>
          </a:p>
          <a:p>
            <a:pPr>
              <a:buFontTx/>
              <a:buChar char="-"/>
            </a:pPr>
            <a:r>
              <a:rPr lang="en-US" dirty="0"/>
              <a:t>Display gravity sensor</a:t>
            </a:r>
          </a:p>
          <a:p>
            <a:pPr marL="0" indent="0">
              <a:buNone/>
            </a:pPr>
            <a:r>
              <a:rPr lang="en-US" dirty="0"/>
              <a:t>(If have more time)</a:t>
            </a:r>
          </a:p>
          <a:p>
            <a:pPr>
              <a:buFontTx/>
              <a:buChar char="-"/>
            </a:pPr>
            <a:r>
              <a:rPr lang="en-US" dirty="0"/>
              <a:t>Display both on one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E4886-C976-4725-B07B-39BA943A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17" y="1540041"/>
            <a:ext cx="2493866" cy="517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71A92-582B-4320-9BDC-4A4993F3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320" y="1540039"/>
            <a:ext cx="2458580" cy="51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277" y="1806742"/>
            <a:ext cx="8851446" cy="4327358"/>
          </a:xfrm>
        </p:spPr>
        <p:txBody>
          <a:bodyPr>
            <a:normAutofit/>
          </a:bodyPr>
          <a:lstStyle/>
          <a:p>
            <a:r>
              <a:rPr lang="en-US" dirty="0"/>
              <a:t>Determine which sensors are available on a device.</a:t>
            </a:r>
          </a:p>
          <a:p>
            <a:r>
              <a:rPr lang="en-US" dirty="0"/>
              <a:t>Determine an individual sensor's capabilities, such as its maximum range, manufacturer, power requirements, and resolution.</a:t>
            </a:r>
          </a:p>
          <a:p>
            <a:r>
              <a:rPr lang="en-US" dirty="0"/>
              <a:t>Acquire raw sensor data and define the minimum rate at which you acquire sensor data.</a:t>
            </a:r>
          </a:p>
          <a:p>
            <a:r>
              <a:rPr lang="en-US" dirty="0"/>
              <a:t>Register and unregister sensor event listeners that monitor sensor changes.</a:t>
            </a:r>
          </a:p>
        </p:txBody>
      </p:sp>
    </p:spTree>
    <p:extLst>
      <p:ext uri="{BB962C8B-B14F-4D97-AF65-F5344CB8AC3E}">
        <p14:creationId xmlns:p14="http://schemas.microsoft.com/office/powerpoint/2010/main" val="35027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SensorEventListener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813596" y="1601788"/>
            <a:ext cx="4967286" cy="524651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Android</a:t>
            </a:r>
            <a:r>
              <a:rPr lang="en-US" altLang="en-US" sz="2000" dirty="0"/>
              <a:t>’</a:t>
            </a:r>
            <a:r>
              <a:rPr lang="en-US" sz="2000" dirty="0"/>
              <a:t>s sensors are controlled by external services and only send events when they choose to. An app must register a callback to be notified of a sensor event</a:t>
            </a:r>
          </a:p>
          <a:p>
            <a:pPr>
              <a:buFontTx/>
              <a:buChar char="-"/>
            </a:pPr>
            <a:r>
              <a:rPr lang="en-US" sz="2000" dirty="0"/>
              <a:t>Each sensor has a related </a:t>
            </a:r>
            <a:r>
              <a:rPr lang="en-US" sz="2000" dirty="0" err="1"/>
              <a:t>XXXXListener</a:t>
            </a:r>
            <a:r>
              <a:rPr lang="en-US" sz="2000" dirty="0"/>
              <a:t> interface that your callback must implement e.g. </a:t>
            </a:r>
            <a:r>
              <a:rPr lang="en-US" sz="2000" dirty="0" err="1"/>
              <a:t>LocationListener</a:t>
            </a:r>
            <a:r>
              <a:rPr lang="en-US" sz="2000" dirty="0"/>
              <a:t>, </a:t>
            </a:r>
            <a:r>
              <a:rPr lang="en-US" sz="2000" dirty="0" err="1"/>
              <a:t>SensorEventListener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In order for an object to receive updates from a sensor, it must implement the </a:t>
            </a:r>
            <a:r>
              <a:rPr lang="en-US" sz="2000" dirty="0" err="1"/>
              <a:t>SensorEventListener</a:t>
            </a:r>
            <a:r>
              <a:rPr lang="en-US" sz="2000" dirty="0"/>
              <a:t> interface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MainActivity</a:t>
            </a:r>
            <a:r>
              <a:rPr lang="en-US" sz="1800" dirty="0"/>
              <a:t> extends </a:t>
            </a:r>
            <a:r>
              <a:rPr lang="en-US" sz="1800" dirty="0" err="1"/>
              <a:t>AppCompatActivity</a:t>
            </a:r>
            <a:r>
              <a:rPr lang="en-US" sz="1800" dirty="0"/>
              <a:t> implements </a:t>
            </a:r>
            <a:r>
              <a:rPr lang="en-US" sz="1800" dirty="0" err="1"/>
              <a:t>SensorEventListener</a:t>
            </a:r>
            <a:r>
              <a:rPr lang="en-US" sz="1800" dirty="0"/>
              <a:t> {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18435" name="Rounded Rectangle 2"/>
          <p:cNvSpPr>
            <a:spLocks noChangeArrowheads="1"/>
          </p:cNvSpPr>
          <p:nvPr/>
        </p:nvSpPr>
        <p:spPr bwMode="auto">
          <a:xfrm>
            <a:off x="8642350" y="1403351"/>
            <a:ext cx="1670050" cy="39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888888"/>
            </a:solidFill>
            <a:round/>
          </a:ln>
        </p:spPr>
        <p:txBody>
          <a:bodyPr/>
          <a:lstStyle/>
          <a:p>
            <a:pPr algn="ctr"/>
            <a:r>
              <a:rPr lang="en-US" sz="1400"/>
              <a:t>SensorManager</a:t>
            </a:r>
          </a:p>
        </p:txBody>
      </p:sp>
      <p:sp>
        <p:nvSpPr>
          <p:cNvPr id="18436" name="Rounded Rectangle 5"/>
          <p:cNvSpPr>
            <a:spLocks noChangeArrowheads="1"/>
          </p:cNvSpPr>
          <p:nvPr/>
        </p:nvSpPr>
        <p:spPr bwMode="auto">
          <a:xfrm>
            <a:off x="6408738" y="1401763"/>
            <a:ext cx="1668462" cy="40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888888"/>
            </a:solidFill>
            <a:round/>
          </a:ln>
        </p:spPr>
        <p:txBody>
          <a:bodyPr/>
          <a:lstStyle/>
          <a:p>
            <a:pPr algn="ctr"/>
            <a:r>
              <a:rPr lang="en-US" sz="1400"/>
              <a:t>Your App</a:t>
            </a:r>
          </a:p>
        </p:txBody>
      </p:sp>
      <p:cxnSp>
        <p:nvCxnSpPr>
          <p:cNvPr id="18437" name="Straight Connector 4"/>
          <p:cNvCxnSpPr>
            <a:cxnSpLocks noChangeShapeType="1"/>
            <a:stCxn id="18436" idx="2"/>
          </p:cNvCxnSpPr>
          <p:nvPr/>
        </p:nvCxnSpPr>
        <p:spPr bwMode="auto">
          <a:xfrm flipH="1">
            <a:off x="7229475" y="1801814"/>
            <a:ext cx="14288" cy="4516437"/>
          </a:xfrm>
          <a:prstGeom prst="line">
            <a:avLst/>
          </a:prstGeom>
          <a:noFill/>
          <a:ln w="38100">
            <a:solidFill>
              <a:srgbClr val="888888"/>
            </a:solidFill>
            <a:round/>
          </a:ln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 flipH="1">
            <a:off x="9471025" y="1809751"/>
            <a:ext cx="14288" cy="4518025"/>
          </a:xfrm>
          <a:prstGeom prst="line">
            <a:avLst/>
          </a:prstGeom>
          <a:noFill/>
          <a:ln w="38100">
            <a:solidFill>
              <a:srgbClr val="888888"/>
            </a:solidFill>
            <a:round/>
          </a:ln>
        </p:spPr>
      </p:cxnSp>
      <p:cxnSp>
        <p:nvCxnSpPr>
          <p:cNvPr id="18439" name="Straight Arrow Connector 7"/>
          <p:cNvCxnSpPr>
            <a:cxnSpLocks noChangeShapeType="1"/>
          </p:cNvCxnSpPr>
          <p:nvPr/>
        </p:nvCxnSpPr>
        <p:spPr bwMode="auto">
          <a:xfrm>
            <a:off x="7229476" y="2263775"/>
            <a:ext cx="2263775" cy="20638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tailEnd type="arrow" w="med" len="med"/>
          </a:ln>
        </p:spPr>
      </p:cxnSp>
      <p:cxnSp>
        <p:nvCxnSpPr>
          <p:cNvPr id="18440" name="Straight Arrow Connector 11"/>
          <p:cNvCxnSpPr>
            <a:cxnSpLocks noChangeShapeType="1"/>
          </p:cNvCxnSpPr>
          <p:nvPr/>
        </p:nvCxnSpPr>
        <p:spPr bwMode="auto">
          <a:xfrm flipH="1">
            <a:off x="7208838" y="2970213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tailEnd type="arrow" w="med" len="med"/>
          </a:ln>
        </p:spPr>
      </p:cxnSp>
      <p:cxnSp>
        <p:nvCxnSpPr>
          <p:cNvPr id="18441" name="Straight Arrow Connector 14"/>
          <p:cNvCxnSpPr>
            <a:cxnSpLocks noChangeShapeType="1"/>
          </p:cNvCxnSpPr>
          <p:nvPr/>
        </p:nvCxnSpPr>
        <p:spPr bwMode="auto">
          <a:xfrm flipH="1">
            <a:off x="7227888" y="3481388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tailEnd type="arrow" w="med" len="med"/>
          </a:ln>
        </p:spPr>
      </p:cxnSp>
      <p:cxnSp>
        <p:nvCxnSpPr>
          <p:cNvPr id="18442" name="Straight Arrow Connector 15"/>
          <p:cNvCxnSpPr>
            <a:cxnSpLocks noChangeShapeType="1"/>
          </p:cNvCxnSpPr>
          <p:nvPr/>
        </p:nvCxnSpPr>
        <p:spPr bwMode="auto">
          <a:xfrm flipH="1">
            <a:off x="7218363" y="4392613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tailEnd type="arrow" w="med" len="med"/>
          </a:ln>
        </p:spPr>
      </p:cxnSp>
      <p:sp>
        <p:nvSpPr>
          <p:cNvPr id="18443" name="TextBox 12"/>
          <p:cNvSpPr txBox="1">
            <a:spLocks noChangeArrowheads="1"/>
          </p:cNvSpPr>
          <p:nvPr/>
        </p:nvSpPr>
        <p:spPr bwMode="auto">
          <a:xfrm>
            <a:off x="7832725" y="2703514"/>
            <a:ext cx="126365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>
                <a:ea typeface="Arial" panose="020B0604020202020204" pitchFamily="34" charset="0"/>
              </a:rPr>
              <a:t>Sensor Event</a:t>
            </a: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7904163" y="3194051"/>
            <a:ext cx="1262062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>
                <a:ea typeface="Arial" panose="020B0604020202020204" pitchFamily="34" charset="0"/>
              </a:rPr>
              <a:t>Sensor Event</a:t>
            </a:r>
          </a:p>
        </p:txBody>
      </p:sp>
      <p:sp>
        <p:nvSpPr>
          <p:cNvPr id="18445" name="TextBox 18"/>
          <p:cNvSpPr txBox="1">
            <a:spLocks noChangeArrowheads="1"/>
          </p:cNvSpPr>
          <p:nvPr/>
        </p:nvSpPr>
        <p:spPr bwMode="auto">
          <a:xfrm>
            <a:off x="7902576" y="4103689"/>
            <a:ext cx="1262063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>
                <a:ea typeface="Arial" panose="020B0604020202020204" pitchFamily="34" charset="0"/>
              </a:rPr>
              <a:t>Sensor Event</a:t>
            </a:r>
          </a:p>
        </p:txBody>
      </p:sp>
      <p:sp>
        <p:nvSpPr>
          <p:cNvPr id="18446" name="TextBox 19"/>
          <p:cNvSpPr txBox="1">
            <a:spLocks noChangeArrowheads="1"/>
          </p:cNvSpPr>
          <p:nvPr/>
        </p:nvSpPr>
        <p:spPr bwMode="auto">
          <a:xfrm>
            <a:off x="7720014" y="1954214"/>
            <a:ext cx="1608137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>
                <a:ea typeface="Arial" panose="020B0604020202020204" pitchFamily="34" charset="0"/>
              </a:rPr>
              <a:t>Register Callback</a:t>
            </a:r>
          </a:p>
        </p:txBody>
      </p:sp>
    </p:spTree>
    <p:extLst>
      <p:ext uri="{BB962C8B-B14F-4D97-AF65-F5344CB8AC3E}">
        <p14:creationId xmlns:p14="http://schemas.microsoft.com/office/powerpoint/2010/main" val="134236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EF288-A52C-40DD-A48D-DCD533276A94}"/>
              </a:ext>
            </a:extLst>
          </p:cNvPr>
          <p:cNvSpPr txBox="1"/>
          <p:nvPr/>
        </p:nvSpPr>
        <p:spPr>
          <a:xfrm>
            <a:off x="238125" y="745927"/>
            <a:ext cx="116871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non-media (e.g. not camera) sensors are managed by a variety of </a:t>
            </a:r>
            <a:r>
              <a:rPr lang="en-US" dirty="0" err="1">
                <a:latin typeface="Arial" panose="020B0604020202020204" pitchFamily="34" charset="0"/>
              </a:rPr>
              <a:t>XXXXManager</a:t>
            </a:r>
            <a:r>
              <a:rPr lang="en-US" dirty="0">
                <a:latin typeface="Arial" panose="020B0604020202020204" pitchFamily="34" charset="0"/>
              </a:rPr>
              <a:t> classes: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</a:rPr>
              <a:t>LocationManager</a:t>
            </a:r>
            <a:r>
              <a:rPr lang="en-US" dirty="0">
                <a:latin typeface="Arial" panose="020B0604020202020204" pitchFamily="34" charset="0"/>
              </a:rPr>
              <a:t> (GPS)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</a:rPr>
              <a:t>SensorManager</a:t>
            </a:r>
            <a:r>
              <a:rPr lang="en-US" dirty="0">
                <a:latin typeface="Arial" panose="020B0604020202020204" pitchFamily="34" charset="0"/>
              </a:rPr>
              <a:t> (accelerometer, gyro, proximity, light, temp)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latin typeface="Courier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//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</a:rPr>
              <a:t>mSensorManager</a:t>
            </a:r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: one interface for multiple types of sensors, registering is to obtain a reference to the relevant manager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//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</a:rPr>
              <a:t>mSensor</a:t>
            </a:r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: registration for one type of sensor, a reference to the specific sensor you are interested in updates from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implements </a:t>
            </a:r>
            <a:r>
              <a:rPr lang="en-US" dirty="0" err="1"/>
              <a:t>SensorEventListener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private </a:t>
            </a:r>
            <a:r>
              <a:rPr lang="en-US" dirty="0" err="1"/>
              <a:t>SensorManager</a:t>
            </a:r>
            <a:r>
              <a:rPr lang="en-US" dirty="0"/>
              <a:t> </a:t>
            </a:r>
            <a:r>
              <a:rPr lang="en-US" dirty="0" err="1"/>
              <a:t>mSensorManager</a:t>
            </a:r>
            <a:r>
              <a:rPr lang="en-US" dirty="0"/>
              <a:t>;</a:t>
            </a:r>
          </a:p>
          <a:p>
            <a:r>
              <a:rPr lang="en-US" dirty="0"/>
              <a:t>    private Sensor </a:t>
            </a:r>
            <a:r>
              <a:rPr lang="en-US" dirty="0" err="1"/>
              <a:t>mSensor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mSensorManager</a:t>
            </a:r>
            <a:r>
              <a:rPr lang="en-US" dirty="0"/>
              <a:t> = (</a:t>
            </a:r>
            <a:r>
              <a:rPr lang="en-US" dirty="0" err="1"/>
              <a:t>SensorManager</a:t>
            </a:r>
            <a:r>
              <a:rPr lang="en-US" dirty="0"/>
              <a:t>) 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Context.SENSOR_SERVICE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mSensor</a:t>
            </a:r>
            <a:r>
              <a:rPr lang="en-US" dirty="0"/>
              <a:t> = </a:t>
            </a:r>
            <a:r>
              <a:rPr lang="en-US" dirty="0" err="1"/>
              <a:t>mSensorManager.getDefaultSensor</a:t>
            </a:r>
            <a:r>
              <a:rPr lang="en-US" dirty="0"/>
              <a:t>(</a:t>
            </a:r>
            <a:r>
              <a:rPr lang="en-US" dirty="0" err="1"/>
              <a:t>Sensor.TYPE_LINEAR_ACCELERATION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53273-3F52-4AAA-A97F-A837D5905B5B}"/>
              </a:ext>
            </a:extLst>
          </p:cNvPr>
          <p:cNvSpPr txBox="1">
            <a:spLocks/>
          </p:cNvSpPr>
          <p:nvPr/>
        </p:nvSpPr>
        <p:spPr>
          <a:xfrm>
            <a:off x="838200" y="146051"/>
            <a:ext cx="10515600" cy="40489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lang="en-US" dirty="0" err="1"/>
              <a:t>onCreate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23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EF288-A52C-40DD-A48D-DCD533276A94}"/>
              </a:ext>
            </a:extLst>
          </p:cNvPr>
          <p:cNvSpPr txBox="1"/>
          <p:nvPr/>
        </p:nvSpPr>
        <p:spPr>
          <a:xfrm>
            <a:off x="238125" y="526852"/>
            <a:ext cx="116871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// Called when a registered sensor changes value</a:t>
            </a:r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onSensorChanged</a:t>
            </a:r>
            <a:r>
              <a:rPr lang="en-US" dirty="0"/>
              <a:t>(</a:t>
            </a:r>
            <a:r>
              <a:rPr lang="en-US" dirty="0" err="1"/>
              <a:t>SensorEvent</a:t>
            </a:r>
            <a:r>
              <a:rPr lang="en-US" dirty="0"/>
              <a:t> event){</a:t>
            </a:r>
          </a:p>
          <a:p>
            <a:r>
              <a:rPr lang="en-US" dirty="0"/>
              <a:t>        </a:t>
            </a:r>
            <a:r>
              <a:rPr lang="en-US" dirty="0" err="1"/>
              <a:t>EditText</a:t>
            </a:r>
            <a:r>
              <a:rPr lang="en-US" dirty="0"/>
              <a:t> field = (</a:t>
            </a:r>
            <a:r>
              <a:rPr lang="en-US" dirty="0" err="1"/>
              <a:t>EditText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(R.id.editText3);</a:t>
            </a:r>
          </a:p>
          <a:p>
            <a:r>
              <a:rPr lang="en-US" dirty="0"/>
              <a:t>        </a:t>
            </a:r>
            <a:r>
              <a:rPr lang="en-US" dirty="0" err="1"/>
              <a:t>field.setText</a:t>
            </a:r>
            <a:r>
              <a:rPr lang="en-US" dirty="0"/>
              <a:t>(</a:t>
            </a:r>
            <a:r>
              <a:rPr lang="en-US" dirty="0" err="1"/>
              <a:t>event.values</a:t>
            </a:r>
            <a:r>
              <a:rPr lang="en-US" dirty="0"/>
              <a:t>[0] + " / " + </a:t>
            </a:r>
            <a:r>
              <a:rPr lang="en-US" dirty="0" err="1"/>
              <a:t>event.values</a:t>
            </a:r>
            <a:r>
              <a:rPr lang="en-US" dirty="0"/>
              <a:t>[1] + " / " + </a:t>
            </a:r>
            <a:r>
              <a:rPr lang="en-US" dirty="0" err="1"/>
              <a:t>event.values</a:t>
            </a:r>
            <a:r>
              <a:rPr lang="en-US" dirty="0"/>
              <a:t>[2]);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ourier" charset="0"/>
                <a:ea typeface="Arial" panose="020B0604020202020204" pitchFamily="34" charset="0"/>
              </a:rPr>
              <a:t>// Called when a registered sensor's accuracy changes</a:t>
            </a:r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onAccuracyChanged</a:t>
            </a:r>
            <a:r>
              <a:rPr lang="en-US" dirty="0"/>
              <a:t>(Sensor </a:t>
            </a:r>
            <a:r>
              <a:rPr lang="en-US" dirty="0" err="1"/>
              <a:t>mSensor</a:t>
            </a:r>
            <a:r>
              <a:rPr lang="en-US" dirty="0"/>
              <a:t>, int value) {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53273-3F52-4AAA-A97F-A837D5905B5B}"/>
              </a:ext>
            </a:extLst>
          </p:cNvPr>
          <p:cNvSpPr txBox="1">
            <a:spLocks/>
          </p:cNvSpPr>
          <p:nvPr/>
        </p:nvSpPr>
        <p:spPr>
          <a:xfrm>
            <a:off x="838200" y="146051"/>
            <a:ext cx="10515600" cy="40489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lang="en-US" dirty="0" err="1"/>
              <a:t>onSensorChanged</a:t>
            </a:r>
            <a:r>
              <a:rPr lang="en-US" dirty="0"/>
              <a:t> / </a:t>
            </a:r>
            <a:r>
              <a:rPr lang="en-US" dirty="0" err="1"/>
              <a:t>onAccuracyChanged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76F16-02F1-4B5C-AD19-6CD99FB26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74"/>
          <a:stretch/>
        </p:blipFill>
        <p:spPr>
          <a:xfrm>
            <a:off x="2871141" y="3429000"/>
            <a:ext cx="6421141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23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EF288-A52C-40DD-A48D-DCD533276A94}"/>
              </a:ext>
            </a:extLst>
          </p:cNvPr>
          <p:cNvSpPr txBox="1"/>
          <p:nvPr/>
        </p:nvSpPr>
        <p:spPr>
          <a:xfrm>
            <a:off x="238125" y="526852"/>
            <a:ext cx="116871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//The arguments passed into the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registerListener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method determine the sensor that you are connected to and the rate at which it will send you updates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super.onResume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mSensorManager.registerListener</a:t>
            </a:r>
            <a:r>
              <a:rPr lang="en-US" dirty="0"/>
              <a:t>(this, </a:t>
            </a:r>
            <a:r>
              <a:rPr lang="en-US" dirty="0" err="1"/>
              <a:t>mSensor</a:t>
            </a:r>
            <a:r>
              <a:rPr lang="en-US" dirty="0"/>
              <a:t>, </a:t>
            </a:r>
            <a:r>
              <a:rPr lang="en-US" dirty="0" err="1"/>
              <a:t>SensorManager.SENSOR_DELAY_NORMAL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onPause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super.onPause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mSensorManager.unregisterListener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53273-3F52-4AAA-A97F-A837D5905B5B}"/>
              </a:ext>
            </a:extLst>
          </p:cNvPr>
          <p:cNvSpPr txBox="1">
            <a:spLocks/>
          </p:cNvSpPr>
          <p:nvPr/>
        </p:nvSpPr>
        <p:spPr>
          <a:xfrm>
            <a:off x="838200" y="146051"/>
            <a:ext cx="10515600" cy="40489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lang="en-US" dirty="0" err="1"/>
              <a:t>onResume</a:t>
            </a:r>
            <a:r>
              <a:rPr lang="en-US" dirty="0"/>
              <a:t> / </a:t>
            </a:r>
            <a:r>
              <a:rPr lang="en-US" dirty="0" err="1"/>
              <a:t>onPause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672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2896</Words>
  <Application>Microsoft Office PowerPoint</Application>
  <PresentationFormat>Widescreen</PresentationFormat>
  <Paragraphs>409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Courier</vt:lpstr>
      <vt:lpstr>Arial</vt:lpstr>
      <vt:lpstr>Comic Sans MS</vt:lpstr>
      <vt:lpstr>Office 主题</vt:lpstr>
      <vt:lpstr>Lab 2   Sensor and Camera Programming  Lecture: Feb 2 / Feb 4 Demo: Feb 9 / Feb 11 Hard Deadline: Feb 16 / Feb 18 </vt:lpstr>
      <vt:lpstr>Today’s Schedule</vt:lpstr>
      <vt:lpstr>Lab 2a </vt:lpstr>
      <vt:lpstr>Requirement</vt:lpstr>
      <vt:lpstr>Sensor Programming</vt:lpstr>
      <vt:lpstr>SensorEventListener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 for multiple sensors</vt:lpstr>
      <vt:lpstr>Lab 2b </vt:lpstr>
      <vt:lpstr>Requirement</vt:lpstr>
      <vt:lpstr>Manifest</vt:lpstr>
      <vt:lpstr>Manifest</vt:lpstr>
      <vt:lpstr>Create the resource file</vt:lpstr>
      <vt:lpstr>PowerPoint Presentation</vt:lpstr>
      <vt:lpstr>Main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is the gallery (of save big pic)?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Hsin-Ping Huang</dc:creator>
  <cp:lastModifiedBy>Hsin-Ping Huang</cp:lastModifiedBy>
  <cp:revision>82</cp:revision>
  <dcterms:created xsi:type="dcterms:W3CDTF">2021-01-25T17:57:05Z</dcterms:created>
  <dcterms:modified xsi:type="dcterms:W3CDTF">2021-02-02T22:51:38Z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